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6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342CA5-5FE9-A087-1A35-2F0B1364B5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DF84467-7122-7676-E035-53D5468E64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92AAB0-2CD1-8876-CDAE-1734DB110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2DFC9-1C91-4176-BEE6-F96D41C8B573}" type="datetimeFigureOut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E67028-15A4-80BC-370A-EA6BC661B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EF58E3-02C2-93C3-42E9-27F2D3B0C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B1324-0A3A-4890-BF08-2A80419A16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4917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0ADFB4-FF34-D8B4-81C9-D0C781FC5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8AFD772-A8B5-7779-215E-45FBC4381A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EE4D32-454F-C0E2-EB33-14ED9EB50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2DFC9-1C91-4176-BEE6-F96D41C8B573}" type="datetimeFigureOut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3EF0A9-1BD2-8670-543D-5416C471B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CE0883-4D9E-5713-0B63-D67245761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B1324-0A3A-4890-BF08-2A80419A16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7490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AA95EB8-2A39-1CCB-8A78-EEA7444D11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454907A-D1F7-B5BA-1D88-661122D49D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1DC8A3-002D-5119-CAD7-61A45BEB1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2DFC9-1C91-4176-BEE6-F96D41C8B573}" type="datetimeFigureOut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756F5E-1925-0BBA-4AF3-039BD7FCB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F67FC8-A6A6-986E-B961-55FACA15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B1324-0A3A-4890-BF08-2A80419A16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2670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0E892D-1AD6-2EA2-4076-960E44BD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05F85B-4140-E351-D1D9-BCF8247DD3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BC2F5D-8527-81B8-E580-FB4483FFF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2DFC9-1C91-4176-BEE6-F96D41C8B573}" type="datetimeFigureOut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CAC547-DCB7-E2A5-D9A3-6059978A7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1D4E81-D195-2B40-73E7-A66F9BF9A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B1324-0A3A-4890-BF08-2A80419A16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9887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F4DA1F-4F27-A883-5436-38A521D4B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A143EEE-72A1-DE8A-CE8B-8BFA17A1A1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EFE3CE-DFCA-3ADD-8772-21A6518B3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2DFC9-1C91-4176-BEE6-F96D41C8B573}" type="datetimeFigureOut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EDDF67-99D8-C7C1-516F-45A824FD2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0E5CFF-48F7-A533-A3F7-88B85D96D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B1324-0A3A-4890-BF08-2A80419A16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9831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C9B369-F2DA-61C8-4273-545D4A5BD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586299-BBF3-D562-43FC-3EDE3671D9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61B495C-83DA-7CC4-5CA2-C1826EFD45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7E01143-793A-F8E0-C6B0-176EA94F5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2DFC9-1C91-4176-BEE6-F96D41C8B573}" type="datetimeFigureOut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766DD61-0433-1CA4-4210-D2D1C6EA6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D23A46D-4D6F-8956-10E4-9DCF9C60D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B1324-0A3A-4890-BF08-2A80419A16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6497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60ED2F-6436-A0D1-5D7E-4C5EED14E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1CCB884-A042-7F96-27D4-EDC9D70510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2CC6C46-1605-C033-D82E-E153DFBAC5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552067C-99B8-739F-AAC7-7765E17A4B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DBE3182-29B9-F60F-C277-8222A9DADB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CDCA5F4-CD2A-DC90-FAFB-F0180AAA9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2DFC9-1C91-4176-BEE6-F96D41C8B573}" type="datetimeFigureOut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A221FFF-2B73-B677-2627-89857D5AC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03F77AD-33E4-1B7B-FE29-75035BF77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B1324-0A3A-4890-BF08-2A80419A16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7082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E97C9F-200A-56AA-FB23-761ACED39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93A8671-4B44-94D7-01F2-5B82E48E3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2DFC9-1C91-4176-BEE6-F96D41C8B573}" type="datetimeFigureOut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B710C81-718A-D528-DE88-099EC9BF5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6117880-4F63-8A64-814A-68CE8EC6D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B1324-0A3A-4890-BF08-2A80419A16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7812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EE8E016-D570-586E-D968-EB876D9FA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2DFC9-1C91-4176-BEE6-F96D41C8B573}" type="datetimeFigureOut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E954CF2-EE56-275D-D071-5B6A458FC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440DEA5-1573-78F7-CDA2-AC57B0AC8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B1324-0A3A-4890-BF08-2A80419A16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5812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BD4143-1654-BD4E-CE0C-31F555285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6A79D5-B8D2-EF27-69BD-10DD3EB601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8DD3F0E-2BE6-0D7E-42DC-2729143384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9F9A348-F293-D48F-DE65-B6F432264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2DFC9-1C91-4176-BEE6-F96D41C8B573}" type="datetimeFigureOut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7E41D28-FFF9-E1AE-BB70-12C1EDCDA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F6249BA-201C-C484-6102-DC02B77D6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B1324-0A3A-4890-BF08-2A80419A16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3814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83DCD8-E3FF-4ED7-B602-CA1F1E5C6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1F2C700-E93D-B9AC-4320-326599F184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13C4C02-D186-A7D1-0E79-B4B9FD6230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3B01542-03D6-5624-63E6-2661DA0D6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2DFC9-1C91-4176-BEE6-F96D41C8B573}" type="datetimeFigureOut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8C1110A-38F1-A48E-EE0C-CF521ACCB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75286F5-11B7-E09D-77D6-F33481A19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B1324-0A3A-4890-BF08-2A80419A16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9298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B581D04-50B6-FF73-0D5B-5C871776C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9A6BE5-E287-133E-DA11-454E96A6EA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B70B28-5343-1803-7661-1FF761E6C1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02DFC9-1C91-4176-BEE6-F96D41C8B573}" type="datetimeFigureOut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0ED35A-AC8D-4ADC-F637-09567A7DB0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A95114-03C4-BFAD-412E-DD63DF3612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EB1324-0A3A-4890-BF08-2A80419A16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708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2B8A10B-2033-DAFF-D18E-07C5D860B58B}"/>
              </a:ext>
            </a:extLst>
          </p:cNvPr>
          <p:cNvSpPr txBox="1"/>
          <p:nvPr/>
        </p:nvSpPr>
        <p:spPr>
          <a:xfrm>
            <a:off x="276837" y="545284"/>
            <a:ext cx="834074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과정명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: 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객체 지향 자바스크립트</a:t>
            </a:r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r>
              <a:rPr lang="ko-KR" altLang="en-US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강사명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: 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강형민 강사</a:t>
            </a:r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수업 자료 공유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: cafe.naver.com/</a:t>
            </a:r>
            <a:r>
              <a:rPr lang="en-US" altLang="ko-KR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checkdisk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 (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회원가입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x, 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로그인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x)</a:t>
            </a:r>
          </a:p>
          <a:p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수업 시간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: 50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분 수업 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/ 10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분 휴식 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최대 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1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시간 수업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최대 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15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분 휴식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</a:p>
          <a:p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실습 환경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: Node.js + 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구름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IDE</a:t>
            </a:r>
            <a:endParaRPr lang="ko-KR" altLang="en-US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19884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amel Case vs. Snake Case vs. Pascal Case — Naming Conventions | Khalil  Stemmler">
            <a:extLst>
              <a:ext uri="{FF2B5EF4-FFF2-40B4-BE49-F238E27FC236}">
                <a16:creationId xmlns:a16="http://schemas.microsoft.com/office/drawing/2014/main" id="{FBDC33F3-7DDC-49C1-8DA1-DDEA80C557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975" y="304800"/>
            <a:ext cx="10306050" cy="624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7290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EC88E8C-118C-F786-E1C7-DA2B18EF0474}"/>
              </a:ext>
            </a:extLst>
          </p:cNvPr>
          <p:cNvSpPr txBox="1"/>
          <p:nvPr/>
        </p:nvSpPr>
        <p:spPr>
          <a:xfrm>
            <a:off x="318782" y="604007"/>
            <a:ext cx="1074845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&lt; Node.js &gt;</a:t>
            </a:r>
          </a:p>
          <a:p>
            <a:pPr algn="l"/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- 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자바스크립트를 브라우저 이외의 환경에서 동작 시킬 수 있도록 만든 자바스크립트 실행 환경</a:t>
            </a:r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&lt;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 설치 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&gt;</a:t>
            </a:r>
          </a:p>
          <a:p>
            <a:pPr algn="l"/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nodejs.org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에서 설치 파일을 다운로드하여 진행할 수 있습니다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80597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EC88E8C-118C-F786-E1C7-DA2B18EF0474}"/>
              </a:ext>
            </a:extLst>
          </p:cNvPr>
          <p:cNvSpPr txBox="1"/>
          <p:nvPr/>
        </p:nvSpPr>
        <p:spPr>
          <a:xfrm>
            <a:off x="318782" y="604007"/>
            <a:ext cx="11703845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&lt; Node.js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에서 자바스크립트 파일 실행 방법 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&gt;</a:t>
            </a:r>
          </a:p>
          <a:p>
            <a:pPr algn="l"/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1. REPL</a:t>
            </a:r>
          </a:p>
          <a:p>
            <a:pPr algn="l"/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Read Evaluate Print Loop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의 약자로 사용자와 상호 작용을 통하여 코드를 실행할 수 있는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실행 환경</a:t>
            </a:r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-&gt; 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사용자의 입력에 대하여 평가하고 그 결과에 대하여 출력을 수행하는 환경</a:t>
            </a:r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Read: 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사용자로부터 값이나 표현식 또는 문을 입력 받아 읽습니다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Evaluate: 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읽은 값이나 또는 표현식 등을 평가 또는 실행합니다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Print: 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평가 또는 실행된 결과를 출력합니다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Loop: Read, Eval, Print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를 반복합니다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REPL 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환경을 종료하려면 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CTRL + D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를 입력하시면 됩니다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63665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EC88E8C-118C-F786-E1C7-DA2B18EF0474}"/>
              </a:ext>
            </a:extLst>
          </p:cNvPr>
          <p:cNvSpPr txBox="1"/>
          <p:nvPr/>
        </p:nvSpPr>
        <p:spPr>
          <a:xfrm>
            <a:off x="318782" y="604007"/>
            <a:ext cx="89947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2. node 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명령어</a:t>
            </a:r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자바스크립트로 작성된 스크립트 파일을 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node 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명령어를 사용하여 실행하는 방법</a:t>
            </a:r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A50642-738F-D2F9-C0CB-718D07FC7A9B}"/>
              </a:ext>
            </a:extLst>
          </p:cNvPr>
          <p:cNvSpPr txBox="1"/>
          <p:nvPr/>
        </p:nvSpPr>
        <p:spPr>
          <a:xfrm>
            <a:off x="494950" y="2273417"/>
            <a:ext cx="4044697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// hello.js</a:t>
            </a:r>
          </a:p>
          <a:p>
            <a:pPr algn="l"/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console.log("hello, world");</a:t>
            </a:r>
            <a:endParaRPr lang="ko-KR" altLang="en-US" dirty="0" err="1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A99866-D72A-FDA2-F633-A8732A17E1B0}"/>
              </a:ext>
            </a:extLst>
          </p:cNvPr>
          <p:cNvSpPr txBox="1"/>
          <p:nvPr/>
        </p:nvSpPr>
        <p:spPr>
          <a:xfrm>
            <a:off x="1873532" y="3244334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hello.js</a:t>
            </a:r>
            <a:endParaRPr lang="ko-KR" altLang="en-US" dirty="0" err="1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331B5D-45A7-17CB-4FD7-4D99744FEF44}"/>
              </a:ext>
            </a:extLst>
          </p:cNvPr>
          <p:cNvSpPr txBox="1"/>
          <p:nvPr/>
        </p:nvSpPr>
        <p:spPr>
          <a:xfrm>
            <a:off x="494949" y="4580390"/>
            <a:ext cx="10679187" cy="17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# node hello.js</a:t>
            </a: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hello, world</a:t>
            </a:r>
          </a:p>
          <a:p>
            <a:pPr algn="l"/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확장자를 생략할 수 있습니다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# node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hello</a:t>
            </a: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hello, world</a:t>
            </a:r>
            <a:endParaRPr lang="ko-KR" altLang="en-US" dirty="0" err="1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235D71-9A90-53ED-4847-753158120E62}"/>
              </a:ext>
            </a:extLst>
          </p:cNvPr>
          <p:cNvSpPr txBox="1"/>
          <p:nvPr/>
        </p:nvSpPr>
        <p:spPr>
          <a:xfrm>
            <a:off x="494949" y="4163471"/>
            <a:ext cx="1842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터미널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(shell)</a:t>
            </a:r>
            <a:endParaRPr lang="ko-KR" altLang="en-US" dirty="0" err="1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4445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2E49947-4790-D1C9-C65E-790F739E5C73}"/>
              </a:ext>
            </a:extLst>
          </p:cNvPr>
          <p:cNvSpPr txBox="1"/>
          <p:nvPr/>
        </p:nvSpPr>
        <p:spPr>
          <a:xfrm>
            <a:off x="243281" y="587229"/>
            <a:ext cx="10334880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&lt; 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전역 객체 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&gt;</a:t>
            </a:r>
          </a:p>
          <a:p>
            <a:pPr algn="l"/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자바스크립트 코드가 실행되기 전에 자바스크립트 환경에서 가장 먼저 생성되는 특수한 객체</a:t>
            </a:r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어떠한 객체에도 속하지 않은 최상위 객체</a:t>
            </a:r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1. Browser</a:t>
            </a: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-&gt; window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가 전역 객체를 의미</a:t>
            </a:r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2. Node.js</a:t>
            </a: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-&gt; global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이 전역 객체를 의미</a:t>
            </a:r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즉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, global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은 브라우저의 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window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와 같은 개념</a:t>
            </a:r>
          </a:p>
        </p:txBody>
      </p:sp>
    </p:spTree>
    <p:extLst>
      <p:ext uri="{BB962C8B-B14F-4D97-AF65-F5344CB8AC3E}">
        <p14:creationId xmlns:p14="http://schemas.microsoft.com/office/powerpoint/2010/main" val="6903506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2E49947-4790-D1C9-C65E-790F739E5C73}"/>
              </a:ext>
            </a:extLst>
          </p:cNvPr>
          <p:cNvSpPr txBox="1"/>
          <p:nvPr/>
        </p:nvSpPr>
        <p:spPr>
          <a:xfrm>
            <a:off x="243281" y="587229"/>
            <a:ext cx="1179681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&lt; 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전역 객체의 특징 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&gt;</a:t>
            </a:r>
          </a:p>
          <a:p>
            <a:pPr algn="l"/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1. 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전역 객체는 개발자가 의도적으로 생성할 수 없음</a:t>
            </a:r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2. 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전역 객체의 프로퍼티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속성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를 참조할 때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전역 객체 식별자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(window or global)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를 생략할 수 있음</a:t>
            </a:r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76A2A0-B3E9-A516-8DB4-8AE2D1224892}"/>
              </a:ext>
            </a:extLst>
          </p:cNvPr>
          <p:cNvSpPr txBox="1"/>
          <p:nvPr/>
        </p:nvSpPr>
        <p:spPr>
          <a:xfrm>
            <a:off x="243281" y="2441196"/>
            <a:ext cx="10517623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ex) 1. 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브라우저</a:t>
            </a:r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window.console.log("hello, world");</a:t>
            </a: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console.log("hello, world");</a:t>
            </a:r>
          </a:p>
          <a:p>
            <a:pPr algn="l"/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ex) 2. Node.js</a:t>
            </a: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global.console.log("hello, world");</a:t>
            </a: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console.log("hello, world");</a:t>
            </a:r>
          </a:p>
          <a:p>
            <a:pPr algn="l"/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참고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! 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자바스크립트 런타임 환경에 상관 없이 전역 객체에 일관된 방식으로 참조할 수 있도록</a:t>
            </a:r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ES11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에서 </a:t>
            </a:r>
            <a:r>
              <a:rPr lang="en-US" altLang="ko-KR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globalThis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라는 키워드가 도입되었습니다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globalThis.console.log("hello, world");</a:t>
            </a:r>
          </a:p>
        </p:txBody>
      </p:sp>
    </p:spTree>
    <p:extLst>
      <p:ext uri="{BB962C8B-B14F-4D97-AF65-F5344CB8AC3E}">
        <p14:creationId xmlns:p14="http://schemas.microsoft.com/office/powerpoint/2010/main" val="1954373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AAF7668-7361-638A-A6D9-9BF81B9A0494}"/>
              </a:ext>
            </a:extLst>
          </p:cNvPr>
          <p:cNvSpPr txBox="1"/>
          <p:nvPr/>
        </p:nvSpPr>
        <p:spPr>
          <a:xfrm>
            <a:off x="243281" y="503339"/>
            <a:ext cx="7353295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&lt; 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함수 정의 방식 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&gt;</a:t>
            </a:r>
          </a:p>
          <a:p>
            <a:pPr algn="l"/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1. 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함수 선언문</a:t>
            </a:r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function add(x, y) { return x + y; }</a:t>
            </a:r>
          </a:p>
          <a:p>
            <a:pPr algn="l"/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2. 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함수 표현식</a:t>
            </a:r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const add = function(x, y) { return x + y; };</a:t>
            </a:r>
          </a:p>
          <a:p>
            <a:pPr algn="l"/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3. Function 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생성자 함수</a:t>
            </a:r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const add = new Function("x", "y", "return x + y;");</a:t>
            </a:r>
          </a:p>
          <a:p>
            <a:pPr algn="l"/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4. 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화살표 함수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(ES6)</a:t>
            </a: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const add = (x, y) =&gt; x + y;</a:t>
            </a:r>
            <a:endParaRPr lang="ko-KR" altLang="en-US" dirty="0" err="1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14912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BF5D218-7B2E-39FD-324D-BC68DC32E04F}"/>
              </a:ext>
            </a:extLst>
          </p:cNvPr>
          <p:cNvSpPr txBox="1"/>
          <p:nvPr/>
        </p:nvSpPr>
        <p:spPr>
          <a:xfrm>
            <a:off x="1736521" y="14009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endParaRPr lang="ko-KR" altLang="en-US" dirty="0" err="1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3B5EF2-6AF9-B401-FD62-E873E3C5A560}"/>
              </a:ext>
            </a:extLst>
          </p:cNvPr>
          <p:cNvSpPr txBox="1"/>
          <p:nvPr/>
        </p:nvSpPr>
        <p:spPr>
          <a:xfrm>
            <a:off x="192947" y="477631"/>
            <a:ext cx="5256567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&lt; 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객체 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&gt;</a:t>
            </a:r>
          </a:p>
          <a:p>
            <a:pPr algn="l"/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1. 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개념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: 0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개 이상의 프로퍼티로 구성된 집합</a:t>
            </a:r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2. 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객체 생성 방법</a:t>
            </a:r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800100" lvl="1" indent="-342900">
              <a:buFont typeface="+mj-ea"/>
              <a:buAutoNum type="circleNumDbPlain"/>
            </a:pP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객체 </a:t>
            </a:r>
            <a:r>
              <a:rPr lang="ko-KR" altLang="en-US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리터럴</a:t>
            </a:r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800100" lvl="1" indent="-342900">
              <a:buFont typeface="+mj-ea"/>
              <a:buAutoNum type="circleNumDbPlain"/>
            </a:pP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생성자 함수</a:t>
            </a:r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800100" lvl="1" indent="-342900">
              <a:buFont typeface="+mj-ea"/>
              <a:buAutoNum type="circleNumDbPlain"/>
            </a:pP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Object 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객체</a:t>
            </a:r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800100" lvl="1" indent="-342900">
              <a:buFont typeface="+mj-ea"/>
              <a:buAutoNum type="circleNumDbPlain"/>
            </a:pP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클래스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(ES6)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endParaRPr lang="ko-KR" altLang="en-US" dirty="0" err="1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38669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BF5D218-7B2E-39FD-324D-BC68DC32E04F}"/>
              </a:ext>
            </a:extLst>
          </p:cNvPr>
          <p:cNvSpPr txBox="1"/>
          <p:nvPr/>
        </p:nvSpPr>
        <p:spPr>
          <a:xfrm>
            <a:off x="1736521" y="14009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endParaRPr lang="ko-KR" altLang="en-US" dirty="0" err="1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3B5EF2-6AF9-B401-FD62-E873E3C5A560}"/>
              </a:ext>
            </a:extLst>
          </p:cNvPr>
          <p:cNvSpPr txBox="1"/>
          <p:nvPr/>
        </p:nvSpPr>
        <p:spPr>
          <a:xfrm>
            <a:off x="192947" y="477631"/>
            <a:ext cx="5256567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&lt; 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객체 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&gt;</a:t>
            </a:r>
          </a:p>
          <a:p>
            <a:pPr algn="l"/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1. 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개념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: 0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개 이상의 프로퍼티로 구성된 집합</a:t>
            </a:r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2. 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객체 생성 방법</a:t>
            </a:r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800100" lvl="1" indent="-342900">
              <a:buFont typeface="+mj-ea"/>
              <a:buAutoNum type="circleNumDbPlain"/>
            </a:pP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객체 </a:t>
            </a:r>
            <a:r>
              <a:rPr lang="ko-KR" altLang="en-US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리터럴</a:t>
            </a:r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800100" lvl="1" indent="-342900">
              <a:buFont typeface="+mj-ea"/>
              <a:buAutoNum type="circleNumDbPlain"/>
            </a:pP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생성자 함수</a:t>
            </a:r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800100" lvl="1" indent="-342900">
              <a:buFont typeface="+mj-ea"/>
              <a:buAutoNum type="circleNumDbPlain"/>
            </a:pP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Object 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객체</a:t>
            </a:r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800100" lvl="1" indent="-342900">
              <a:buFont typeface="+mj-ea"/>
              <a:buAutoNum type="circleNumDbPlain"/>
            </a:pP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클래스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(ES6)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endParaRPr lang="ko-KR" altLang="en-US" dirty="0" err="1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00039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FF00"/>
        </a:solidFill>
      </a:spPr>
      <a:bodyPr rtlCol="0" anchor="ctr"/>
      <a:lstStyle>
        <a:defPPr algn="ctr">
          <a:defRPr dirty="0">
            <a:solidFill>
              <a:schemeClr val="tx1"/>
            </a:solidFill>
            <a:latin typeface="JetBrains Mono" panose="02000009000000000000" pitchFamily="49" charset="0"/>
            <a:cs typeface="JetBrains Mono" panose="02000009000000000000" pitchFamily="49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 algn="l">
          <a:defRPr dirty="0" err="1" smtClean="0">
            <a:latin typeface="JetBrains Mono" panose="02000009000000000000" pitchFamily="49" charset="0"/>
            <a:cs typeface="JetBrains Mono" panose="02000009000000000000" pitchFamily="49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509</TotalTime>
  <Words>538</Words>
  <Application>Microsoft Office PowerPoint</Application>
  <PresentationFormat>와이드스크린</PresentationFormat>
  <Paragraphs>108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맑은 고딕</vt:lpstr>
      <vt:lpstr>Arial</vt:lpstr>
      <vt:lpstr>JetBrains Mono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Kang Daniel</dc:creator>
  <cp:lastModifiedBy>Kang Daniel</cp:lastModifiedBy>
  <cp:revision>15</cp:revision>
  <dcterms:created xsi:type="dcterms:W3CDTF">2023-05-07T23:12:39Z</dcterms:created>
  <dcterms:modified xsi:type="dcterms:W3CDTF">2023-05-08T07:42:33Z</dcterms:modified>
</cp:coreProperties>
</file>