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2CA5-5FE9-A087-1A35-2F0B1364B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F84467-7122-7676-E035-53D5468E6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2AAB0-2CD1-8876-CDAE-1734DB11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67028-15A4-80BC-370A-EA6BC661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F58E3-02C2-93C3-42E9-27F2D3B0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1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ADFB4-FF34-D8B4-81C9-D0C781FC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FD772-A8B5-7779-215E-45FBC4381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E4D32-454F-C0E2-EB33-14ED9EB5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EF0A9-1BD2-8670-543D-5416C471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E0883-4D9E-5713-0B63-D6724576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9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A95EB8-2A39-1CCB-8A78-EEA7444D1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54907A-D1F7-B5BA-1D88-661122D49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DC8A3-002D-5119-CAD7-61A45BEB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56F5E-1925-0BBA-4AF3-039BD7FC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67FC8-A6A6-986E-B961-55FACA15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7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E892D-1AD6-2EA2-4076-960E44BD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5F85B-4140-E351-D1D9-BCF8247D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C2F5D-8527-81B8-E580-FB4483FF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AC547-DCB7-E2A5-D9A3-6059978A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D4E81-D195-2B40-73E7-A66F9BF9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8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4DA1F-4F27-A883-5436-38A521D4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43EEE-72A1-DE8A-CE8B-8BFA17A1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FE3CE-DFCA-3ADD-8772-21A6518B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DDF67-99D8-C7C1-516F-45A824FD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5CFF-48F7-A533-A3F7-88B85D96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3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9B369-F2DA-61C8-4273-545D4A5B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86299-BBF3-D562-43FC-3EDE3671D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1B495C-83DA-7CC4-5CA2-C1826EFD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01143-793A-F8E0-C6B0-176EA94F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DD61-0433-1CA4-4210-D2D1C6EA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3A46D-4D6F-8956-10E4-9DCF9C60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0ED2F-6436-A0D1-5D7E-4C5EED14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CCB884-A042-7F96-27D4-EDC9D705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CC6C46-1605-C033-D82E-E153DFBA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52067C-99B8-739F-AAC7-7765E17A4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BE3182-29B9-F60F-C277-8222A9DAD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DCA5F4-CD2A-DC90-FAFB-F0180AAA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221FFF-2B73-B677-2627-89857D5A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3F77AD-33E4-1B7B-FE29-75035BF7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8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97C9F-200A-56AA-FB23-761ACED3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3A8671-4B44-94D7-01F2-5B82E48E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710C81-718A-D528-DE88-099EC9BF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117880-4F63-8A64-814A-68CE8EC6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1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E8E016-D570-586E-D968-EB876D9F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954CF2-EE56-275D-D071-5B6A458F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0DEA5-1573-78F7-CDA2-AC57B0AC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1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4143-1654-BD4E-CE0C-31F55528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A79D5-B8D2-EF27-69BD-10DD3EB6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DD3F0E-2BE6-0D7E-42DC-272914338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F9A348-F293-D48F-DE65-B6F43226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E41D28-FFF9-E1AE-BB70-12C1EDCD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249BA-201C-C484-6102-DC02B77D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1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3DCD8-E3FF-4ED7-B602-CA1F1E5C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F2C700-E93D-B9AC-4320-326599F18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C4C02-D186-A7D1-0E79-B4B9FD623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B01542-03D6-5624-63E6-2661DA0D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1110A-38F1-A48E-EE0C-CF521ACC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286F5-11B7-E09D-77D6-F33481A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9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581D04-50B6-FF73-0D5B-5C871776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A6BE5-E287-133E-DA11-454E96A6E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70B28-5343-1803-7661-1FF761E6C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DFC9-1C91-4176-BEE6-F96D41C8B57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ED35A-AC8D-4ADC-F637-09567A7DB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95114-03C4-BFAD-412E-DD63DF361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8A10B-2033-DAFF-D18E-07C5D860B58B}"/>
              </a:ext>
            </a:extLst>
          </p:cNvPr>
          <p:cNvSpPr txBox="1"/>
          <p:nvPr/>
        </p:nvSpPr>
        <p:spPr>
          <a:xfrm>
            <a:off x="276837" y="545284"/>
            <a:ext cx="83407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과정명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지향 자바스크립트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강사명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강형민 강사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수업 자료 공유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cafe.naver.com/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checkdisk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회원가입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로그인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x)</a:t>
            </a:r>
          </a:p>
          <a:p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수업 시간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50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분 수업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 10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분 휴식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최대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시간 수업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최대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15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분 휴식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실습 환경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Node.js +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구름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IDE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8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mel Case vs. Snake Case vs. Pascal Case — Naming Conventions | Khalil  Stemmler">
            <a:extLst>
              <a:ext uri="{FF2B5EF4-FFF2-40B4-BE49-F238E27FC236}">
                <a16:creationId xmlns:a16="http://schemas.microsoft.com/office/drawing/2014/main" id="{FBDC33F3-7DDC-49C1-8DA1-DDEA80C5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04800"/>
            <a:ext cx="1030605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29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C8FB6-3F11-16DC-60CC-F157437B6709}"/>
              </a:ext>
            </a:extLst>
          </p:cNvPr>
          <p:cNvSpPr txBox="1"/>
          <p:nvPr/>
        </p:nvSpPr>
        <p:spPr>
          <a:xfrm>
            <a:off x="159391" y="469783"/>
            <a:ext cx="1153392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내부 슬롯과 내부 메서드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 엔진의 구현 알고리즘을 설명하기 위해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ECMAStript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사양 또는 명세에서 사용되는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의사 프로퍼티와 의사 메서드이다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 ES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사양에서는 이를 표현하기 위해 이중 대괄호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([[]])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사용한다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의사 코드는 컴퓨터에게 명령을 내리기 위한 언어가 아닌 알고리즘을 설명하기 위한 언어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!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내부 슬롯과 내부 메서드는 의사 프로퍼티와 의사 메서드를 구현한 객체이고 이들은 자바스크립트 엔진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내부에서만 사용되므로 사용자가 이들을 참조하거나 호출할 수 있는 방법이 없다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다만 일부 내부 슬롯과 내부 메서드에 한하여 간접적으로 접근할 수 있는 수단을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제공합니다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 -&gt;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접근자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프로퍼티</a:t>
            </a:r>
          </a:p>
        </p:txBody>
      </p:sp>
    </p:spTree>
    <p:extLst>
      <p:ext uri="{BB962C8B-B14F-4D97-AF65-F5344CB8AC3E}">
        <p14:creationId xmlns:p14="http://schemas.microsoft.com/office/powerpoint/2010/main" val="269653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7035ED-39A7-EFBF-B403-DD4EEF42517E}"/>
              </a:ext>
            </a:extLst>
          </p:cNvPr>
          <p:cNvSpPr txBox="1"/>
          <p:nvPr/>
        </p:nvSpPr>
        <p:spPr>
          <a:xfrm>
            <a:off x="293615" y="637563"/>
            <a:ext cx="5423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원시 타입의 복사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data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30;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let copy = data;  // -&gt; let copy = 30 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copy = 0;</a:t>
            </a:r>
          </a:p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022EDCA7-C0E5-E7AD-D5A3-B604E55ABEE6}"/>
              </a:ext>
            </a:extLst>
          </p:cNvPr>
          <p:cNvSpPr/>
          <p:nvPr/>
        </p:nvSpPr>
        <p:spPr>
          <a:xfrm>
            <a:off x="1649835" y="1988785"/>
            <a:ext cx="536896" cy="45300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0EA012-0FC4-1652-0287-9D4F39454C57}"/>
              </a:ext>
            </a:extLst>
          </p:cNvPr>
          <p:cNvSpPr/>
          <p:nvPr/>
        </p:nvSpPr>
        <p:spPr>
          <a:xfrm>
            <a:off x="3078760" y="3171039"/>
            <a:ext cx="1149291" cy="696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1C1DA-CA5E-D88D-1A49-7215BD3C9EF6}"/>
              </a:ext>
            </a:extLst>
          </p:cNvPr>
          <p:cNvSpPr txBox="1"/>
          <p:nvPr/>
        </p:nvSpPr>
        <p:spPr>
          <a:xfrm>
            <a:off x="3285355" y="38673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data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1EBEDA-81D9-25C5-2D86-10E03A4CB073}"/>
              </a:ext>
            </a:extLst>
          </p:cNvPr>
          <p:cNvSpPr/>
          <p:nvPr/>
        </p:nvSpPr>
        <p:spPr>
          <a:xfrm>
            <a:off x="5142249" y="3171039"/>
            <a:ext cx="1149291" cy="696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3F284-6F3E-C50A-1FA3-5A4ED3F58F61}"/>
              </a:ext>
            </a:extLst>
          </p:cNvPr>
          <p:cNvSpPr txBox="1"/>
          <p:nvPr/>
        </p:nvSpPr>
        <p:spPr>
          <a:xfrm>
            <a:off x="5348844" y="38673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copy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5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1B42E0-4025-9D54-3174-38B151932503}"/>
              </a:ext>
            </a:extLst>
          </p:cNvPr>
          <p:cNvSpPr txBox="1"/>
          <p:nvPr/>
        </p:nvSpPr>
        <p:spPr>
          <a:xfrm>
            <a:off x="192947" y="553673"/>
            <a:ext cx="107420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할당 또는 대입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var age;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 엔진은 위 변수 선언문을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단계 걸쳐 수행합니다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선언 단계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변수 이름을 실행 컨텍스트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환경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에 등록합니다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초기화 단계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값을 저장하기 위한 메모리 공간을 확보하고 암묵적으로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할당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EF2C4E-6AC3-7572-C2D9-CC675FDA2408}"/>
              </a:ext>
            </a:extLst>
          </p:cNvPr>
          <p:cNvSpPr/>
          <p:nvPr/>
        </p:nvSpPr>
        <p:spPr>
          <a:xfrm>
            <a:off x="4813153" y="3078760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F54C1-161D-0188-AC1B-99C30A88C0AB}"/>
              </a:ext>
            </a:extLst>
          </p:cNvPr>
          <p:cNvSpPr txBox="1"/>
          <p:nvPr/>
        </p:nvSpPr>
        <p:spPr>
          <a:xfrm>
            <a:off x="6314782" y="289409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D65A1-2803-8CF4-D2BB-4AE18072D113}"/>
              </a:ext>
            </a:extLst>
          </p:cNvPr>
          <p:cNvSpPr txBox="1"/>
          <p:nvPr/>
        </p:nvSpPr>
        <p:spPr>
          <a:xfrm>
            <a:off x="6314782" y="613213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A15500-6065-0B63-63D5-21B146A1611F}"/>
              </a:ext>
            </a:extLst>
          </p:cNvPr>
          <p:cNvSpPr/>
          <p:nvPr/>
        </p:nvSpPr>
        <p:spPr>
          <a:xfrm>
            <a:off x="4813153" y="3905642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D3606-AA90-06D8-D2B1-BAC31913F7FE}"/>
              </a:ext>
            </a:extLst>
          </p:cNvPr>
          <p:cNvSpPr txBox="1"/>
          <p:nvPr/>
        </p:nvSpPr>
        <p:spPr>
          <a:xfrm>
            <a:off x="6314782" y="372097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4EEDC-73F8-21FE-E0DD-BA47E9AF512A}"/>
              </a:ext>
            </a:extLst>
          </p:cNvPr>
          <p:cNvSpPr txBox="1"/>
          <p:nvPr/>
        </p:nvSpPr>
        <p:spPr>
          <a:xfrm>
            <a:off x="4214912" y="393059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7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1B42E0-4025-9D54-3174-38B151932503}"/>
              </a:ext>
            </a:extLst>
          </p:cNvPr>
          <p:cNvSpPr txBox="1"/>
          <p:nvPr/>
        </p:nvSpPr>
        <p:spPr>
          <a:xfrm>
            <a:off x="192947" y="553673"/>
            <a:ext cx="4705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 = 10;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변수를 상자의 개념으로 해석하는 경우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EF2C4E-6AC3-7572-C2D9-CC675FDA2408}"/>
              </a:ext>
            </a:extLst>
          </p:cNvPr>
          <p:cNvSpPr/>
          <p:nvPr/>
        </p:nvSpPr>
        <p:spPr>
          <a:xfrm>
            <a:off x="1080052" y="234052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F54C1-161D-0188-AC1B-99C30A88C0AB}"/>
              </a:ext>
            </a:extLst>
          </p:cNvPr>
          <p:cNvSpPr txBox="1"/>
          <p:nvPr/>
        </p:nvSpPr>
        <p:spPr>
          <a:xfrm>
            <a:off x="2581681" y="215586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D65A1-2803-8CF4-D2BB-4AE18072D113}"/>
              </a:ext>
            </a:extLst>
          </p:cNvPr>
          <p:cNvSpPr txBox="1"/>
          <p:nvPr/>
        </p:nvSpPr>
        <p:spPr>
          <a:xfrm>
            <a:off x="2581681" y="539390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A15500-6065-0B63-63D5-21B146A1611F}"/>
              </a:ext>
            </a:extLst>
          </p:cNvPr>
          <p:cNvSpPr/>
          <p:nvPr/>
        </p:nvSpPr>
        <p:spPr>
          <a:xfrm>
            <a:off x="1080052" y="3167411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D3606-AA90-06D8-D2B1-BAC31913F7FE}"/>
              </a:ext>
            </a:extLst>
          </p:cNvPr>
          <p:cNvSpPr txBox="1"/>
          <p:nvPr/>
        </p:nvSpPr>
        <p:spPr>
          <a:xfrm>
            <a:off x="2581681" y="298274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4EEDC-73F8-21FE-E0DD-BA47E9AF512A}"/>
              </a:ext>
            </a:extLst>
          </p:cNvPr>
          <p:cNvSpPr txBox="1"/>
          <p:nvPr/>
        </p:nvSpPr>
        <p:spPr>
          <a:xfrm>
            <a:off x="481811" y="31923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4249E-274E-FE44-0FE6-583B87EAFC8F}"/>
              </a:ext>
            </a:extLst>
          </p:cNvPr>
          <p:cNvSpPr txBox="1"/>
          <p:nvPr/>
        </p:nvSpPr>
        <p:spPr>
          <a:xfrm>
            <a:off x="1257982" y="576323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var age;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15666-FA38-5C97-4F7F-BE76E79FE694}"/>
              </a:ext>
            </a:extLst>
          </p:cNvPr>
          <p:cNvSpPr/>
          <p:nvPr/>
        </p:nvSpPr>
        <p:spPr>
          <a:xfrm>
            <a:off x="5853388" y="234052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81F67-3291-E9FC-8547-034FB79248F3}"/>
              </a:ext>
            </a:extLst>
          </p:cNvPr>
          <p:cNvSpPr txBox="1"/>
          <p:nvPr/>
        </p:nvSpPr>
        <p:spPr>
          <a:xfrm>
            <a:off x="7355017" y="215586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EC8FF-544E-3FE9-2C85-0BB4E1032133}"/>
              </a:ext>
            </a:extLst>
          </p:cNvPr>
          <p:cNvSpPr txBox="1"/>
          <p:nvPr/>
        </p:nvSpPr>
        <p:spPr>
          <a:xfrm>
            <a:off x="7355017" y="539390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759700-377A-6E77-30A0-D7B3D51BF425}"/>
              </a:ext>
            </a:extLst>
          </p:cNvPr>
          <p:cNvSpPr/>
          <p:nvPr/>
        </p:nvSpPr>
        <p:spPr>
          <a:xfrm>
            <a:off x="5853388" y="3167411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D64E2D-0F66-2FF7-7B1D-823102E520CA}"/>
              </a:ext>
            </a:extLst>
          </p:cNvPr>
          <p:cNvSpPr txBox="1"/>
          <p:nvPr/>
        </p:nvSpPr>
        <p:spPr>
          <a:xfrm>
            <a:off x="7355017" y="298274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842EB-9B31-1753-468A-08119BF6FB55}"/>
              </a:ext>
            </a:extLst>
          </p:cNvPr>
          <p:cNvSpPr txBox="1"/>
          <p:nvPr/>
        </p:nvSpPr>
        <p:spPr>
          <a:xfrm>
            <a:off x="5255147" y="31923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6904C-6A56-7859-349E-61B3EAAAF1F8}"/>
              </a:ext>
            </a:extLst>
          </p:cNvPr>
          <p:cNvSpPr txBox="1"/>
          <p:nvPr/>
        </p:nvSpPr>
        <p:spPr>
          <a:xfrm>
            <a:off x="6031318" y="576323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 = 10;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&quot;허용 안 됨&quot; 기호 16">
            <a:extLst>
              <a:ext uri="{FF2B5EF4-FFF2-40B4-BE49-F238E27FC236}">
                <a16:creationId xmlns:a16="http://schemas.microsoft.com/office/drawing/2014/main" id="{355022D4-A9E3-3567-AF59-65E67A2AD2EF}"/>
              </a:ext>
            </a:extLst>
          </p:cNvPr>
          <p:cNvSpPr/>
          <p:nvPr/>
        </p:nvSpPr>
        <p:spPr>
          <a:xfrm>
            <a:off x="5951467" y="740289"/>
            <a:ext cx="1342454" cy="134245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2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1B42E0-4025-9D54-3174-38B151932503}"/>
              </a:ext>
            </a:extLst>
          </p:cNvPr>
          <p:cNvSpPr txBox="1"/>
          <p:nvPr/>
        </p:nvSpPr>
        <p:spPr>
          <a:xfrm>
            <a:off x="192947" y="553673"/>
            <a:ext cx="4336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 = 10;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변수를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포스트잇으로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생각하는 경우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EF2C4E-6AC3-7572-C2D9-CC675FDA2408}"/>
              </a:ext>
            </a:extLst>
          </p:cNvPr>
          <p:cNvSpPr/>
          <p:nvPr/>
        </p:nvSpPr>
        <p:spPr>
          <a:xfrm>
            <a:off x="1080052" y="234052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F54C1-161D-0188-AC1B-99C30A88C0AB}"/>
              </a:ext>
            </a:extLst>
          </p:cNvPr>
          <p:cNvSpPr txBox="1"/>
          <p:nvPr/>
        </p:nvSpPr>
        <p:spPr>
          <a:xfrm>
            <a:off x="2581681" y="215586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D65A1-2803-8CF4-D2BB-4AE18072D113}"/>
              </a:ext>
            </a:extLst>
          </p:cNvPr>
          <p:cNvSpPr txBox="1"/>
          <p:nvPr/>
        </p:nvSpPr>
        <p:spPr>
          <a:xfrm>
            <a:off x="2581681" y="539390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A15500-6065-0B63-63D5-21B146A1611F}"/>
              </a:ext>
            </a:extLst>
          </p:cNvPr>
          <p:cNvSpPr/>
          <p:nvPr/>
        </p:nvSpPr>
        <p:spPr>
          <a:xfrm>
            <a:off x="1080052" y="3167411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D3606-AA90-06D8-D2B1-BAC31913F7FE}"/>
              </a:ext>
            </a:extLst>
          </p:cNvPr>
          <p:cNvSpPr txBox="1"/>
          <p:nvPr/>
        </p:nvSpPr>
        <p:spPr>
          <a:xfrm>
            <a:off x="2581681" y="298274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4EEDC-73F8-21FE-E0DD-BA47E9AF512A}"/>
              </a:ext>
            </a:extLst>
          </p:cNvPr>
          <p:cNvSpPr txBox="1"/>
          <p:nvPr/>
        </p:nvSpPr>
        <p:spPr>
          <a:xfrm>
            <a:off x="481811" y="31923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4249E-274E-FE44-0FE6-583B87EAFC8F}"/>
              </a:ext>
            </a:extLst>
          </p:cNvPr>
          <p:cNvSpPr txBox="1"/>
          <p:nvPr/>
        </p:nvSpPr>
        <p:spPr>
          <a:xfrm>
            <a:off x="1257982" y="576323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var age;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B2BB32-985B-966D-2484-73373EFDFC86}"/>
              </a:ext>
            </a:extLst>
          </p:cNvPr>
          <p:cNvSpPr/>
          <p:nvPr/>
        </p:nvSpPr>
        <p:spPr>
          <a:xfrm>
            <a:off x="4879612" y="2329430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5D689-5C98-2BD0-21E3-D84E0E2E4241}"/>
              </a:ext>
            </a:extLst>
          </p:cNvPr>
          <p:cNvSpPr txBox="1"/>
          <p:nvPr/>
        </p:nvSpPr>
        <p:spPr>
          <a:xfrm>
            <a:off x="6381241" y="214476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82E42C-3186-22AC-F82A-03688E1C86FC}"/>
              </a:ext>
            </a:extLst>
          </p:cNvPr>
          <p:cNvSpPr txBox="1"/>
          <p:nvPr/>
        </p:nvSpPr>
        <p:spPr>
          <a:xfrm>
            <a:off x="6381241" y="538280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BBEBA7-A260-6D33-1D91-759999D4C24B}"/>
              </a:ext>
            </a:extLst>
          </p:cNvPr>
          <p:cNvSpPr/>
          <p:nvPr/>
        </p:nvSpPr>
        <p:spPr>
          <a:xfrm>
            <a:off x="4879612" y="3156312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6A6D8-DE2F-08C6-F6DD-6B67D28ADE2B}"/>
              </a:ext>
            </a:extLst>
          </p:cNvPr>
          <p:cNvSpPr txBox="1"/>
          <p:nvPr/>
        </p:nvSpPr>
        <p:spPr>
          <a:xfrm>
            <a:off x="6381241" y="297164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0x00000010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19B565-FF27-0416-8DC8-7437440260E6}"/>
              </a:ext>
            </a:extLst>
          </p:cNvPr>
          <p:cNvSpPr txBox="1"/>
          <p:nvPr/>
        </p:nvSpPr>
        <p:spPr>
          <a:xfrm>
            <a:off x="4281371" y="40609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F23AC-9C94-9CC8-4E4D-91BE22954079}"/>
              </a:ext>
            </a:extLst>
          </p:cNvPr>
          <p:cNvSpPr txBox="1"/>
          <p:nvPr/>
        </p:nvSpPr>
        <p:spPr>
          <a:xfrm>
            <a:off x="5057542" y="575213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10;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B65A00-5FA0-C670-11DE-ABAF63982D5F}"/>
              </a:ext>
            </a:extLst>
          </p:cNvPr>
          <p:cNvSpPr/>
          <p:nvPr/>
        </p:nvSpPr>
        <p:spPr>
          <a:xfrm>
            <a:off x="4879612" y="3995669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DF8F06-DF12-611C-6190-891DCE688236}"/>
              </a:ext>
            </a:extLst>
          </p:cNvPr>
          <p:cNvSpPr txBox="1"/>
          <p:nvPr/>
        </p:nvSpPr>
        <p:spPr>
          <a:xfrm>
            <a:off x="6381241" y="381995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0x00000020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D7508F-05B1-3DBE-F50F-3415BC53B471}"/>
              </a:ext>
            </a:extLst>
          </p:cNvPr>
          <p:cNvSpPr/>
          <p:nvPr/>
        </p:nvSpPr>
        <p:spPr>
          <a:xfrm>
            <a:off x="8859504" y="2284315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6ADCDF-18C5-5F90-A93F-5FCEA0312724}"/>
              </a:ext>
            </a:extLst>
          </p:cNvPr>
          <p:cNvSpPr txBox="1"/>
          <p:nvPr/>
        </p:nvSpPr>
        <p:spPr>
          <a:xfrm>
            <a:off x="10361133" y="209964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54AA6-2444-F1F0-C33F-7D63CF28160B}"/>
              </a:ext>
            </a:extLst>
          </p:cNvPr>
          <p:cNvSpPr txBox="1"/>
          <p:nvPr/>
        </p:nvSpPr>
        <p:spPr>
          <a:xfrm>
            <a:off x="10361133" y="533769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357F93-261A-51FC-5E82-6C4027BE36F7}"/>
              </a:ext>
            </a:extLst>
          </p:cNvPr>
          <p:cNvSpPr/>
          <p:nvPr/>
        </p:nvSpPr>
        <p:spPr>
          <a:xfrm>
            <a:off x="8859504" y="3111197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E65E7B-0770-F05A-31C9-EF363117CE4C}"/>
              </a:ext>
            </a:extLst>
          </p:cNvPr>
          <p:cNvSpPr txBox="1"/>
          <p:nvPr/>
        </p:nvSpPr>
        <p:spPr>
          <a:xfrm>
            <a:off x="10361133" y="292653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0x00000010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D11E5F-D769-F332-AA39-1A6E06021108}"/>
              </a:ext>
            </a:extLst>
          </p:cNvPr>
          <p:cNvSpPr txBox="1"/>
          <p:nvPr/>
        </p:nvSpPr>
        <p:spPr>
          <a:xfrm>
            <a:off x="9037434" y="570702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20;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0AC999-38C1-7C57-19B5-93E84432AC0C}"/>
              </a:ext>
            </a:extLst>
          </p:cNvPr>
          <p:cNvSpPr/>
          <p:nvPr/>
        </p:nvSpPr>
        <p:spPr>
          <a:xfrm>
            <a:off x="8859504" y="3950554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6655BF-2651-56CB-DEC2-969D92DD3E55}"/>
              </a:ext>
            </a:extLst>
          </p:cNvPr>
          <p:cNvSpPr txBox="1"/>
          <p:nvPr/>
        </p:nvSpPr>
        <p:spPr>
          <a:xfrm>
            <a:off x="10361133" y="377484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0x00000020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58F1B-7555-6376-6FFB-EA7405D2EAD1}"/>
              </a:ext>
            </a:extLst>
          </p:cNvPr>
          <p:cNvSpPr/>
          <p:nvPr/>
        </p:nvSpPr>
        <p:spPr>
          <a:xfrm>
            <a:off x="8859504" y="4688654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0FE233-27AD-5B8C-B116-BFDCE4CB84B0}"/>
              </a:ext>
            </a:extLst>
          </p:cNvPr>
          <p:cNvSpPr txBox="1"/>
          <p:nvPr/>
        </p:nvSpPr>
        <p:spPr>
          <a:xfrm>
            <a:off x="10361133" y="451294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0x00000030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AF57A7-DD59-1A09-80C8-8AEFD509FF30}"/>
              </a:ext>
            </a:extLst>
          </p:cNvPr>
          <p:cNvSpPr txBox="1"/>
          <p:nvPr/>
        </p:nvSpPr>
        <p:spPr>
          <a:xfrm>
            <a:off x="8261263" y="471360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1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FBD81-85DC-30D8-80B2-48E2D1AE0529}"/>
              </a:ext>
            </a:extLst>
          </p:cNvPr>
          <p:cNvSpPr txBox="1"/>
          <p:nvPr/>
        </p:nvSpPr>
        <p:spPr>
          <a:xfrm>
            <a:off x="318782" y="587229"/>
            <a:ext cx="5580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타입의 값은 변경 가능하게 설계한 이유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객체의 생성으로 인한 성능 저하를 막기 위해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메모리의 효율적 사용 위해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4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FBD81-85DC-30D8-80B2-48E2D1AE0529}"/>
              </a:ext>
            </a:extLst>
          </p:cNvPr>
          <p:cNvSpPr txBox="1"/>
          <p:nvPr/>
        </p:nvSpPr>
        <p:spPr>
          <a:xfrm>
            <a:off x="318782" y="587229"/>
            <a:ext cx="5561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객체는 위치 정보를 사용하여 참조합니다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p1 = { name: "Daniel", age: 20 };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89DB73-DC27-5CE5-2908-AE3DFE8785FB}"/>
              </a:ext>
            </a:extLst>
          </p:cNvPr>
          <p:cNvSpPr/>
          <p:nvPr/>
        </p:nvSpPr>
        <p:spPr>
          <a:xfrm>
            <a:off x="1851840" y="225663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7CB05-488E-9874-CAEC-7C575A122F37}"/>
              </a:ext>
            </a:extLst>
          </p:cNvPr>
          <p:cNvSpPr txBox="1"/>
          <p:nvPr/>
        </p:nvSpPr>
        <p:spPr>
          <a:xfrm>
            <a:off x="3353469" y="207197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6F47E-5784-5821-082E-5465A052FC8D}"/>
              </a:ext>
            </a:extLst>
          </p:cNvPr>
          <p:cNvSpPr txBox="1"/>
          <p:nvPr/>
        </p:nvSpPr>
        <p:spPr>
          <a:xfrm>
            <a:off x="3353469" y="531001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63561A-065D-B854-77FB-A31F65BC448C}"/>
              </a:ext>
            </a:extLst>
          </p:cNvPr>
          <p:cNvSpPr/>
          <p:nvPr/>
        </p:nvSpPr>
        <p:spPr>
          <a:xfrm>
            <a:off x="1851840" y="3083521"/>
            <a:ext cx="1501629" cy="12200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name: "Daniel",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age: 20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58D00-9158-073B-60FD-315A39DCE4FE}"/>
              </a:ext>
            </a:extLst>
          </p:cNvPr>
          <p:cNvSpPr txBox="1"/>
          <p:nvPr/>
        </p:nvSpPr>
        <p:spPr>
          <a:xfrm>
            <a:off x="3353469" y="289885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CB910-3C35-9360-1E28-664C701CD41F}"/>
              </a:ext>
            </a:extLst>
          </p:cNvPr>
          <p:cNvSpPr txBox="1"/>
          <p:nvPr/>
        </p:nvSpPr>
        <p:spPr>
          <a:xfrm>
            <a:off x="1303932" y="356300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p1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&quot;허용 안 됨&quot; 기호 9">
            <a:extLst>
              <a:ext uri="{FF2B5EF4-FFF2-40B4-BE49-F238E27FC236}">
                <a16:creationId xmlns:a16="http://schemas.microsoft.com/office/drawing/2014/main" id="{94CAE569-3A16-7CF5-216E-3D5DF17AA88E}"/>
              </a:ext>
            </a:extLst>
          </p:cNvPr>
          <p:cNvSpPr/>
          <p:nvPr/>
        </p:nvSpPr>
        <p:spPr>
          <a:xfrm>
            <a:off x="1931428" y="5082973"/>
            <a:ext cx="1342454" cy="134245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00530A-59B9-94C7-BBC2-719EBE9C4A2C}"/>
              </a:ext>
            </a:extLst>
          </p:cNvPr>
          <p:cNvSpPr/>
          <p:nvPr/>
        </p:nvSpPr>
        <p:spPr>
          <a:xfrm>
            <a:off x="7275283" y="225663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A8AEA-2E13-2A96-2B46-D703EA716040}"/>
              </a:ext>
            </a:extLst>
          </p:cNvPr>
          <p:cNvSpPr txBox="1"/>
          <p:nvPr/>
        </p:nvSpPr>
        <p:spPr>
          <a:xfrm>
            <a:off x="8776912" y="207197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CD50BD-07E6-3A89-CF38-463EA7B9E658}"/>
              </a:ext>
            </a:extLst>
          </p:cNvPr>
          <p:cNvSpPr txBox="1"/>
          <p:nvPr/>
        </p:nvSpPr>
        <p:spPr>
          <a:xfrm>
            <a:off x="8776912" y="531001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34333C-C6AE-EB09-8FA8-110E41BD4362}"/>
              </a:ext>
            </a:extLst>
          </p:cNvPr>
          <p:cNvSpPr/>
          <p:nvPr/>
        </p:nvSpPr>
        <p:spPr>
          <a:xfrm>
            <a:off x="7275283" y="4089984"/>
            <a:ext cx="1501629" cy="12200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name: "Daniel",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age: 20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BEDF4-D581-5A8D-6B91-C68318FB5407}"/>
              </a:ext>
            </a:extLst>
          </p:cNvPr>
          <p:cNvSpPr txBox="1"/>
          <p:nvPr/>
        </p:nvSpPr>
        <p:spPr>
          <a:xfrm>
            <a:off x="8776912" y="289885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0x00000010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DCE3DC-9A1C-C419-54DF-4CF4FA5B0D31}"/>
              </a:ext>
            </a:extLst>
          </p:cNvPr>
          <p:cNvSpPr txBox="1"/>
          <p:nvPr/>
        </p:nvSpPr>
        <p:spPr>
          <a:xfrm>
            <a:off x="6727375" y="310184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p1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3E16F-7104-8822-D5F3-9E0A42D7FDA4}"/>
              </a:ext>
            </a:extLst>
          </p:cNvPr>
          <p:cNvSpPr txBox="1"/>
          <p:nvPr/>
        </p:nvSpPr>
        <p:spPr>
          <a:xfrm>
            <a:off x="8776912" y="391976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AAC453-B36D-98C9-BBF7-98003126DCC6}"/>
              </a:ext>
            </a:extLst>
          </p:cNvPr>
          <p:cNvSpPr/>
          <p:nvPr/>
        </p:nvSpPr>
        <p:spPr>
          <a:xfrm>
            <a:off x="7275283" y="3068503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8AB89C2-7551-0CF0-B627-7A890FA480D3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H="1">
            <a:off x="7275283" y="3265645"/>
            <a:ext cx="1501629" cy="1434355"/>
          </a:xfrm>
          <a:prstGeom prst="bentConnector5">
            <a:avLst>
              <a:gd name="adj1" fmla="val -15223"/>
              <a:gd name="adj2" fmla="val 35608"/>
              <a:gd name="adj3" fmla="val 11522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54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FBD81-85DC-30D8-80B2-48E2D1AE0529}"/>
              </a:ext>
            </a:extLst>
          </p:cNvPr>
          <p:cNvSpPr txBox="1"/>
          <p:nvPr/>
        </p:nvSpPr>
        <p:spPr>
          <a:xfrm>
            <a:off x="318782" y="587229"/>
            <a:ext cx="10693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p1 = { name: "Daniel", age: 20 };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p2 = p1;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이와 같이 객체 자체를 복사하는 것이 아니라 객체의 위치만 복사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얕은 복사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(shallow copy)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00530A-59B9-94C7-BBC2-719EBE9C4A2C}"/>
              </a:ext>
            </a:extLst>
          </p:cNvPr>
          <p:cNvSpPr/>
          <p:nvPr/>
        </p:nvSpPr>
        <p:spPr>
          <a:xfrm>
            <a:off x="7275283" y="225663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A8AEA-2E13-2A96-2B46-D703EA716040}"/>
              </a:ext>
            </a:extLst>
          </p:cNvPr>
          <p:cNvSpPr txBox="1"/>
          <p:nvPr/>
        </p:nvSpPr>
        <p:spPr>
          <a:xfrm>
            <a:off x="8776912" y="207197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CD50BD-07E6-3A89-CF38-463EA7B9E658}"/>
              </a:ext>
            </a:extLst>
          </p:cNvPr>
          <p:cNvSpPr txBox="1"/>
          <p:nvPr/>
        </p:nvSpPr>
        <p:spPr>
          <a:xfrm>
            <a:off x="8776912" y="531001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34333C-C6AE-EB09-8FA8-110E41BD4362}"/>
              </a:ext>
            </a:extLst>
          </p:cNvPr>
          <p:cNvSpPr/>
          <p:nvPr/>
        </p:nvSpPr>
        <p:spPr>
          <a:xfrm>
            <a:off x="7275283" y="4089984"/>
            <a:ext cx="1501629" cy="12200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name: "Daniel",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age: 20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3E16F-7104-8822-D5F3-9E0A42D7FDA4}"/>
              </a:ext>
            </a:extLst>
          </p:cNvPr>
          <p:cNvSpPr txBox="1"/>
          <p:nvPr/>
        </p:nvSpPr>
        <p:spPr>
          <a:xfrm>
            <a:off x="8776912" y="391976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C1FA94-5ABE-8886-F6DB-36315E14AB2C}"/>
              </a:ext>
            </a:extLst>
          </p:cNvPr>
          <p:cNvSpPr/>
          <p:nvPr/>
        </p:nvSpPr>
        <p:spPr>
          <a:xfrm>
            <a:off x="7275283" y="2472655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615BAC-EA7B-168D-D60E-9A0AA7EBF7E3}"/>
              </a:ext>
            </a:extLst>
          </p:cNvPr>
          <p:cNvSpPr txBox="1"/>
          <p:nvPr/>
        </p:nvSpPr>
        <p:spPr>
          <a:xfrm>
            <a:off x="6814901" y="252698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p1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DF09AF-759F-1EB9-387F-7256112CAD21}"/>
              </a:ext>
            </a:extLst>
          </p:cNvPr>
          <p:cNvSpPr/>
          <p:nvPr/>
        </p:nvSpPr>
        <p:spPr>
          <a:xfrm>
            <a:off x="7275283" y="3099853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289842-86D8-11A7-1BEF-32304A477404}"/>
              </a:ext>
            </a:extLst>
          </p:cNvPr>
          <p:cNvSpPr txBox="1"/>
          <p:nvPr/>
        </p:nvSpPr>
        <p:spPr>
          <a:xfrm>
            <a:off x="6814901" y="313850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p2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7352C7-87A3-AD5A-8F3F-CD9887B55B61}"/>
              </a:ext>
            </a:extLst>
          </p:cNvPr>
          <p:cNvCxnSpPr>
            <a:stCxn id="21" idx="3"/>
            <a:endCxn id="14" idx="1"/>
          </p:cNvCxnSpPr>
          <p:nvPr/>
        </p:nvCxnSpPr>
        <p:spPr>
          <a:xfrm flipH="1">
            <a:off x="7275283" y="2669797"/>
            <a:ext cx="1501629" cy="2030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28B2951-B822-DF99-CAAE-3F702D05345C}"/>
              </a:ext>
            </a:extLst>
          </p:cNvPr>
          <p:cNvCxnSpPr>
            <a:cxnSpLocks/>
            <a:stCxn id="26" idx="3"/>
            <a:endCxn id="14" idx="1"/>
          </p:cNvCxnSpPr>
          <p:nvPr/>
        </p:nvCxnSpPr>
        <p:spPr>
          <a:xfrm flipH="1">
            <a:off x="7275283" y="3296995"/>
            <a:ext cx="1501629" cy="1403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561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23F0C-D68D-6DA0-A128-8FD5DF0ED1C3}"/>
              </a:ext>
            </a:extLst>
          </p:cNvPr>
          <p:cNvSpPr txBox="1"/>
          <p:nvPr/>
        </p:nvSpPr>
        <p:spPr>
          <a:xfrm>
            <a:off x="201336" y="503339"/>
            <a:ext cx="118032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상속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지향 프로그래밍에서 상속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(inheritance)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이란 한 객체 또는 클래스가 다른 객체 또는 클래스로부터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기능을 물려 받는 기법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상속을 장점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코드 재사용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기존 기능을 새로 구현하지 않고 재사용함으로써 코드의 중복을 제거할 수 있으며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유지 보수 및 생산성 향상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확장성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기존 기능을 사용하여 새로운 기능을 추가 및 변경이 가능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3.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구조화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계층적 구조를 갖게 되어 객체 사이의 관계를 명확하게 정의할 수 있음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...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47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C88E8C-118C-F786-E1C7-DA2B18EF0474}"/>
              </a:ext>
            </a:extLst>
          </p:cNvPr>
          <p:cNvSpPr txBox="1"/>
          <p:nvPr/>
        </p:nvSpPr>
        <p:spPr>
          <a:xfrm>
            <a:off x="318782" y="604007"/>
            <a:ext cx="107484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Node.js 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자바스크립트를 브라우저 이외의 환경에서 동작 시킬 수 있도록 만든 자바스크립트 실행 환경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설치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nodejs.org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에서 설치 파일을 다운로드하여 진행할 수 있습니다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597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327171" y="59561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Person()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{}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1384183" y="2348917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1359514" y="197958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4228051" y="2348917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4173522" y="197958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3682767" y="2533583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2580361" y="1979585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7F6FA5-3FFC-643B-0DBB-F663CE3B005B}"/>
              </a:ext>
            </a:extLst>
          </p:cNvPr>
          <p:cNvSpPr txBox="1"/>
          <p:nvPr/>
        </p:nvSpPr>
        <p:spPr>
          <a:xfrm>
            <a:off x="3614165" y="1102422"/>
            <a:ext cx="7491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Person() {}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Person.prototype.constructor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=== Person);</a:t>
            </a:r>
          </a:p>
        </p:txBody>
      </p:sp>
    </p:spTree>
    <p:extLst>
      <p:ext uri="{BB962C8B-B14F-4D97-AF65-F5344CB8AC3E}">
        <p14:creationId xmlns:p14="http://schemas.microsoft.com/office/powerpoint/2010/main" val="3457653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327171" y="595618"/>
            <a:ext cx="7035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// ...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? ++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: 1;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p1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p2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4146895" y="3244334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4122226" y="287500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2399251" y="4706224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count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1813895" y="470622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3309457" y="3244334"/>
            <a:ext cx="2033616" cy="1461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CFEE14-DCFC-4D04-415D-439304C681BF}"/>
              </a:ext>
            </a:extLst>
          </p:cNvPr>
          <p:cNvGrpSpPr/>
          <p:nvPr/>
        </p:nvGrpSpPr>
        <p:grpSpPr>
          <a:xfrm>
            <a:off x="6342077" y="4706224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300B88D-9779-BA88-BB1B-0A6BB1370E1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count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289893-E81F-BDDE-BBEE-7C9CCABF363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BB1ABDD-458D-DD86-AF87-8777BAC28A6E}"/>
              </a:ext>
            </a:extLst>
          </p:cNvPr>
          <p:cNvSpPr txBox="1"/>
          <p:nvPr/>
        </p:nvSpPr>
        <p:spPr>
          <a:xfrm>
            <a:off x="5756721" y="470622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3C21A0D9-D7BE-6A56-CC60-0DCE2F9EA2D6}"/>
              </a:ext>
            </a:extLst>
          </p:cNvPr>
          <p:cNvSpPr/>
          <p:nvPr/>
        </p:nvSpPr>
        <p:spPr>
          <a:xfrm>
            <a:off x="4779032" y="2213450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CEC65D98-7FFA-C436-7D8E-57E7CF9EC99F}"/>
              </a:ext>
            </a:extLst>
          </p:cNvPr>
          <p:cNvSpPr/>
          <p:nvPr/>
        </p:nvSpPr>
        <p:spPr>
          <a:xfrm>
            <a:off x="7363071" y="1051500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91F3A1-73C9-3192-8A3D-0F944E06D3FF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5343073" y="3244334"/>
            <a:ext cx="1909210" cy="1461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003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327171" y="595618"/>
            <a:ext cx="4554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// ...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++(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this.__proto__.count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0;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5931016" y="3521333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5906347" y="315200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8774884" y="3521333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8720355" y="31520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8229600" y="370599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7127194" y="315200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6BA742AD-7231-3170-A828-D18AC61D5950}"/>
              </a:ext>
            </a:extLst>
          </p:cNvPr>
          <p:cNvSpPr/>
          <p:nvPr/>
        </p:nvSpPr>
        <p:spPr>
          <a:xfrm>
            <a:off x="4184874" y="1873058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1A9466A-89B5-A851-B57F-7BE7A77DCA5C}"/>
              </a:ext>
            </a:extLst>
          </p:cNvPr>
          <p:cNvGrpSpPr/>
          <p:nvPr/>
        </p:nvGrpSpPr>
        <p:grpSpPr>
          <a:xfrm>
            <a:off x="8774884" y="3890665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9B693C8-C38A-0DF3-58CF-61FEFCCB86FE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count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664F82-C4FB-7225-14CA-6E76E1DBACF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04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327171" y="595618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// ...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++(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this.__proto__.count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0;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p1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p2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console.log(p2.count);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5931016" y="3521333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5906347" y="315200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8774884" y="3521333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8720355" y="31520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8229600" y="370599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7127194" y="315200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6BA742AD-7231-3170-A828-D18AC61D5950}"/>
              </a:ext>
            </a:extLst>
          </p:cNvPr>
          <p:cNvSpPr/>
          <p:nvPr/>
        </p:nvSpPr>
        <p:spPr>
          <a:xfrm>
            <a:off x="3605664" y="3338899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1A9466A-89B5-A851-B57F-7BE7A77DCA5C}"/>
              </a:ext>
            </a:extLst>
          </p:cNvPr>
          <p:cNvGrpSpPr/>
          <p:nvPr/>
        </p:nvGrpSpPr>
        <p:grpSpPr>
          <a:xfrm>
            <a:off x="8774884" y="3890665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9B693C8-C38A-0DF3-58CF-61FEFCCB86FE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count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664F82-C4FB-7225-14CA-6E76E1DBACF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6C35F5-09CA-CBF6-78D8-4E78BFBB262C}"/>
              </a:ext>
            </a:extLst>
          </p:cNvPr>
          <p:cNvGrpSpPr/>
          <p:nvPr/>
        </p:nvGrpSpPr>
        <p:grpSpPr>
          <a:xfrm>
            <a:off x="4286774" y="5039795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AA90E5-0002-6F6B-7AC5-C571AA2AAC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59AD64-2934-FCE6-5FA6-2682C4ED8B7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76B07D-4AA5-3AC2-0DBA-8B101DE8F676}"/>
              </a:ext>
            </a:extLst>
          </p:cNvPr>
          <p:cNvSpPr txBox="1"/>
          <p:nvPr/>
        </p:nvSpPr>
        <p:spPr>
          <a:xfrm>
            <a:off x="3701418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381B529-E9F3-6D8F-DFF5-50F10029828A}"/>
              </a:ext>
            </a:extLst>
          </p:cNvPr>
          <p:cNvGrpSpPr/>
          <p:nvPr/>
        </p:nvGrpSpPr>
        <p:grpSpPr>
          <a:xfrm>
            <a:off x="8229600" y="5039795"/>
            <a:ext cx="2298584" cy="369332"/>
            <a:chOff x="1384183" y="2348917"/>
            <a:chExt cx="2298584" cy="3693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05BAAF9-B29C-D9FC-2446-B91F2107C9C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1AC60B2-7EAC-401F-CB3E-25E51D7DB73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45AF45C-0AC5-C9E4-FF64-38F9F93385EB}"/>
              </a:ext>
            </a:extLst>
          </p:cNvPr>
          <p:cNvSpPr txBox="1"/>
          <p:nvPr/>
        </p:nvSpPr>
        <p:spPr>
          <a:xfrm>
            <a:off x="7644244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6452AA-57CD-C91C-D775-114BFAFF43BF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 flipH="1">
            <a:off x="5196980" y="3521333"/>
            <a:ext cx="1930214" cy="151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5165393-1E31-74EA-09CE-CC43C1B977BE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7127194" y="3521333"/>
            <a:ext cx="2012612" cy="151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3CC41D-73BE-170A-DEDD-83AD82F0BF25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 flipV="1">
            <a:off x="6585358" y="4259997"/>
            <a:ext cx="3099732" cy="96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BF4D249-4502-56DE-E6BA-073ECF8F23B0}"/>
              </a:ext>
            </a:extLst>
          </p:cNvPr>
          <p:cNvCxnSpPr>
            <a:cxnSpLocks/>
            <a:stCxn id="23" idx="3"/>
            <a:endCxn id="18" idx="2"/>
          </p:cNvCxnSpPr>
          <p:nvPr/>
        </p:nvCxnSpPr>
        <p:spPr>
          <a:xfrm flipH="1" flipV="1">
            <a:off x="9685090" y="4259997"/>
            <a:ext cx="843094" cy="96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73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159391" y="507875"/>
            <a:ext cx="96552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Circle(radius)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this.radius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radius;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this.getArea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function() { return 3.14 *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this.radius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** 2; };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c1 = new Circle(2);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console.log(c1.getArea());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c2 = new Circle(3);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console.log(c2.getArea());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5931016" y="3521333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5906347" y="315200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Circle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8774884" y="3521333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8720355" y="31520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8229600" y="370599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7127194" y="315200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6BA742AD-7231-3170-A828-D18AC61D5950}"/>
              </a:ext>
            </a:extLst>
          </p:cNvPr>
          <p:cNvSpPr/>
          <p:nvPr/>
        </p:nvSpPr>
        <p:spPr>
          <a:xfrm>
            <a:off x="3732130" y="2563332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6C35F5-09CA-CBF6-78D8-4E78BFBB262C}"/>
              </a:ext>
            </a:extLst>
          </p:cNvPr>
          <p:cNvGrpSpPr/>
          <p:nvPr/>
        </p:nvGrpSpPr>
        <p:grpSpPr>
          <a:xfrm>
            <a:off x="4286774" y="5039795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AA90E5-0002-6F6B-7AC5-C571AA2AAC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59AD64-2934-FCE6-5FA6-2682C4ED8B7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76B07D-4AA5-3AC2-0DBA-8B101DE8F676}"/>
              </a:ext>
            </a:extLst>
          </p:cNvPr>
          <p:cNvSpPr txBox="1"/>
          <p:nvPr/>
        </p:nvSpPr>
        <p:spPr>
          <a:xfrm>
            <a:off x="3701418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6452AA-57CD-C91C-D775-114BFAFF43B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5196980" y="3887579"/>
            <a:ext cx="1930214" cy="1152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288ED49-42A3-AF46-365E-7338081A8544}"/>
              </a:ext>
            </a:extLst>
          </p:cNvPr>
          <p:cNvGrpSpPr/>
          <p:nvPr/>
        </p:nvGrpSpPr>
        <p:grpSpPr>
          <a:xfrm>
            <a:off x="4286774" y="5409126"/>
            <a:ext cx="2298584" cy="369332"/>
            <a:chOff x="1384183" y="2348917"/>
            <a:chExt cx="2298584" cy="3693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76B582B-C3EB-5124-744E-D0FCC27892E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getArea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2F5AEA3-5AFF-6FBE-40A5-46D46A26F4A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3" name="두루마리 모양: 세로로 말림 32">
            <a:extLst>
              <a:ext uri="{FF2B5EF4-FFF2-40B4-BE49-F238E27FC236}">
                <a16:creationId xmlns:a16="http://schemas.microsoft.com/office/drawing/2014/main" id="{680B1EFC-ECA5-0B30-1694-6EDFD74FF559}"/>
              </a:ext>
            </a:extLst>
          </p:cNvPr>
          <p:cNvSpPr/>
          <p:nvPr/>
        </p:nvSpPr>
        <p:spPr>
          <a:xfrm>
            <a:off x="7080308" y="5952423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DB77EC1-20F3-0F20-9002-1584DCB10A24}"/>
              </a:ext>
            </a:extLst>
          </p:cNvPr>
          <p:cNvCxnSpPr>
            <a:cxnSpLocks/>
            <a:stCxn id="32" idx="3"/>
            <a:endCxn id="33" idx="0"/>
          </p:cNvCxnSpPr>
          <p:nvPr/>
        </p:nvCxnSpPr>
        <p:spPr>
          <a:xfrm>
            <a:off x="6585358" y="5593792"/>
            <a:ext cx="776918" cy="358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66BB424-BC69-CC87-7E42-7698CA23C8F7}"/>
              </a:ext>
            </a:extLst>
          </p:cNvPr>
          <p:cNvGrpSpPr/>
          <p:nvPr/>
        </p:nvGrpSpPr>
        <p:grpSpPr>
          <a:xfrm>
            <a:off x="7922465" y="5039795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929F25-D704-4C7C-68D8-D9D191F204B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E2E3CD-3715-F550-0334-9E3EC25933D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5314F92-9D2B-20E8-5640-642CAF5D73E5}"/>
              </a:ext>
            </a:extLst>
          </p:cNvPr>
          <p:cNvSpPr txBox="1"/>
          <p:nvPr/>
        </p:nvSpPr>
        <p:spPr>
          <a:xfrm>
            <a:off x="7337109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91C333B-252C-E37D-ECD3-91B36A6EF8A0}"/>
              </a:ext>
            </a:extLst>
          </p:cNvPr>
          <p:cNvGrpSpPr/>
          <p:nvPr/>
        </p:nvGrpSpPr>
        <p:grpSpPr>
          <a:xfrm>
            <a:off x="7922465" y="5409126"/>
            <a:ext cx="2298584" cy="369332"/>
            <a:chOff x="1384183" y="2348917"/>
            <a:chExt cx="2298584" cy="3693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459C410-7291-D079-EC97-15AE4E37F4A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getArea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7D4DE19-9305-862A-AEC6-65CD83B6BB2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7" name="두루마리 모양: 세로로 말림 46">
            <a:extLst>
              <a:ext uri="{FF2B5EF4-FFF2-40B4-BE49-F238E27FC236}">
                <a16:creationId xmlns:a16="http://schemas.microsoft.com/office/drawing/2014/main" id="{F14C44A2-A5AA-B03E-97CA-607CAD7B889E}"/>
              </a:ext>
            </a:extLst>
          </p:cNvPr>
          <p:cNvSpPr/>
          <p:nvPr/>
        </p:nvSpPr>
        <p:spPr>
          <a:xfrm>
            <a:off x="10715999" y="5952423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22553EB-8DEB-D970-5B94-7CA6E3D34813}"/>
              </a:ext>
            </a:extLst>
          </p:cNvPr>
          <p:cNvCxnSpPr>
            <a:cxnSpLocks/>
            <a:stCxn id="46" idx="3"/>
            <a:endCxn id="47" idx="0"/>
          </p:cNvCxnSpPr>
          <p:nvPr/>
        </p:nvCxnSpPr>
        <p:spPr>
          <a:xfrm>
            <a:off x="10221049" y="5593792"/>
            <a:ext cx="776918" cy="358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6A98AF0-5509-8F02-D998-B5DA29F96EA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080308" y="3916440"/>
            <a:ext cx="1752363" cy="1123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69151D-A80D-BBE8-0CA8-8516314F5E55}"/>
              </a:ext>
            </a:extLst>
          </p:cNvPr>
          <p:cNvSpPr/>
          <p:nvPr/>
        </p:nvSpPr>
        <p:spPr>
          <a:xfrm>
            <a:off x="6930243" y="5736198"/>
            <a:ext cx="4520729" cy="853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A5D51D-684B-DCA3-C056-BF52DE9CAC01}"/>
              </a:ext>
            </a:extLst>
          </p:cNvPr>
          <p:cNvSpPr txBox="1"/>
          <p:nvPr/>
        </p:nvSpPr>
        <p:spPr>
          <a:xfrm>
            <a:off x="217907" y="5490758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원의 넓이를 구하는 함수가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모든 객체가 중복으로 소유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하고 있다는 단점이 있습니다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66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159391" y="507875"/>
            <a:ext cx="103861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Circle(radius)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this.radius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radius;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b="1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Circle.prototype.getArea</a:t>
            </a:r>
            <a:r>
              <a:rPr lang="en-US" altLang="ko-KR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 = function() { return 3.14 * </a:t>
            </a:r>
            <a:r>
              <a:rPr lang="en-US" altLang="ko-KR" b="1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this.radius</a:t>
            </a:r>
            <a:r>
              <a:rPr lang="en-US" altLang="ko-KR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 ** 2; 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c1 = new Circle(2);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console.log(c1.getArea());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c2 = new Circle(3);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console.log(c2.getArea());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5931016" y="3521333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5906347" y="315200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Circle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8774884" y="3521333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8720355" y="31520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8229600" y="370599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7127194" y="315200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6BA742AD-7231-3170-A828-D18AC61D5950}"/>
              </a:ext>
            </a:extLst>
          </p:cNvPr>
          <p:cNvSpPr/>
          <p:nvPr/>
        </p:nvSpPr>
        <p:spPr>
          <a:xfrm>
            <a:off x="10556313" y="1281153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6C35F5-09CA-CBF6-78D8-4E78BFBB262C}"/>
              </a:ext>
            </a:extLst>
          </p:cNvPr>
          <p:cNvGrpSpPr/>
          <p:nvPr/>
        </p:nvGrpSpPr>
        <p:grpSpPr>
          <a:xfrm>
            <a:off x="4286774" y="5039795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AA90E5-0002-6F6B-7AC5-C571AA2AAC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59AD64-2934-FCE6-5FA6-2682C4ED8B7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76B07D-4AA5-3AC2-0DBA-8B101DE8F676}"/>
              </a:ext>
            </a:extLst>
          </p:cNvPr>
          <p:cNvSpPr txBox="1"/>
          <p:nvPr/>
        </p:nvSpPr>
        <p:spPr>
          <a:xfrm>
            <a:off x="3701418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6452AA-57CD-C91C-D775-114BFAFF43B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5196980" y="3887579"/>
            <a:ext cx="1930214" cy="1152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66BB424-BC69-CC87-7E42-7698CA23C8F7}"/>
              </a:ext>
            </a:extLst>
          </p:cNvPr>
          <p:cNvGrpSpPr/>
          <p:nvPr/>
        </p:nvGrpSpPr>
        <p:grpSpPr>
          <a:xfrm>
            <a:off x="7922465" y="5039795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929F25-D704-4C7C-68D8-D9D191F204B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E2E3CD-3715-F550-0334-9E3EC25933D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5314F92-9D2B-20E8-5640-642CAF5D73E5}"/>
              </a:ext>
            </a:extLst>
          </p:cNvPr>
          <p:cNvSpPr txBox="1"/>
          <p:nvPr/>
        </p:nvSpPr>
        <p:spPr>
          <a:xfrm>
            <a:off x="7337109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6A98AF0-5509-8F02-D998-B5DA29F96EA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080308" y="3916440"/>
            <a:ext cx="1752363" cy="1123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861256-25CC-CE2F-043A-DA906488E82B}"/>
              </a:ext>
            </a:extLst>
          </p:cNvPr>
          <p:cNvGrpSpPr/>
          <p:nvPr/>
        </p:nvGrpSpPr>
        <p:grpSpPr>
          <a:xfrm>
            <a:off x="8774884" y="3896399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9D5D4C8-6D40-0225-5401-DC7493206BE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getArea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1B1898-947D-0756-AF79-B66BAE793AB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두루마리 모양: 세로로 말림 20">
            <a:extLst>
              <a:ext uri="{FF2B5EF4-FFF2-40B4-BE49-F238E27FC236}">
                <a16:creationId xmlns:a16="http://schemas.microsoft.com/office/drawing/2014/main" id="{400AAE2D-9DED-6C65-DDB3-3CE5DE6ABA46}"/>
              </a:ext>
            </a:extLst>
          </p:cNvPr>
          <p:cNvSpPr/>
          <p:nvPr/>
        </p:nvSpPr>
        <p:spPr>
          <a:xfrm>
            <a:off x="11285066" y="4568812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2AF215-4228-A828-D75E-9733A5D1E34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11073468" y="4081065"/>
            <a:ext cx="493566" cy="487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656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1929468" y="2790102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1904799" y="242077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Circle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4773336" y="2790102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4718807" y="242077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228052" y="2974768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3125646" y="2420770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6C35F5-09CA-CBF6-78D8-4E78BFBB262C}"/>
              </a:ext>
            </a:extLst>
          </p:cNvPr>
          <p:cNvGrpSpPr/>
          <p:nvPr/>
        </p:nvGrpSpPr>
        <p:grpSpPr>
          <a:xfrm>
            <a:off x="2936147" y="4814567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AA90E5-0002-6F6B-7AC5-C571AA2AAC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59AD64-2934-FCE6-5FA6-2682C4ED8B7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76B07D-4AA5-3AC2-0DBA-8B101DE8F676}"/>
              </a:ext>
            </a:extLst>
          </p:cNvPr>
          <p:cNvSpPr txBox="1"/>
          <p:nvPr/>
        </p:nvSpPr>
        <p:spPr>
          <a:xfrm>
            <a:off x="2350791" y="48145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6452AA-57CD-C91C-D775-114BFAFF43BF}"/>
              </a:ext>
            </a:extLst>
          </p:cNvPr>
          <p:cNvCxnSpPr>
            <a:cxnSpLocks/>
            <a:stCxn id="3" idx="0"/>
            <a:endCxn id="18" idx="2"/>
          </p:cNvCxnSpPr>
          <p:nvPr/>
        </p:nvCxnSpPr>
        <p:spPr>
          <a:xfrm flipV="1">
            <a:off x="3846353" y="3534500"/>
            <a:ext cx="1837189" cy="128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66BB424-BC69-CC87-7E42-7698CA23C8F7}"/>
              </a:ext>
            </a:extLst>
          </p:cNvPr>
          <p:cNvGrpSpPr/>
          <p:nvPr/>
        </p:nvGrpSpPr>
        <p:grpSpPr>
          <a:xfrm>
            <a:off x="6571838" y="4814567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929F25-D704-4C7C-68D8-D9D191F204B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E2E3CD-3715-F550-0334-9E3EC25933D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5314F92-9D2B-20E8-5640-642CAF5D73E5}"/>
              </a:ext>
            </a:extLst>
          </p:cNvPr>
          <p:cNvSpPr txBox="1"/>
          <p:nvPr/>
        </p:nvSpPr>
        <p:spPr>
          <a:xfrm>
            <a:off x="5986482" y="48145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6A98AF0-5509-8F02-D998-B5DA29F96EA1}"/>
              </a:ext>
            </a:extLst>
          </p:cNvPr>
          <p:cNvCxnSpPr>
            <a:cxnSpLocks/>
            <a:stCxn id="41" idx="0"/>
            <a:endCxn id="18" idx="2"/>
          </p:cNvCxnSpPr>
          <p:nvPr/>
        </p:nvCxnSpPr>
        <p:spPr>
          <a:xfrm flipH="1" flipV="1">
            <a:off x="5683542" y="3534500"/>
            <a:ext cx="1798502" cy="128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861256-25CC-CE2F-043A-DA906488E82B}"/>
              </a:ext>
            </a:extLst>
          </p:cNvPr>
          <p:cNvGrpSpPr/>
          <p:nvPr/>
        </p:nvGrpSpPr>
        <p:grpSpPr>
          <a:xfrm>
            <a:off x="4773336" y="3165168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9D5D4C8-6D40-0225-5401-DC7493206BE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getArea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1B1898-947D-0756-AF79-B66BAE793AB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두루마리 모양: 세로로 말림 20">
            <a:extLst>
              <a:ext uri="{FF2B5EF4-FFF2-40B4-BE49-F238E27FC236}">
                <a16:creationId xmlns:a16="http://schemas.microsoft.com/office/drawing/2014/main" id="{400AAE2D-9DED-6C65-DDB3-3CE5DE6ABA46}"/>
              </a:ext>
            </a:extLst>
          </p:cNvPr>
          <p:cNvSpPr/>
          <p:nvPr/>
        </p:nvSpPr>
        <p:spPr>
          <a:xfrm>
            <a:off x="7283518" y="3837581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2AF215-4228-A828-D75E-9733A5D1E34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7071920" y="3349834"/>
            <a:ext cx="493566" cy="487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BC998B0-7438-B11F-35BE-94F232E44EE0}"/>
              </a:ext>
            </a:extLst>
          </p:cNvPr>
          <p:cNvSpPr txBox="1"/>
          <p:nvPr/>
        </p:nvSpPr>
        <p:spPr>
          <a:xfrm>
            <a:off x="5382768" y="37223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JetBrains Mono" panose="02000009000000000000" pitchFamily="49" charset="0"/>
                <a:cs typeface="JetBrains Mono" panose="02000009000000000000" pitchFamily="49" charset="0"/>
              </a:rPr>
              <a:t>상속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F435F4-141C-0164-4CC0-9551189C633A}"/>
              </a:ext>
            </a:extLst>
          </p:cNvPr>
          <p:cNvSpPr txBox="1"/>
          <p:nvPr/>
        </p:nvSpPr>
        <p:spPr>
          <a:xfrm>
            <a:off x="335560" y="335561"/>
            <a:ext cx="7552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상속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기능을 물려주는 객체 또는 클래스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Super,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Base,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Parent</a:t>
            </a: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기능을 물려받는 객체 또는 클래스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Sub,     Derived, Child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329BA2-DE31-D7A8-A838-0F376AD28B35}"/>
              </a:ext>
            </a:extLst>
          </p:cNvPr>
          <p:cNvSpPr txBox="1"/>
          <p:nvPr/>
        </p:nvSpPr>
        <p:spPr>
          <a:xfrm>
            <a:off x="7320332" y="309605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부모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(Parent)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632ED1-3D0A-C03A-9953-8D0E29B625CF}"/>
              </a:ext>
            </a:extLst>
          </p:cNvPr>
          <p:cNvSpPr txBox="1"/>
          <p:nvPr/>
        </p:nvSpPr>
        <p:spPr>
          <a:xfrm>
            <a:off x="9255853" y="481247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자식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(Child)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95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1568741" y="1078747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1544072" y="70941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Circle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4412609" y="1078747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4358080" y="70941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867325" y="1263413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2764919" y="709415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6C35F5-09CA-CBF6-78D8-4E78BFBB262C}"/>
              </a:ext>
            </a:extLst>
          </p:cNvPr>
          <p:cNvGrpSpPr/>
          <p:nvPr/>
        </p:nvGrpSpPr>
        <p:grpSpPr>
          <a:xfrm>
            <a:off x="2575420" y="3103212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AA90E5-0002-6F6B-7AC5-C571AA2AAC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59AD64-2934-FCE6-5FA6-2682C4ED8B7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76B07D-4AA5-3AC2-0DBA-8B101DE8F676}"/>
              </a:ext>
            </a:extLst>
          </p:cNvPr>
          <p:cNvSpPr txBox="1"/>
          <p:nvPr/>
        </p:nvSpPr>
        <p:spPr>
          <a:xfrm>
            <a:off x="1990064" y="31032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66BB424-BC69-CC87-7E42-7698CA23C8F7}"/>
              </a:ext>
            </a:extLst>
          </p:cNvPr>
          <p:cNvGrpSpPr/>
          <p:nvPr/>
        </p:nvGrpSpPr>
        <p:grpSpPr>
          <a:xfrm>
            <a:off x="6211111" y="3103212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929F25-D704-4C7C-68D8-D9D191F204B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E2E3CD-3715-F550-0334-9E3EC25933D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5314F92-9D2B-20E8-5640-642CAF5D73E5}"/>
              </a:ext>
            </a:extLst>
          </p:cNvPr>
          <p:cNvSpPr txBox="1"/>
          <p:nvPr/>
        </p:nvSpPr>
        <p:spPr>
          <a:xfrm>
            <a:off x="5625755" y="31032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861256-25CC-CE2F-043A-DA906488E82B}"/>
              </a:ext>
            </a:extLst>
          </p:cNvPr>
          <p:cNvGrpSpPr/>
          <p:nvPr/>
        </p:nvGrpSpPr>
        <p:grpSpPr>
          <a:xfrm>
            <a:off x="4412609" y="1453813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9D5D4C8-6D40-0225-5401-DC7493206BE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getArea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1B1898-947D-0756-AF79-B66BAE793AB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두루마리 모양: 세로로 말림 20">
            <a:extLst>
              <a:ext uri="{FF2B5EF4-FFF2-40B4-BE49-F238E27FC236}">
                <a16:creationId xmlns:a16="http://schemas.microsoft.com/office/drawing/2014/main" id="{400AAE2D-9DED-6C65-DDB3-3CE5DE6ABA46}"/>
              </a:ext>
            </a:extLst>
          </p:cNvPr>
          <p:cNvSpPr/>
          <p:nvPr/>
        </p:nvSpPr>
        <p:spPr>
          <a:xfrm>
            <a:off x="6922791" y="2126226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2AF215-4228-A828-D75E-9733A5D1E34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6711193" y="1638479"/>
            <a:ext cx="493566" cy="487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28873F-716C-86E0-E4D7-D3AAF14C0AE6}"/>
              </a:ext>
            </a:extLst>
          </p:cNvPr>
          <p:cNvGrpSpPr/>
          <p:nvPr/>
        </p:nvGrpSpPr>
        <p:grpSpPr>
          <a:xfrm>
            <a:off x="2575420" y="3470447"/>
            <a:ext cx="2298584" cy="369332"/>
            <a:chOff x="1384183" y="2348917"/>
            <a:chExt cx="2298584" cy="3693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DAE7FB3-9541-ED91-7E70-9A3384B8D30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9F2D1DD-A14A-FFA3-F92A-03B656BCE64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8BFA902-EFC6-DE2A-CB63-8F1D2B0C5BD8}"/>
              </a:ext>
            </a:extLst>
          </p:cNvPr>
          <p:cNvGrpSpPr/>
          <p:nvPr/>
        </p:nvGrpSpPr>
        <p:grpSpPr>
          <a:xfrm>
            <a:off x="6211111" y="3470447"/>
            <a:ext cx="2298584" cy="369332"/>
            <a:chOff x="1384183" y="2348917"/>
            <a:chExt cx="2298584" cy="3693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43F5641-95B5-3B49-7FFB-F750384B1B8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E55547C-9D25-CDCF-FEAA-6701000AF4C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32B48A8-A6FE-0D05-5193-871970534702}"/>
              </a:ext>
            </a:extLst>
          </p:cNvPr>
          <p:cNvCxnSpPr>
            <a:cxnSpLocks/>
            <a:stCxn id="23" idx="3"/>
            <a:endCxn id="18" idx="2"/>
          </p:cNvCxnSpPr>
          <p:nvPr/>
        </p:nvCxnSpPr>
        <p:spPr>
          <a:xfrm flipV="1">
            <a:off x="4874004" y="1823145"/>
            <a:ext cx="448811" cy="1831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F473247-E888-C5DF-6400-26C4DEDE92CC}"/>
              </a:ext>
            </a:extLst>
          </p:cNvPr>
          <p:cNvCxnSpPr>
            <a:cxnSpLocks/>
            <a:stCxn id="27" idx="3"/>
            <a:endCxn id="18" idx="2"/>
          </p:cNvCxnSpPr>
          <p:nvPr/>
        </p:nvCxnSpPr>
        <p:spPr>
          <a:xfrm flipH="1" flipV="1">
            <a:off x="5322815" y="1823145"/>
            <a:ext cx="3186880" cy="1831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47E326-7685-89F3-9906-E28603F8279C}"/>
              </a:ext>
            </a:extLst>
          </p:cNvPr>
          <p:cNvSpPr txBox="1"/>
          <p:nvPr/>
        </p:nvSpPr>
        <p:spPr>
          <a:xfrm>
            <a:off x="679508" y="4890782"/>
            <a:ext cx="10828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.prototype: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함수만 소유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함수가 사용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함수가 자신이 생성할 객체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인스턴스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의 프로토타입을 할당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     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.__proto__: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모든 객체가 소유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모든 객체가 사용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자신의 프로토타입 참조하기 위해 사용</a:t>
            </a:r>
          </a:p>
        </p:txBody>
      </p:sp>
    </p:spTree>
    <p:extLst>
      <p:ext uri="{BB962C8B-B14F-4D97-AF65-F5344CB8AC3E}">
        <p14:creationId xmlns:p14="http://schemas.microsoft.com/office/powerpoint/2010/main" val="2323864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1C547C-053E-4FF8-F3B4-818EED78D76F}"/>
              </a:ext>
            </a:extLst>
          </p:cNvPr>
          <p:cNvSpPr txBox="1"/>
          <p:nvPr/>
        </p:nvSpPr>
        <p:spPr>
          <a:xfrm>
            <a:off x="394283" y="645952"/>
            <a:ext cx="90428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프로토타입 기반 객체 지향 프로그래밍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클래스를 사용하지 않고 객체를 직접 생성하여 확장하는 방식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기존 객체를 복제하여 새로운 객체를 생성하며 프로토타입 체인 방식을 사용하여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간의 상속 관계를 구현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81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343949" y="637563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Object();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obj = {};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obj.valueOf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2407640" y="2957881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2382971" y="258854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E7FDDA-E462-439D-6C53-2EBBC5196616}"/>
              </a:ext>
            </a:extLst>
          </p:cNvPr>
          <p:cNvGrpSpPr/>
          <p:nvPr/>
        </p:nvGrpSpPr>
        <p:grpSpPr>
          <a:xfrm>
            <a:off x="5251508" y="2957881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D47594-000C-7C81-8D79-385932FE42F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AC90BA-36E8-6285-9E32-FE9A76AC475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D87B8-6654-81D1-692B-FA4251675326}"/>
              </a:ext>
            </a:extLst>
          </p:cNvPr>
          <p:cNvSpPr txBox="1"/>
          <p:nvPr/>
        </p:nvSpPr>
        <p:spPr>
          <a:xfrm>
            <a:off x="5196979" y="258854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706224" y="3142547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E841FF-51CD-9416-F09E-C0E3493D00D2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3603818" y="2588549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A7F5607-EACE-2C2C-CD94-3882A557547A}"/>
              </a:ext>
            </a:extLst>
          </p:cNvPr>
          <p:cNvGrpSpPr/>
          <p:nvPr/>
        </p:nvGrpSpPr>
        <p:grpSpPr>
          <a:xfrm>
            <a:off x="2046914" y="4747455"/>
            <a:ext cx="2298584" cy="369332"/>
            <a:chOff x="1384183" y="2348917"/>
            <a:chExt cx="2298584" cy="36933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CC7C5DC-4174-4A1C-C00C-FD7E721973E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87678F-6CE4-BFEF-9144-88C56FAB731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6607101-A2A9-7699-1AFF-5EAB3AAA18AB}"/>
              </a:ext>
            </a:extLst>
          </p:cNvPr>
          <p:cNvSpPr txBox="1"/>
          <p:nvPr/>
        </p:nvSpPr>
        <p:spPr>
          <a:xfrm>
            <a:off x="1461558" y="474745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CBF6E89-55F0-D596-3584-5E8C21CE8B00}"/>
              </a:ext>
            </a:extLst>
          </p:cNvPr>
          <p:cNvGrpSpPr/>
          <p:nvPr/>
        </p:nvGrpSpPr>
        <p:grpSpPr>
          <a:xfrm>
            <a:off x="5251275" y="3696544"/>
            <a:ext cx="2298584" cy="369332"/>
            <a:chOff x="1384183" y="2348917"/>
            <a:chExt cx="2298584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96324A7-96BD-70CF-8CF5-5FBEA0CFEA7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valueOf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FE0B29A-5B5D-54C1-403A-D79B117F3E8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6" name="두루마리 모양: 세로로 말림 25">
            <a:extLst>
              <a:ext uri="{FF2B5EF4-FFF2-40B4-BE49-F238E27FC236}">
                <a16:creationId xmlns:a16="http://schemas.microsoft.com/office/drawing/2014/main" id="{4FBD21B6-7EF4-C8A5-CD75-044A3D786930}"/>
              </a:ext>
            </a:extLst>
          </p:cNvPr>
          <p:cNvSpPr/>
          <p:nvPr/>
        </p:nvSpPr>
        <p:spPr>
          <a:xfrm>
            <a:off x="8101190" y="3966286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853782D-5040-F0B5-E01D-C964B87FA9FC}"/>
              </a:ext>
            </a:extLst>
          </p:cNvPr>
          <p:cNvCxnSpPr>
            <a:cxnSpLocks/>
            <a:stCxn id="25" idx="3"/>
            <a:endCxn id="26" idx="0"/>
          </p:cNvCxnSpPr>
          <p:nvPr/>
        </p:nvCxnSpPr>
        <p:spPr>
          <a:xfrm>
            <a:off x="7549859" y="3881210"/>
            <a:ext cx="833299" cy="8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600C445-971C-8E25-3FA5-CB9A23A35C12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4345498" y="3142547"/>
            <a:ext cx="906010" cy="178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73042B9-7427-F73D-0D5A-573FD779519E}"/>
              </a:ext>
            </a:extLst>
          </p:cNvPr>
          <p:cNvGrpSpPr/>
          <p:nvPr/>
        </p:nvGrpSpPr>
        <p:grpSpPr>
          <a:xfrm>
            <a:off x="5251275" y="3327213"/>
            <a:ext cx="2298584" cy="369332"/>
            <a:chOff x="1384183" y="2348917"/>
            <a:chExt cx="2298584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404FFDD-BD63-B1BD-1F73-82A46288CE0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07921E6-4349-39A8-C21C-E9A0E9CEE81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57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C88E8C-118C-F786-E1C7-DA2B18EF0474}"/>
              </a:ext>
            </a:extLst>
          </p:cNvPr>
          <p:cNvSpPr txBox="1"/>
          <p:nvPr/>
        </p:nvSpPr>
        <p:spPr>
          <a:xfrm>
            <a:off x="318782" y="604007"/>
            <a:ext cx="117038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Node.js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에서 자바스크립트 파일 실행 방법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REPL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Read Evaluate Print Loop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의 약자로 사용자와 상호 작용을 통하여 코드를 실행할 수 있는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환경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사용자의 입력에 대하여 평가하고 그 결과에 대하여 출력을 수행하는 환경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Read: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사용자로부터 값이나 표현식 또는 문을 입력 받아 읽습니다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Evaluate: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읽은 값이나 또는 표현식 등을 평가 또는 실행합니다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Print: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평가 또는 실행된 결과를 출력합니다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Loop: Read, Eval, Print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반복합니다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REPL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환경을 종료하려면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CTRL + D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입력하시면 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366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C88E8C-118C-F786-E1C7-DA2B18EF0474}"/>
              </a:ext>
            </a:extLst>
          </p:cNvPr>
          <p:cNvSpPr txBox="1"/>
          <p:nvPr/>
        </p:nvSpPr>
        <p:spPr>
          <a:xfrm>
            <a:off x="318782" y="604007"/>
            <a:ext cx="899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node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명령어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자바스크립트로 작성된 스크립트 파일을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node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명령어를 사용하여 실행하는 방법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A50642-738F-D2F9-C0CB-718D07FC7A9B}"/>
              </a:ext>
            </a:extLst>
          </p:cNvPr>
          <p:cNvSpPr txBox="1"/>
          <p:nvPr/>
        </p:nvSpPr>
        <p:spPr>
          <a:xfrm>
            <a:off x="494950" y="2273417"/>
            <a:ext cx="40446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hello.js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console.log("hello, world");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99866-D72A-FDA2-F633-A8732A17E1B0}"/>
              </a:ext>
            </a:extLst>
          </p:cNvPr>
          <p:cNvSpPr txBox="1"/>
          <p:nvPr/>
        </p:nvSpPr>
        <p:spPr>
          <a:xfrm>
            <a:off x="1873532" y="32443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hello.js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31B5D-45A7-17CB-4FD7-4D99744FEF44}"/>
              </a:ext>
            </a:extLst>
          </p:cNvPr>
          <p:cNvSpPr txBox="1"/>
          <p:nvPr/>
        </p:nvSpPr>
        <p:spPr>
          <a:xfrm>
            <a:off x="494949" y="4580390"/>
            <a:ext cx="1067918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# node hello.js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hello, world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확장자를 생략할 수 있습니다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# node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hello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hello, world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35D71-9A90-53ED-4847-753158120E62}"/>
              </a:ext>
            </a:extLst>
          </p:cNvPr>
          <p:cNvSpPr txBox="1"/>
          <p:nvPr/>
        </p:nvSpPr>
        <p:spPr>
          <a:xfrm>
            <a:off x="494949" y="416347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터미널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(shell)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4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E49947-4790-D1C9-C65E-790F739E5C73}"/>
              </a:ext>
            </a:extLst>
          </p:cNvPr>
          <p:cNvSpPr txBox="1"/>
          <p:nvPr/>
        </p:nvSpPr>
        <p:spPr>
          <a:xfrm>
            <a:off x="243281" y="587229"/>
            <a:ext cx="103348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 코드가 실행되기 전에 자바스크립트 환경에서 가장 먼저 생성되는 특수한 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어떠한 객체에도 속하지 않은 최상위 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Browser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-&gt; window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가 전역 객체를 의미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Node.js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-&gt; global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이 전역 객체를 의미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즉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global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은 브라우저의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window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와 같은 개념</a:t>
            </a:r>
          </a:p>
        </p:txBody>
      </p:sp>
    </p:spTree>
    <p:extLst>
      <p:ext uri="{BB962C8B-B14F-4D97-AF65-F5344CB8AC3E}">
        <p14:creationId xmlns:p14="http://schemas.microsoft.com/office/powerpoint/2010/main" val="69035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E49947-4790-D1C9-C65E-790F739E5C73}"/>
              </a:ext>
            </a:extLst>
          </p:cNvPr>
          <p:cNvSpPr txBox="1"/>
          <p:nvPr/>
        </p:nvSpPr>
        <p:spPr>
          <a:xfrm>
            <a:off x="243281" y="587229"/>
            <a:ext cx="117968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객체의 특징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객체는 개발자가 의도적으로 생성할 수 없음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객체의 프로퍼티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속성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참조할 때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 식별자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(window or global)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생략할 수 있음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6A2A0-B3E9-A516-8DB4-8AE2D1224892}"/>
              </a:ext>
            </a:extLst>
          </p:cNvPr>
          <p:cNvSpPr txBox="1"/>
          <p:nvPr/>
        </p:nvSpPr>
        <p:spPr>
          <a:xfrm>
            <a:off x="243281" y="2441196"/>
            <a:ext cx="1051762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ex) 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브라우저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window.console.log("hello, world");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console.log("hello, world");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ex) 2. Node.js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global.console.log("hello, world");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console.log("hello, world");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참고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!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 런타임 환경에 상관 없이 전역 객체에 일관된 방식으로 참조할 수 있도록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ES11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에서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globalThis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라는 키워드가 도입되었습니다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globalThis.console.log("hello, world");</a:t>
            </a:r>
          </a:p>
        </p:txBody>
      </p:sp>
    </p:spTree>
    <p:extLst>
      <p:ext uri="{BB962C8B-B14F-4D97-AF65-F5344CB8AC3E}">
        <p14:creationId xmlns:p14="http://schemas.microsoft.com/office/powerpoint/2010/main" val="19543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AF7668-7361-638A-A6D9-9BF81B9A0494}"/>
              </a:ext>
            </a:extLst>
          </p:cNvPr>
          <p:cNvSpPr txBox="1"/>
          <p:nvPr/>
        </p:nvSpPr>
        <p:spPr>
          <a:xfrm>
            <a:off x="243281" y="503339"/>
            <a:ext cx="735329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정의 방식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선언문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add(x, y) { return x + y; 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표현식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add = function(x, y) { return x + y; 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3. Function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add = new Function("x", "y", "return x + y;");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4.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화살표 함수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(ES6)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add = (x, y) =&gt; x + y;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9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5D218-7B2E-39FD-324D-BC68DC32E04F}"/>
              </a:ext>
            </a:extLst>
          </p:cNvPr>
          <p:cNvSpPr txBox="1"/>
          <p:nvPr/>
        </p:nvSpPr>
        <p:spPr>
          <a:xfrm>
            <a:off x="1736521" y="14009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B5EF2-6AF9-B401-FD62-E873E3C5A560}"/>
              </a:ext>
            </a:extLst>
          </p:cNvPr>
          <p:cNvSpPr txBox="1"/>
          <p:nvPr/>
        </p:nvSpPr>
        <p:spPr>
          <a:xfrm>
            <a:off x="192947" y="477631"/>
            <a:ext cx="52565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개념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0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개 이상의 프로퍼티로 구성된 집합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생성 방법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리터럴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(ES6)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6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5D218-7B2E-39FD-324D-BC68DC32E04F}"/>
              </a:ext>
            </a:extLst>
          </p:cNvPr>
          <p:cNvSpPr txBox="1"/>
          <p:nvPr/>
        </p:nvSpPr>
        <p:spPr>
          <a:xfrm>
            <a:off x="1736521" y="14009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B5EF2-6AF9-B401-FD62-E873E3C5A560}"/>
              </a:ext>
            </a:extLst>
          </p:cNvPr>
          <p:cNvSpPr txBox="1"/>
          <p:nvPr/>
        </p:nvSpPr>
        <p:spPr>
          <a:xfrm>
            <a:off x="192947" y="477631"/>
            <a:ext cx="52565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개념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0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개 이상의 프로퍼티로 구성된 집합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생성 방법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리터럴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(ES6)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0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dirty="0">
            <a:solidFill>
              <a:schemeClr val="tx1"/>
            </a:solidFill>
            <a:latin typeface="JetBrains Mono" panose="02000009000000000000" pitchFamily="49" charset="0"/>
            <a:cs typeface="JetBrains Mono" panose="02000009000000000000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JetBrains Mono" panose="02000009000000000000" pitchFamily="49" charset="0"/>
            <a:cs typeface="JetBrains Mono" panose="02000009000000000000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1501</Words>
  <Application>Microsoft Office PowerPoint</Application>
  <PresentationFormat>와이드스크린</PresentationFormat>
  <Paragraphs>388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JetBrains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Daniel</dc:creator>
  <cp:lastModifiedBy>Kang Daniel</cp:lastModifiedBy>
  <cp:revision>39</cp:revision>
  <dcterms:created xsi:type="dcterms:W3CDTF">2023-05-07T23:12:39Z</dcterms:created>
  <dcterms:modified xsi:type="dcterms:W3CDTF">2023-05-09T07:45:52Z</dcterms:modified>
</cp:coreProperties>
</file>