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42CA5-5FE9-A087-1A35-2F0B1364B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F84467-7122-7676-E035-53D5468E6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2AAB0-2CD1-8876-CDAE-1734DB11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DFC9-1C91-4176-BEE6-F96D41C8B573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E67028-15A4-80BC-370A-EA6BC661B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EF58E3-02C2-93C3-42E9-27F2D3B0C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1324-0A3A-4890-BF08-2A80419A1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917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ADFB4-FF34-D8B4-81C9-D0C781FC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AFD772-A8B5-7779-215E-45FBC4381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EE4D32-454F-C0E2-EB33-14ED9EB50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DFC9-1C91-4176-BEE6-F96D41C8B573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3EF0A9-1BD2-8670-543D-5416C471B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CE0883-4D9E-5713-0B63-D67245761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1324-0A3A-4890-BF08-2A80419A1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49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A95EB8-2A39-1CCB-8A78-EEA7444D1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54907A-D1F7-B5BA-1D88-661122D49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1DC8A3-002D-5119-CAD7-61A45BEB1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DFC9-1C91-4176-BEE6-F96D41C8B573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56F5E-1925-0BBA-4AF3-039BD7FCB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F67FC8-A6A6-986E-B961-55FACA15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1324-0A3A-4890-BF08-2A80419A1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67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E892D-1AD6-2EA2-4076-960E44BD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05F85B-4140-E351-D1D9-BCF8247DD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BC2F5D-8527-81B8-E580-FB4483FFF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DFC9-1C91-4176-BEE6-F96D41C8B573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CAC547-DCB7-E2A5-D9A3-6059978A7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1D4E81-D195-2B40-73E7-A66F9BF9A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1324-0A3A-4890-BF08-2A80419A1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88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4DA1F-4F27-A883-5436-38A521D4B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143EEE-72A1-DE8A-CE8B-8BFA17A1A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FE3CE-DFCA-3ADD-8772-21A6518B3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DFC9-1C91-4176-BEE6-F96D41C8B573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EDDF67-99D8-C7C1-516F-45A824FD2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E5CFF-48F7-A533-A3F7-88B85D96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1324-0A3A-4890-BF08-2A80419A1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83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9B369-F2DA-61C8-4273-545D4A5BD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586299-BBF3-D562-43FC-3EDE3671D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1B495C-83DA-7CC4-5CA2-C1826EFD4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E01143-793A-F8E0-C6B0-176EA94F5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DFC9-1C91-4176-BEE6-F96D41C8B573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66DD61-0433-1CA4-4210-D2D1C6EA6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23A46D-4D6F-8956-10E4-9DCF9C60D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1324-0A3A-4890-BF08-2A80419A1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49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0ED2F-6436-A0D1-5D7E-4C5EED14E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CCB884-A042-7F96-27D4-EDC9D7051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CC6C46-1605-C033-D82E-E153DFBAC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52067C-99B8-739F-AAC7-7765E17A4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BE3182-29B9-F60F-C277-8222A9DADB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DCA5F4-CD2A-DC90-FAFB-F0180AAA9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DFC9-1C91-4176-BEE6-F96D41C8B573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221FFF-2B73-B677-2627-89857D5AC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3F77AD-33E4-1B7B-FE29-75035BF7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1324-0A3A-4890-BF08-2A80419A1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082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97C9F-200A-56AA-FB23-761ACED39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3A8671-4B44-94D7-01F2-5B82E48E3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DFC9-1C91-4176-BEE6-F96D41C8B573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710C81-718A-D528-DE88-099EC9BF5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117880-4F63-8A64-814A-68CE8EC6D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1324-0A3A-4890-BF08-2A80419A1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81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E8E016-D570-586E-D968-EB876D9FA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DFC9-1C91-4176-BEE6-F96D41C8B573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954CF2-EE56-275D-D071-5B6A458F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40DEA5-1573-78F7-CDA2-AC57B0AC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1324-0A3A-4890-BF08-2A80419A1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81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D4143-1654-BD4E-CE0C-31F555285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6A79D5-B8D2-EF27-69BD-10DD3EB60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DD3F0E-2BE6-0D7E-42DC-272914338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F9A348-F293-D48F-DE65-B6F432264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DFC9-1C91-4176-BEE6-F96D41C8B573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E41D28-FFF9-E1AE-BB70-12C1EDCDA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6249BA-201C-C484-6102-DC02B77D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1324-0A3A-4890-BF08-2A80419A1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81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3DCD8-E3FF-4ED7-B602-CA1F1E5C6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F2C700-E93D-B9AC-4320-326599F18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3C4C02-D186-A7D1-0E79-B4B9FD623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B01542-03D6-5624-63E6-2661DA0D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DFC9-1C91-4176-BEE6-F96D41C8B573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C1110A-38F1-A48E-EE0C-CF521ACCB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5286F5-11B7-E09D-77D6-F33481A1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1324-0A3A-4890-BF08-2A80419A1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29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581D04-50B6-FF73-0D5B-5C871776C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9A6BE5-E287-133E-DA11-454E96A6E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B70B28-5343-1803-7661-1FF761E6C1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2DFC9-1C91-4176-BEE6-F96D41C8B573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0ED35A-AC8D-4ADC-F637-09567A7DB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A95114-03C4-BFAD-412E-DD63DF361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B1324-0A3A-4890-BF08-2A80419A1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0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B8A10B-2033-DAFF-D18E-07C5D860B58B}"/>
              </a:ext>
            </a:extLst>
          </p:cNvPr>
          <p:cNvSpPr txBox="1"/>
          <p:nvPr/>
        </p:nvSpPr>
        <p:spPr>
          <a:xfrm>
            <a:off x="276837" y="545284"/>
            <a:ext cx="83407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과정명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 지향 자바스크립트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ko-KR" altLang="en-US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강사명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강형민 강사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수업 자료 공유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 cafe.naver.com/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checkdisk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(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회원가입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x,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로그인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x)</a:t>
            </a:r>
          </a:p>
          <a:p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수업 시간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 50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분 수업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/ 10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분 휴식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최대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시간 수업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최대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15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분 휴식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실습 환경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 Node.js +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구름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IDE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988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mel Case vs. Snake Case vs. Pascal Case — Naming Conventions | Khalil  Stemmler">
            <a:extLst>
              <a:ext uri="{FF2B5EF4-FFF2-40B4-BE49-F238E27FC236}">
                <a16:creationId xmlns:a16="http://schemas.microsoft.com/office/drawing/2014/main" id="{FBDC33F3-7DDC-49C1-8DA1-DDEA80C55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304800"/>
            <a:ext cx="10306050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290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FC8FB6-3F11-16DC-60CC-F157437B6709}"/>
              </a:ext>
            </a:extLst>
          </p:cNvPr>
          <p:cNvSpPr txBox="1"/>
          <p:nvPr/>
        </p:nvSpPr>
        <p:spPr>
          <a:xfrm>
            <a:off x="159391" y="469783"/>
            <a:ext cx="1153392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내부 슬롯과 내부 메서드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자바스크립트 엔진의 구현 알고리즘을 설명하기 위해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ECMAStript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사양 또는 명세에서 사용되는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의사 프로퍼티와 의사 메서드이다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 ES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사양에서는 이를 표현하기 위해 이중 대괄호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([[]])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를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사용한다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의사 코드는 컴퓨터에게 명령을 내리기 위한 언어가 아닌 알고리즘을 설명하기 위한 언어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!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내부 슬롯과 내부 메서드는 의사 프로퍼티와 의사 메서드를 구현한 객체이고 이들은 자바스크립트 엔진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내부에서만 사용되므로 사용자가 이들을 참조하거나 호출할 수 있는 방법이 없다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다만 일부 내부 슬롯과 내부 메서드에 한하여 간접적으로 접근할 수 있는 수단을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제공합니다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 -&gt; </a:t>
            </a:r>
            <a:r>
              <a:rPr lang="ko-KR" altLang="en-US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접근자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프로퍼티</a:t>
            </a:r>
          </a:p>
        </p:txBody>
      </p:sp>
    </p:spTree>
    <p:extLst>
      <p:ext uri="{BB962C8B-B14F-4D97-AF65-F5344CB8AC3E}">
        <p14:creationId xmlns:p14="http://schemas.microsoft.com/office/powerpoint/2010/main" val="2696533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7035ED-39A7-EFBF-B403-DD4EEF42517E}"/>
              </a:ext>
            </a:extLst>
          </p:cNvPr>
          <p:cNvSpPr txBox="1"/>
          <p:nvPr/>
        </p:nvSpPr>
        <p:spPr>
          <a:xfrm>
            <a:off x="293615" y="637563"/>
            <a:ext cx="54232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원시 타입의 복사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let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data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30;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let copy = data;  // -&gt; let copy = 30 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copy = 0;</a:t>
            </a:r>
          </a:p>
          <a:p>
            <a:pPr algn="l"/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화살표: 왼쪽 4">
            <a:extLst>
              <a:ext uri="{FF2B5EF4-FFF2-40B4-BE49-F238E27FC236}">
                <a16:creationId xmlns:a16="http://schemas.microsoft.com/office/drawing/2014/main" id="{022EDCA7-C0E5-E7AD-D5A3-B604E55ABEE6}"/>
              </a:ext>
            </a:extLst>
          </p:cNvPr>
          <p:cNvSpPr/>
          <p:nvPr/>
        </p:nvSpPr>
        <p:spPr>
          <a:xfrm>
            <a:off x="1649835" y="1988785"/>
            <a:ext cx="536896" cy="45300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0EA012-0FC4-1652-0287-9D4F39454C57}"/>
              </a:ext>
            </a:extLst>
          </p:cNvPr>
          <p:cNvSpPr/>
          <p:nvPr/>
        </p:nvSpPr>
        <p:spPr>
          <a:xfrm>
            <a:off x="3078760" y="3171039"/>
            <a:ext cx="1149291" cy="6962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30</a:t>
            </a:r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51C1DA-CA5E-D88D-1A49-7215BD3C9EF6}"/>
              </a:ext>
            </a:extLst>
          </p:cNvPr>
          <p:cNvSpPr txBox="1"/>
          <p:nvPr/>
        </p:nvSpPr>
        <p:spPr>
          <a:xfrm>
            <a:off x="3285355" y="386732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data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71EBEDA-81D9-25C5-2D86-10E03A4CB073}"/>
              </a:ext>
            </a:extLst>
          </p:cNvPr>
          <p:cNvSpPr/>
          <p:nvPr/>
        </p:nvSpPr>
        <p:spPr>
          <a:xfrm>
            <a:off x="5142249" y="3171039"/>
            <a:ext cx="1149291" cy="6962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C3F284-6F3E-C50A-1FA3-5A4ED3F58F61}"/>
              </a:ext>
            </a:extLst>
          </p:cNvPr>
          <p:cNvSpPr txBox="1"/>
          <p:nvPr/>
        </p:nvSpPr>
        <p:spPr>
          <a:xfrm>
            <a:off x="5348844" y="386732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copy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656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1B42E0-4025-9D54-3174-38B151932503}"/>
              </a:ext>
            </a:extLst>
          </p:cNvPr>
          <p:cNvSpPr txBox="1"/>
          <p:nvPr/>
        </p:nvSpPr>
        <p:spPr>
          <a:xfrm>
            <a:off x="192947" y="553673"/>
            <a:ext cx="107420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할당 또는 대입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var age;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자바스크립트 엔진은 위 변수 선언문을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2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단계 걸쳐 수행합니다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1.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선언 단계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변수 이름을 실행 컨텍스트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환경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에 등록합니다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2.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초기화 단계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값을 저장하기 위한 메모리 공간을 확보하고 암묵적으로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undefined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를 할당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EF2C4E-6AC3-7572-C2D9-CC675FDA2408}"/>
              </a:ext>
            </a:extLst>
          </p:cNvPr>
          <p:cNvSpPr/>
          <p:nvPr/>
        </p:nvSpPr>
        <p:spPr>
          <a:xfrm>
            <a:off x="4813153" y="3078760"/>
            <a:ext cx="1501629" cy="34227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FF54C1-161D-0188-AC1B-99C30A88C0AB}"/>
              </a:ext>
            </a:extLst>
          </p:cNvPr>
          <p:cNvSpPr txBox="1"/>
          <p:nvPr/>
        </p:nvSpPr>
        <p:spPr>
          <a:xfrm>
            <a:off x="6314782" y="289409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0x00000000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CD65A1-2803-8CF4-D2BB-4AE18072D113}"/>
              </a:ext>
            </a:extLst>
          </p:cNvPr>
          <p:cNvSpPr txBox="1"/>
          <p:nvPr/>
        </p:nvSpPr>
        <p:spPr>
          <a:xfrm>
            <a:off x="6314782" y="613213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0xFFFFFFFF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A15500-6065-0B63-63D5-21B146A1611F}"/>
              </a:ext>
            </a:extLst>
          </p:cNvPr>
          <p:cNvSpPr/>
          <p:nvPr/>
        </p:nvSpPr>
        <p:spPr>
          <a:xfrm>
            <a:off x="4813153" y="3905642"/>
            <a:ext cx="1501629" cy="3942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undefined</a:t>
            </a:r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8D3606-AA90-06D8-D2B1-BAC31913F7FE}"/>
              </a:ext>
            </a:extLst>
          </p:cNvPr>
          <p:cNvSpPr txBox="1"/>
          <p:nvPr/>
        </p:nvSpPr>
        <p:spPr>
          <a:xfrm>
            <a:off x="6314782" y="372097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0x0012FF60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E4EEDC-73F8-21FE-E0DD-BA47E9AF512A}"/>
              </a:ext>
            </a:extLst>
          </p:cNvPr>
          <p:cNvSpPr txBox="1"/>
          <p:nvPr/>
        </p:nvSpPr>
        <p:spPr>
          <a:xfrm>
            <a:off x="4214912" y="393059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age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575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1B42E0-4025-9D54-3174-38B151932503}"/>
              </a:ext>
            </a:extLst>
          </p:cNvPr>
          <p:cNvSpPr txBox="1"/>
          <p:nvPr/>
        </p:nvSpPr>
        <p:spPr>
          <a:xfrm>
            <a:off x="192947" y="553673"/>
            <a:ext cx="4705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age = 10;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변수를 상자의 개념으로 해석하는 경우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EF2C4E-6AC3-7572-C2D9-CC675FDA2408}"/>
              </a:ext>
            </a:extLst>
          </p:cNvPr>
          <p:cNvSpPr/>
          <p:nvPr/>
        </p:nvSpPr>
        <p:spPr>
          <a:xfrm>
            <a:off x="1080052" y="2340529"/>
            <a:ext cx="1501629" cy="34227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FF54C1-161D-0188-AC1B-99C30A88C0AB}"/>
              </a:ext>
            </a:extLst>
          </p:cNvPr>
          <p:cNvSpPr txBox="1"/>
          <p:nvPr/>
        </p:nvSpPr>
        <p:spPr>
          <a:xfrm>
            <a:off x="2581681" y="2155863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0x00000000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CD65A1-2803-8CF4-D2BB-4AE18072D113}"/>
              </a:ext>
            </a:extLst>
          </p:cNvPr>
          <p:cNvSpPr txBox="1"/>
          <p:nvPr/>
        </p:nvSpPr>
        <p:spPr>
          <a:xfrm>
            <a:off x="2581681" y="539390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0xFFFFFFFF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A15500-6065-0B63-63D5-21B146A1611F}"/>
              </a:ext>
            </a:extLst>
          </p:cNvPr>
          <p:cNvSpPr/>
          <p:nvPr/>
        </p:nvSpPr>
        <p:spPr>
          <a:xfrm>
            <a:off x="1080052" y="3167411"/>
            <a:ext cx="1501629" cy="3942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undefined</a:t>
            </a:r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8D3606-AA90-06D8-D2B1-BAC31913F7FE}"/>
              </a:ext>
            </a:extLst>
          </p:cNvPr>
          <p:cNvSpPr txBox="1"/>
          <p:nvPr/>
        </p:nvSpPr>
        <p:spPr>
          <a:xfrm>
            <a:off x="2581681" y="298274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0x0012FF60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E4EEDC-73F8-21FE-E0DD-BA47E9AF512A}"/>
              </a:ext>
            </a:extLst>
          </p:cNvPr>
          <p:cNvSpPr txBox="1"/>
          <p:nvPr/>
        </p:nvSpPr>
        <p:spPr>
          <a:xfrm>
            <a:off x="481811" y="319236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age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74249E-274E-FE44-0FE6-583B87EAFC8F}"/>
              </a:ext>
            </a:extLst>
          </p:cNvPr>
          <p:cNvSpPr txBox="1"/>
          <p:nvPr/>
        </p:nvSpPr>
        <p:spPr>
          <a:xfrm>
            <a:off x="1257982" y="576323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var age;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715666-FA38-5C97-4F7F-BE76E79FE694}"/>
              </a:ext>
            </a:extLst>
          </p:cNvPr>
          <p:cNvSpPr/>
          <p:nvPr/>
        </p:nvSpPr>
        <p:spPr>
          <a:xfrm>
            <a:off x="5853388" y="2340529"/>
            <a:ext cx="1501629" cy="34227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581F67-3291-E9FC-8547-034FB79248F3}"/>
              </a:ext>
            </a:extLst>
          </p:cNvPr>
          <p:cNvSpPr txBox="1"/>
          <p:nvPr/>
        </p:nvSpPr>
        <p:spPr>
          <a:xfrm>
            <a:off x="7355017" y="2155863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0x00000000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8EC8FF-544E-3FE9-2C85-0BB4E1032133}"/>
              </a:ext>
            </a:extLst>
          </p:cNvPr>
          <p:cNvSpPr txBox="1"/>
          <p:nvPr/>
        </p:nvSpPr>
        <p:spPr>
          <a:xfrm>
            <a:off x="7355017" y="539390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0xFFFFFFFF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759700-377A-6E77-30A0-D7B3D51BF425}"/>
              </a:ext>
            </a:extLst>
          </p:cNvPr>
          <p:cNvSpPr/>
          <p:nvPr/>
        </p:nvSpPr>
        <p:spPr>
          <a:xfrm>
            <a:off x="5853388" y="3167411"/>
            <a:ext cx="1501629" cy="3942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D64E2D-0F66-2FF7-7B1D-823102E520CA}"/>
              </a:ext>
            </a:extLst>
          </p:cNvPr>
          <p:cNvSpPr txBox="1"/>
          <p:nvPr/>
        </p:nvSpPr>
        <p:spPr>
          <a:xfrm>
            <a:off x="7355017" y="298274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0x0012FF60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9842EB-9B31-1753-468A-08119BF6FB55}"/>
              </a:ext>
            </a:extLst>
          </p:cNvPr>
          <p:cNvSpPr txBox="1"/>
          <p:nvPr/>
        </p:nvSpPr>
        <p:spPr>
          <a:xfrm>
            <a:off x="5255147" y="319236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age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86904C-6A56-7859-349E-61B3EAAAF1F8}"/>
              </a:ext>
            </a:extLst>
          </p:cNvPr>
          <p:cNvSpPr txBox="1"/>
          <p:nvPr/>
        </p:nvSpPr>
        <p:spPr>
          <a:xfrm>
            <a:off x="6031318" y="5763237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age = 10;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7" name="&quot;허용 안 됨&quot; 기호 16">
            <a:extLst>
              <a:ext uri="{FF2B5EF4-FFF2-40B4-BE49-F238E27FC236}">
                <a16:creationId xmlns:a16="http://schemas.microsoft.com/office/drawing/2014/main" id="{355022D4-A9E3-3567-AF59-65E67A2AD2EF}"/>
              </a:ext>
            </a:extLst>
          </p:cNvPr>
          <p:cNvSpPr/>
          <p:nvPr/>
        </p:nvSpPr>
        <p:spPr>
          <a:xfrm>
            <a:off x="5951467" y="740289"/>
            <a:ext cx="1342454" cy="1342454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024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1B42E0-4025-9D54-3174-38B151932503}"/>
              </a:ext>
            </a:extLst>
          </p:cNvPr>
          <p:cNvSpPr txBox="1"/>
          <p:nvPr/>
        </p:nvSpPr>
        <p:spPr>
          <a:xfrm>
            <a:off x="192947" y="553673"/>
            <a:ext cx="4336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age = 10;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변수를 </a:t>
            </a:r>
            <a:r>
              <a:rPr lang="ko-KR" altLang="en-US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포스트잇으로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생각하는 경우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EF2C4E-6AC3-7572-C2D9-CC675FDA2408}"/>
              </a:ext>
            </a:extLst>
          </p:cNvPr>
          <p:cNvSpPr/>
          <p:nvPr/>
        </p:nvSpPr>
        <p:spPr>
          <a:xfrm>
            <a:off x="1080052" y="2340529"/>
            <a:ext cx="1501629" cy="34227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FF54C1-161D-0188-AC1B-99C30A88C0AB}"/>
              </a:ext>
            </a:extLst>
          </p:cNvPr>
          <p:cNvSpPr txBox="1"/>
          <p:nvPr/>
        </p:nvSpPr>
        <p:spPr>
          <a:xfrm>
            <a:off x="2581681" y="2155863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0x00000000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CD65A1-2803-8CF4-D2BB-4AE18072D113}"/>
              </a:ext>
            </a:extLst>
          </p:cNvPr>
          <p:cNvSpPr txBox="1"/>
          <p:nvPr/>
        </p:nvSpPr>
        <p:spPr>
          <a:xfrm>
            <a:off x="2581681" y="539390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0xFFFFFFFF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A15500-6065-0B63-63D5-21B146A1611F}"/>
              </a:ext>
            </a:extLst>
          </p:cNvPr>
          <p:cNvSpPr/>
          <p:nvPr/>
        </p:nvSpPr>
        <p:spPr>
          <a:xfrm>
            <a:off x="1080052" y="3167411"/>
            <a:ext cx="1501629" cy="3942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undefined</a:t>
            </a:r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8D3606-AA90-06D8-D2B1-BAC31913F7FE}"/>
              </a:ext>
            </a:extLst>
          </p:cNvPr>
          <p:cNvSpPr txBox="1"/>
          <p:nvPr/>
        </p:nvSpPr>
        <p:spPr>
          <a:xfrm>
            <a:off x="2581681" y="298274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0x0012FF60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E4EEDC-73F8-21FE-E0DD-BA47E9AF512A}"/>
              </a:ext>
            </a:extLst>
          </p:cNvPr>
          <p:cNvSpPr txBox="1"/>
          <p:nvPr/>
        </p:nvSpPr>
        <p:spPr>
          <a:xfrm>
            <a:off x="481811" y="319236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age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74249E-274E-FE44-0FE6-583B87EAFC8F}"/>
              </a:ext>
            </a:extLst>
          </p:cNvPr>
          <p:cNvSpPr txBox="1"/>
          <p:nvPr/>
        </p:nvSpPr>
        <p:spPr>
          <a:xfrm>
            <a:off x="1257982" y="576323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var age;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FB2BB32-985B-966D-2484-73373EFDFC86}"/>
              </a:ext>
            </a:extLst>
          </p:cNvPr>
          <p:cNvSpPr/>
          <p:nvPr/>
        </p:nvSpPr>
        <p:spPr>
          <a:xfrm>
            <a:off x="4879612" y="2329430"/>
            <a:ext cx="1501629" cy="34227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85D689-5C98-2BD0-21E3-D84E0E2E4241}"/>
              </a:ext>
            </a:extLst>
          </p:cNvPr>
          <p:cNvSpPr txBox="1"/>
          <p:nvPr/>
        </p:nvSpPr>
        <p:spPr>
          <a:xfrm>
            <a:off x="6381241" y="214476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0x00000000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82E42C-3186-22AC-F82A-03688E1C86FC}"/>
              </a:ext>
            </a:extLst>
          </p:cNvPr>
          <p:cNvSpPr txBox="1"/>
          <p:nvPr/>
        </p:nvSpPr>
        <p:spPr>
          <a:xfrm>
            <a:off x="6381241" y="538280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0xFFFFFFFF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BBEBA7-A260-6D33-1D91-759999D4C24B}"/>
              </a:ext>
            </a:extLst>
          </p:cNvPr>
          <p:cNvSpPr/>
          <p:nvPr/>
        </p:nvSpPr>
        <p:spPr>
          <a:xfrm>
            <a:off x="4879612" y="3156312"/>
            <a:ext cx="1501629" cy="3942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undefined</a:t>
            </a:r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86A6D8-DE2F-08C6-F6DD-6B67D28ADE2B}"/>
              </a:ext>
            </a:extLst>
          </p:cNvPr>
          <p:cNvSpPr txBox="1"/>
          <p:nvPr/>
        </p:nvSpPr>
        <p:spPr>
          <a:xfrm>
            <a:off x="6381241" y="297164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0x00000010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19B565-FF27-0416-8DC8-7437440260E6}"/>
              </a:ext>
            </a:extLst>
          </p:cNvPr>
          <p:cNvSpPr txBox="1"/>
          <p:nvPr/>
        </p:nvSpPr>
        <p:spPr>
          <a:xfrm>
            <a:off x="4281371" y="406094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age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2F23AC-9C94-9CC8-4E4D-91BE22954079}"/>
              </a:ext>
            </a:extLst>
          </p:cNvPr>
          <p:cNvSpPr txBox="1"/>
          <p:nvPr/>
        </p:nvSpPr>
        <p:spPr>
          <a:xfrm>
            <a:off x="5057542" y="575213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age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10;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8B65A00-5FA0-C670-11DE-ABAF63982D5F}"/>
              </a:ext>
            </a:extLst>
          </p:cNvPr>
          <p:cNvSpPr/>
          <p:nvPr/>
        </p:nvSpPr>
        <p:spPr>
          <a:xfrm>
            <a:off x="4879612" y="3995669"/>
            <a:ext cx="1501629" cy="3942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DF8F06-DF12-611C-6190-891DCE688236}"/>
              </a:ext>
            </a:extLst>
          </p:cNvPr>
          <p:cNvSpPr txBox="1"/>
          <p:nvPr/>
        </p:nvSpPr>
        <p:spPr>
          <a:xfrm>
            <a:off x="6381241" y="3819959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0x00000020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0D7508F-05B1-3DBE-F50F-3415BC53B471}"/>
              </a:ext>
            </a:extLst>
          </p:cNvPr>
          <p:cNvSpPr/>
          <p:nvPr/>
        </p:nvSpPr>
        <p:spPr>
          <a:xfrm>
            <a:off x="8859504" y="2284315"/>
            <a:ext cx="1501629" cy="34227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6ADCDF-18C5-5F90-A93F-5FCEA0312724}"/>
              </a:ext>
            </a:extLst>
          </p:cNvPr>
          <p:cNvSpPr txBox="1"/>
          <p:nvPr/>
        </p:nvSpPr>
        <p:spPr>
          <a:xfrm>
            <a:off x="10361133" y="2099649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0x00000000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954AA6-2444-F1F0-C33F-7D63CF28160B}"/>
              </a:ext>
            </a:extLst>
          </p:cNvPr>
          <p:cNvSpPr txBox="1"/>
          <p:nvPr/>
        </p:nvSpPr>
        <p:spPr>
          <a:xfrm>
            <a:off x="10361133" y="5337691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0xFFFFFFFF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357F93-261A-51FC-5E82-6C4027BE36F7}"/>
              </a:ext>
            </a:extLst>
          </p:cNvPr>
          <p:cNvSpPr/>
          <p:nvPr/>
        </p:nvSpPr>
        <p:spPr>
          <a:xfrm>
            <a:off x="8859504" y="3111197"/>
            <a:ext cx="1501629" cy="3942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undefined</a:t>
            </a:r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E65E7B-0770-F05A-31C9-EF363117CE4C}"/>
              </a:ext>
            </a:extLst>
          </p:cNvPr>
          <p:cNvSpPr txBox="1"/>
          <p:nvPr/>
        </p:nvSpPr>
        <p:spPr>
          <a:xfrm>
            <a:off x="10361133" y="2926531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0x00000010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D11E5F-D769-F332-AA39-1A6E06021108}"/>
              </a:ext>
            </a:extLst>
          </p:cNvPr>
          <p:cNvSpPr txBox="1"/>
          <p:nvPr/>
        </p:nvSpPr>
        <p:spPr>
          <a:xfrm>
            <a:off x="9037434" y="5707023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age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20;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60AC999-38C1-7C57-19B5-93E84432AC0C}"/>
              </a:ext>
            </a:extLst>
          </p:cNvPr>
          <p:cNvSpPr/>
          <p:nvPr/>
        </p:nvSpPr>
        <p:spPr>
          <a:xfrm>
            <a:off x="8859504" y="3950554"/>
            <a:ext cx="1501629" cy="3942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6655BF-2651-56CB-DEC2-969D92DD3E55}"/>
              </a:ext>
            </a:extLst>
          </p:cNvPr>
          <p:cNvSpPr txBox="1"/>
          <p:nvPr/>
        </p:nvSpPr>
        <p:spPr>
          <a:xfrm>
            <a:off x="10361133" y="377484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0x00000020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8158F1B-7555-6376-6FFB-EA7405D2EAD1}"/>
              </a:ext>
            </a:extLst>
          </p:cNvPr>
          <p:cNvSpPr/>
          <p:nvPr/>
        </p:nvSpPr>
        <p:spPr>
          <a:xfrm>
            <a:off x="8859504" y="4688654"/>
            <a:ext cx="1501629" cy="3942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20</a:t>
            </a:r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0FE233-27AD-5B8C-B116-BFDCE4CB84B0}"/>
              </a:ext>
            </a:extLst>
          </p:cNvPr>
          <p:cNvSpPr txBox="1"/>
          <p:nvPr/>
        </p:nvSpPr>
        <p:spPr>
          <a:xfrm>
            <a:off x="10361133" y="451294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0x00000030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AF57A7-DD59-1A09-80C8-8AEFD509FF30}"/>
              </a:ext>
            </a:extLst>
          </p:cNvPr>
          <p:cNvSpPr txBox="1"/>
          <p:nvPr/>
        </p:nvSpPr>
        <p:spPr>
          <a:xfrm>
            <a:off x="8261263" y="471360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age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716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2FBD81-85DC-30D8-80B2-48E2D1AE0529}"/>
              </a:ext>
            </a:extLst>
          </p:cNvPr>
          <p:cNvSpPr txBox="1"/>
          <p:nvPr/>
        </p:nvSpPr>
        <p:spPr>
          <a:xfrm>
            <a:off x="318782" y="587229"/>
            <a:ext cx="55803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 타입의 값은 변경 가능하게 설계한 이유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1.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객체의 생성으로 인한 성능 저하를 막기 위해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2.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메모리의 효율적 사용 위해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240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2FBD81-85DC-30D8-80B2-48E2D1AE0529}"/>
              </a:ext>
            </a:extLst>
          </p:cNvPr>
          <p:cNvSpPr txBox="1"/>
          <p:nvPr/>
        </p:nvSpPr>
        <p:spPr>
          <a:xfrm>
            <a:off x="318782" y="587229"/>
            <a:ext cx="55611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객체는 위치 정보를 사용하여 참조합니다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p1 = { name: "Daniel", age: 20 };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489DB73-DC27-5CE5-2908-AE3DFE8785FB}"/>
              </a:ext>
            </a:extLst>
          </p:cNvPr>
          <p:cNvSpPr/>
          <p:nvPr/>
        </p:nvSpPr>
        <p:spPr>
          <a:xfrm>
            <a:off x="1851840" y="2256639"/>
            <a:ext cx="1501629" cy="34227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E7CB05-488E-9874-CAEC-7C575A122F37}"/>
              </a:ext>
            </a:extLst>
          </p:cNvPr>
          <p:cNvSpPr txBox="1"/>
          <p:nvPr/>
        </p:nvSpPr>
        <p:spPr>
          <a:xfrm>
            <a:off x="3353469" y="2071973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0x00000000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D6F47E-5784-5821-082E-5465A052FC8D}"/>
              </a:ext>
            </a:extLst>
          </p:cNvPr>
          <p:cNvSpPr txBox="1"/>
          <p:nvPr/>
        </p:nvSpPr>
        <p:spPr>
          <a:xfrm>
            <a:off x="3353469" y="531001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0xFFFFFFFF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63561A-065D-B854-77FB-A31F65BC448C}"/>
              </a:ext>
            </a:extLst>
          </p:cNvPr>
          <p:cNvSpPr/>
          <p:nvPr/>
        </p:nvSpPr>
        <p:spPr>
          <a:xfrm>
            <a:off x="1851840" y="3083521"/>
            <a:ext cx="1501629" cy="12200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name: "Daniel",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age: 20</a:t>
            </a:r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258D00-9158-073B-60FD-315A39DCE4FE}"/>
              </a:ext>
            </a:extLst>
          </p:cNvPr>
          <p:cNvSpPr txBox="1"/>
          <p:nvPr/>
        </p:nvSpPr>
        <p:spPr>
          <a:xfrm>
            <a:off x="3353469" y="289885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0x0012FF60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4CB910-3C35-9360-1E28-664C701CD41F}"/>
              </a:ext>
            </a:extLst>
          </p:cNvPr>
          <p:cNvSpPr txBox="1"/>
          <p:nvPr/>
        </p:nvSpPr>
        <p:spPr>
          <a:xfrm>
            <a:off x="1303932" y="356300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p1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0" name="&quot;허용 안 됨&quot; 기호 9">
            <a:extLst>
              <a:ext uri="{FF2B5EF4-FFF2-40B4-BE49-F238E27FC236}">
                <a16:creationId xmlns:a16="http://schemas.microsoft.com/office/drawing/2014/main" id="{94CAE569-3A16-7CF5-216E-3D5DF17AA88E}"/>
              </a:ext>
            </a:extLst>
          </p:cNvPr>
          <p:cNvSpPr/>
          <p:nvPr/>
        </p:nvSpPr>
        <p:spPr>
          <a:xfrm>
            <a:off x="1931428" y="5082973"/>
            <a:ext cx="1342454" cy="1342454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00530A-59B9-94C7-BBC2-719EBE9C4A2C}"/>
              </a:ext>
            </a:extLst>
          </p:cNvPr>
          <p:cNvSpPr/>
          <p:nvPr/>
        </p:nvSpPr>
        <p:spPr>
          <a:xfrm>
            <a:off x="7275283" y="2256639"/>
            <a:ext cx="1501629" cy="34227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7A8AEA-2E13-2A96-2B46-D703EA716040}"/>
              </a:ext>
            </a:extLst>
          </p:cNvPr>
          <p:cNvSpPr txBox="1"/>
          <p:nvPr/>
        </p:nvSpPr>
        <p:spPr>
          <a:xfrm>
            <a:off x="8776912" y="2071973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0x00000000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CD50BD-07E6-3A89-CF38-463EA7B9E658}"/>
              </a:ext>
            </a:extLst>
          </p:cNvPr>
          <p:cNvSpPr txBox="1"/>
          <p:nvPr/>
        </p:nvSpPr>
        <p:spPr>
          <a:xfrm>
            <a:off x="8776912" y="531001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0xFFFFFFFF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34333C-C6AE-EB09-8FA8-110E41BD4362}"/>
              </a:ext>
            </a:extLst>
          </p:cNvPr>
          <p:cNvSpPr/>
          <p:nvPr/>
        </p:nvSpPr>
        <p:spPr>
          <a:xfrm>
            <a:off x="7275283" y="4089984"/>
            <a:ext cx="1501629" cy="12200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name: "Daniel",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age: 20</a:t>
            </a:r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ABEDF4-D581-5A8D-6B91-C68318FB5407}"/>
              </a:ext>
            </a:extLst>
          </p:cNvPr>
          <p:cNvSpPr txBox="1"/>
          <p:nvPr/>
        </p:nvSpPr>
        <p:spPr>
          <a:xfrm>
            <a:off x="8776912" y="289885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0x00000010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DCE3DC-9A1C-C419-54DF-4CF4FA5B0D31}"/>
              </a:ext>
            </a:extLst>
          </p:cNvPr>
          <p:cNvSpPr txBox="1"/>
          <p:nvPr/>
        </p:nvSpPr>
        <p:spPr>
          <a:xfrm>
            <a:off x="6727375" y="310184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p1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13E16F-7104-8822-D5F3-9E0A42D7FDA4}"/>
              </a:ext>
            </a:extLst>
          </p:cNvPr>
          <p:cNvSpPr txBox="1"/>
          <p:nvPr/>
        </p:nvSpPr>
        <p:spPr>
          <a:xfrm>
            <a:off x="8776912" y="3919769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0x0012FF60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AAC453-B36D-98C9-BBF7-98003126DCC6}"/>
              </a:ext>
            </a:extLst>
          </p:cNvPr>
          <p:cNvSpPr/>
          <p:nvPr/>
        </p:nvSpPr>
        <p:spPr>
          <a:xfrm>
            <a:off x="7275283" y="3068503"/>
            <a:ext cx="1501629" cy="3942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0x0012FF60</a:t>
            </a:r>
            <a:endParaRPr lang="ko-KR" altLang="en-US" sz="1600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B8AB89C2-7551-0CF0-B627-7A890FA480D3}"/>
              </a:ext>
            </a:extLst>
          </p:cNvPr>
          <p:cNvCxnSpPr>
            <a:stCxn id="18" idx="3"/>
            <a:endCxn id="14" idx="1"/>
          </p:cNvCxnSpPr>
          <p:nvPr/>
        </p:nvCxnSpPr>
        <p:spPr>
          <a:xfrm flipH="1">
            <a:off x="7275283" y="3265645"/>
            <a:ext cx="1501629" cy="1434355"/>
          </a:xfrm>
          <a:prstGeom prst="bentConnector5">
            <a:avLst>
              <a:gd name="adj1" fmla="val -15223"/>
              <a:gd name="adj2" fmla="val 35608"/>
              <a:gd name="adj3" fmla="val 11522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54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2FBD81-85DC-30D8-80B2-48E2D1AE0529}"/>
              </a:ext>
            </a:extLst>
          </p:cNvPr>
          <p:cNvSpPr txBox="1"/>
          <p:nvPr/>
        </p:nvSpPr>
        <p:spPr>
          <a:xfrm>
            <a:off x="318782" y="587229"/>
            <a:ext cx="106939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p1 = { name: "Daniel", age: 20 };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p2 = p1;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이와 같이 객체 자체를 복사하는 것이 아니라 객체의 위치만 복사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얕은 복사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(shallow copy)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00530A-59B9-94C7-BBC2-719EBE9C4A2C}"/>
              </a:ext>
            </a:extLst>
          </p:cNvPr>
          <p:cNvSpPr/>
          <p:nvPr/>
        </p:nvSpPr>
        <p:spPr>
          <a:xfrm>
            <a:off x="7275283" y="2256639"/>
            <a:ext cx="1501629" cy="34227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7A8AEA-2E13-2A96-2B46-D703EA716040}"/>
              </a:ext>
            </a:extLst>
          </p:cNvPr>
          <p:cNvSpPr txBox="1"/>
          <p:nvPr/>
        </p:nvSpPr>
        <p:spPr>
          <a:xfrm>
            <a:off x="8776912" y="2071973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0x00000000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CD50BD-07E6-3A89-CF38-463EA7B9E658}"/>
              </a:ext>
            </a:extLst>
          </p:cNvPr>
          <p:cNvSpPr txBox="1"/>
          <p:nvPr/>
        </p:nvSpPr>
        <p:spPr>
          <a:xfrm>
            <a:off x="8776912" y="531001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0xFFFFFFFF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34333C-C6AE-EB09-8FA8-110E41BD4362}"/>
              </a:ext>
            </a:extLst>
          </p:cNvPr>
          <p:cNvSpPr/>
          <p:nvPr/>
        </p:nvSpPr>
        <p:spPr>
          <a:xfrm>
            <a:off x="7275283" y="4089984"/>
            <a:ext cx="1501629" cy="12200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name: "Daniel",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age: 20</a:t>
            </a:r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13E16F-7104-8822-D5F3-9E0A42D7FDA4}"/>
              </a:ext>
            </a:extLst>
          </p:cNvPr>
          <p:cNvSpPr txBox="1"/>
          <p:nvPr/>
        </p:nvSpPr>
        <p:spPr>
          <a:xfrm>
            <a:off x="8776912" y="3919769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0x0012FF60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C1FA94-5ABE-8886-F6DB-36315E14AB2C}"/>
              </a:ext>
            </a:extLst>
          </p:cNvPr>
          <p:cNvSpPr/>
          <p:nvPr/>
        </p:nvSpPr>
        <p:spPr>
          <a:xfrm>
            <a:off x="7275283" y="2472655"/>
            <a:ext cx="1501629" cy="3942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0x0012FF60</a:t>
            </a:r>
            <a:endParaRPr lang="ko-KR" altLang="en-US" sz="1600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615BAC-EA7B-168D-D60E-9A0AA7EBF7E3}"/>
              </a:ext>
            </a:extLst>
          </p:cNvPr>
          <p:cNvSpPr txBox="1"/>
          <p:nvPr/>
        </p:nvSpPr>
        <p:spPr>
          <a:xfrm>
            <a:off x="6814901" y="2526981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p1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DF09AF-759F-1EB9-387F-7256112CAD21}"/>
              </a:ext>
            </a:extLst>
          </p:cNvPr>
          <p:cNvSpPr/>
          <p:nvPr/>
        </p:nvSpPr>
        <p:spPr>
          <a:xfrm>
            <a:off x="7275283" y="3099853"/>
            <a:ext cx="1501629" cy="3942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0x0012FF60</a:t>
            </a:r>
            <a:endParaRPr lang="ko-KR" altLang="en-US" sz="1600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289842-86D8-11A7-1BEF-32304A477404}"/>
              </a:ext>
            </a:extLst>
          </p:cNvPr>
          <p:cNvSpPr txBox="1"/>
          <p:nvPr/>
        </p:nvSpPr>
        <p:spPr>
          <a:xfrm>
            <a:off x="6814901" y="313850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p2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D7352C7-87A3-AD5A-8F3F-CD9887B55B61}"/>
              </a:ext>
            </a:extLst>
          </p:cNvPr>
          <p:cNvCxnSpPr>
            <a:stCxn id="21" idx="3"/>
            <a:endCxn id="14" idx="1"/>
          </p:cNvCxnSpPr>
          <p:nvPr/>
        </p:nvCxnSpPr>
        <p:spPr>
          <a:xfrm flipH="1">
            <a:off x="7275283" y="2669797"/>
            <a:ext cx="1501629" cy="20302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28B2951-B822-DF99-CAAE-3F702D05345C}"/>
              </a:ext>
            </a:extLst>
          </p:cNvPr>
          <p:cNvCxnSpPr>
            <a:cxnSpLocks/>
            <a:stCxn id="26" idx="3"/>
            <a:endCxn id="14" idx="1"/>
          </p:cNvCxnSpPr>
          <p:nvPr/>
        </p:nvCxnSpPr>
        <p:spPr>
          <a:xfrm flipH="1">
            <a:off x="7275283" y="3296995"/>
            <a:ext cx="1501629" cy="14030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561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E23F0C-D68D-6DA0-A128-8FD5DF0ED1C3}"/>
              </a:ext>
            </a:extLst>
          </p:cNvPr>
          <p:cNvSpPr txBox="1"/>
          <p:nvPr/>
        </p:nvSpPr>
        <p:spPr>
          <a:xfrm>
            <a:off x="201336" y="503339"/>
            <a:ext cx="1180323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상속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 지향 프로그래밍에서 상속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(inheritance)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이란 한 객체 또는 클래스가 다른 객체 또는 클래스로부터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기능을 물려 받는 기법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상속을 장점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1.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코드 재사용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기존 기능을 새로 구현하지 않고 재사용함으로써 코드의 중복을 제거할 수 있으며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유지 보수 및 생산성 향상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2.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확장성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기존 기능을 사용하여 새로운 기능을 추가 및 변경이 가능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3.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구조화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계층적 구조를 갖게 되어 객체 사이의 관계를 명확하게 정의할 수 있음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...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475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C88E8C-118C-F786-E1C7-DA2B18EF0474}"/>
              </a:ext>
            </a:extLst>
          </p:cNvPr>
          <p:cNvSpPr txBox="1"/>
          <p:nvPr/>
        </p:nvSpPr>
        <p:spPr>
          <a:xfrm>
            <a:off x="318782" y="604007"/>
            <a:ext cx="1074845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 Node.js &gt;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-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자바스크립트를 브라우저 이외의 환경에서 동작 시킬 수 있도록 만든 자바스크립트 실행 환경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설치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nodejs.org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에서 설치 파일을 다운로드하여 진행할 수 있습니다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0597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1D6B17-4FA0-8312-3557-2E810DCE72B6}"/>
              </a:ext>
            </a:extLst>
          </p:cNvPr>
          <p:cNvSpPr txBox="1"/>
          <p:nvPr/>
        </p:nvSpPr>
        <p:spPr>
          <a:xfrm>
            <a:off x="327171" y="595618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Person()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{}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41715A4-A496-1EB1-169D-8425016F511F}"/>
              </a:ext>
            </a:extLst>
          </p:cNvPr>
          <p:cNvGrpSpPr/>
          <p:nvPr/>
        </p:nvGrpSpPr>
        <p:grpSpPr>
          <a:xfrm>
            <a:off x="1384183" y="2348917"/>
            <a:ext cx="2298584" cy="369332"/>
            <a:chOff x="1384183" y="2348917"/>
            <a:chExt cx="2298584" cy="36933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68432B8-70F5-BB72-A150-AA0C675AC323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5306F7B-A3F1-7FFB-39B0-0FFE1369811E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74F5A6-7717-462A-97BE-32CA92CE0950}"/>
              </a:ext>
            </a:extLst>
          </p:cNvPr>
          <p:cNvSpPr txBox="1"/>
          <p:nvPr/>
        </p:nvSpPr>
        <p:spPr>
          <a:xfrm>
            <a:off x="1359514" y="1979585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JetBrains Mono" panose="02000009000000000000" pitchFamily="49" charset="0"/>
                <a:cs typeface="JetBrains Mono" panose="02000009000000000000" pitchFamily="49" charset="0"/>
              </a:rPr>
              <a:t>Person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3E38AFC-2A1F-C697-74D9-03B8C8E631FA}"/>
              </a:ext>
            </a:extLst>
          </p:cNvPr>
          <p:cNvGrpSpPr/>
          <p:nvPr/>
        </p:nvGrpSpPr>
        <p:grpSpPr>
          <a:xfrm>
            <a:off x="4228051" y="2348917"/>
            <a:ext cx="2298584" cy="369332"/>
            <a:chOff x="1384183" y="2348917"/>
            <a:chExt cx="2298584" cy="36933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21D6801-CD05-C352-D57F-5F0E4351ACDB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constructor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7825B95-CF4B-40F3-274F-9B0A3CDA0AF5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2D1D8AE-A4ED-332D-C1FA-C40050A6449F}"/>
              </a:ext>
            </a:extLst>
          </p:cNvPr>
          <p:cNvSpPr txBox="1"/>
          <p:nvPr/>
        </p:nvSpPr>
        <p:spPr>
          <a:xfrm>
            <a:off x="4173522" y="1979585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Person.prototype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42C3A5E-1CE5-6E56-7D24-56F57FE9D231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3682767" y="2533583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B0B4A695-A241-0CCD-42FD-F87E4CC51E68}"/>
              </a:ext>
            </a:extLst>
          </p:cNvPr>
          <p:cNvCxnSpPr>
            <a:stCxn id="11" idx="3"/>
            <a:endCxn id="8" idx="0"/>
          </p:cNvCxnSpPr>
          <p:nvPr/>
        </p:nvCxnSpPr>
        <p:spPr>
          <a:xfrm flipH="1" flipV="1">
            <a:off x="2580361" y="1979585"/>
            <a:ext cx="3946274" cy="553998"/>
          </a:xfrm>
          <a:prstGeom prst="bentConnector4">
            <a:avLst>
              <a:gd name="adj1" fmla="val -579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97F6FA5-3FFC-643B-0DBB-F663CE3B005B}"/>
              </a:ext>
            </a:extLst>
          </p:cNvPr>
          <p:cNvSpPr txBox="1"/>
          <p:nvPr/>
        </p:nvSpPr>
        <p:spPr>
          <a:xfrm>
            <a:off x="3614165" y="1102422"/>
            <a:ext cx="7491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 Person() {}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console.log(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Person.prototype.constructor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=== Person);</a:t>
            </a:r>
          </a:p>
        </p:txBody>
      </p:sp>
    </p:spTree>
    <p:extLst>
      <p:ext uri="{BB962C8B-B14F-4D97-AF65-F5344CB8AC3E}">
        <p14:creationId xmlns:p14="http://schemas.microsoft.com/office/powerpoint/2010/main" val="3457653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1D6B17-4FA0-8312-3557-2E810DCE72B6}"/>
              </a:ext>
            </a:extLst>
          </p:cNvPr>
          <p:cNvSpPr txBox="1"/>
          <p:nvPr/>
        </p:nvSpPr>
        <p:spPr>
          <a:xfrm>
            <a:off x="327171" y="595618"/>
            <a:ext cx="70359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 Person(name)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	// ...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this.count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this.count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? ++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this.count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: 1;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p1 = new Person("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daniel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");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p2 = new Person("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susan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");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41715A4-A496-1EB1-169D-8425016F511F}"/>
              </a:ext>
            </a:extLst>
          </p:cNvPr>
          <p:cNvGrpSpPr/>
          <p:nvPr/>
        </p:nvGrpSpPr>
        <p:grpSpPr>
          <a:xfrm>
            <a:off x="4146895" y="3244334"/>
            <a:ext cx="2298584" cy="369332"/>
            <a:chOff x="1384183" y="2348917"/>
            <a:chExt cx="2298584" cy="36933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68432B8-70F5-BB72-A150-AA0C675AC323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5306F7B-A3F1-7FFB-39B0-0FFE1369811E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74F5A6-7717-462A-97BE-32CA92CE0950}"/>
              </a:ext>
            </a:extLst>
          </p:cNvPr>
          <p:cNvSpPr txBox="1"/>
          <p:nvPr/>
        </p:nvSpPr>
        <p:spPr>
          <a:xfrm>
            <a:off x="4122226" y="2875002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JetBrains Mono" panose="02000009000000000000" pitchFamily="49" charset="0"/>
                <a:cs typeface="JetBrains Mono" panose="02000009000000000000" pitchFamily="49" charset="0"/>
              </a:rPr>
              <a:t>Person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3E38AFC-2A1F-C697-74D9-03B8C8E631FA}"/>
              </a:ext>
            </a:extLst>
          </p:cNvPr>
          <p:cNvGrpSpPr/>
          <p:nvPr/>
        </p:nvGrpSpPr>
        <p:grpSpPr>
          <a:xfrm>
            <a:off x="2399251" y="4706224"/>
            <a:ext cx="2298584" cy="369332"/>
            <a:chOff x="1384183" y="2348917"/>
            <a:chExt cx="2298584" cy="36933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21D6801-CD05-C352-D57F-5F0E4351ACDB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count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7825B95-CF4B-40F3-274F-9B0A3CDA0AF5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2D1D8AE-A4ED-332D-C1FA-C40050A6449F}"/>
              </a:ext>
            </a:extLst>
          </p:cNvPr>
          <p:cNvSpPr txBox="1"/>
          <p:nvPr/>
        </p:nvSpPr>
        <p:spPr>
          <a:xfrm>
            <a:off x="1813895" y="470622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p1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42C3A5E-1CE5-6E56-7D24-56F57FE9D231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3309457" y="3244334"/>
            <a:ext cx="2033616" cy="14618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E0CFEE14-DCFC-4D04-415D-439304C681BF}"/>
              </a:ext>
            </a:extLst>
          </p:cNvPr>
          <p:cNvGrpSpPr/>
          <p:nvPr/>
        </p:nvGrpSpPr>
        <p:grpSpPr>
          <a:xfrm>
            <a:off x="6342077" y="4706224"/>
            <a:ext cx="2298584" cy="369332"/>
            <a:chOff x="1384183" y="2348917"/>
            <a:chExt cx="2298584" cy="36933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300B88D-9779-BA88-BB1B-0A6BB1370E13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count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2289893-E81F-BDDE-BBEE-7C9CCABF363A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BB1ABDD-458D-DD86-AF87-8777BAC28A6E}"/>
              </a:ext>
            </a:extLst>
          </p:cNvPr>
          <p:cNvSpPr txBox="1"/>
          <p:nvPr/>
        </p:nvSpPr>
        <p:spPr>
          <a:xfrm>
            <a:off x="5756721" y="470622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p2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8" name="화살표: 왼쪽 17">
            <a:extLst>
              <a:ext uri="{FF2B5EF4-FFF2-40B4-BE49-F238E27FC236}">
                <a16:creationId xmlns:a16="http://schemas.microsoft.com/office/drawing/2014/main" id="{3C21A0D9-D7BE-6A56-CC60-0DCE2F9EA2D6}"/>
              </a:ext>
            </a:extLst>
          </p:cNvPr>
          <p:cNvSpPr/>
          <p:nvPr/>
        </p:nvSpPr>
        <p:spPr>
          <a:xfrm>
            <a:off x="4779032" y="2213450"/>
            <a:ext cx="556136" cy="47688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9" name="화살표: 왼쪽 18">
            <a:extLst>
              <a:ext uri="{FF2B5EF4-FFF2-40B4-BE49-F238E27FC236}">
                <a16:creationId xmlns:a16="http://schemas.microsoft.com/office/drawing/2014/main" id="{CEC65D98-7FFA-C436-7D8E-57E7CF9EC99F}"/>
              </a:ext>
            </a:extLst>
          </p:cNvPr>
          <p:cNvSpPr/>
          <p:nvPr/>
        </p:nvSpPr>
        <p:spPr>
          <a:xfrm>
            <a:off x="7363071" y="1051500"/>
            <a:ext cx="556136" cy="47688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391F3A1-73C9-3192-8A3D-0F944E06D3FF}"/>
              </a:ext>
            </a:extLst>
          </p:cNvPr>
          <p:cNvCxnSpPr>
            <a:cxnSpLocks/>
            <a:stCxn id="8" idx="2"/>
            <a:endCxn id="3" idx="0"/>
          </p:cNvCxnSpPr>
          <p:nvPr/>
        </p:nvCxnSpPr>
        <p:spPr>
          <a:xfrm>
            <a:off x="5343073" y="3244334"/>
            <a:ext cx="1909210" cy="14618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003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1D6B17-4FA0-8312-3557-2E810DCE72B6}"/>
              </a:ext>
            </a:extLst>
          </p:cNvPr>
          <p:cNvSpPr txBox="1"/>
          <p:nvPr/>
        </p:nvSpPr>
        <p:spPr>
          <a:xfrm>
            <a:off x="327171" y="595618"/>
            <a:ext cx="45544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 Person(name)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	// ...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	++(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this.__proto__.count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Person.prototype.count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0;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41715A4-A496-1EB1-169D-8425016F511F}"/>
              </a:ext>
            </a:extLst>
          </p:cNvPr>
          <p:cNvGrpSpPr/>
          <p:nvPr/>
        </p:nvGrpSpPr>
        <p:grpSpPr>
          <a:xfrm>
            <a:off x="5931016" y="3521333"/>
            <a:ext cx="2298584" cy="369332"/>
            <a:chOff x="1384183" y="2348917"/>
            <a:chExt cx="2298584" cy="36933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68432B8-70F5-BB72-A150-AA0C675AC323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5306F7B-A3F1-7FFB-39B0-0FFE1369811E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74F5A6-7717-462A-97BE-32CA92CE0950}"/>
              </a:ext>
            </a:extLst>
          </p:cNvPr>
          <p:cNvSpPr txBox="1"/>
          <p:nvPr/>
        </p:nvSpPr>
        <p:spPr>
          <a:xfrm>
            <a:off x="5906347" y="3152001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JetBrains Mono" panose="02000009000000000000" pitchFamily="49" charset="0"/>
                <a:cs typeface="JetBrains Mono" panose="02000009000000000000" pitchFamily="49" charset="0"/>
              </a:rPr>
              <a:t>Person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3E38AFC-2A1F-C697-74D9-03B8C8E631FA}"/>
              </a:ext>
            </a:extLst>
          </p:cNvPr>
          <p:cNvGrpSpPr/>
          <p:nvPr/>
        </p:nvGrpSpPr>
        <p:grpSpPr>
          <a:xfrm>
            <a:off x="8774884" y="3521333"/>
            <a:ext cx="2298584" cy="369332"/>
            <a:chOff x="1384183" y="2348917"/>
            <a:chExt cx="2298584" cy="36933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21D6801-CD05-C352-D57F-5F0E4351ACDB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constructor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7825B95-CF4B-40F3-274F-9B0A3CDA0AF5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2D1D8AE-A4ED-332D-C1FA-C40050A6449F}"/>
              </a:ext>
            </a:extLst>
          </p:cNvPr>
          <p:cNvSpPr txBox="1"/>
          <p:nvPr/>
        </p:nvSpPr>
        <p:spPr>
          <a:xfrm>
            <a:off x="8720355" y="315200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Person.prototype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42C3A5E-1CE5-6E56-7D24-56F57FE9D231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8229600" y="3705999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B0B4A695-A241-0CCD-42FD-F87E4CC51E68}"/>
              </a:ext>
            </a:extLst>
          </p:cNvPr>
          <p:cNvCxnSpPr>
            <a:stCxn id="11" idx="3"/>
            <a:endCxn id="8" idx="0"/>
          </p:cNvCxnSpPr>
          <p:nvPr/>
        </p:nvCxnSpPr>
        <p:spPr>
          <a:xfrm flipH="1" flipV="1">
            <a:off x="7127194" y="3152001"/>
            <a:ext cx="3946274" cy="553998"/>
          </a:xfrm>
          <a:prstGeom prst="bentConnector4">
            <a:avLst>
              <a:gd name="adj1" fmla="val -579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화살표: 왼쪽 12">
            <a:extLst>
              <a:ext uri="{FF2B5EF4-FFF2-40B4-BE49-F238E27FC236}">
                <a16:creationId xmlns:a16="http://schemas.microsoft.com/office/drawing/2014/main" id="{6BA742AD-7231-3170-A828-D18AC61D5950}"/>
              </a:ext>
            </a:extLst>
          </p:cNvPr>
          <p:cNvSpPr/>
          <p:nvPr/>
        </p:nvSpPr>
        <p:spPr>
          <a:xfrm>
            <a:off x="4184874" y="1873058"/>
            <a:ext cx="556136" cy="47688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1A9466A-89B5-A851-B57F-7BE7A77DCA5C}"/>
              </a:ext>
            </a:extLst>
          </p:cNvPr>
          <p:cNvGrpSpPr/>
          <p:nvPr/>
        </p:nvGrpSpPr>
        <p:grpSpPr>
          <a:xfrm>
            <a:off x="8774884" y="3890665"/>
            <a:ext cx="2298584" cy="369332"/>
            <a:chOff x="1384183" y="2348917"/>
            <a:chExt cx="2298584" cy="36933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9B693C8-C38A-0DF3-58CF-61FEFCCB86FE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count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3664F82-C4FB-7225-14CA-6E76E1DBACFE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7041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1D6B17-4FA0-8312-3557-2E810DCE72B6}"/>
              </a:ext>
            </a:extLst>
          </p:cNvPr>
          <p:cNvSpPr txBox="1"/>
          <p:nvPr/>
        </p:nvSpPr>
        <p:spPr>
          <a:xfrm>
            <a:off x="327171" y="595618"/>
            <a:ext cx="45961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 Person(name)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	// ...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	++(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this.__proto__.count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Person.prototype.count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0;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p1 = new Person("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daniel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");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p2 = new Person("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susan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");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console.log(p2.count);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41715A4-A496-1EB1-169D-8425016F511F}"/>
              </a:ext>
            </a:extLst>
          </p:cNvPr>
          <p:cNvGrpSpPr/>
          <p:nvPr/>
        </p:nvGrpSpPr>
        <p:grpSpPr>
          <a:xfrm>
            <a:off x="5931016" y="3521333"/>
            <a:ext cx="2298584" cy="369332"/>
            <a:chOff x="1384183" y="2348917"/>
            <a:chExt cx="2298584" cy="36933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68432B8-70F5-BB72-A150-AA0C675AC323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5306F7B-A3F1-7FFB-39B0-0FFE1369811E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74F5A6-7717-462A-97BE-32CA92CE0950}"/>
              </a:ext>
            </a:extLst>
          </p:cNvPr>
          <p:cNvSpPr txBox="1"/>
          <p:nvPr/>
        </p:nvSpPr>
        <p:spPr>
          <a:xfrm>
            <a:off x="5906347" y="3152001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JetBrains Mono" panose="02000009000000000000" pitchFamily="49" charset="0"/>
                <a:cs typeface="JetBrains Mono" panose="02000009000000000000" pitchFamily="49" charset="0"/>
              </a:rPr>
              <a:t>Person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3E38AFC-2A1F-C697-74D9-03B8C8E631FA}"/>
              </a:ext>
            </a:extLst>
          </p:cNvPr>
          <p:cNvGrpSpPr/>
          <p:nvPr/>
        </p:nvGrpSpPr>
        <p:grpSpPr>
          <a:xfrm>
            <a:off x="8774884" y="3521333"/>
            <a:ext cx="2298584" cy="369332"/>
            <a:chOff x="1384183" y="2348917"/>
            <a:chExt cx="2298584" cy="36933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21D6801-CD05-C352-D57F-5F0E4351ACDB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constructor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7825B95-CF4B-40F3-274F-9B0A3CDA0AF5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2D1D8AE-A4ED-332D-C1FA-C40050A6449F}"/>
              </a:ext>
            </a:extLst>
          </p:cNvPr>
          <p:cNvSpPr txBox="1"/>
          <p:nvPr/>
        </p:nvSpPr>
        <p:spPr>
          <a:xfrm>
            <a:off x="8720355" y="315200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Person.prototype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42C3A5E-1CE5-6E56-7D24-56F57FE9D231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8229600" y="3705999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B0B4A695-A241-0CCD-42FD-F87E4CC51E68}"/>
              </a:ext>
            </a:extLst>
          </p:cNvPr>
          <p:cNvCxnSpPr>
            <a:stCxn id="11" idx="3"/>
            <a:endCxn id="8" idx="0"/>
          </p:cNvCxnSpPr>
          <p:nvPr/>
        </p:nvCxnSpPr>
        <p:spPr>
          <a:xfrm flipH="1" flipV="1">
            <a:off x="7127194" y="3152001"/>
            <a:ext cx="3946274" cy="553998"/>
          </a:xfrm>
          <a:prstGeom prst="bentConnector4">
            <a:avLst>
              <a:gd name="adj1" fmla="val -579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화살표: 왼쪽 12">
            <a:extLst>
              <a:ext uri="{FF2B5EF4-FFF2-40B4-BE49-F238E27FC236}">
                <a16:creationId xmlns:a16="http://schemas.microsoft.com/office/drawing/2014/main" id="{6BA742AD-7231-3170-A828-D18AC61D5950}"/>
              </a:ext>
            </a:extLst>
          </p:cNvPr>
          <p:cNvSpPr/>
          <p:nvPr/>
        </p:nvSpPr>
        <p:spPr>
          <a:xfrm>
            <a:off x="3605664" y="3338899"/>
            <a:ext cx="556136" cy="47688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1A9466A-89B5-A851-B57F-7BE7A77DCA5C}"/>
              </a:ext>
            </a:extLst>
          </p:cNvPr>
          <p:cNvGrpSpPr/>
          <p:nvPr/>
        </p:nvGrpSpPr>
        <p:grpSpPr>
          <a:xfrm>
            <a:off x="8774884" y="3890665"/>
            <a:ext cx="2298584" cy="369332"/>
            <a:chOff x="1384183" y="2348917"/>
            <a:chExt cx="2298584" cy="36933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9B693C8-C38A-0DF3-58CF-61FEFCCB86FE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count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3664F82-C4FB-7225-14CA-6E76E1DBACFE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6C35F5-09CA-CBF6-78D8-4E78BFBB262C}"/>
              </a:ext>
            </a:extLst>
          </p:cNvPr>
          <p:cNvGrpSpPr/>
          <p:nvPr/>
        </p:nvGrpSpPr>
        <p:grpSpPr>
          <a:xfrm>
            <a:off x="4286774" y="5039795"/>
            <a:ext cx="2298584" cy="369332"/>
            <a:chOff x="1384183" y="2348917"/>
            <a:chExt cx="2298584" cy="36933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7AA90E5-0002-6F6B-7AC5-C571AA2AACC4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759AD64-2934-FCE6-5FA6-2682C4ED8B77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076B07D-4AA5-3AC2-0DBA-8B101DE8F676}"/>
              </a:ext>
            </a:extLst>
          </p:cNvPr>
          <p:cNvSpPr txBox="1"/>
          <p:nvPr/>
        </p:nvSpPr>
        <p:spPr>
          <a:xfrm>
            <a:off x="3701418" y="503979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p1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381B529-E9F3-6D8F-DFF5-50F10029828A}"/>
              </a:ext>
            </a:extLst>
          </p:cNvPr>
          <p:cNvGrpSpPr/>
          <p:nvPr/>
        </p:nvGrpSpPr>
        <p:grpSpPr>
          <a:xfrm>
            <a:off x="8229600" y="5039795"/>
            <a:ext cx="2298584" cy="369332"/>
            <a:chOff x="1384183" y="2348917"/>
            <a:chExt cx="2298584" cy="36933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05BAAF9-B29C-D9FC-2446-B91F2107C9C9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1AC60B2-7EAC-401F-CB3E-25E51D7DB737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45AF45C-0AC5-C9E4-FF64-38F9F93385EB}"/>
              </a:ext>
            </a:extLst>
          </p:cNvPr>
          <p:cNvSpPr txBox="1"/>
          <p:nvPr/>
        </p:nvSpPr>
        <p:spPr>
          <a:xfrm>
            <a:off x="7644244" y="503979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p2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E6452AA-57CD-C91C-D775-114BFAFF43BF}"/>
              </a:ext>
            </a:extLst>
          </p:cNvPr>
          <p:cNvCxnSpPr>
            <a:cxnSpLocks/>
            <a:stCxn id="8" idx="2"/>
            <a:endCxn id="3" idx="0"/>
          </p:cNvCxnSpPr>
          <p:nvPr/>
        </p:nvCxnSpPr>
        <p:spPr>
          <a:xfrm flipH="1">
            <a:off x="5196980" y="3521333"/>
            <a:ext cx="1930214" cy="15184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5165393-1E31-74EA-09CE-CC43C1B977BE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>
            <a:off x="7127194" y="3521333"/>
            <a:ext cx="2012612" cy="15184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23CC41D-73BE-170A-DEDD-83AD82F0BF25}"/>
              </a:ext>
            </a:extLst>
          </p:cNvPr>
          <p:cNvCxnSpPr>
            <a:cxnSpLocks/>
            <a:stCxn id="17" idx="3"/>
            <a:endCxn id="18" idx="2"/>
          </p:cNvCxnSpPr>
          <p:nvPr/>
        </p:nvCxnSpPr>
        <p:spPr>
          <a:xfrm flipV="1">
            <a:off x="6585358" y="4259997"/>
            <a:ext cx="3099732" cy="964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BF4D249-4502-56DE-E6BA-073ECF8F23B0}"/>
              </a:ext>
            </a:extLst>
          </p:cNvPr>
          <p:cNvCxnSpPr>
            <a:cxnSpLocks/>
            <a:stCxn id="23" idx="3"/>
            <a:endCxn id="18" idx="2"/>
          </p:cNvCxnSpPr>
          <p:nvPr/>
        </p:nvCxnSpPr>
        <p:spPr>
          <a:xfrm flipH="1" flipV="1">
            <a:off x="9685090" y="4259997"/>
            <a:ext cx="843094" cy="964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573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1D6B17-4FA0-8312-3557-2E810DCE72B6}"/>
              </a:ext>
            </a:extLst>
          </p:cNvPr>
          <p:cNvSpPr txBox="1"/>
          <p:nvPr/>
        </p:nvSpPr>
        <p:spPr>
          <a:xfrm>
            <a:off x="159391" y="507875"/>
            <a:ext cx="965520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 Circle(radius)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this.radius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radius;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this.getArea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function() { return 3.14 *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this.radius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** 2; };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c1 = new Circle(2);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console.log(c1.getArea());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c2 = new Circle(3);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console.log(c2.getArea());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41715A4-A496-1EB1-169D-8425016F511F}"/>
              </a:ext>
            </a:extLst>
          </p:cNvPr>
          <p:cNvGrpSpPr/>
          <p:nvPr/>
        </p:nvGrpSpPr>
        <p:grpSpPr>
          <a:xfrm>
            <a:off x="5931016" y="3521333"/>
            <a:ext cx="2298584" cy="369332"/>
            <a:chOff x="1384183" y="2348917"/>
            <a:chExt cx="2298584" cy="36933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68432B8-70F5-BB72-A150-AA0C675AC323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5306F7B-A3F1-7FFB-39B0-0FFE1369811E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74F5A6-7717-462A-97BE-32CA92CE0950}"/>
              </a:ext>
            </a:extLst>
          </p:cNvPr>
          <p:cNvSpPr txBox="1"/>
          <p:nvPr/>
        </p:nvSpPr>
        <p:spPr>
          <a:xfrm>
            <a:off x="5906347" y="3152001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Circle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3E38AFC-2A1F-C697-74D9-03B8C8E631FA}"/>
              </a:ext>
            </a:extLst>
          </p:cNvPr>
          <p:cNvGrpSpPr/>
          <p:nvPr/>
        </p:nvGrpSpPr>
        <p:grpSpPr>
          <a:xfrm>
            <a:off x="8774884" y="3521333"/>
            <a:ext cx="2298584" cy="369332"/>
            <a:chOff x="1384183" y="2348917"/>
            <a:chExt cx="2298584" cy="36933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21D6801-CD05-C352-D57F-5F0E4351ACDB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constructor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7825B95-CF4B-40F3-274F-9B0A3CDA0AF5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2D1D8AE-A4ED-332D-C1FA-C40050A6449F}"/>
              </a:ext>
            </a:extLst>
          </p:cNvPr>
          <p:cNvSpPr txBox="1"/>
          <p:nvPr/>
        </p:nvSpPr>
        <p:spPr>
          <a:xfrm>
            <a:off x="8720355" y="315200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Circle.prototype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42C3A5E-1CE5-6E56-7D24-56F57FE9D231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8229600" y="3705999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B0B4A695-A241-0CCD-42FD-F87E4CC51E68}"/>
              </a:ext>
            </a:extLst>
          </p:cNvPr>
          <p:cNvCxnSpPr>
            <a:stCxn id="11" idx="3"/>
            <a:endCxn id="8" idx="0"/>
          </p:cNvCxnSpPr>
          <p:nvPr/>
        </p:nvCxnSpPr>
        <p:spPr>
          <a:xfrm flipH="1" flipV="1">
            <a:off x="7127194" y="3152001"/>
            <a:ext cx="3946274" cy="553998"/>
          </a:xfrm>
          <a:prstGeom prst="bentConnector4">
            <a:avLst>
              <a:gd name="adj1" fmla="val -579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화살표: 왼쪽 12">
            <a:extLst>
              <a:ext uri="{FF2B5EF4-FFF2-40B4-BE49-F238E27FC236}">
                <a16:creationId xmlns:a16="http://schemas.microsoft.com/office/drawing/2014/main" id="{6BA742AD-7231-3170-A828-D18AC61D5950}"/>
              </a:ext>
            </a:extLst>
          </p:cNvPr>
          <p:cNvSpPr/>
          <p:nvPr/>
        </p:nvSpPr>
        <p:spPr>
          <a:xfrm>
            <a:off x="3732130" y="2563332"/>
            <a:ext cx="556136" cy="47688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6C35F5-09CA-CBF6-78D8-4E78BFBB262C}"/>
              </a:ext>
            </a:extLst>
          </p:cNvPr>
          <p:cNvGrpSpPr/>
          <p:nvPr/>
        </p:nvGrpSpPr>
        <p:grpSpPr>
          <a:xfrm>
            <a:off x="4286774" y="5039795"/>
            <a:ext cx="2298584" cy="369332"/>
            <a:chOff x="1384183" y="2348917"/>
            <a:chExt cx="2298584" cy="36933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7AA90E5-0002-6F6B-7AC5-C571AA2AACC4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radius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759AD64-2934-FCE6-5FA6-2682C4ED8B77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076B07D-4AA5-3AC2-0DBA-8B101DE8F676}"/>
              </a:ext>
            </a:extLst>
          </p:cNvPr>
          <p:cNvSpPr txBox="1"/>
          <p:nvPr/>
        </p:nvSpPr>
        <p:spPr>
          <a:xfrm>
            <a:off x="3701418" y="503979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c1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E6452AA-57CD-C91C-D775-114BFAFF43BF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5196980" y="3887579"/>
            <a:ext cx="1930214" cy="1152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288ED49-42A3-AF46-365E-7338081A8544}"/>
              </a:ext>
            </a:extLst>
          </p:cNvPr>
          <p:cNvGrpSpPr/>
          <p:nvPr/>
        </p:nvGrpSpPr>
        <p:grpSpPr>
          <a:xfrm>
            <a:off x="4286774" y="5409126"/>
            <a:ext cx="2298584" cy="369332"/>
            <a:chOff x="1384183" y="2348917"/>
            <a:chExt cx="2298584" cy="36933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76B582B-C3EB-5124-744E-D0FCC27892ED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getArea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2F5AEA3-5AFF-6FBE-40A5-46D46A26F4A7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33" name="두루마리 모양: 세로로 말림 32">
            <a:extLst>
              <a:ext uri="{FF2B5EF4-FFF2-40B4-BE49-F238E27FC236}">
                <a16:creationId xmlns:a16="http://schemas.microsoft.com/office/drawing/2014/main" id="{680B1EFC-ECA5-0B30-1694-6EDFD74FF559}"/>
              </a:ext>
            </a:extLst>
          </p:cNvPr>
          <p:cNvSpPr/>
          <p:nvPr/>
        </p:nvSpPr>
        <p:spPr>
          <a:xfrm>
            <a:off x="7080308" y="5952423"/>
            <a:ext cx="563936" cy="489239"/>
          </a:xfrm>
          <a:prstGeom prst="verticalScrol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DB77EC1-20F3-0F20-9002-1584DCB10A24}"/>
              </a:ext>
            </a:extLst>
          </p:cNvPr>
          <p:cNvCxnSpPr>
            <a:cxnSpLocks/>
            <a:stCxn id="32" idx="3"/>
            <a:endCxn id="33" idx="0"/>
          </p:cNvCxnSpPr>
          <p:nvPr/>
        </p:nvCxnSpPr>
        <p:spPr>
          <a:xfrm>
            <a:off x="6585358" y="5593792"/>
            <a:ext cx="776918" cy="3586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66BB424-BC69-CC87-7E42-7698CA23C8F7}"/>
              </a:ext>
            </a:extLst>
          </p:cNvPr>
          <p:cNvGrpSpPr/>
          <p:nvPr/>
        </p:nvGrpSpPr>
        <p:grpSpPr>
          <a:xfrm>
            <a:off x="7922465" y="5039795"/>
            <a:ext cx="2298584" cy="369332"/>
            <a:chOff x="1384183" y="2348917"/>
            <a:chExt cx="2298584" cy="36933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F929F25-D704-4C7C-68D8-D9D191F204B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radius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9E2E3CD-3715-F550-0334-9E3EC25933D0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5314F92-9D2B-20E8-5640-642CAF5D73E5}"/>
              </a:ext>
            </a:extLst>
          </p:cNvPr>
          <p:cNvSpPr txBox="1"/>
          <p:nvPr/>
        </p:nvSpPr>
        <p:spPr>
          <a:xfrm>
            <a:off x="7337109" y="503979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c2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91C333B-252C-E37D-ECD3-91B36A6EF8A0}"/>
              </a:ext>
            </a:extLst>
          </p:cNvPr>
          <p:cNvGrpSpPr/>
          <p:nvPr/>
        </p:nvGrpSpPr>
        <p:grpSpPr>
          <a:xfrm>
            <a:off x="7922465" y="5409126"/>
            <a:ext cx="2298584" cy="369332"/>
            <a:chOff x="1384183" y="2348917"/>
            <a:chExt cx="2298584" cy="36933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459C410-7291-D079-EC97-15AE4E37F4A4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getArea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7D4DE19-9305-862A-AEC6-65CD83B6BB24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47" name="두루마리 모양: 세로로 말림 46">
            <a:extLst>
              <a:ext uri="{FF2B5EF4-FFF2-40B4-BE49-F238E27FC236}">
                <a16:creationId xmlns:a16="http://schemas.microsoft.com/office/drawing/2014/main" id="{F14C44A2-A5AA-B03E-97CA-607CAD7B889E}"/>
              </a:ext>
            </a:extLst>
          </p:cNvPr>
          <p:cNvSpPr/>
          <p:nvPr/>
        </p:nvSpPr>
        <p:spPr>
          <a:xfrm>
            <a:off x="10715999" y="5952423"/>
            <a:ext cx="563936" cy="489239"/>
          </a:xfrm>
          <a:prstGeom prst="verticalScrol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22553EB-8DEB-D970-5B94-7CA6E3D34813}"/>
              </a:ext>
            </a:extLst>
          </p:cNvPr>
          <p:cNvCxnSpPr>
            <a:cxnSpLocks/>
            <a:stCxn id="46" idx="3"/>
            <a:endCxn id="47" idx="0"/>
          </p:cNvCxnSpPr>
          <p:nvPr/>
        </p:nvCxnSpPr>
        <p:spPr>
          <a:xfrm>
            <a:off x="10221049" y="5593792"/>
            <a:ext cx="776918" cy="3586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6A98AF0-5509-8F02-D998-B5DA29F96EA1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7080308" y="3916440"/>
            <a:ext cx="1752363" cy="1123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469151D-A80D-BBE8-0CA8-8516314F5E55}"/>
              </a:ext>
            </a:extLst>
          </p:cNvPr>
          <p:cNvSpPr/>
          <p:nvPr/>
        </p:nvSpPr>
        <p:spPr>
          <a:xfrm>
            <a:off x="6930243" y="5736198"/>
            <a:ext cx="4520729" cy="8539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DA5D51D-684B-DCA3-C056-BF52DE9CAC01}"/>
              </a:ext>
            </a:extLst>
          </p:cNvPr>
          <p:cNvSpPr txBox="1"/>
          <p:nvPr/>
        </p:nvSpPr>
        <p:spPr>
          <a:xfrm>
            <a:off x="217907" y="5490758"/>
            <a:ext cx="3506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원의 넓이를 구하는 함수가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모든 객체가 중복으로 소유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하고 있다는 단점이 있습니다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966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1D6B17-4FA0-8312-3557-2E810DCE72B6}"/>
              </a:ext>
            </a:extLst>
          </p:cNvPr>
          <p:cNvSpPr txBox="1"/>
          <p:nvPr/>
        </p:nvSpPr>
        <p:spPr>
          <a:xfrm>
            <a:off x="159391" y="507875"/>
            <a:ext cx="1038617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 Circle(radius)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this.radius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radius;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  <a:p>
            <a:pPr algn="l"/>
            <a:r>
              <a:rPr lang="en-US" altLang="ko-KR" b="1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Circle.prototype.getArea</a:t>
            </a:r>
            <a:r>
              <a:rPr lang="en-US" altLang="ko-KR" b="1" dirty="0">
                <a:latin typeface="JetBrains Mono" panose="02000009000000000000" pitchFamily="49" charset="0"/>
                <a:cs typeface="JetBrains Mono" panose="02000009000000000000" pitchFamily="49" charset="0"/>
              </a:rPr>
              <a:t> = function() { return 3.14 * </a:t>
            </a:r>
            <a:r>
              <a:rPr lang="en-US" altLang="ko-KR" b="1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this.radius</a:t>
            </a:r>
            <a:r>
              <a:rPr lang="en-US" altLang="ko-KR" b="1" dirty="0">
                <a:latin typeface="JetBrains Mono" panose="02000009000000000000" pitchFamily="49" charset="0"/>
                <a:cs typeface="JetBrains Mono" panose="02000009000000000000" pitchFamily="49" charset="0"/>
              </a:rPr>
              <a:t> ** 2; };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c1 = new Circle(2);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console.log(c1.getArea());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c2 = new Circle(3);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console.log(c2.getArea());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41715A4-A496-1EB1-169D-8425016F511F}"/>
              </a:ext>
            </a:extLst>
          </p:cNvPr>
          <p:cNvGrpSpPr/>
          <p:nvPr/>
        </p:nvGrpSpPr>
        <p:grpSpPr>
          <a:xfrm>
            <a:off x="5931016" y="3521333"/>
            <a:ext cx="2298584" cy="369332"/>
            <a:chOff x="1384183" y="2348917"/>
            <a:chExt cx="2298584" cy="36933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68432B8-70F5-BB72-A150-AA0C675AC323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5306F7B-A3F1-7FFB-39B0-0FFE1369811E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74F5A6-7717-462A-97BE-32CA92CE0950}"/>
              </a:ext>
            </a:extLst>
          </p:cNvPr>
          <p:cNvSpPr txBox="1"/>
          <p:nvPr/>
        </p:nvSpPr>
        <p:spPr>
          <a:xfrm>
            <a:off x="5906347" y="3152001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Circle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3E38AFC-2A1F-C697-74D9-03B8C8E631FA}"/>
              </a:ext>
            </a:extLst>
          </p:cNvPr>
          <p:cNvGrpSpPr/>
          <p:nvPr/>
        </p:nvGrpSpPr>
        <p:grpSpPr>
          <a:xfrm>
            <a:off x="8774884" y="3521333"/>
            <a:ext cx="2298584" cy="369332"/>
            <a:chOff x="1384183" y="2348917"/>
            <a:chExt cx="2298584" cy="36933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21D6801-CD05-C352-D57F-5F0E4351ACDB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constructor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7825B95-CF4B-40F3-274F-9B0A3CDA0AF5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2D1D8AE-A4ED-332D-C1FA-C40050A6449F}"/>
              </a:ext>
            </a:extLst>
          </p:cNvPr>
          <p:cNvSpPr txBox="1"/>
          <p:nvPr/>
        </p:nvSpPr>
        <p:spPr>
          <a:xfrm>
            <a:off x="8720355" y="315200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Circle.prototype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42C3A5E-1CE5-6E56-7D24-56F57FE9D231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8229600" y="3705999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B0B4A695-A241-0CCD-42FD-F87E4CC51E68}"/>
              </a:ext>
            </a:extLst>
          </p:cNvPr>
          <p:cNvCxnSpPr>
            <a:stCxn id="11" idx="3"/>
            <a:endCxn id="8" idx="0"/>
          </p:cNvCxnSpPr>
          <p:nvPr/>
        </p:nvCxnSpPr>
        <p:spPr>
          <a:xfrm flipH="1" flipV="1">
            <a:off x="7127194" y="3152001"/>
            <a:ext cx="3946274" cy="553998"/>
          </a:xfrm>
          <a:prstGeom prst="bentConnector4">
            <a:avLst>
              <a:gd name="adj1" fmla="val -579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화살표: 왼쪽 12">
            <a:extLst>
              <a:ext uri="{FF2B5EF4-FFF2-40B4-BE49-F238E27FC236}">
                <a16:creationId xmlns:a16="http://schemas.microsoft.com/office/drawing/2014/main" id="{6BA742AD-7231-3170-A828-D18AC61D5950}"/>
              </a:ext>
            </a:extLst>
          </p:cNvPr>
          <p:cNvSpPr/>
          <p:nvPr/>
        </p:nvSpPr>
        <p:spPr>
          <a:xfrm>
            <a:off x="10556313" y="1281153"/>
            <a:ext cx="556136" cy="47688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6C35F5-09CA-CBF6-78D8-4E78BFBB262C}"/>
              </a:ext>
            </a:extLst>
          </p:cNvPr>
          <p:cNvGrpSpPr/>
          <p:nvPr/>
        </p:nvGrpSpPr>
        <p:grpSpPr>
          <a:xfrm>
            <a:off x="4286774" y="5039795"/>
            <a:ext cx="2298584" cy="369332"/>
            <a:chOff x="1384183" y="2348917"/>
            <a:chExt cx="2298584" cy="36933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7AA90E5-0002-6F6B-7AC5-C571AA2AACC4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radius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759AD64-2934-FCE6-5FA6-2682C4ED8B77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076B07D-4AA5-3AC2-0DBA-8B101DE8F676}"/>
              </a:ext>
            </a:extLst>
          </p:cNvPr>
          <p:cNvSpPr txBox="1"/>
          <p:nvPr/>
        </p:nvSpPr>
        <p:spPr>
          <a:xfrm>
            <a:off x="3701418" y="503979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c1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E6452AA-57CD-C91C-D775-114BFAFF43BF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5196980" y="3887579"/>
            <a:ext cx="1930214" cy="1152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66BB424-BC69-CC87-7E42-7698CA23C8F7}"/>
              </a:ext>
            </a:extLst>
          </p:cNvPr>
          <p:cNvGrpSpPr/>
          <p:nvPr/>
        </p:nvGrpSpPr>
        <p:grpSpPr>
          <a:xfrm>
            <a:off x="7922465" y="5039795"/>
            <a:ext cx="2298584" cy="369332"/>
            <a:chOff x="1384183" y="2348917"/>
            <a:chExt cx="2298584" cy="36933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F929F25-D704-4C7C-68D8-D9D191F204B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radius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9E2E3CD-3715-F550-0334-9E3EC25933D0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5314F92-9D2B-20E8-5640-642CAF5D73E5}"/>
              </a:ext>
            </a:extLst>
          </p:cNvPr>
          <p:cNvSpPr txBox="1"/>
          <p:nvPr/>
        </p:nvSpPr>
        <p:spPr>
          <a:xfrm>
            <a:off x="7337109" y="503979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c2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6A98AF0-5509-8F02-D998-B5DA29F96EA1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7080308" y="3916440"/>
            <a:ext cx="1752363" cy="1123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D861256-25CC-CE2F-043A-DA906488E82B}"/>
              </a:ext>
            </a:extLst>
          </p:cNvPr>
          <p:cNvGrpSpPr/>
          <p:nvPr/>
        </p:nvGrpSpPr>
        <p:grpSpPr>
          <a:xfrm>
            <a:off x="8774884" y="3896399"/>
            <a:ext cx="2298584" cy="369332"/>
            <a:chOff x="1384183" y="2348917"/>
            <a:chExt cx="2298584" cy="36933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9D5D4C8-6D40-0225-5401-DC7493206BE9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getArea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11B1898-947D-0756-AF79-B66BAE793ABC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1" name="두루마리 모양: 세로로 말림 20">
            <a:extLst>
              <a:ext uri="{FF2B5EF4-FFF2-40B4-BE49-F238E27FC236}">
                <a16:creationId xmlns:a16="http://schemas.microsoft.com/office/drawing/2014/main" id="{400AAE2D-9DED-6C65-DDB3-3CE5DE6ABA46}"/>
              </a:ext>
            </a:extLst>
          </p:cNvPr>
          <p:cNvSpPr/>
          <p:nvPr/>
        </p:nvSpPr>
        <p:spPr>
          <a:xfrm>
            <a:off x="11285066" y="4568812"/>
            <a:ext cx="563936" cy="489239"/>
          </a:xfrm>
          <a:prstGeom prst="verticalScrol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E2AF215-4228-A828-D75E-9733A5D1E34C}"/>
              </a:ext>
            </a:extLst>
          </p:cNvPr>
          <p:cNvCxnSpPr>
            <a:cxnSpLocks/>
            <a:stCxn id="19" idx="3"/>
            <a:endCxn id="21" idx="0"/>
          </p:cNvCxnSpPr>
          <p:nvPr/>
        </p:nvCxnSpPr>
        <p:spPr>
          <a:xfrm>
            <a:off x="11073468" y="4081065"/>
            <a:ext cx="493566" cy="4877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656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41715A4-A496-1EB1-169D-8425016F511F}"/>
              </a:ext>
            </a:extLst>
          </p:cNvPr>
          <p:cNvGrpSpPr/>
          <p:nvPr/>
        </p:nvGrpSpPr>
        <p:grpSpPr>
          <a:xfrm>
            <a:off x="1929468" y="2790102"/>
            <a:ext cx="2298584" cy="369332"/>
            <a:chOff x="1384183" y="2348917"/>
            <a:chExt cx="2298584" cy="36933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68432B8-70F5-BB72-A150-AA0C675AC323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5306F7B-A3F1-7FFB-39B0-0FFE1369811E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74F5A6-7717-462A-97BE-32CA92CE0950}"/>
              </a:ext>
            </a:extLst>
          </p:cNvPr>
          <p:cNvSpPr txBox="1"/>
          <p:nvPr/>
        </p:nvSpPr>
        <p:spPr>
          <a:xfrm>
            <a:off x="1904799" y="2420770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Circle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3E38AFC-2A1F-C697-74D9-03B8C8E631FA}"/>
              </a:ext>
            </a:extLst>
          </p:cNvPr>
          <p:cNvGrpSpPr/>
          <p:nvPr/>
        </p:nvGrpSpPr>
        <p:grpSpPr>
          <a:xfrm>
            <a:off x="4773336" y="2790102"/>
            <a:ext cx="2298584" cy="369332"/>
            <a:chOff x="1384183" y="2348917"/>
            <a:chExt cx="2298584" cy="36933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21D6801-CD05-C352-D57F-5F0E4351ACDB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constructor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7825B95-CF4B-40F3-274F-9B0A3CDA0AF5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2D1D8AE-A4ED-332D-C1FA-C40050A6449F}"/>
              </a:ext>
            </a:extLst>
          </p:cNvPr>
          <p:cNvSpPr txBox="1"/>
          <p:nvPr/>
        </p:nvSpPr>
        <p:spPr>
          <a:xfrm>
            <a:off x="4718807" y="2420770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Circle.prototype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42C3A5E-1CE5-6E56-7D24-56F57FE9D231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4228052" y="2974768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B0B4A695-A241-0CCD-42FD-F87E4CC51E68}"/>
              </a:ext>
            </a:extLst>
          </p:cNvPr>
          <p:cNvCxnSpPr>
            <a:stCxn id="11" idx="3"/>
            <a:endCxn id="8" idx="0"/>
          </p:cNvCxnSpPr>
          <p:nvPr/>
        </p:nvCxnSpPr>
        <p:spPr>
          <a:xfrm flipH="1" flipV="1">
            <a:off x="3125646" y="2420770"/>
            <a:ext cx="3946274" cy="553998"/>
          </a:xfrm>
          <a:prstGeom prst="bentConnector4">
            <a:avLst>
              <a:gd name="adj1" fmla="val -579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6C35F5-09CA-CBF6-78D8-4E78BFBB262C}"/>
              </a:ext>
            </a:extLst>
          </p:cNvPr>
          <p:cNvGrpSpPr/>
          <p:nvPr/>
        </p:nvGrpSpPr>
        <p:grpSpPr>
          <a:xfrm>
            <a:off x="2936147" y="4814567"/>
            <a:ext cx="2298584" cy="369332"/>
            <a:chOff x="1384183" y="2348917"/>
            <a:chExt cx="2298584" cy="36933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7AA90E5-0002-6F6B-7AC5-C571AA2AACC4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radius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759AD64-2934-FCE6-5FA6-2682C4ED8B77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076B07D-4AA5-3AC2-0DBA-8B101DE8F676}"/>
              </a:ext>
            </a:extLst>
          </p:cNvPr>
          <p:cNvSpPr txBox="1"/>
          <p:nvPr/>
        </p:nvSpPr>
        <p:spPr>
          <a:xfrm>
            <a:off x="2350791" y="481456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c1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E6452AA-57CD-C91C-D775-114BFAFF43BF}"/>
              </a:ext>
            </a:extLst>
          </p:cNvPr>
          <p:cNvCxnSpPr>
            <a:cxnSpLocks/>
            <a:stCxn id="3" idx="0"/>
            <a:endCxn id="18" idx="2"/>
          </p:cNvCxnSpPr>
          <p:nvPr/>
        </p:nvCxnSpPr>
        <p:spPr>
          <a:xfrm flipV="1">
            <a:off x="3846353" y="3534500"/>
            <a:ext cx="1837189" cy="1280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66BB424-BC69-CC87-7E42-7698CA23C8F7}"/>
              </a:ext>
            </a:extLst>
          </p:cNvPr>
          <p:cNvGrpSpPr/>
          <p:nvPr/>
        </p:nvGrpSpPr>
        <p:grpSpPr>
          <a:xfrm>
            <a:off x="6571838" y="4814567"/>
            <a:ext cx="2298584" cy="369332"/>
            <a:chOff x="1384183" y="2348917"/>
            <a:chExt cx="2298584" cy="36933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F929F25-D704-4C7C-68D8-D9D191F204B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radius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9E2E3CD-3715-F550-0334-9E3EC25933D0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5314F92-9D2B-20E8-5640-642CAF5D73E5}"/>
              </a:ext>
            </a:extLst>
          </p:cNvPr>
          <p:cNvSpPr txBox="1"/>
          <p:nvPr/>
        </p:nvSpPr>
        <p:spPr>
          <a:xfrm>
            <a:off x="5986482" y="481456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c2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6A98AF0-5509-8F02-D998-B5DA29F96EA1}"/>
              </a:ext>
            </a:extLst>
          </p:cNvPr>
          <p:cNvCxnSpPr>
            <a:cxnSpLocks/>
            <a:stCxn id="41" idx="0"/>
            <a:endCxn id="18" idx="2"/>
          </p:cNvCxnSpPr>
          <p:nvPr/>
        </p:nvCxnSpPr>
        <p:spPr>
          <a:xfrm flipH="1" flipV="1">
            <a:off x="5683542" y="3534500"/>
            <a:ext cx="1798502" cy="1280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D861256-25CC-CE2F-043A-DA906488E82B}"/>
              </a:ext>
            </a:extLst>
          </p:cNvPr>
          <p:cNvGrpSpPr/>
          <p:nvPr/>
        </p:nvGrpSpPr>
        <p:grpSpPr>
          <a:xfrm>
            <a:off x="4773336" y="3165168"/>
            <a:ext cx="2298584" cy="369332"/>
            <a:chOff x="1384183" y="2348917"/>
            <a:chExt cx="2298584" cy="36933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9D5D4C8-6D40-0225-5401-DC7493206BE9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getArea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11B1898-947D-0756-AF79-B66BAE793ABC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1" name="두루마리 모양: 세로로 말림 20">
            <a:extLst>
              <a:ext uri="{FF2B5EF4-FFF2-40B4-BE49-F238E27FC236}">
                <a16:creationId xmlns:a16="http://schemas.microsoft.com/office/drawing/2014/main" id="{400AAE2D-9DED-6C65-DDB3-3CE5DE6ABA46}"/>
              </a:ext>
            </a:extLst>
          </p:cNvPr>
          <p:cNvSpPr/>
          <p:nvPr/>
        </p:nvSpPr>
        <p:spPr>
          <a:xfrm>
            <a:off x="7283518" y="3837581"/>
            <a:ext cx="563936" cy="489239"/>
          </a:xfrm>
          <a:prstGeom prst="verticalScrol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E2AF215-4228-A828-D75E-9733A5D1E34C}"/>
              </a:ext>
            </a:extLst>
          </p:cNvPr>
          <p:cNvCxnSpPr>
            <a:cxnSpLocks/>
            <a:stCxn id="19" idx="3"/>
            <a:endCxn id="21" idx="0"/>
          </p:cNvCxnSpPr>
          <p:nvPr/>
        </p:nvCxnSpPr>
        <p:spPr>
          <a:xfrm>
            <a:off x="7071920" y="3349834"/>
            <a:ext cx="493566" cy="4877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BC998B0-7438-B11F-35BE-94F232E44EE0}"/>
              </a:ext>
            </a:extLst>
          </p:cNvPr>
          <p:cNvSpPr txBox="1"/>
          <p:nvPr/>
        </p:nvSpPr>
        <p:spPr>
          <a:xfrm>
            <a:off x="5382768" y="37223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JetBrains Mono" panose="02000009000000000000" pitchFamily="49" charset="0"/>
                <a:cs typeface="JetBrains Mono" panose="02000009000000000000" pitchFamily="49" charset="0"/>
              </a:rPr>
              <a:t>상속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F435F4-141C-0164-4CC0-9551189C633A}"/>
              </a:ext>
            </a:extLst>
          </p:cNvPr>
          <p:cNvSpPr txBox="1"/>
          <p:nvPr/>
        </p:nvSpPr>
        <p:spPr>
          <a:xfrm>
            <a:off x="335560" y="335561"/>
            <a:ext cx="75520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상속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기능을 물려주는 객체 또는 클래스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 Super,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 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Base,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Parent</a:t>
            </a: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기능을 물려받는 객체 또는 클래스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 Sub,     Derived, Child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329BA2-DE31-D7A8-A838-0F376AD28B35}"/>
              </a:ext>
            </a:extLst>
          </p:cNvPr>
          <p:cNvSpPr txBox="1"/>
          <p:nvPr/>
        </p:nvSpPr>
        <p:spPr>
          <a:xfrm>
            <a:off x="7320332" y="3096050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부모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(Parent)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632ED1-3D0A-C03A-9953-8D0E29B625CF}"/>
              </a:ext>
            </a:extLst>
          </p:cNvPr>
          <p:cNvSpPr txBox="1"/>
          <p:nvPr/>
        </p:nvSpPr>
        <p:spPr>
          <a:xfrm>
            <a:off x="9255853" y="4812470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자식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(Child)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595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41715A4-A496-1EB1-169D-8425016F511F}"/>
              </a:ext>
            </a:extLst>
          </p:cNvPr>
          <p:cNvGrpSpPr/>
          <p:nvPr/>
        </p:nvGrpSpPr>
        <p:grpSpPr>
          <a:xfrm>
            <a:off x="1568741" y="1078747"/>
            <a:ext cx="2298584" cy="369332"/>
            <a:chOff x="1384183" y="2348917"/>
            <a:chExt cx="2298584" cy="36933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68432B8-70F5-BB72-A150-AA0C675AC323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5306F7B-A3F1-7FFB-39B0-0FFE1369811E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74F5A6-7717-462A-97BE-32CA92CE0950}"/>
              </a:ext>
            </a:extLst>
          </p:cNvPr>
          <p:cNvSpPr txBox="1"/>
          <p:nvPr/>
        </p:nvSpPr>
        <p:spPr>
          <a:xfrm>
            <a:off x="1544072" y="709415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Circle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3E38AFC-2A1F-C697-74D9-03B8C8E631FA}"/>
              </a:ext>
            </a:extLst>
          </p:cNvPr>
          <p:cNvGrpSpPr/>
          <p:nvPr/>
        </p:nvGrpSpPr>
        <p:grpSpPr>
          <a:xfrm>
            <a:off x="4412609" y="1078747"/>
            <a:ext cx="2298584" cy="369332"/>
            <a:chOff x="1384183" y="2348917"/>
            <a:chExt cx="2298584" cy="36933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21D6801-CD05-C352-D57F-5F0E4351ACDB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constructor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7825B95-CF4B-40F3-274F-9B0A3CDA0AF5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2D1D8AE-A4ED-332D-C1FA-C40050A6449F}"/>
              </a:ext>
            </a:extLst>
          </p:cNvPr>
          <p:cNvSpPr txBox="1"/>
          <p:nvPr/>
        </p:nvSpPr>
        <p:spPr>
          <a:xfrm>
            <a:off x="4358080" y="709415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Circle.prototype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42C3A5E-1CE5-6E56-7D24-56F57FE9D231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3867325" y="1263413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B0B4A695-A241-0CCD-42FD-F87E4CC51E68}"/>
              </a:ext>
            </a:extLst>
          </p:cNvPr>
          <p:cNvCxnSpPr>
            <a:cxnSpLocks/>
            <a:stCxn id="11" idx="3"/>
            <a:endCxn id="8" idx="0"/>
          </p:cNvCxnSpPr>
          <p:nvPr/>
        </p:nvCxnSpPr>
        <p:spPr>
          <a:xfrm flipH="1" flipV="1">
            <a:off x="2764919" y="709415"/>
            <a:ext cx="3946274" cy="553998"/>
          </a:xfrm>
          <a:prstGeom prst="bentConnector4">
            <a:avLst>
              <a:gd name="adj1" fmla="val -579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6C35F5-09CA-CBF6-78D8-4E78BFBB262C}"/>
              </a:ext>
            </a:extLst>
          </p:cNvPr>
          <p:cNvGrpSpPr/>
          <p:nvPr/>
        </p:nvGrpSpPr>
        <p:grpSpPr>
          <a:xfrm>
            <a:off x="2575420" y="3103212"/>
            <a:ext cx="2298584" cy="369332"/>
            <a:chOff x="1384183" y="2348917"/>
            <a:chExt cx="2298584" cy="36933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7AA90E5-0002-6F6B-7AC5-C571AA2AACC4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radius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759AD64-2934-FCE6-5FA6-2682C4ED8B77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076B07D-4AA5-3AC2-0DBA-8B101DE8F676}"/>
              </a:ext>
            </a:extLst>
          </p:cNvPr>
          <p:cNvSpPr txBox="1"/>
          <p:nvPr/>
        </p:nvSpPr>
        <p:spPr>
          <a:xfrm>
            <a:off x="1990064" y="310321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c1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66BB424-BC69-CC87-7E42-7698CA23C8F7}"/>
              </a:ext>
            </a:extLst>
          </p:cNvPr>
          <p:cNvGrpSpPr/>
          <p:nvPr/>
        </p:nvGrpSpPr>
        <p:grpSpPr>
          <a:xfrm>
            <a:off x="6211111" y="3103212"/>
            <a:ext cx="2298584" cy="369332"/>
            <a:chOff x="1384183" y="2348917"/>
            <a:chExt cx="2298584" cy="36933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F929F25-D704-4C7C-68D8-D9D191F204B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radius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9E2E3CD-3715-F550-0334-9E3EC25933D0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5314F92-9D2B-20E8-5640-642CAF5D73E5}"/>
              </a:ext>
            </a:extLst>
          </p:cNvPr>
          <p:cNvSpPr txBox="1"/>
          <p:nvPr/>
        </p:nvSpPr>
        <p:spPr>
          <a:xfrm>
            <a:off x="5625755" y="310321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c2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D861256-25CC-CE2F-043A-DA906488E82B}"/>
              </a:ext>
            </a:extLst>
          </p:cNvPr>
          <p:cNvGrpSpPr/>
          <p:nvPr/>
        </p:nvGrpSpPr>
        <p:grpSpPr>
          <a:xfrm>
            <a:off x="4412609" y="1453813"/>
            <a:ext cx="2298584" cy="369332"/>
            <a:chOff x="1384183" y="2348917"/>
            <a:chExt cx="2298584" cy="36933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9D5D4C8-6D40-0225-5401-DC7493206BE9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getArea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11B1898-947D-0756-AF79-B66BAE793ABC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1" name="두루마리 모양: 세로로 말림 20">
            <a:extLst>
              <a:ext uri="{FF2B5EF4-FFF2-40B4-BE49-F238E27FC236}">
                <a16:creationId xmlns:a16="http://schemas.microsoft.com/office/drawing/2014/main" id="{400AAE2D-9DED-6C65-DDB3-3CE5DE6ABA46}"/>
              </a:ext>
            </a:extLst>
          </p:cNvPr>
          <p:cNvSpPr/>
          <p:nvPr/>
        </p:nvSpPr>
        <p:spPr>
          <a:xfrm>
            <a:off x="6922791" y="2126226"/>
            <a:ext cx="563936" cy="489239"/>
          </a:xfrm>
          <a:prstGeom prst="verticalScrol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E2AF215-4228-A828-D75E-9733A5D1E34C}"/>
              </a:ext>
            </a:extLst>
          </p:cNvPr>
          <p:cNvCxnSpPr>
            <a:cxnSpLocks/>
            <a:stCxn id="19" idx="3"/>
            <a:endCxn id="21" idx="0"/>
          </p:cNvCxnSpPr>
          <p:nvPr/>
        </p:nvCxnSpPr>
        <p:spPr>
          <a:xfrm>
            <a:off x="6711193" y="1638479"/>
            <a:ext cx="493566" cy="4877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D528873F-716C-86E0-E4D7-D3AAF14C0AE6}"/>
              </a:ext>
            </a:extLst>
          </p:cNvPr>
          <p:cNvGrpSpPr/>
          <p:nvPr/>
        </p:nvGrpSpPr>
        <p:grpSpPr>
          <a:xfrm>
            <a:off x="2575420" y="3470447"/>
            <a:ext cx="2298584" cy="369332"/>
            <a:chOff x="1384183" y="2348917"/>
            <a:chExt cx="2298584" cy="36933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DAE7FB3-9541-ED91-7E70-9A3384B8D30F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9F2D1DD-A14A-FFA3-F92A-03B656BCE645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8BFA902-EFC6-DE2A-CB63-8F1D2B0C5BD8}"/>
              </a:ext>
            </a:extLst>
          </p:cNvPr>
          <p:cNvGrpSpPr/>
          <p:nvPr/>
        </p:nvGrpSpPr>
        <p:grpSpPr>
          <a:xfrm>
            <a:off x="6211111" y="3470447"/>
            <a:ext cx="2298584" cy="369332"/>
            <a:chOff x="1384183" y="2348917"/>
            <a:chExt cx="2298584" cy="369332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43F5641-95B5-3B49-7FFB-F750384B1B84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E55547C-9D25-CDCF-FEAA-6701000AF4CB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32B48A8-A6FE-0D05-5193-871970534702}"/>
              </a:ext>
            </a:extLst>
          </p:cNvPr>
          <p:cNvCxnSpPr>
            <a:cxnSpLocks/>
            <a:stCxn id="23" idx="3"/>
            <a:endCxn id="18" idx="2"/>
          </p:cNvCxnSpPr>
          <p:nvPr/>
        </p:nvCxnSpPr>
        <p:spPr>
          <a:xfrm flipV="1">
            <a:off x="4874004" y="1823145"/>
            <a:ext cx="448811" cy="1831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F473247-E888-C5DF-6400-26C4DEDE92CC}"/>
              </a:ext>
            </a:extLst>
          </p:cNvPr>
          <p:cNvCxnSpPr>
            <a:cxnSpLocks/>
            <a:stCxn id="27" idx="3"/>
            <a:endCxn id="18" idx="2"/>
          </p:cNvCxnSpPr>
          <p:nvPr/>
        </p:nvCxnSpPr>
        <p:spPr>
          <a:xfrm flipH="1" flipV="1">
            <a:off x="5322815" y="1823145"/>
            <a:ext cx="3186880" cy="1831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D47E326-7685-89F3-9906-E28603F8279C}"/>
              </a:ext>
            </a:extLst>
          </p:cNvPr>
          <p:cNvSpPr txBox="1"/>
          <p:nvPr/>
        </p:nvSpPr>
        <p:spPr>
          <a:xfrm>
            <a:off x="679508" y="4890782"/>
            <a:ext cx="108286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1.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.prototype: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함수만 소유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함수가 사용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함수가 자신이 생성할 객체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인스턴스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의 프로토타입을 할당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2.      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.__proto__: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모든 객체가 소유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모든 객체가 사용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 자신의 프로토타입 참조하기 위해 사용</a:t>
            </a:r>
          </a:p>
        </p:txBody>
      </p:sp>
    </p:spTree>
    <p:extLst>
      <p:ext uri="{BB962C8B-B14F-4D97-AF65-F5344CB8AC3E}">
        <p14:creationId xmlns:p14="http://schemas.microsoft.com/office/powerpoint/2010/main" val="2323864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1C547C-053E-4FF8-F3B4-818EED78D76F}"/>
              </a:ext>
            </a:extLst>
          </p:cNvPr>
          <p:cNvSpPr txBox="1"/>
          <p:nvPr/>
        </p:nvSpPr>
        <p:spPr>
          <a:xfrm>
            <a:off x="394283" y="645952"/>
            <a:ext cx="90428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프로토타입 기반 객체 지향 프로그래밍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클래스를 사용하지 않고 객체를 직접 생성하여 확장하는 방식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기존 객체를 복제하여 새로운 객체를 생성하며 프로토타입 체인 방식을 사용하여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 간의 상속 관계를 구현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681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2EFA33-0844-1F7B-994C-938D58E4B2CC}"/>
              </a:ext>
            </a:extLst>
          </p:cNvPr>
          <p:cNvSpPr txBox="1"/>
          <p:nvPr/>
        </p:nvSpPr>
        <p:spPr>
          <a:xfrm>
            <a:off x="343949" y="637563"/>
            <a:ext cx="3631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obj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new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Object();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obj = {};</a:t>
            </a: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obj.valueOf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59BA789-E433-134F-F998-51C8E0AF0016}"/>
              </a:ext>
            </a:extLst>
          </p:cNvPr>
          <p:cNvGrpSpPr/>
          <p:nvPr/>
        </p:nvGrpSpPr>
        <p:grpSpPr>
          <a:xfrm>
            <a:off x="2407640" y="2957881"/>
            <a:ext cx="2298584" cy="369332"/>
            <a:chOff x="1384183" y="2348917"/>
            <a:chExt cx="2298584" cy="3693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B410885-D3CC-010B-1053-EAA3DDC3CAE3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DE6CD86-A9A8-6628-B30B-87A8C231D331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3A23E7A-2E92-5BCB-AFAA-330C18425282}"/>
              </a:ext>
            </a:extLst>
          </p:cNvPr>
          <p:cNvSpPr txBox="1"/>
          <p:nvPr/>
        </p:nvSpPr>
        <p:spPr>
          <a:xfrm>
            <a:off x="2382971" y="2588549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Object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CE7FDDA-E462-439D-6C53-2EBBC5196616}"/>
              </a:ext>
            </a:extLst>
          </p:cNvPr>
          <p:cNvGrpSpPr/>
          <p:nvPr/>
        </p:nvGrpSpPr>
        <p:grpSpPr>
          <a:xfrm>
            <a:off x="5251508" y="2957881"/>
            <a:ext cx="2298584" cy="369332"/>
            <a:chOff x="1384183" y="2348917"/>
            <a:chExt cx="2298584" cy="36933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4D47594-000C-7C81-8D79-385932FE42FC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constructor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1AC90BA-36E8-6285-9E32-FE9A76AC4751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AED87B8-6654-81D1-692B-FA4251675326}"/>
              </a:ext>
            </a:extLst>
          </p:cNvPr>
          <p:cNvSpPr txBox="1"/>
          <p:nvPr/>
        </p:nvSpPr>
        <p:spPr>
          <a:xfrm>
            <a:off x="5196979" y="2588549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Object.prototype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31C0412-0ED4-9C62-B2F4-A97DD2594264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4706224" y="3142547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E4E841FF-51CD-9416-F09E-C0E3493D00D2}"/>
              </a:ext>
            </a:extLst>
          </p:cNvPr>
          <p:cNvCxnSpPr>
            <a:cxnSpLocks/>
            <a:stCxn id="11" idx="3"/>
            <a:endCxn id="8" idx="0"/>
          </p:cNvCxnSpPr>
          <p:nvPr/>
        </p:nvCxnSpPr>
        <p:spPr>
          <a:xfrm flipH="1" flipV="1">
            <a:off x="3603818" y="2588549"/>
            <a:ext cx="3946274" cy="553998"/>
          </a:xfrm>
          <a:prstGeom prst="bentConnector4">
            <a:avLst>
              <a:gd name="adj1" fmla="val -579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A7F5607-EACE-2C2C-CD94-3882A557547A}"/>
              </a:ext>
            </a:extLst>
          </p:cNvPr>
          <p:cNvGrpSpPr/>
          <p:nvPr/>
        </p:nvGrpSpPr>
        <p:grpSpPr>
          <a:xfrm>
            <a:off x="2046914" y="4747455"/>
            <a:ext cx="2298584" cy="369332"/>
            <a:chOff x="1384183" y="2348917"/>
            <a:chExt cx="2298584" cy="36933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CC7C5DC-4174-4A1C-C00C-FD7E721973EB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C87678F-6CE4-BFEF-9144-88C56FAB7313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6607101-A2A9-7699-1AFF-5EAB3AAA18AB}"/>
              </a:ext>
            </a:extLst>
          </p:cNvPr>
          <p:cNvSpPr txBox="1"/>
          <p:nvPr/>
        </p:nvSpPr>
        <p:spPr>
          <a:xfrm>
            <a:off x="1461558" y="474745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obj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CBF6E89-55F0-D596-3584-5E8C21CE8B00}"/>
              </a:ext>
            </a:extLst>
          </p:cNvPr>
          <p:cNvGrpSpPr/>
          <p:nvPr/>
        </p:nvGrpSpPr>
        <p:grpSpPr>
          <a:xfrm>
            <a:off x="5251275" y="3696544"/>
            <a:ext cx="2298584" cy="369332"/>
            <a:chOff x="1384183" y="2348917"/>
            <a:chExt cx="2298584" cy="36933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96324A7-96BD-70CF-8CF5-5FBEA0CFEA7F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valueOf</a:t>
              </a:r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FE0B29A-5B5D-54C1-403A-D79B117F3E8A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6" name="두루마리 모양: 세로로 말림 25">
            <a:extLst>
              <a:ext uri="{FF2B5EF4-FFF2-40B4-BE49-F238E27FC236}">
                <a16:creationId xmlns:a16="http://schemas.microsoft.com/office/drawing/2014/main" id="{4FBD21B6-7EF4-C8A5-CD75-044A3D786930}"/>
              </a:ext>
            </a:extLst>
          </p:cNvPr>
          <p:cNvSpPr/>
          <p:nvPr/>
        </p:nvSpPr>
        <p:spPr>
          <a:xfrm>
            <a:off x="8101190" y="3966286"/>
            <a:ext cx="563936" cy="489239"/>
          </a:xfrm>
          <a:prstGeom prst="verticalScrol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853782D-5040-F0B5-E01D-C964B87FA9FC}"/>
              </a:ext>
            </a:extLst>
          </p:cNvPr>
          <p:cNvCxnSpPr>
            <a:cxnSpLocks/>
            <a:stCxn id="25" idx="3"/>
            <a:endCxn id="26" idx="0"/>
          </p:cNvCxnSpPr>
          <p:nvPr/>
        </p:nvCxnSpPr>
        <p:spPr>
          <a:xfrm>
            <a:off x="7549859" y="3881210"/>
            <a:ext cx="833299" cy="850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600C445-971C-8E25-3FA5-CB9A23A35C12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 flipV="1">
            <a:off x="4345498" y="3142547"/>
            <a:ext cx="906010" cy="1789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73042B9-7427-F73D-0D5A-573FD779519E}"/>
              </a:ext>
            </a:extLst>
          </p:cNvPr>
          <p:cNvGrpSpPr/>
          <p:nvPr/>
        </p:nvGrpSpPr>
        <p:grpSpPr>
          <a:xfrm>
            <a:off x="5251275" y="3327213"/>
            <a:ext cx="2298584" cy="369332"/>
            <a:chOff x="1384183" y="2348917"/>
            <a:chExt cx="2298584" cy="36933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404FFDD-BD63-B1BD-1F73-82A46288CE06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07921E6-4349-39A8-C21C-E9A0E9CEE81C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NULL</a:t>
              </a:r>
              <a:endParaRPr lang="ko-KR" altLang="en-US" sz="9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557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C88E8C-118C-F786-E1C7-DA2B18EF0474}"/>
              </a:ext>
            </a:extLst>
          </p:cNvPr>
          <p:cNvSpPr txBox="1"/>
          <p:nvPr/>
        </p:nvSpPr>
        <p:spPr>
          <a:xfrm>
            <a:off x="318782" y="604007"/>
            <a:ext cx="1170384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 Node.js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에서 자바스크립트 파일 실행 방법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1. REPL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Read Evaluate Print Loop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의 약자로 사용자와 상호 작용을 통하여 코드를 실행할 수 있는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실행 환경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사용자의 입력에 대하여 평가하고 그 결과에 대하여 출력을 수행하는 환경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Read: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사용자로부터 값이나 표현식 또는 문을 입력 받아 읽습니다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Evaluate: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읽은 값이나 또는 표현식 등을 평가 또는 실행합니다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Print: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평가 또는 실행된 결과를 출력합니다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Loop: Read, Eval, Print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를 반복합니다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REPL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환경을 종료하려면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CTRL + D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를 입력하시면 됩니다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3665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2EFA33-0844-1F7B-994C-938D58E4B2CC}"/>
              </a:ext>
            </a:extLst>
          </p:cNvPr>
          <p:cNvSpPr txBox="1"/>
          <p:nvPr/>
        </p:nvSpPr>
        <p:spPr>
          <a:xfrm>
            <a:off x="334006" y="1075974"/>
            <a:ext cx="34515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 Person(name)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this.name = name;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59BA789-E433-134F-F998-51C8E0AF0016}"/>
              </a:ext>
            </a:extLst>
          </p:cNvPr>
          <p:cNvGrpSpPr/>
          <p:nvPr/>
        </p:nvGrpSpPr>
        <p:grpSpPr>
          <a:xfrm>
            <a:off x="3192180" y="3134050"/>
            <a:ext cx="2298584" cy="369332"/>
            <a:chOff x="1384183" y="2348917"/>
            <a:chExt cx="2298584" cy="3693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B410885-D3CC-010B-1053-EAA3DDC3CAE3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DE6CD86-A9A8-6628-B30B-87A8C231D331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3A23E7A-2E92-5BCB-AFAA-330C18425282}"/>
              </a:ext>
            </a:extLst>
          </p:cNvPr>
          <p:cNvSpPr txBox="1"/>
          <p:nvPr/>
        </p:nvSpPr>
        <p:spPr>
          <a:xfrm>
            <a:off x="3167511" y="2764718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Person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CE7FDDA-E462-439D-6C53-2EBBC5196616}"/>
              </a:ext>
            </a:extLst>
          </p:cNvPr>
          <p:cNvGrpSpPr/>
          <p:nvPr/>
        </p:nvGrpSpPr>
        <p:grpSpPr>
          <a:xfrm>
            <a:off x="6036048" y="3134050"/>
            <a:ext cx="2298584" cy="369332"/>
            <a:chOff x="1384183" y="2348917"/>
            <a:chExt cx="2298584" cy="36933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4D47594-000C-7C81-8D79-385932FE42FC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constructor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1AC90BA-36E8-6285-9E32-FE9A76AC4751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AED87B8-6654-81D1-692B-FA4251675326}"/>
              </a:ext>
            </a:extLst>
          </p:cNvPr>
          <p:cNvSpPr txBox="1"/>
          <p:nvPr/>
        </p:nvSpPr>
        <p:spPr>
          <a:xfrm>
            <a:off x="5981519" y="276471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Person.prototype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31C0412-0ED4-9C62-B2F4-A97DD2594264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490764" y="3318716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E4E841FF-51CD-9416-F09E-C0E3493D00D2}"/>
              </a:ext>
            </a:extLst>
          </p:cNvPr>
          <p:cNvCxnSpPr>
            <a:cxnSpLocks/>
            <a:stCxn id="11" idx="3"/>
            <a:endCxn id="8" idx="0"/>
          </p:cNvCxnSpPr>
          <p:nvPr/>
        </p:nvCxnSpPr>
        <p:spPr>
          <a:xfrm flipH="1" flipV="1">
            <a:off x="4388358" y="2764718"/>
            <a:ext cx="3946274" cy="553998"/>
          </a:xfrm>
          <a:prstGeom prst="bentConnector4">
            <a:avLst>
              <a:gd name="adj1" fmla="val -579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73042B9-7427-F73D-0D5A-573FD779519E}"/>
              </a:ext>
            </a:extLst>
          </p:cNvPr>
          <p:cNvGrpSpPr/>
          <p:nvPr/>
        </p:nvGrpSpPr>
        <p:grpSpPr>
          <a:xfrm>
            <a:off x="6044204" y="3503382"/>
            <a:ext cx="2298584" cy="369332"/>
            <a:chOff x="1384183" y="2348917"/>
            <a:chExt cx="2298584" cy="36933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404FFDD-BD63-B1BD-1F73-82A46288CE06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07921E6-4349-39A8-C21C-E9A0E9CEE81C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84E31F6-7C3D-7E12-B5A4-0860D84FF594}"/>
              </a:ext>
            </a:extLst>
          </p:cNvPr>
          <p:cNvSpPr txBox="1"/>
          <p:nvPr/>
        </p:nvSpPr>
        <p:spPr>
          <a:xfrm>
            <a:off x="327171" y="578840"/>
            <a:ext cx="5163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 </a:t>
            </a:r>
            <a:r>
              <a:rPr lang="ko-KR" altLang="en-US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프로프토타입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교체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1.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 사용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00B4434-4106-98FB-C520-C87BD7BB8497}"/>
              </a:ext>
            </a:extLst>
          </p:cNvPr>
          <p:cNvGrpSpPr/>
          <p:nvPr/>
        </p:nvGrpSpPr>
        <p:grpSpPr>
          <a:xfrm>
            <a:off x="6505832" y="1317504"/>
            <a:ext cx="2298584" cy="369332"/>
            <a:chOff x="1384183" y="2348917"/>
            <a:chExt cx="2298584" cy="36933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66E6EB6-665A-0BD7-4258-806084E0717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1D861F8-8A0F-C499-1352-D2FC721AE079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20CE6AF-4432-3F22-7094-E913907C50C9}"/>
              </a:ext>
            </a:extLst>
          </p:cNvPr>
          <p:cNvSpPr txBox="1"/>
          <p:nvPr/>
        </p:nvSpPr>
        <p:spPr>
          <a:xfrm>
            <a:off x="6481163" y="948172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Object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F0E3F4C-187F-F10A-E31C-9FB73AEC85E9}"/>
              </a:ext>
            </a:extLst>
          </p:cNvPr>
          <p:cNvGrpSpPr/>
          <p:nvPr/>
        </p:nvGrpSpPr>
        <p:grpSpPr>
          <a:xfrm>
            <a:off x="9349700" y="1317504"/>
            <a:ext cx="2298584" cy="369332"/>
            <a:chOff x="1384183" y="2348917"/>
            <a:chExt cx="2298584" cy="36933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633A66F-E6B6-2B1D-74F3-271B34A9189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constructor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89D6FF9-51C0-CB2A-D826-E873F9D9564E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7AA0C05-1874-A563-9D65-1B23B8B16288}"/>
              </a:ext>
            </a:extLst>
          </p:cNvPr>
          <p:cNvSpPr txBox="1"/>
          <p:nvPr/>
        </p:nvSpPr>
        <p:spPr>
          <a:xfrm>
            <a:off x="9295171" y="948172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Object.prototype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795C3CE-2287-D437-23AD-7B502163EAC0}"/>
              </a:ext>
            </a:extLst>
          </p:cNvPr>
          <p:cNvCxnSpPr>
            <a:cxnSpLocks/>
            <a:stCxn id="20" idx="3"/>
            <a:endCxn id="28" idx="1"/>
          </p:cNvCxnSpPr>
          <p:nvPr/>
        </p:nvCxnSpPr>
        <p:spPr>
          <a:xfrm>
            <a:off x="8804416" y="1502170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E3655A1-D333-CB7C-537D-9F0221A4E1E4}"/>
              </a:ext>
            </a:extLst>
          </p:cNvPr>
          <p:cNvCxnSpPr>
            <a:cxnSpLocks/>
            <a:stCxn id="29" idx="3"/>
            <a:endCxn id="21" idx="0"/>
          </p:cNvCxnSpPr>
          <p:nvPr/>
        </p:nvCxnSpPr>
        <p:spPr>
          <a:xfrm flipH="1" flipV="1">
            <a:off x="7702010" y="948172"/>
            <a:ext cx="3946274" cy="553998"/>
          </a:xfrm>
          <a:prstGeom prst="bentConnector4">
            <a:avLst>
              <a:gd name="adj1" fmla="val -579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5A98720-6B13-3B99-15AE-4BFD6659FAF0}"/>
              </a:ext>
            </a:extLst>
          </p:cNvPr>
          <p:cNvGrpSpPr/>
          <p:nvPr/>
        </p:nvGrpSpPr>
        <p:grpSpPr>
          <a:xfrm>
            <a:off x="9357856" y="1686836"/>
            <a:ext cx="2298584" cy="369332"/>
            <a:chOff x="1384183" y="2348917"/>
            <a:chExt cx="2298584" cy="369332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08FB205-9C12-0C34-191E-3D6E8406C724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6928D4E-35E3-2AE6-2C60-7D08DE645F56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NULL</a:t>
              </a:r>
              <a:endParaRPr lang="ko-KR" altLang="en-US" sz="9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D6321192-E66F-E890-7C7F-98D45F1F53B1}"/>
              </a:ext>
            </a:extLst>
          </p:cNvPr>
          <p:cNvCxnSpPr>
            <a:cxnSpLocks/>
            <a:stCxn id="43" idx="3"/>
            <a:endCxn id="35" idx="2"/>
          </p:cNvCxnSpPr>
          <p:nvPr/>
        </p:nvCxnSpPr>
        <p:spPr>
          <a:xfrm flipV="1">
            <a:off x="8342788" y="2056168"/>
            <a:ext cx="1925274" cy="163188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9820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2EFA33-0844-1F7B-994C-938D58E4B2CC}"/>
              </a:ext>
            </a:extLst>
          </p:cNvPr>
          <p:cNvSpPr txBox="1"/>
          <p:nvPr/>
        </p:nvSpPr>
        <p:spPr>
          <a:xfrm>
            <a:off x="159817" y="410228"/>
            <a:ext cx="762901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 Person(name)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this.name = name;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// Person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함수의 프로토타입을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//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다른 객체로 교체합니다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Person.prototype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{ 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sayHello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() { console.log(`Hi, I'm ${this.name}!`); }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paul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new Person("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paul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");</a:t>
            </a: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paul.sayHello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59BA789-E433-134F-F998-51C8E0AF0016}"/>
              </a:ext>
            </a:extLst>
          </p:cNvPr>
          <p:cNvGrpSpPr/>
          <p:nvPr/>
        </p:nvGrpSpPr>
        <p:grpSpPr>
          <a:xfrm>
            <a:off x="3797416" y="4812096"/>
            <a:ext cx="2298584" cy="369332"/>
            <a:chOff x="1384183" y="2348917"/>
            <a:chExt cx="2298584" cy="3693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B410885-D3CC-010B-1053-EAA3DDC3CAE3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DE6CD86-A9A8-6628-B30B-87A8C231D331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3A23E7A-2E92-5BCB-AFAA-330C18425282}"/>
              </a:ext>
            </a:extLst>
          </p:cNvPr>
          <p:cNvSpPr txBox="1"/>
          <p:nvPr/>
        </p:nvSpPr>
        <p:spPr>
          <a:xfrm>
            <a:off x="3772747" y="4442764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Person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ED87B8-6654-81D1-692B-FA4251675326}"/>
              </a:ext>
            </a:extLst>
          </p:cNvPr>
          <p:cNvSpPr txBox="1"/>
          <p:nvPr/>
        </p:nvSpPr>
        <p:spPr>
          <a:xfrm>
            <a:off x="6586755" y="444276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Person.prototype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31C0412-0ED4-9C62-B2F4-A97DD2594264}"/>
              </a:ext>
            </a:extLst>
          </p:cNvPr>
          <p:cNvCxnSpPr>
            <a:cxnSpLocks/>
            <a:stCxn id="7" idx="3"/>
            <a:endCxn id="39" idx="1"/>
          </p:cNvCxnSpPr>
          <p:nvPr/>
        </p:nvCxnSpPr>
        <p:spPr>
          <a:xfrm>
            <a:off x="6096000" y="4996762"/>
            <a:ext cx="5639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D00B4434-4106-98FB-C520-C87BD7BB8497}"/>
              </a:ext>
            </a:extLst>
          </p:cNvPr>
          <p:cNvGrpSpPr/>
          <p:nvPr/>
        </p:nvGrpSpPr>
        <p:grpSpPr>
          <a:xfrm>
            <a:off x="6438721" y="1861238"/>
            <a:ext cx="2298584" cy="369332"/>
            <a:chOff x="1384183" y="2348917"/>
            <a:chExt cx="2298584" cy="36933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66E6EB6-665A-0BD7-4258-806084E0717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1D861F8-8A0F-C499-1352-D2FC721AE079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20CE6AF-4432-3F22-7094-E913907C50C9}"/>
              </a:ext>
            </a:extLst>
          </p:cNvPr>
          <p:cNvSpPr txBox="1"/>
          <p:nvPr/>
        </p:nvSpPr>
        <p:spPr>
          <a:xfrm>
            <a:off x="6414052" y="1491906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Object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F0E3F4C-187F-F10A-E31C-9FB73AEC85E9}"/>
              </a:ext>
            </a:extLst>
          </p:cNvPr>
          <p:cNvGrpSpPr/>
          <p:nvPr/>
        </p:nvGrpSpPr>
        <p:grpSpPr>
          <a:xfrm>
            <a:off x="9282589" y="1861238"/>
            <a:ext cx="2298584" cy="369332"/>
            <a:chOff x="1384183" y="2348917"/>
            <a:chExt cx="2298584" cy="36933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633A66F-E6B6-2B1D-74F3-271B34A9189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constructor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89D6FF9-51C0-CB2A-D826-E873F9D9564E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7AA0C05-1874-A563-9D65-1B23B8B16288}"/>
              </a:ext>
            </a:extLst>
          </p:cNvPr>
          <p:cNvSpPr txBox="1"/>
          <p:nvPr/>
        </p:nvSpPr>
        <p:spPr>
          <a:xfrm>
            <a:off x="9228060" y="1491906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Object.prototype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795C3CE-2287-D437-23AD-7B502163EAC0}"/>
              </a:ext>
            </a:extLst>
          </p:cNvPr>
          <p:cNvCxnSpPr>
            <a:cxnSpLocks/>
            <a:stCxn id="20" idx="3"/>
            <a:endCxn id="28" idx="1"/>
          </p:cNvCxnSpPr>
          <p:nvPr/>
        </p:nvCxnSpPr>
        <p:spPr>
          <a:xfrm>
            <a:off x="8737305" y="2045904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E3655A1-D333-CB7C-537D-9F0221A4E1E4}"/>
              </a:ext>
            </a:extLst>
          </p:cNvPr>
          <p:cNvCxnSpPr>
            <a:cxnSpLocks/>
            <a:stCxn id="29" idx="3"/>
            <a:endCxn id="21" idx="0"/>
          </p:cNvCxnSpPr>
          <p:nvPr/>
        </p:nvCxnSpPr>
        <p:spPr>
          <a:xfrm flipH="1" flipV="1">
            <a:off x="7634899" y="1491906"/>
            <a:ext cx="3946274" cy="553998"/>
          </a:xfrm>
          <a:prstGeom prst="bentConnector4">
            <a:avLst>
              <a:gd name="adj1" fmla="val -579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5A98720-6B13-3B99-15AE-4BFD6659FAF0}"/>
              </a:ext>
            </a:extLst>
          </p:cNvPr>
          <p:cNvGrpSpPr/>
          <p:nvPr/>
        </p:nvGrpSpPr>
        <p:grpSpPr>
          <a:xfrm>
            <a:off x="9290745" y="2230570"/>
            <a:ext cx="2298584" cy="369332"/>
            <a:chOff x="1384183" y="2348917"/>
            <a:chExt cx="2298584" cy="369332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08FB205-9C12-0C34-191E-3D6E8406C724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6928D4E-35E3-2AE6-2C60-7D08DE645F56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NULL</a:t>
              </a:r>
              <a:endParaRPr lang="ko-KR" altLang="en-US" sz="9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15" name="화살표: 왼쪽 14">
            <a:extLst>
              <a:ext uri="{FF2B5EF4-FFF2-40B4-BE49-F238E27FC236}">
                <a16:creationId xmlns:a16="http://schemas.microsoft.com/office/drawing/2014/main" id="{045D2A7E-26EE-B95C-6A61-AF51A9C1DA3F}"/>
              </a:ext>
            </a:extLst>
          </p:cNvPr>
          <p:cNvSpPr/>
          <p:nvPr/>
        </p:nvSpPr>
        <p:spPr>
          <a:xfrm>
            <a:off x="2531425" y="3378882"/>
            <a:ext cx="444616" cy="41945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1146A9-EEC2-3EF9-B634-E9E3A05F8A94}"/>
              </a:ext>
            </a:extLst>
          </p:cNvPr>
          <p:cNvGrpSpPr/>
          <p:nvPr/>
        </p:nvGrpSpPr>
        <p:grpSpPr>
          <a:xfrm>
            <a:off x="6659927" y="5181428"/>
            <a:ext cx="2298584" cy="369332"/>
            <a:chOff x="1384183" y="2348917"/>
            <a:chExt cx="2298584" cy="36933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70AE8BE-FA7E-591A-473F-E95CB8F4D851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sayHello</a:t>
              </a:r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D2D8D14-BA60-7E38-DA8B-73DAB82B2A3B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3" name="두루마리 모양: 세로로 말림 22">
            <a:extLst>
              <a:ext uri="{FF2B5EF4-FFF2-40B4-BE49-F238E27FC236}">
                <a16:creationId xmlns:a16="http://schemas.microsoft.com/office/drawing/2014/main" id="{84DFBA12-ABF3-E8D6-1B60-D2C7C5BF7A79}"/>
              </a:ext>
            </a:extLst>
          </p:cNvPr>
          <p:cNvSpPr/>
          <p:nvPr/>
        </p:nvSpPr>
        <p:spPr>
          <a:xfrm>
            <a:off x="9447401" y="5121474"/>
            <a:ext cx="563936" cy="489239"/>
          </a:xfrm>
          <a:prstGeom prst="verticalScrol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755A6CE-FBF9-1676-EBC5-8E6D9CE42E05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>
            <a:off x="8958511" y="5366094"/>
            <a:ext cx="5500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872EA76-59C8-8F2B-B10E-B10BA874724F}"/>
              </a:ext>
            </a:extLst>
          </p:cNvPr>
          <p:cNvGrpSpPr/>
          <p:nvPr/>
        </p:nvGrpSpPr>
        <p:grpSpPr>
          <a:xfrm>
            <a:off x="6659927" y="4812096"/>
            <a:ext cx="2298584" cy="369332"/>
            <a:chOff x="1384183" y="2348917"/>
            <a:chExt cx="2298584" cy="369332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B3C90D2-E3AB-225D-A8A8-42D87F678B16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02C92B6-4592-6CD2-FC5F-23B7C9026E44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B66904CE-74D8-7024-F301-5E30D179A9F9}"/>
              </a:ext>
            </a:extLst>
          </p:cNvPr>
          <p:cNvCxnSpPr>
            <a:cxnSpLocks/>
            <a:stCxn id="40" idx="3"/>
            <a:endCxn id="35" idx="2"/>
          </p:cNvCxnSpPr>
          <p:nvPr/>
        </p:nvCxnSpPr>
        <p:spPr>
          <a:xfrm flipV="1">
            <a:off x="8958511" y="2599902"/>
            <a:ext cx="1242440" cy="239686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E358A53-6CA7-7316-F5F3-FE505BE2054A}"/>
              </a:ext>
            </a:extLst>
          </p:cNvPr>
          <p:cNvGrpSpPr/>
          <p:nvPr/>
        </p:nvGrpSpPr>
        <p:grpSpPr>
          <a:xfrm>
            <a:off x="3915857" y="5797645"/>
            <a:ext cx="2298584" cy="369332"/>
            <a:chOff x="1384183" y="2348917"/>
            <a:chExt cx="2298584" cy="36933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00D3FD4-59A1-722F-246B-8F79788DFA07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name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22F6433-39C5-E3A9-E06D-0B580C4029B6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...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CAF9E599-B662-23A4-76EE-C9BB291B8F8F}"/>
              </a:ext>
            </a:extLst>
          </p:cNvPr>
          <p:cNvSpPr txBox="1"/>
          <p:nvPr/>
        </p:nvSpPr>
        <p:spPr>
          <a:xfrm>
            <a:off x="3179758" y="579764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paul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303CC782-D5B7-078E-A8DE-11886A59637D}"/>
              </a:ext>
            </a:extLst>
          </p:cNvPr>
          <p:cNvCxnSpPr>
            <a:cxnSpLocks/>
            <a:stCxn id="60" idx="3"/>
            <a:endCxn id="17" idx="2"/>
          </p:cNvCxnSpPr>
          <p:nvPr/>
        </p:nvCxnSpPr>
        <p:spPr>
          <a:xfrm flipV="1">
            <a:off x="6214441" y="5550760"/>
            <a:ext cx="1355692" cy="8008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CCCC3716-60D5-4B13-0B06-BE8C1A0F8C70}"/>
              </a:ext>
            </a:extLst>
          </p:cNvPr>
          <p:cNvGrpSpPr/>
          <p:nvPr/>
        </p:nvGrpSpPr>
        <p:grpSpPr>
          <a:xfrm>
            <a:off x="3915857" y="6166976"/>
            <a:ext cx="2298584" cy="369332"/>
            <a:chOff x="1384183" y="2348917"/>
            <a:chExt cx="2298584" cy="36933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EBDA01D-4BE9-788F-B9B7-4EA6BC9136DC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C9485CB-4CF6-9206-C77D-70C958981DED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50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2EFA33-0844-1F7B-994C-938D58E4B2CC}"/>
              </a:ext>
            </a:extLst>
          </p:cNvPr>
          <p:cNvSpPr txBox="1"/>
          <p:nvPr/>
        </p:nvSpPr>
        <p:spPr>
          <a:xfrm>
            <a:off x="333729" y="348008"/>
            <a:ext cx="62504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 Person(name)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this.name = name;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paul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new Person("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paul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");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//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동적 인스턴스 생성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susan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new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paul.constructor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("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susan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");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59BA789-E433-134F-F998-51C8E0AF0016}"/>
              </a:ext>
            </a:extLst>
          </p:cNvPr>
          <p:cNvGrpSpPr/>
          <p:nvPr/>
        </p:nvGrpSpPr>
        <p:grpSpPr>
          <a:xfrm>
            <a:off x="3150235" y="3740004"/>
            <a:ext cx="2298584" cy="369332"/>
            <a:chOff x="1384183" y="2348917"/>
            <a:chExt cx="2298584" cy="3693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B410885-D3CC-010B-1053-EAA3DDC3CAE3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DE6CD86-A9A8-6628-B30B-87A8C231D331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3A23E7A-2E92-5BCB-AFAA-330C18425282}"/>
              </a:ext>
            </a:extLst>
          </p:cNvPr>
          <p:cNvSpPr txBox="1"/>
          <p:nvPr/>
        </p:nvSpPr>
        <p:spPr>
          <a:xfrm>
            <a:off x="3125566" y="3370672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Person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CE7FDDA-E462-439D-6C53-2EBBC5196616}"/>
              </a:ext>
            </a:extLst>
          </p:cNvPr>
          <p:cNvGrpSpPr/>
          <p:nvPr/>
        </p:nvGrpSpPr>
        <p:grpSpPr>
          <a:xfrm>
            <a:off x="5994103" y="3740004"/>
            <a:ext cx="2298584" cy="369332"/>
            <a:chOff x="1384183" y="2348917"/>
            <a:chExt cx="2298584" cy="36933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4D47594-000C-7C81-8D79-385932FE42FC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constructor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1AC90BA-36E8-6285-9E32-FE9A76AC4751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AED87B8-6654-81D1-692B-FA4251675326}"/>
              </a:ext>
            </a:extLst>
          </p:cNvPr>
          <p:cNvSpPr txBox="1"/>
          <p:nvPr/>
        </p:nvSpPr>
        <p:spPr>
          <a:xfrm>
            <a:off x="5939574" y="3370672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Person.prototype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31C0412-0ED4-9C62-B2F4-A97DD2594264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448819" y="3924670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E4E841FF-51CD-9416-F09E-C0E3493D00D2}"/>
              </a:ext>
            </a:extLst>
          </p:cNvPr>
          <p:cNvCxnSpPr>
            <a:cxnSpLocks/>
            <a:stCxn id="11" idx="3"/>
            <a:endCxn id="8" idx="0"/>
          </p:cNvCxnSpPr>
          <p:nvPr/>
        </p:nvCxnSpPr>
        <p:spPr>
          <a:xfrm flipH="1" flipV="1">
            <a:off x="4346413" y="3370672"/>
            <a:ext cx="3946274" cy="553998"/>
          </a:xfrm>
          <a:prstGeom prst="bentConnector4">
            <a:avLst>
              <a:gd name="adj1" fmla="val -579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73042B9-7427-F73D-0D5A-573FD779519E}"/>
              </a:ext>
            </a:extLst>
          </p:cNvPr>
          <p:cNvGrpSpPr/>
          <p:nvPr/>
        </p:nvGrpSpPr>
        <p:grpSpPr>
          <a:xfrm>
            <a:off x="6002259" y="4109336"/>
            <a:ext cx="2298584" cy="369332"/>
            <a:chOff x="1384183" y="2348917"/>
            <a:chExt cx="2298584" cy="36933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404FFDD-BD63-B1BD-1F73-82A46288CE06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07921E6-4349-39A8-C21C-E9A0E9CEE81C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00B4434-4106-98FB-C520-C87BD7BB8497}"/>
              </a:ext>
            </a:extLst>
          </p:cNvPr>
          <p:cNvGrpSpPr/>
          <p:nvPr/>
        </p:nvGrpSpPr>
        <p:grpSpPr>
          <a:xfrm>
            <a:off x="6463887" y="1923458"/>
            <a:ext cx="2298584" cy="369332"/>
            <a:chOff x="1384183" y="2348917"/>
            <a:chExt cx="2298584" cy="36933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66E6EB6-665A-0BD7-4258-806084E0717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1D861F8-8A0F-C499-1352-D2FC721AE079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20CE6AF-4432-3F22-7094-E913907C50C9}"/>
              </a:ext>
            </a:extLst>
          </p:cNvPr>
          <p:cNvSpPr txBox="1"/>
          <p:nvPr/>
        </p:nvSpPr>
        <p:spPr>
          <a:xfrm>
            <a:off x="6439218" y="1554126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Object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F0E3F4C-187F-F10A-E31C-9FB73AEC85E9}"/>
              </a:ext>
            </a:extLst>
          </p:cNvPr>
          <p:cNvGrpSpPr/>
          <p:nvPr/>
        </p:nvGrpSpPr>
        <p:grpSpPr>
          <a:xfrm>
            <a:off x="9307755" y="1923458"/>
            <a:ext cx="2298584" cy="369332"/>
            <a:chOff x="1384183" y="2348917"/>
            <a:chExt cx="2298584" cy="36933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633A66F-E6B6-2B1D-74F3-271B34A9189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constructor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89D6FF9-51C0-CB2A-D826-E873F9D9564E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7AA0C05-1874-A563-9D65-1B23B8B16288}"/>
              </a:ext>
            </a:extLst>
          </p:cNvPr>
          <p:cNvSpPr txBox="1"/>
          <p:nvPr/>
        </p:nvSpPr>
        <p:spPr>
          <a:xfrm>
            <a:off x="9253226" y="1554126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Object.prototype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795C3CE-2287-D437-23AD-7B502163EAC0}"/>
              </a:ext>
            </a:extLst>
          </p:cNvPr>
          <p:cNvCxnSpPr>
            <a:cxnSpLocks/>
            <a:stCxn id="20" idx="3"/>
            <a:endCxn id="28" idx="1"/>
          </p:cNvCxnSpPr>
          <p:nvPr/>
        </p:nvCxnSpPr>
        <p:spPr>
          <a:xfrm>
            <a:off x="8762471" y="2108124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E3655A1-D333-CB7C-537D-9F0221A4E1E4}"/>
              </a:ext>
            </a:extLst>
          </p:cNvPr>
          <p:cNvCxnSpPr>
            <a:cxnSpLocks/>
            <a:stCxn id="29" idx="3"/>
            <a:endCxn id="21" idx="0"/>
          </p:cNvCxnSpPr>
          <p:nvPr/>
        </p:nvCxnSpPr>
        <p:spPr>
          <a:xfrm flipH="1" flipV="1">
            <a:off x="7660065" y="1554126"/>
            <a:ext cx="3946274" cy="553998"/>
          </a:xfrm>
          <a:prstGeom prst="bentConnector4">
            <a:avLst>
              <a:gd name="adj1" fmla="val -579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5A98720-6B13-3B99-15AE-4BFD6659FAF0}"/>
              </a:ext>
            </a:extLst>
          </p:cNvPr>
          <p:cNvGrpSpPr/>
          <p:nvPr/>
        </p:nvGrpSpPr>
        <p:grpSpPr>
          <a:xfrm>
            <a:off x="9315911" y="2292790"/>
            <a:ext cx="2298584" cy="369332"/>
            <a:chOff x="1384183" y="2348917"/>
            <a:chExt cx="2298584" cy="369332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08FB205-9C12-0C34-191E-3D6E8406C724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6928D4E-35E3-2AE6-2C60-7D08DE645F56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NULL</a:t>
              </a:r>
              <a:endParaRPr lang="ko-KR" altLang="en-US" sz="9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D6321192-E66F-E890-7C7F-98D45F1F53B1}"/>
              </a:ext>
            </a:extLst>
          </p:cNvPr>
          <p:cNvCxnSpPr>
            <a:cxnSpLocks/>
            <a:stCxn id="43" idx="3"/>
            <a:endCxn id="35" idx="2"/>
          </p:cNvCxnSpPr>
          <p:nvPr/>
        </p:nvCxnSpPr>
        <p:spPr>
          <a:xfrm flipV="1">
            <a:off x="8300843" y="2662122"/>
            <a:ext cx="1925274" cy="163188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BC80151-C8C9-562A-8765-AA129A1FBA6B}"/>
              </a:ext>
            </a:extLst>
          </p:cNvPr>
          <p:cNvGrpSpPr/>
          <p:nvPr/>
        </p:nvGrpSpPr>
        <p:grpSpPr>
          <a:xfrm>
            <a:off x="3125566" y="5283578"/>
            <a:ext cx="2298584" cy="369332"/>
            <a:chOff x="1384183" y="2348917"/>
            <a:chExt cx="2298584" cy="36933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F45F5E5-E29F-32FA-F510-728B05D31A59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name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60EEF66-57A5-6F43-4AFD-8E017190218B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5A050E2-B674-631F-786A-8E2C9752A145}"/>
              </a:ext>
            </a:extLst>
          </p:cNvPr>
          <p:cNvSpPr txBox="1"/>
          <p:nvPr/>
        </p:nvSpPr>
        <p:spPr>
          <a:xfrm>
            <a:off x="2389467" y="529026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paul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B263A91-BF07-B6DC-E624-8A10F0B548D6}"/>
              </a:ext>
            </a:extLst>
          </p:cNvPr>
          <p:cNvGrpSpPr/>
          <p:nvPr/>
        </p:nvGrpSpPr>
        <p:grpSpPr>
          <a:xfrm>
            <a:off x="3125566" y="5651207"/>
            <a:ext cx="2298584" cy="369332"/>
            <a:chOff x="1384183" y="2348917"/>
            <a:chExt cx="2298584" cy="36933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2AD370C-1CCE-57E4-531D-05334403221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6FF4F92-2C9A-BF7C-A2A6-5B0AC68D872B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7F6DA59F-8BD7-CBC4-595F-B96EB8D6356F}"/>
              </a:ext>
            </a:extLst>
          </p:cNvPr>
          <p:cNvCxnSpPr>
            <a:cxnSpLocks/>
            <a:stCxn id="26" idx="3"/>
            <a:endCxn id="42" idx="2"/>
          </p:cNvCxnSpPr>
          <p:nvPr/>
        </p:nvCxnSpPr>
        <p:spPr>
          <a:xfrm flipV="1">
            <a:off x="5424150" y="4478668"/>
            <a:ext cx="1488315" cy="135720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4614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2EFA33-0844-1F7B-994C-938D58E4B2CC}"/>
              </a:ext>
            </a:extLst>
          </p:cNvPr>
          <p:cNvSpPr txBox="1"/>
          <p:nvPr/>
        </p:nvSpPr>
        <p:spPr>
          <a:xfrm>
            <a:off x="159817" y="410228"/>
            <a:ext cx="762901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 Person(name)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this.name = name;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Person.prototype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{</a:t>
            </a:r>
          </a:p>
          <a:p>
            <a:pPr algn="l"/>
            <a:r>
              <a:rPr lang="en-US" altLang="ko-KR" b="1" dirty="0">
                <a:solidFill>
                  <a:srgbClr val="FF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constructor: Person,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sayHello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() { console.log(`Hi, I'm ${this.name}!`); }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paul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new Person("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paul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");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//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동적 인스턴스 생성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susan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new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paul.constructor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("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susan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");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console.log(susan.name);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59BA789-E433-134F-F998-51C8E0AF0016}"/>
              </a:ext>
            </a:extLst>
          </p:cNvPr>
          <p:cNvGrpSpPr/>
          <p:nvPr/>
        </p:nvGrpSpPr>
        <p:grpSpPr>
          <a:xfrm>
            <a:off x="3797416" y="4812096"/>
            <a:ext cx="2298584" cy="369332"/>
            <a:chOff x="1384183" y="2348917"/>
            <a:chExt cx="2298584" cy="3693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B410885-D3CC-010B-1053-EAA3DDC3CAE3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DE6CD86-A9A8-6628-B30B-87A8C231D331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3A23E7A-2E92-5BCB-AFAA-330C18425282}"/>
              </a:ext>
            </a:extLst>
          </p:cNvPr>
          <p:cNvSpPr txBox="1"/>
          <p:nvPr/>
        </p:nvSpPr>
        <p:spPr>
          <a:xfrm>
            <a:off x="3772747" y="4442764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Person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ED87B8-6654-81D1-692B-FA4251675326}"/>
              </a:ext>
            </a:extLst>
          </p:cNvPr>
          <p:cNvSpPr txBox="1"/>
          <p:nvPr/>
        </p:nvSpPr>
        <p:spPr>
          <a:xfrm>
            <a:off x="6586755" y="444276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Person.prototype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31C0412-0ED4-9C62-B2F4-A97DD2594264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6096000" y="4995752"/>
            <a:ext cx="563927" cy="1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D00B4434-4106-98FB-C520-C87BD7BB8497}"/>
              </a:ext>
            </a:extLst>
          </p:cNvPr>
          <p:cNvGrpSpPr/>
          <p:nvPr/>
        </p:nvGrpSpPr>
        <p:grpSpPr>
          <a:xfrm>
            <a:off x="6420840" y="1293243"/>
            <a:ext cx="2298584" cy="369332"/>
            <a:chOff x="1384183" y="2348917"/>
            <a:chExt cx="2298584" cy="36933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66E6EB6-665A-0BD7-4258-806084E0717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1D861F8-8A0F-C499-1352-D2FC721AE079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20CE6AF-4432-3F22-7094-E913907C50C9}"/>
              </a:ext>
            </a:extLst>
          </p:cNvPr>
          <p:cNvSpPr txBox="1"/>
          <p:nvPr/>
        </p:nvSpPr>
        <p:spPr>
          <a:xfrm>
            <a:off x="6396171" y="923911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Object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F0E3F4C-187F-F10A-E31C-9FB73AEC85E9}"/>
              </a:ext>
            </a:extLst>
          </p:cNvPr>
          <p:cNvGrpSpPr/>
          <p:nvPr/>
        </p:nvGrpSpPr>
        <p:grpSpPr>
          <a:xfrm>
            <a:off x="9264708" y="1293243"/>
            <a:ext cx="2298584" cy="369332"/>
            <a:chOff x="1384183" y="2348917"/>
            <a:chExt cx="2298584" cy="36933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633A66F-E6B6-2B1D-74F3-271B34A9189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constructor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89D6FF9-51C0-CB2A-D826-E873F9D9564E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7AA0C05-1874-A563-9D65-1B23B8B16288}"/>
              </a:ext>
            </a:extLst>
          </p:cNvPr>
          <p:cNvSpPr txBox="1"/>
          <p:nvPr/>
        </p:nvSpPr>
        <p:spPr>
          <a:xfrm>
            <a:off x="9210179" y="92391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Object.prototype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795C3CE-2287-D437-23AD-7B502163EAC0}"/>
              </a:ext>
            </a:extLst>
          </p:cNvPr>
          <p:cNvCxnSpPr>
            <a:cxnSpLocks/>
            <a:stCxn id="20" idx="3"/>
            <a:endCxn id="28" idx="1"/>
          </p:cNvCxnSpPr>
          <p:nvPr/>
        </p:nvCxnSpPr>
        <p:spPr>
          <a:xfrm>
            <a:off x="8719424" y="1477909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E3655A1-D333-CB7C-537D-9F0221A4E1E4}"/>
              </a:ext>
            </a:extLst>
          </p:cNvPr>
          <p:cNvCxnSpPr>
            <a:cxnSpLocks/>
            <a:stCxn id="29" idx="3"/>
            <a:endCxn id="21" idx="0"/>
          </p:cNvCxnSpPr>
          <p:nvPr/>
        </p:nvCxnSpPr>
        <p:spPr>
          <a:xfrm flipH="1" flipV="1">
            <a:off x="7617018" y="923911"/>
            <a:ext cx="3946274" cy="553998"/>
          </a:xfrm>
          <a:prstGeom prst="bentConnector4">
            <a:avLst>
              <a:gd name="adj1" fmla="val -579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5A98720-6B13-3B99-15AE-4BFD6659FAF0}"/>
              </a:ext>
            </a:extLst>
          </p:cNvPr>
          <p:cNvGrpSpPr/>
          <p:nvPr/>
        </p:nvGrpSpPr>
        <p:grpSpPr>
          <a:xfrm>
            <a:off x="9272864" y="1662575"/>
            <a:ext cx="2298584" cy="369332"/>
            <a:chOff x="1384183" y="2348917"/>
            <a:chExt cx="2298584" cy="369332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08FB205-9C12-0C34-191E-3D6E8406C724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6928D4E-35E3-2AE6-2C60-7D08DE645F56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NULL</a:t>
              </a:r>
              <a:endParaRPr lang="ko-KR" altLang="en-US" sz="9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15" name="화살표: 왼쪽 14">
            <a:extLst>
              <a:ext uri="{FF2B5EF4-FFF2-40B4-BE49-F238E27FC236}">
                <a16:creationId xmlns:a16="http://schemas.microsoft.com/office/drawing/2014/main" id="{045D2A7E-26EE-B95C-6A61-AF51A9C1DA3F}"/>
              </a:ext>
            </a:extLst>
          </p:cNvPr>
          <p:cNvSpPr/>
          <p:nvPr/>
        </p:nvSpPr>
        <p:spPr>
          <a:xfrm>
            <a:off x="6380107" y="3653585"/>
            <a:ext cx="444616" cy="41945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1146A9-EEC2-3EF9-B634-E9E3A05F8A94}"/>
              </a:ext>
            </a:extLst>
          </p:cNvPr>
          <p:cNvGrpSpPr/>
          <p:nvPr/>
        </p:nvGrpSpPr>
        <p:grpSpPr>
          <a:xfrm>
            <a:off x="6659927" y="5550544"/>
            <a:ext cx="2298584" cy="369332"/>
            <a:chOff x="1384183" y="2348917"/>
            <a:chExt cx="2298584" cy="36933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70AE8BE-FA7E-591A-473F-E95CB8F4D851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sayHello</a:t>
              </a:r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D2D8D14-BA60-7E38-DA8B-73DAB82B2A3B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3" name="두루마리 모양: 세로로 말림 22">
            <a:extLst>
              <a:ext uri="{FF2B5EF4-FFF2-40B4-BE49-F238E27FC236}">
                <a16:creationId xmlns:a16="http://schemas.microsoft.com/office/drawing/2014/main" id="{84DFBA12-ABF3-E8D6-1B60-D2C7C5BF7A79}"/>
              </a:ext>
            </a:extLst>
          </p:cNvPr>
          <p:cNvSpPr/>
          <p:nvPr/>
        </p:nvSpPr>
        <p:spPr>
          <a:xfrm>
            <a:off x="9441545" y="5493072"/>
            <a:ext cx="563936" cy="489239"/>
          </a:xfrm>
          <a:prstGeom prst="verticalScrol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755A6CE-FBF9-1676-EBC5-8E6D9CE42E05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>
            <a:off x="8958511" y="5735210"/>
            <a:ext cx="544189" cy="2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872EA76-59C8-8F2B-B10E-B10BA874724F}"/>
              </a:ext>
            </a:extLst>
          </p:cNvPr>
          <p:cNvGrpSpPr/>
          <p:nvPr/>
        </p:nvGrpSpPr>
        <p:grpSpPr>
          <a:xfrm>
            <a:off x="6659927" y="5181212"/>
            <a:ext cx="2298584" cy="369332"/>
            <a:chOff x="1384183" y="2348917"/>
            <a:chExt cx="2298584" cy="369332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B3C90D2-E3AB-225D-A8A8-42D87F678B16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02C92B6-4592-6CD2-FC5F-23B7C9026E44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B66904CE-74D8-7024-F301-5E30D179A9F9}"/>
              </a:ext>
            </a:extLst>
          </p:cNvPr>
          <p:cNvCxnSpPr>
            <a:cxnSpLocks/>
            <a:stCxn id="40" idx="3"/>
            <a:endCxn id="35" idx="2"/>
          </p:cNvCxnSpPr>
          <p:nvPr/>
        </p:nvCxnSpPr>
        <p:spPr>
          <a:xfrm flipV="1">
            <a:off x="8958511" y="2031907"/>
            <a:ext cx="1224559" cy="333397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E358A53-6CA7-7316-F5F3-FE505BE2054A}"/>
              </a:ext>
            </a:extLst>
          </p:cNvPr>
          <p:cNvGrpSpPr/>
          <p:nvPr/>
        </p:nvGrpSpPr>
        <p:grpSpPr>
          <a:xfrm>
            <a:off x="3915857" y="5797645"/>
            <a:ext cx="2298584" cy="369332"/>
            <a:chOff x="1384183" y="2348917"/>
            <a:chExt cx="2298584" cy="36933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00D3FD4-59A1-722F-246B-8F79788DFA07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name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22F6433-39C5-E3A9-E06D-0B580C4029B6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...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CAF9E599-B662-23A4-76EE-C9BB291B8F8F}"/>
              </a:ext>
            </a:extLst>
          </p:cNvPr>
          <p:cNvSpPr txBox="1"/>
          <p:nvPr/>
        </p:nvSpPr>
        <p:spPr>
          <a:xfrm>
            <a:off x="3179758" y="579764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paul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303CC782-D5B7-078E-A8DE-11886A59637D}"/>
              </a:ext>
            </a:extLst>
          </p:cNvPr>
          <p:cNvCxnSpPr>
            <a:cxnSpLocks/>
            <a:stCxn id="60" idx="3"/>
            <a:endCxn id="17" idx="2"/>
          </p:cNvCxnSpPr>
          <p:nvPr/>
        </p:nvCxnSpPr>
        <p:spPr>
          <a:xfrm flipV="1">
            <a:off x="6214441" y="5919876"/>
            <a:ext cx="1355692" cy="4317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CCCC3716-60D5-4B13-0B06-BE8C1A0F8C70}"/>
              </a:ext>
            </a:extLst>
          </p:cNvPr>
          <p:cNvGrpSpPr/>
          <p:nvPr/>
        </p:nvGrpSpPr>
        <p:grpSpPr>
          <a:xfrm>
            <a:off x="3915857" y="6166976"/>
            <a:ext cx="2298584" cy="369332"/>
            <a:chOff x="1384183" y="2348917"/>
            <a:chExt cx="2298584" cy="36933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EBDA01D-4BE9-788F-B9B7-4EA6BC9136DC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C9485CB-4CF6-9206-C77D-70C958981DED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175C0BD7-BFD9-27A6-A8F8-D5C02D2E9ECC}"/>
              </a:ext>
            </a:extLst>
          </p:cNvPr>
          <p:cNvGrpSpPr/>
          <p:nvPr/>
        </p:nvGrpSpPr>
        <p:grpSpPr>
          <a:xfrm>
            <a:off x="6659927" y="4811086"/>
            <a:ext cx="2298584" cy="369332"/>
            <a:chOff x="1384183" y="2348917"/>
            <a:chExt cx="2298584" cy="36933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817661A-DAA4-C427-31F6-6DAE71B11114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constructor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063D06B-E269-10E5-1404-5C121447AD0A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D127F92D-312E-0A92-DF63-7493AADFA736}"/>
              </a:ext>
            </a:extLst>
          </p:cNvPr>
          <p:cNvCxnSpPr>
            <a:cxnSpLocks/>
            <a:stCxn id="10" idx="3"/>
            <a:endCxn id="8" idx="0"/>
          </p:cNvCxnSpPr>
          <p:nvPr/>
        </p:nvCxnSpPr>
        <p:spPr>
          <a:xfrm flipH="1" flipV="1">
            <a:off x="4993594" y="4442764"/>
            <a:ext cx="3964917" cy="552988"/>
          </a:xfrm>
          <a:prstGeom prst="bentConnector4">
            <a:avLst>
              <a:gd name="adj1" fmla="val -5766"/>
              <a:gd name="adj2" fmla="val 14133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8567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2EFA33-0844-1F7B-994C-938D58E4B2CC}"/>
              </a:ext>
            </a:extLst>
          </p:cNvPr>
          <p:cNvSpPr txBox="1"/>
          <p:nvPr/>
        </p:nvSpPr>
        <p:spPr>
          <a:xfrm>
            <a:off x="297271" y="396079"/>
            <a:ext cx="762901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인스턴스를 사용한 프로토타입 교체 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 Person(name)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this.name = name;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myPrototype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constructor: Person,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sayHello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() { console.log(`Hi, I'm ${this.name}!`); }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daniel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new Person("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daniel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");</a:t>
            </a: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Person.prototype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myPrototype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daniel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.__proto__ =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myPrototype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59BA789-E433-134F-F998-51C8E0AF0016}"/>
              </a:ext>
            </a:extLst>
          </p:cNvPr>
          <p:cNvGrpSpPr/>
          <p:nvPr/>
        </p:nvGrpSpPr>
        <p:grpSpPr>
          <a:xfrm>
            <a:off x="5742321" y="3798332"/>
            <a:ext cx="2298584" cy="369332"/>
            <a:chOff x="1384183" y="2348917"/>
            <a:chExt cx="2298584" cy="3693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B410885-D3CC-010B-1053-EAA3DDC3CAE3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DE6CD86-A9A8-6628-B30B-87A8C231D331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3A23E7A-2E92-5BCB-AFAA-330C18425282}"/>
              </a:ext>
            </a:extLst>
          </p:cNvPr>
          <p:cNvSpPr txBox="1"/>
          <p:nvPr/>
        </p:nvSpPr>
        <p:spPr>
          <a:xfrm>
            <a:off x="5717652" y="3429000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Person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31C0412-0ED4-9C62-B2F4-A97DD2594264}"/>
              </a:ext>
            </a:extLst>
          </p:cNvPr>
          <p:cNvCxnSpPr>
            <a:cxnSpLocks/>
            <a:stCxn id="7" idx="3"/>
            <a:endCxn id="47" idx="1"/>
          </p:cNvCxnSpPr>
          <p:nvPr/>
        </p:nvCxnSpPr>
        <p:spPr>
          <a:xfrm>
            <a:off x="8040905" y="3982998"/>
            <a:ext cx="584503" cy="10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D00B4434-4106-98FB-C520-C87BD7BB8497}"/>
              </a:ext>
            </a:extLst>
          </p:cNvPr>
          <p:cNvGrpSpPr/>
          <p:nvPr/>
        </p:nvGrpSpPr>
        <p:grpSpPr>
          <a:xfrm>
            <a:off x="6463887" y="1923458"/>
            <a:ext cx="2298584" cy="369332"/>
            <a:chOff x="1384183" y="2348917"/>
            <a:chExt cx="2298584" cy="36933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66E6EB6-665A-0BD7-4258-806084E0717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1D861F8-8A0F-C499-1352-D2FC721AE079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20CE6AF-4432-3F22-7094-E913907C50C9}"/>
              </a:ext>
            </a:extLst>
          </p:cNvPr>
          <p:cNvSpPr txBox="1"/>
          <p:nvPr/>
        </p:nvSpPr>
        <p:spPr>
          <a:xfrm>
            <a:off x="6439218" y="1554126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Object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F0E3F4C-187F-F10A-E31C-9FB73AEC85E9}"/>
              </a:ext>
            </a:extLst>
          </p:cNvPr>
          <p:cNvGrpSpPr/>
          <p:nvPr/>
        </p:nvGrpSpPr>
        <p:grpSpPr>
          <a:xfrm>
            <a:off x="9307755" y="1923458"/>
            <a:ext cx="2298584" cy="369332"/>
            <a:chOff x="1384183" y="2348917"/>
            <a:chExt cx="2298584" cy="36933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633A66F-E6B6-2B1D-74F3-271B34A9189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constructor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89D6FF9-51C0-CB2A-D826-E873F9D9564E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7AA0C05-1874-A563-9D65-1B23B8B16288}"/>
              </a:ext>
            </a:extLst>
          </p:cNvPr>
          <p:cNvSpPr txBox="1"/>
          <p:nvPr/>
        </p:nvSpPr>
        <p:spPr>
          <a:xfrm>
            <a:off x="9253226" y="1554126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Object.prototype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795C3CE-2287-D437-23AD-7B502163EAC0}"/>
              </a:ext>
            </a:extLst>
          </p:cNvPr>
          <p:cNvCxnSpPr>
            <a:cxnSpLocks/>
            <a:stCxn id="20" idx="3"/>
            <a:endCxn id="28" idx="1"/>
          </p:cNvCxnSpPr>
          <p:nvPr/>
        </p:nvCxnSpPr>
        <p:spPr>
          <a:xfrm>
            <a:off x="8762471" y="2108124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E3655A1-D333-CB7C-537D-9F0221A4E1E4}"/>
              </a:ext>
            </a:extLst>
          </p:cNvPr>
          <p:cNvCxnSpPr>
            <a:cxnSpLocks/>
            <a:stCxn id="29" idx="3"/>
            <a:endCxn id="21" idx="0"/>
          </p:cNvCxnSpPr>
          <p:nvPr/>
        </p:nvCxnSpPr>
        <p:spPr>
          <a:xfrm flipH="1" flipV="1">
            <a:off x="7660065" y="1554126"/>
            <a:ext cx="3946274" cy="553998"/>
          </a:xfrm>
          <a:prstGeom prst="bentConnector4">
            <a:avLst>
              <a:gd name="adj1" fmla="val -579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5A98720-6B13-3B99-15AE-4BFD6659FAF0}"/>
              </a:ext>
            </a:extLst>
          </p:cNvPr>
          <p:cNvGrpSpPr/>
          <p:nvPr/>
        </p:nvGrpSpPr>
        <p:grpSpPr>
          <a:xfrm>
            <a:off x="9315911" y="2292790"/>
            <a:ext cx="2298584" cy="369332"/>
            <a:chOff x="1384183" y="2348917"/>
            <a:chExt cx="2298584" cy="369332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08FB205-9C12-0C34-191E-3D6E8406C724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6928D4E-35E3-2AE6-2C60-7D08DE645F56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NULL</a:t>
              </a:r>
              <a:endParaRPr lang="ko-KR" altLang="en-US" sz="9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BC80151-C8C9-562A-8765-AA129A1FBA6B}"/>
              </a:ext>
            </a:extLst>
          </p:cNvPr>
          <p:cNvGrpSpPr/>
          <p:nvPr/>
        </p:nvGrpSpPr>
        <p:grpSpPr>
          <a:xfrm>
            <a:off x="5717652" y="5341906"/>
            <a:ext cx="2298584" cy="369332"/>
            <a:chOff x="1384183" y="2348917"/>
            <a:chExt cx="2298584" cy="36933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F45F5E5-E29F-32FA-F510-728B05D31A59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name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60EEF66-57A5-6F43-4AFD-8E017190218B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5A050E2-B674-631F-786A-8E2C9752A145}"/>
              </a:ext>
            </a:extLst>
          </p:cNvPr>
          <p:cNvSpPr txBox="1"/>
          <p:nvPr/>
        </p:nvSpPr>
        <p:spPr>
          <a:xfrm>
            <a:off x="6200523" y="500866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daniel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B263A91-BF07-B6DC-E624-8A10F0B548D6}"/>
              </a:ext>
            </a:extLst>
          </p:cNvPr>
          <p:cNvGrpSpPr/>
          <p:nvPr/>
        </p:nvGrpSpPr>
        <p:grpSpPr>
          <a:xfrm>
            <a:off x="5717652" y="5709535"/>
            <a:ext cx="2298584" cy="369332"/>
            <a:chOff x="1384183" y="2348917"/>
            <a:chExt cx="2298584" cy="36933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2AD370C-1CCE-57E4-531D-05334403221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6FF4F92-2C9A-BF7C-A2A6-5B0AC68D872B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7F6DA59F-8BD7-CBC4-595F-B96EB8D6356F}"/>
              </a:ext>
            </a:extLst>
          </p:cNvPr>
          <p:cNvCxnSpPr>
            <a:cxnSpLocks/>
            <a:stCxn id="26" idx="3"/>
            <a:endCxn id="15" idx="2"/>
          </p:cNvCxnSpPr>
          <p:nvPr/>
        </p:nvCxnSpPr>
        <p:spPr>
          <a:xfrm flipV="1">
            <a:off x="8016236" y="4908173"/>
            <a:ext cx="1519378" cy="98602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CBA8DE11-6679-31C0-F32F-4403FCC91B1F}"/>
              </a:ext>
            </a:extLst>
          </p:cNvPr>
          <p:cNvGrpSpPr/>
          <p:nvPr/>
        </p:nvGrpSpPr>
        <p:grpSpPr>
          <a:xfrm>
            <a:off x="8625408" y="4538841"/>
            <a:ext cx="2298584" cy="369332"/>
            <a:chOff x="1384183" y="2348917"/>
            <a:chExt cx="2298584" cy="36933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BB1E6BA-9AAC-61C2-E52D-C2E2BDE9695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sayHello</a:t>
              </a:r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C9F85C9-4116-07AB-BAEC-63559CDDFA46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38" name="두루마리 모양: 세로로 말림 37">
            <a:extLst>
              <a:ext uri="{FF2B5EF4-FFF2-40B4-BE49-F238E27FC236}">
                <a16:creationId xmlns:a16="http://schemas.microsoft.com/office/drawing/2014/main" id="{B747AF01-7801-2B88-BF83-510CBE2DAAD2}"/>
              </a:ext>
            </a:extLst>
          </p:cNvPr>
          <p:cNvSpPr/>
          <p:nvPr/>
        </p:nvSpPr>
        <p:spPr>
          <a:xfrm>
            <a:off x="11243738" y="4478887"/>
            <a:ext cx="563936" cy="489239"/>
          </a:xfrm>
          <a:prstGeom prst="verticalScrol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DD49C36-6163-9A78-1FCC-8495927AF05B}"/>
              </a:ext>
            </a:extLst>
          </p:cNvPr>
          <p:cNvCxnSpPr>
            <a:cxnSpLocks/>
            <a:stCxn id="34" idx="3"/>
            <a:endCxn id="38" idx="1"/>
          </p:cNvCxnSpPr>
          <p:nvPr/>
        </p:nvCxnSpPr>
        <p:spPr>
          <a:xfrm>
            <a:off x="10923992" y="4723507"/>
            <a:ext cx="3809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762FC31-8B62-8AB1-AFA3-EFC5A941ADAD}"/>
              </a:ext>
            </a:extLst>
          </p:cNvPr>
          <p:cNvGrpSpPr/>
          <p:nvPr/>
        </p:nvGrpSpPr>
        <p:grpSpPr>
          <a:xfrm>
            <a:off x="8625408" y="4169509"/>
            <a:ext cx="2298584" cy="369332"/>
            <a:chOff x="1384183" y="2348917"/>
            <a:chExt cx="2298584" cy="36933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0FE5347-6E22-CBF8-A70E-A23A5FFBE5BC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124E194-706E-7C57-A458-FA9A969F03A2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56269CA-5794-F424-C09A-0DBEDE37A727}"/>
              </a:ext>
            </a:extLst>
          </p:cNvPr>
          <p:cNvGrpSpPr/>
          <p:nvPr/>
        </p:nvGrpSpPr>
        <p:grpSpPr>
          <a:xfrm>
            <a:off x="8625408" y="3799383"/>
            <a:ext cx="2298584" cy="369332"/>
            <a:chOff x="1384183" y="2348917"/>
            <a:chExt cx="2298584" cy="369332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54C1F50-1D62-DD6C-DC6C-1B500BB8D891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constructor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49200BB-FEF3-A85C-A1E5-AF95AB2B071B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B7F677C5-706D-F2EE-2B68-C2644F52D0E8}"/>
              </a:ext>
            </a:extLst>
          </p:cNvPr>
          <p:cNvCxnSpPr>
            <a:cxnSpLocks/>
            <a:stCxn id="48" idx="3"/>
            <a:endCxn id="8" idx="0"/>
          </p:cNvCxnSpPr>
          <p:nvPr/>
        </p:nvCxnSpPr>
        <p:spPr>
          <a:xfrm flipH="1" flipV="1">
            <a:off x="6938499" y="3429000"/>
            <a:ext cx="3985493" cy="555049"/>
          </a:xfrm>
          <a:prstGeom prst="bentConnector4">
            <a:avLst>
              <a:gd name="adj1" fmla="val -5736"/>
              <a:gd name="adj2" fmla="val 14118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32D9A9C-55A4-022F-E18B-DD5B15AF6454}"/>
              </a:ext>
            </a:extLst>
          </p:cNvPr>
          <p:cNvSpPr txBox="1"/>
          <p:nvPr/>
        </p:nvSpPr>
        <p:spPr>
          <a:xfrm>
            <a:off x="8794055" y="3430051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myPrototype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503EA1CE-917B-F074-0429-D2F053022D82}"/>
              </a:ext>
            </a:extLst>
          </p:cNvPr>
          <p:cNvCxnSpPr>
            <a:cxnSpLocks/>
            <a:stCxn id="45" idx="3"/>
            <a:endCxn id="30" idx="3"/>
          </p:cNvCxnSpPr>
          <p:nvPr/>
        </p:nvCxnSpPr>
        <p:spPr>
          <a:xfrm flipV="1">
            <a:off x="10923992" y="1738792"/>
            <a:ext cx="719632" cy="2615383"/>
          </a:xfrm>
          <a:prstGeom prst="bentConnector3">
            <a:avLst>
              <a:gd name="adj1" fmla="val 13176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7900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24110D-C849-E6DD-0730-7D1EAFBE6088}"/>
              </a:ext>
            </a:extLst>
          </p:cNvPr>
          <p:cNvSpPr txBox="1"/>
          <p:nvPr/>
        </p:nvSpPr>
        <p:spPr>
          <a:xfrm>
            <a:off x="276837" y="587229"/>
            <a:ext cx="1119409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최종 코드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 Rectangle(width, height)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this.width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width;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this.height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height;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Rectangle.prototype.area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function() { return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this.width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*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this.height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; }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 Square(length)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Rectangle.call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(this, length, length);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Square.prototype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Rectangle.prototype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Square.prototype.constructor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Square;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위와 같은 형태의 코드를 의사 클래스 상속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pseudoclassical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inheritance)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패턴이라고 합니다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92534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2EFA33-0844-1F7B-994C-938D58E4B2CC}"/>
              </a:ext>
            </a:extLst>
          </p:cNvPr>
          <p:cNvSpPr txBox="1"/>
          <p:nvPr/>
        </p:nvSpPr>
        <p:spPr>
          <a:xfrm>
            <a:off x="148567" y="403820"/>
            <a:ext cx="556113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function Rectangle(width, height) 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	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this.width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 = width;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	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this.height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 = height;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Rectangle.prototype.area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 = function() 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  return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this.width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 *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this.height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etBrains Mono" panose="02000009000000000000" pitchFamily="49" charset="0"/>
              <a:ea typeface="맑은 고딕" panose="020B0503020000020004" pitchFamily="50" charset="-127"/>
              <a:cs typeface="JetBrains Mono" panose="02000009000000000000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function Square(length) 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 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Rectangle.call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(this, length, length);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Square.prototype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 =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Rectangle.prototype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Square.prototype.constructor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 = Square;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JetBrains Mono" panose="02000009000000000000" pitchFamily="49" charset="0"/>
              <a:ea typeface="맑은 고딕" panose="020B0503020000020004" pitchFamily="50" charset="-127"/>
              <a:cs typeface="JetBrains Mono" panose="02000009000000000000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const r = new Rectangle(2,3);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const r1 = new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r.constructor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(2,3);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59BA789-E433-134F-F998-51C8E0AF0016}"/>
              </a:ext>
            </a:extLst>
          </p:cNvPr>
          <p:cNvGrpSpPr/>
          <p:nvPr/>
        </p:nvGrpSpPr>
        <p:grpSpPr>
          <a:xfrm>
            <a:off x="6442745" y="1078748"/>
            <a:ext cx="2298584" cy="369332"/>
            <a:chOff x="1384183" y="2348917"/>
            <a:chExt cx="2298584" cy="3693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B410885-D3CC-010B-1053-EAA3DDC3CAE3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prototype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DE6CD86-A9A8-6628-B30B-87A8C231D331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3A23E7A-2E92-5BCB-AFAA-330C18425282}"/>
              </a:ext>
            </a:extLst>
          </p:cNvPr>
          <p:cNvSpPr txBox="1"/>
          <p:nvPr/>
        </p:nvSpPr>
        <p:spPr>
          <a:xfrm>
            <a:off x="6418076" y="709416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Object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CE7FDDA-E462-439D-6C53-2EBBC5196616}"/>
              </a:ext>
            </a:extLst>
          </p:cNvPr>
          <p:cNvGrpSpPr/>
          <p:nvPr/>
        </p:nvGrpSpPr>
        <p:grpSpPr>
          <a:xfrm>
            <a:off x="9286613" y="1078748"/>
            <a:ext cx="2298584" cy="369332"/>
            <a:chOff x="1384183" y="2348917"/>
            <a:chExt cx="2298584" cy="36933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4D47594-000C-7C81-8D79-385932FE42FC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constructor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1AC90BA-36E8-6285-9E32-FE9A76AC4751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AED87B8-6654-81D1-692B-FA4251675326}"/>
              </a:ext>
            </a:extLst>
          </p:cNvPr>
          <p:cNvSpPr txBox="1"/>
          <p:nvPr/>
        </p:nvSpPr>
        <p:spPr>
          <a:xfrm>
            <a:off x="9232084" y="709416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Object.prototype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etBrains Mono" panose="02000009000000000000" pitchFamily="49" charset="0"/>
              <a:ea typeface="맑은 고딕" panose="020B0503020000020004" pitchFamily="50" charset="-127"/>
              <a:cs typeface="JetBrains Mono" panose="02000009000000000000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31C0412-0ED4-9C62-B2F4-A97DD2594264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8741329" y="1263414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E4E841FF-51CD-9416-F09E-C0E3493D00D2}"/>
              </a:ext>
            </a:extLst>
          </p:cNvPr>
          <p:cNvCxnSpPr>
            <a:cxnSpLocks/>
            <a:stCxn id="11" idx="3"/>
            <a:endCxn id="8" idx="0"/>
          </p:cNvCxnSpPr>
          <p:nvPr/>
        </p:nvCxnSpPr>
        <p:spPr>
          <a:xfrm flipH="1" flipV="1">
            <a:off x="7638923" y="709416"/>
            <a:ext cx="3946274" cy="553998"/>
          </a:xfrm>
          <a:prstGeom prst="bentConnector4">
            <a:avLst>
              <a:gd name="adj1" fmla="val -579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6607101-A2A9-7699-1AFF-5EAB3AAA18AB}"/>
              </a:ext>
            </a:extLst>
          </p:cNvPr>
          <p:cNvSpPr txBox="1"/>
          <p:nvPr/>
        </p:nvSpPr>
        <p:spPr>
          <a:xfrm>
            <a:off x="5496663" y="28683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obj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etBrains Mono" panose="02000009000000000000" pitchFamily="49" charset="0"/>
              <a:ea typeface="맑은 고딕" panose="020B0503020000020004" pitchFamily="50" charset="-127"/>
              <a:cs typeface="JetBrains Mono" panose="02000009000000000000" pitchFamily="49" charset="0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73042B9-7427-F73D-0D5A-573FD779519E}"/>
              </a:ext>
            </a:extLst>
          </p:cNvPr>
          <p:cNvGrpSpPr/>
          <p:nvPr/>
        </p:nvGrpSpPr>
        <p:grpSpPr>
          <a:xfrm>
            <a:off x="9286380" y="1448080"/>
            <a:ext cx="2298584" cy="369332"/>
            <a:chOff x="1384183" y="2348917"/>
            <a:chExt cx="2298584" cy="36933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404FFDD-BD63-B1BD-1F73-82A46288CE06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__proto__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07921E6-4349-39A8-C21C-E9A0E9CEE81C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NULL</a:t>
              </a:r>
              <a:endPara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2" name="화살표: 왼쪽 1">
            <a:extLst>
              <a:ext uri="{FF2B5EF4-FFF2-40B4-BE49-F238E27FC236}">
                <a16:creationId xmlns:a16="http://schemas.microsoft.com/office/drawing/2014/main" id="{F1ADA464-5B9F-6A7A-536E-B41CAC672729}"/>
              </a:ext>
            </a:extLst>
          </p:cNvPr>
          <p:cNvSpPr/>
          <p:nvPr/>
        </p:nvSpPr>
        <p:spPr>
          <a:xfrm>
            <a:off x="4838973" y="4508945"/>
            <a:ext cx="444616" cy="41945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9FA617F-0E49-75D9-6176-6A7DE6C4EB44}"/>
              </a:ext>
            </a:extLst>
          </p:cNvPr>
          <p:cNvGrpSpPr/>
          <p:nvPr/>
        </p:nvGrpSpPr>
        <p:grpSpPr>
          <a:xfrm>
            <a:off x="6413188" y="3912473"/>
            <a:ext cx="2298584" cy="369332"/>
            <a:chOff x="1384183" y="2348917"/>
            <a:chExt cx="2298584" cy="36933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A0BA772-7E16-0C75-A392-E74BD21187A7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prototype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0193AAA-92C7-6046-87E0-DC66FD51DC58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7D008D-391E-794D-D0E4-DF0876E61E5A}"/>
              </a:ext>
            </a:extLst>
          </p:cNvPr>
          <p:cNvSpPr txBox="1"/>
          <p:nvPr/>
        </p:nvSpPr>
        <p:spPr>
          <a:xfrm>
            <a:off x="6094904" y="3543141"/>
            <a:ext cx="285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Rectangle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BC9071B-064E-8E83-EF18-DAD5307D12E3}"/>
              </a:ext>
            </a:extLst>
          </p:cNvPr>
          <p:cNvGrpSpPr/>
          <p:nvPr/>
        </p:nvGrpSpPr>
        <p:grpSpPr>
          <a:xfrm>
            <a:off x="9257056" y="3912473"/>
            <a:ext cx="2298584" cy="369332"/>
            <a:chOff x="1384183" y="2348917"/>
            <a:chExt cx="2298584" cy="36933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7195057-A6A0-5357-63D9-264AD5587AC6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constructor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F6F1DCE-29AA-EEED-E1BA-96C95B4B33AE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640BB256-A213-975D-CCA6-EA05515B6430}"/>
              </a:ext>
            </a:extLst>
          </p:cNvPr>
          <p:cNvSpPr txBox="1"/>
          <p:nvPr/>
        </p:nvSpPr>
        <p:spPr>
          <a:xfrm>
            <a:off x="9043136" y="3543141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Rectangle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.prototype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etBrains Mono" panose="02000009000000000000" pitchFamily="49" charset="0"/>
              <a:ea typeface="맑은 고딕" panose="020B0503020000020004" pitchFamily="50" charset="-127"/>
              <a:cs typeface="JetBrains Mono" panose="02000009000000000000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42B331E-F81A-EF2A-AA4A-CA7CBD138E1E}"/>
              </a:ext>
            </a:extLst>
          </p:cNvPr>
          <p:cNvCxnSpPr>
            <a:cxnSpLocks/>
            <a:stCxn id="20" idx="3"/>
            <a:endCxn id="28" idx="1"/>
          </p:cNvCxnSpPr>
          <p:nvPr/>
        </p:nvCxnSpPr>
        <p:spPr>
          <a:xfrm>
            <a:off x="8711772" y="4097139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A3082744-DA6A-9BC2-94EE-D2F83DDD7168}"/>
              </a:ext>
            </a:extLst>
          </p:cNvPr>
          <p:cNvCxnSpPr>
            <a:cxnSpLocks/>
            <a:stCxn id="29" idx="3"/>
            <a:endCxn id="51" idx="0"/>
          </p:cNvCxnSpPr>
          <p:nvPr/>
        </p:nvCxnSpPr>
        <p:spPr>
          <a:xfrm flipH="1">
            <a:off x="5894012" y="4097139"/>
            <a:ext cx="5661628" cy="1910394"/>
          </a:xfrm>
          <a:prstGeom prst="bentConnector4">
            <a:avLst>
              <a:gd name="adj1" fmla="val -4038"/>
              <a:gd name="adj2" fmla="val 8381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276B368-EBB4-7841-6835-C31D7DB58840}"/>
              </a:ext>
            </a:extLst>
          </p:cNvPr>
          <p:cNvGrpSpPr/>
          <p:nvPr/>
        </p:nvGrpSpPr>
        <p:grpSpPr>
          <a:xfrm>
            <a:off x="9256823" y="4281805"/>
            <a:ext cx="2298584" cy="369332"/>
            <a:chOff x="1384183" y="2348917"/>
            <a:chExt cx="2298584" cy="369332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5FB7D36-E875-600F-9AA6-8A50AFD0856D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__proto__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7BBDDAF-49EF-87F3-6678-A1ED6EC06D56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4BCB29CA-F46C-5DF4-9417-233E7D39FBFC}"/>
              </a:ext>
            </a:extLst>
          </p:cNvPr>
          <p:cNvCxnSpPr>
            <a:cxnSpLocks/>
            <a:stCxn id="36" idx="3"/>
            <a:endCxn id="12" idx="3"/>
          </p:cNvCxnSpPr>
          <p:nvPr/>
        </p:nvCxnSpPr>
        <p:spPr>
          <a:xfrm flipV="1">
            <a:off x="11555407" y="894082"/>
            <a:ext cx="67075" cy="3572389"/>
          </a:xfrm>
          <a:prstGeom prst="bentConnector3">
            <a:avLst>
              <a:gd name="adj1" fmla="val 44081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C46F3BD-A276-35B4-F91D-D1F2C3FE90BF}"/>
              </a:ext>
            </a:extLst>
          </p:cNvPr>
          <p:cNvGrpSpPr/>
          <p:nvPr/>
        </p:nvGrpSpPr>
        <p:grpSpPr>
          <a:xfrm>
            <a:off x="9256823" y="4651136"/>
            <a:ext cx="2298584" cy="369332"/>
            <a:chOff x="1384183" y="2348917"/>
            <a:chExt cx="2298584" cy="36933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0C9BE08-A46F-1826-FFC8-EFBB9CA409B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area()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39569D1-E6BD-32F9-C085-585121D35D98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623776D-C509-AD31-638E-2CE8A3D6AEEF}"/>
              </a:ext>
            </a:extLst>
          </p:cNvPr>
          <p:cNvGrpSpPr/>
          <p:nvPr/>
        </p:nvGrpSpPr>
        <p:grpSpPr>
          <a:xfrm>
            <a:off x="4697834" y="6376865"/>
            <a:ext cx="2298584" cy="369332"/>
            <a:chOff x="1384183" y="2348917"/>
            <a:chExt cx="2298584" cy="36933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2427160C-BEE8-E342-D56C-04F1995CBBF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prototype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612EDA2-C9C4-DC20-76FD-EEAC398DF187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475B45E2-C45E-67A1-545B-A9C231E116DB}"/>
              </a:ext>
            </a:extLst>
          </p:cNvPr>
          <p:cNvSpPr txBox="1"/>
          <p:nvPr/>
        </p:nvSpPr>
        <p:spPr>
          <a:xfrm>
            <a:off x="4673165" y="6007533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Square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생성자 함수</a:t>
            </a: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191AD617-6AD3-79C6-D4F8-401079F35FFB}"/>
              </a:ext>
            </a:extLst>
          </p:cNvPr>
          <p:cNvCxnSpPr>
            <a:cxnSpLocks/>
            <a:stCxn id="50" idx="3"/>
            <a:endCxn id="45" idx="2"/>
          </p:cNvCxnSpPr>
          <p:nvPr/>
        </p:nvCxnSpPr>
        <p:spPr>
          <a:xfrm flipV="1">
            <a:off x="6996418" y="5020468"/>
            <a:ext cx="3170611" cy="154106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C46FC3FE-31DB-9E8E-040F-A238E96CEF8C}"/>
              </a:ext>
            </a:extLst>
          </p:cNvPr>
          <p:cNvGrpSpPr/>
          <p:nvPr/>
        </p:nvGrpSpPr>
        <p:grpSpPr>
          <a:xfrm>
            <a:off x="2312521" y="5357822"/>
            <a:ext cx="2298584" cy="369332"/>
            <a:chOff x="1384183" y="2348917"/>
            <a:chExt cx="2298584" cy="369332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D074983-6AA3-36C4-F901-63E7A196B8F6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__proto__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40B064D-CD42-B50F-F7F9-66162E23C190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3ED3964-8A7D-6077-56AB-15DCF0AD2DFD}"/>
              </a:ext>
            </a:extLst>
          </p:cNvPr>
          <p:cNvSpPr txBox="1"/>
          <p:nvPr/>
        </p:nvSpPr>
        <p:spPr>
          <a:xfrm>
            <a:off x="1887908" y="535782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etBrains Mono" panose="02000009000000000000" pitchFamily="49" charset="0"/>
              <a:ea typeface="맑은 고딕" panose="020B0503020000020004" pitchFamily="50" charset="-127"/>
              <a:cs typeface="JetBrains Mono" panose="02000009000000000000" pitchFamily="49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E3090F27-5706-BF1A-CB6C-069438BEE3FC}"/>
              </a:ext>
            </a:extLst>
          </p:cNvPr>
          <p:cNvCxnSpPr>
            <a:cxnSpLocks/>
            <a:stCxn id="74" idx="3"/>
            <a:endCxn id="28" idx="1"/>
          </p:cNvCxnSpPr>
          <p:nvPr/>
        </p:nvCxnSpPr>
        <p:spPr>
          <a:xfrm flipV="1">
            <a:off x="4611105" y="4097139"/>
            <a:ext cx="4645951" cy="1445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4309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7E50CF-F331-D100-22A9-C3C45C59416E}"/>
              </a:ext>
            </a:extLst>
          </p:cNvPr>
          <p:cNvSpPr txBox="1"/>
          <p:nvPr/>
        </p:nvSpPr>
        <p:spPr>
          <a:xfrm>
            <a:off x="311285" y="564204"/>
            <a:ext cx="75648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Object.create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(prototype)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인자로 전달된 객체를 프로토타입으로 하는 새로운 객체를 반환</a:t>
            </a:r>
          </a:p>
        </p:txBody>
      </p:sp>
    </p:spTree>
    <p:extLst>
      <p:ext uri="{BB962C8B-B14F-4D97-AF65-F5344CB8AC3E}">
        <p14:creationId xmlns:p14="http://schemas.microsoft.com/office/powerpoint/2010/main" val="21487783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6D805A-F4E7-050D-CBA8-67CF2642862F}"/>
              </a:ext>
            </a:extLst>
          </p:cNvPr>
          <p:cNvSpPr txBox="1"/>
          <p:nvPr/>
        </p:nvSpPr>
        <p:spPr>
          <a:xfrm>
            <a:off x="233464" y="544749"/>
            <a:ext cx="666400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프로토타입 체인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 Person(name)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this.name = name;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Person.prototype.sayHello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function() { ... };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daniel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new Person("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daniel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");</a:t>
            </a: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daniel.sayHello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console.log(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daniel.valueOf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());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CF8757C-1253-242D-C9BA-37CE1F95EE9F}"/>
              </a:ext>
            </a:extLst>
          </p:cNvPr>
          <p:cNvGrpSpPr/>
          <p:nvPr/>
        </p:nvGrpSpPr>
        <p:grpSpPr>
          <a:xfrm>
            <a:off x="5466825" y="3962820"/>
            <a:ext cx="2298584" cy="369332"/>
            <a:chOff x="1384183" y="2348917"/>
            <a:chExt cx="2298584" cy="3693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6DF23EB-9A35-7522-F016-869C364FEA81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8F0494F-3EE7-A3B4-EB32-2CAB765A2645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6EE8861-3E13-9632-624C-C42AC8F1C328}"/>
              </a:ext>
            </a:extLst>
          </p:cNvPr>
          <p:cNvSpPr txBox="1"/>
          <p:nvPr/>
        </p:nvSpPr>
        <p:spPr>
          <a:xfrm>
            <a:off x="5442156" y="3593488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Person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6E41B73-94FE-CB15-FCBE-014DBB73E8CE}"/>
              </a:ext>
            </a:extLst>
          </p:cNvPr>
          <p:cNvGrpSpPr/>
          <p:nvPr/>
        </p:nvGrpSpPr>
        <p:grpSpPr>
          <a:xfrm>
            <a:off x="8310693" y="3962820"/>
            <a:ext cx="2298584" cy="369332"/>
            <a:chOff x="1384183" y="2348917"/>
            <a:chExt cx="2298584" cy="36933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8691547-0054-9291-EA20-8497DC5E9844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constructor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A125E35-7AE4-0A89-F7F8-DF867EE79E3C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986A0F3-B89F-3160-7D40-865B025311B7}"/>
              </a:ext>
            </a:extLst>
          </p:cNvPr>
          <p:cNvSpPr txBox="1"/>
          <p:nvPr/>
        </p:nvSpPr>
        <p:spPr>
          <a:xfrm>
            <a:off x="8256164" y="359348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Person.prototype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5829FB7-F07B-D406-822A-745E6C2AEB86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7765409" y="4147486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DB667078-3D90-2FAB-9AB5-A6FD9FDBEDC1}"/>
              </a:ext>
            </a:extLst>
          </p:cNvPr>
          <p:cNvCxnSpPr>
            <a:cxnSpLocks/>
            <a:stCxn id="11" idx="3"/>
            <a:endCxn id="8" idx="0"/>
          </p:cNvCxnSpPr>
          <p:nvPr/>
        </p:nvCxnSpPr>
        <p:spPr>
          <a:xfrm flipH="1" flipV="1">
            <a:off x="6663003" y="3593488"/>
            <a:ext cx="3946274" cy="553998"/>
          </a:xfrm>
          <a:prstGeom prst="bentConnector4">
            <a:avLst>
              <a:gd name="adj1" fmla="val -579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06233F9-59A0-32E1-BBCA-4E16CCA7B16B}"/>
              </a:ext>
            </a:extLst>
          </p:cNvPr>
          <p:cNvGrpSpPr/>
          <p:nvPr/>
        </p:nvGrpSpPr>
        <p:grpSpPr>
          <a:xfrm>
            <a:off x="8310693" y="4330916"/>
            <a:ext cx="2298584" cy="369332"/>
            <a:chOff x="1384183" y="2348917"/>
            <a:chExt cx="2298584" cy="36933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E078F74-821B-4168-73C3-D82D55523956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sayHello</a:t>
              </a:r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6B95CB4-3EB3-638B-A8F7-B3C1869AC718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7FF49B2-1C61-19DF-6EFD-AD99D1E023B8}"/>
              </a:ext>
            </a:extLst>
          </p:cNvPr>
          <p:cNvGrpSpPr/>
          <p:nvPr/>
        </p:nvGrpSpPr>
        <p:grpSpPr>
          <a:xfrm>
            <a:off x="8310693" y="5649380"/>
            <a:ext cx="2298584" cy="369332"/>
            <a:chOff x="1384183" y="2348917"/>
            <a:chExt cx="2298584" cy="36933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E5564C1-0299-2EAB-66FC-D677B7B04FA3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name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550062B-9366-F3A7-F66B-7E9CECC27991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50283E8-56B8-69C9-B15D-BD1BCF7E76B3}"/>
              </a:ext>
            </a:extLst>
          </p:cNvPr>
          <p:cNvSpPr txBox="1"/>
          <p:nvPr/>
        </p:nvSpPr>
        <p:spPr>
          <a:xfrm>
            <a:off x="8861313" y="527983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daniel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DCABAC1-8C28-81D8-87A1-9526EDE0F2D2}"/>
              </a:ext>
            </a:extLst>
          </p:cNvPr>
          <p:cNvGrpSpPr/>
          <p:nvPr/>
        </p:nvGrpSpPr>
        <p:grpSpPr>
          <a:xfrm>
            <a:off x="8309751" y="6018496"/>
            <a:ext cx="2298584" cy="369332"/>
            <a:chOff x="1384183" y="2348917"/>
            <a:chExt cx="2298584" cy="36933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9992EDA-1FA6-CEA4-1DAC-60DA52551681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8BF1B68-E912-EEF5-5119-98CAAE67EDD2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2D33B2D8-3A7E-1706-CCEE-B69517428E1B}"/>
              </a:ext>
            </a:extLst>
          </p:cNvPr>
          <p:cNvCxnSpPr>
            <a:cxnSpLocks/>
            <a:stCxn id="28" idx="3"/>
            <a:endCxn id="12" idx="3"/>
          </p:cNvCxnSpPr>
          <p:nvPr/>
        </p:nvCxnSpPr>
        <p:spPr>
          <a:xfrm flipV="1">
            <a:off x="10608335" y="3778154"/>
            <a:ext cx="38227" cy="2425008"/>
          </a:xfrm>
          <a:prstGeom prst="bentConnector3">
            <a:avLst>
              <a:gd name="adj1" fmla="val 100524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화살표: 왼쪽 31">
            <a:extLst>
              <a:ext uri="{FF2B5EF4-FFF2-40B4-BE49-F238E27FC236}">
                <a16:creationId xmlns:a16="http://schemas.microsoft.com/office/drawing/2014/main" id="{9C43D202-5EF8-B64B-6051-EB0302D6ADD8}"/>
              </a:ext>
            </a:extLst>
          </p:cNvPr>
          <p:cNvSpPr/>
          <p:nvPr/>
        </p:nvSpPr>
        <p:spPr>
          <a:xfrm>
            <a:off x="4528580" y="2952946"/>
            <a:ext cx="444616" cy="41945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19CBFB7-30F1-5537-BB1A-9BB39016AB05}"/>
              </a:ext>
            </a:extLst>
          </p:cNvPr>
          <p:cNvGrpSpPr/>
          <p:nvPr/>
        </p:nvGrpSpPr>
        <p:grpSpPr>
          <a:xfrm>
            <a:off x="8311620" y="4699011"/>
            <a:ext cx="2298584" cy="369332"/>
            <a:chOff x="1384183" y="2348917"/>
            <a:chExt cx="2298584" cy="369332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893855C-857D-3891-0A75-596A9A76EABD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1A1CFE8-641C-0E6A-A7D7-B839180F0348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C73AAAF-463C-C387-24BF-7EE5C8EE90E2}"/>
              </a:ext>
            </a:extLst>
          </p:cNvPr>
          <p:cNvGrpSpPr/>
          <p:nvPr/>
        </p:nvGrpSpPr>
        <p:grpSpPr>
          <a:xfrm>
            <a:off x="5428598" y="1365322"/>
            <a:ext cx="2298584" cy="369332"/>
            <a:chOff x="1384183" y="2348917"/>
            <a:chExt cx="2298584" cy="36933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0F29F6D-DD11-C7BD-81D8-8B3014D66B77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87C524D-8B56-52BF-EFAC-4DF05F8624E6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D3DD6A3-D58D-9CDE-5679-E8E9B59C0037}"/>
              </a:ext>
            </a:extLst>
          </p:cNvPr>
          <p:cNvSpPr txBox="1"/>
          <p:nvPr/>
        </p:nvSpPr>
        <p:spPr>
          <a:xfrm>
            <a:off x="5403929" y="995990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Object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45122AF-CB13-AF90-A503-C958BB416B23}"/>
              </a:ext>
            </a:extLst>
          </p:cNvPr>
          <p:cNvGrpSpPr/>
          <p:nvPr/>
        </p:nvGrpSpPr>
        <p:grpSpPr>
          <a:xfrm>
            <a:off x="8272466" y="1365322"/>
            <a:ext cx="2298584" cy="369332"/>
            <a:chOff x="1384183" y="2348917"/>
            <a:chExt cx="2298584" cy="36933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0D69F3A-628A-0141-FDD9-15717A40E59B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constructor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5BEAA24-29FF-BD82-080E-FE618EEC2F47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82A756FD-B340-59C0-DC8A-1AD07B9A3598}"/>
              </a:ext>
            </a:extLst>
          </p:cNvPr>
          <p:cNvSpPr txBox="1"/>
          <p:nvPr/>
        </p:nvSpPr>
        <p:spPr>
          <a:xfrm>
            <a:off x="8217937" y="995990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Object.prototype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EF44D40-4E03-C950-9ACB-DA0B75FA27FC}"/>
              </a:ext>
            </a:extLst>
          </p:cNvPr>
          <p:cNvCxnSpPr>
            <a:cxnSpLocks/>
            <a:stCxn id="42" idx="3"/>
            <a:endCxn id="45" idx="1"/>
          </p:cNvCxnSpPr>
          <p:nvPr/>
        </p:nvCxnSpPr>
        <p:spPr>
          <a:xfrm>
            <a:off x="7727182" y="1549988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16CB1350-D123-2684-DBC4-9A759B3D244D}"/>
              </a:ext>
            </a:extLst>
          </p:cNvPr>
          <p:cNvCxnSpPr>
            <a:cxnSpLocks/>
            <a:stCxn id="46" idx="3"/>
            <a:endCxn id="43" idx="0"/>
          </p:cNvCxnSpPr>
          <p:nvPr/>
        </p:nvCxnSpPr>
        <p:spPr>
          <a:xfrm flipH="1" flipV="1">
            <a:off x="6624776" y="995990"/>
            <a:ext cx="3946274" cy="553998"/>
          </a:xfrm>
          <a:prstGeom prst="bentConnector4">
            <a:avLst>
              <a:gd name="adj1" fmla="val -579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9EBFFB8C-F1F6-007F-F14E-62FCBED0B211}"/>
              </a:ext>
            </a:extLst>
          </p:cNvPr>
          <p:cNvGrpSpPr/>
          <p:nvPr/>
        </p:nvGrpSpPr>
        <p:grpSpPr>
          <a:xfrm>
            <a:off x="8272233" y="1734654"/>
            <a:ext cx="2298584" cy="369332"/>
            <a:chOff x="1384183" y="2348917"/>
            <a:chExt cx="2298584" cy="36933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BF19A0A-4B52-B581-20B6-E2A4A649CA4D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A87B761-4EEB-5581-F95A-86B7635EDECB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NULL</a:t>
              </a:r>
              <a:endParaRPr lang="ko-KR" altLang="en-US" sz="9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B5213EDC-AA7F-3D87-1D1D-79D3BD1EDBFB}"/>
              </a:ext>
            </a:extLst>
          </p:cNvPr>
          <p:cNvCxnSpPr>
            <a:cxnSpLocks/>
            <a:stCxn id="36" idx="3"/>
            <a:endCxn id="47" idx="3"/>
          </p:cNvCxnSpPr>
          <p:nvPr/>
        </p:nvCxnSpPr>
        <p:spPr>
          <a:xfrm flipH="1" flipV="1">
            <a:off x="10608335" y="1180656"/>
            <a:ext cx="1869" cy="3703021"/>
          </a:xfrm>
          <a:prstGeom prst="bentConnector3">
            <a:avLst>
              <a:gd name="adj1" fmla="val -3512247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DB909E6E-59F7-95D2-20C9-0691E60E2BA6}"/>
              </a:ext>
            </a:extLst>
          </p:cNvPr>
          <p:cNvGrpSpPr/>
          <p:nvPr/>
        </p:nvGrpSpPr>
        <p:grpSpPr>
          <a:xfrm>
            <a:off x="8272466" y="2104518"/>
            <a:ext cx="2298584" cy="369332"/>
            <a:chOff x="1384183" y="2348917"/>
            <a:chExt cx="2298584" cy="369332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32B509A-F2B4-9555-3D8D-1A5F80AA19FA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valueOf</a:t>
              </a:r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8BBD14D-E21B-7722-6CA5-AAC9FC95B8C3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NULL</a:t>
              </a:r>
              <a:endParaRPr lang="ko-KR" altLang="en-US" sz="9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72AD255-B535-ED54-6069-D8CB8E5EBB26}"/>
              </a:ext>
            </a:extLst>
          </p:cNvPr>
          <p:cNvSpPr/>
          <p:nvPr/>
        </p:nvSpPr>
        <p:spPr>
          <a:xfrm>
            <a:off x="8038051" y="544749"/>
            <a:ext cx="2808914" cy="61244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F3D3D65-E18E-69EC-9C07-641FA888AC3A}"/>
              </a:ext>
            </a:extLst>
          </p:cNvPr>
          <p:cNvSpPr txBox="1"/>
          <p:nvPr/>
        </p:nvSpPr>
        <p:spPr>
          <a:xfrm>
            <a:off x="8430897" y="143240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JetBrains Mono" panose="02000009000000000000" pitchFamily="49" charset="0"/>
                <a:cs typeface="JetBrains Mono" panose="02000009000000000000" pitchFamily="49" charset="0"/>
              </a:rPr>
              <a:t>프로토타입 체인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5019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B1E81E-AA97-B4F3-6A10-43B6FB37B2FE}"/>
              </a:ext>
            </a:extLst>
          </p:cNvPr>
          <p:cNvSpPr/>
          <p:nvPr/>
        </p:nvSpPr>
        <p:spPr>
          <a:xfrm>
            <a:off x="2217906" y="1566153"/>
            <a:ext cx="1634247" cy="10311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3069C-DACC-080C-F968-2FB97CB6C18E}"/>
              </a:ext>
            </a:extLst>
          </p:cNvPr>
          <p:cNvSpPr txBox="1"/>
          <p:nvPr/>
        </p:nvSpPr>
        <p:spPr>
          <a:xfrm>
            <a:off x="1643974" y="118677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x1, y1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9330A5-785E-E8F0-49B1-034EE9660A0C}"/>
              </a:ext>
            </a:extLst>
          </p:cNvPr>
          <p:cNvSpPr txBox="1"/>
          <p:nvPr/>
        </p:nvSpPr>
        <p:spPr>
          <a:xfrm>
            <a:off x="3852153" y="246149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x2, y2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DEDB52-1F08-163A-6871-B06CE612B80A}"/>
              </a:ext>
            </a:extLst>
          </p:cNvPr>
          <p:cNvSpPr/>
          <p:nvPr/>
        </p:nvSpPr>
        <p:spPr>
          <a:xfrm>
            <a:off x="6060332" y="1556106"/>
            <a:ext cx="1634247" cy="10311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C7519F-097B-7CED-209B-6C5D7A480089}"/>
              </a:ext>
            </a:extLst>
          </p:cNvPr>
          <p:cNvSpPr txBox="1"/>
          <p:nvPr/>
        </p:nvSpPr>
        <p:spPr>
          <a:xfrm>
            <a:off x="5692282" y="117608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x, y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AFE553-6C49-5749-0925-DA7A73D311DB}"/>
              </a:ext>
            </a:extLst>
          </p:cNvPr>
          <p:cNvSpPr txBox="1"/>
          <p:nvPr/>
        </p:nvSpPr>
        <p:spPr>
          <a:xfrm>
            <a:off x="6716193" y="2597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w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4065A1-4D6A-100A-AAFC-B9F76B3A0A83}"/>
              </a:ext>
            </a:extLst>
          </p:cNvPr>
          <p:cNvSpPr txBox="1"/>
          <p:nvPr/>
        </p:nvSpPr>
        <p:spPr>
          <a:xfrm>
            <a:off x="7714034" y="188700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h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EFAACAC-8614-EA95-9766-7A274EEF1A61}"/>
              </a:ext>
            </a:extLst>
          </p:cNvPr>
          <p:cNvSpPr/>
          <p:nvPr/>
        </p:nvSpPr>
        <p:spPr>
          <a:xfrm>
            <a:off x="5758683" y="4436292"/>
            <a:ext cx="2334639" cy="114786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B7BD38-500F-FBA0-34CD-5CE52676291F}"/>
              </a:ext>
            </a:extLst>
          </p:cNvPr>
          <p:cNvSpPr txBox="1"/>
          <p:nvPr/>
        </p:nvSpPr>
        <p:spPr>
          <a:xfrm>
            <a:off x="5098895" y="425162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x, y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0104B6-64DF-FC7F-7D89-4FF3E66A3019}"/>
              </a:ext>
            </a:extLst>
          </p:cNvPr>
          <p:cNvSpPr txBox="1"/>
          <p:nvPr/>
        </p:nvSpPr>
        <p:spPr>
          <a:xfrm>
            <a:off x="6716193" y="558415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w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64CF02-1C7A-3FFE-940B-EC53316B59A0}"/>
              </a:ext>
            </a:extLst>
          </p:cNvPr>
          <p:cNvSpPr txBox="1"/>
          <p:nvPr/>
        </p:nvSpPr>
        <p:spPr>
          <a:xfrm>
            <a:off x="8089214" y="482555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h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A187904-5BF6-04EC-D592-71A787863604}"/>
              </a:ext>
            </a:extLst>
          </p:cNvPr>
          <p:cNvSpPr/>
          <p:nvPr/>
        </p:nvSpPr>
        <p:spPr>
          <a:xfrm>
            <a:off x="7407595" y="1566153"/>
            <a:ext cx="286984" cy="28202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E501574-11DF-D30C-E341-4780D035DFDC}"/>
              </a:ext>
            </a:extLst>
          </p:cNvPr>
          <p:cNvSpPr/>
          <p:nvPr/>
        </p:nvSpPr>
        <p:spPr>
          <a:xfrm>
            <a:off x="7091902" y="2300512"/>
            <a:ext cx="602180" cy="28202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5FF4626-F5E3-1355-3018-D87364DE5D40}"/>
              </a:ext>
            </a:extLst>
          </p:cNvPr>
          <p:cNvSpPr/>
          <p:nvPr/>
        </p:nvSpPr>
        <p:spPr>
          <a:xfrm>
            <a:off x="6060331" y="1545420"/>
            <a:ext cx="322524" cy="3693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062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C88E8C-118C-F786-E1C7-DA2B18EF0474}"/>
              </a:ext>
            </a:extLst>
          </p:cNvPr>
          <p:cNvSpPr txBox="1"/>
          <p:nvPr/>
        </p:nvSpPr>
        <p:spPr>
          <a:xfrm>
            <a:off x="318782" y="604007"/>
            <a:ext cx="8994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2. node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명령어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자바스크립트로 작성된 스크립트 파일을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node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명령어를 사용하여 실행하는 방법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A50642-738F-D2F9-C0CB-718D07FC7A9B}"/>
              </a:ext>
            </a:extLst>
          </p:cNvPr>
          <p:cNvSpPr txBox="1"/>
          <p:nvPr/>
        </p:nvSpPr>
        <p:spPr>
          <a:xfrm>
            <a:off x="494950" y="2273417"/>
            <a:ext cx="404469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// hello.js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console.log("hello, world");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A99866-D72A-FDA2-F633-A8732A17E1B0}"/>
              </a:ext>
            </a:extLst>
          </p:cNvPr>
          <p:cNvSpPr txBox="1"/>
          <p:nvPr/>
        </p:nvSpPr>
        <p:spPr>
          <a:xfrm>
            <a:off x="1873532" y="324433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hello.js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331B5D-45A7-17CB-4FD7-4D99744FEF44}"/>
              </a:ext>
            </a:extLst>
          </p:cNvPr>
          <p:cNvSpPr txBox="1"/>
          <p:nvPr/>
        </p:nvSpPr>
        <p:spPr>
          <a:xfrm>
            <a:off x="494949" y="4580390"/>
            <a:ext cx="10679187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# node hello.js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hello, world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확장자를 생략할 수 있습니다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# node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hello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hello, world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235D71-9A90-53ED-4847-753158120E62}"/>
              </a:ext>
            </a:extLst>
          </p:cNvPr>
          <p:cNvSpPr txBox="1"/>
          <p:nvPr/>
        </p:nvSpPr>
        <p:spPr>
          <a:xfrm>
            <a:off x="494949" y="4163471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터미널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(shell)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4458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13C4749-42F1-64F2-50D6-430CE0CFC31F}"/>
              </a:ext>
            </a:extLst>
          </p:cNvPr>
          <p:cNvSpPr txBox="1"/>
          <p:nvPr/>
        </p:nvSpPr>
        <p:spPr>
          <a:xfrm>
            <a:off x="194552" y="262647"/>
            <a:ext cx="7058343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Rectangle = (function() {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function Rectangle(x, y, w, h) { ... }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altLang="ko-KR" sz="1400" b="1" dirty="0" err="1">
                <a:solidFill>
                  <a:srgbClr val="FF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Rectangle.prototype.draw</a:t>
            </a:r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= ...;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return Rectangle;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})();</a:t>
            </a:r>
          </a:p>
          <a:p>
            <a:pPr algn="l"/>
            <a:endParaRPr lang="en-US" altLang="ko-KR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</a:t>
            </a:r>
            <a:r>
              <a:rPr lang="en-US" altLang="ko-KR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RoundRectangle</a:t>
            </a:r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= (function() {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function </a:t>
            </a:r>
            <a:r>
              <a:rPr lang="en-US" altLang="ko-KR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RoundRectangle</a:t>
            </a:r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(x, y, w, h, </a:t>
            </a:r>
            <a:r>
              <a:rPr lang="en-US" altLang="ko-KR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rX</a:t>
            </a:r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altLang="ko-KR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rY</a:t>
            </a:r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) {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  // ...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altLang="ko-KR" sz="1400" b="1" dirty="0" err="1">
                <a:solidFill>
                  <a:srgbClr val="FF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this.draw</a:t>
            </a:r>
            <a:r>
              <a:rPr lang="en-US" altLang="ko-KR" sz="1400" b="1" dirty="0">
                <a:solidFill>
                  <a:srgbClr val="FF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= ...;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}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altLang="ko-KR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RoundRectangle.prototype</a:t>
            </a:r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altLang="ko-KR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Object.create</a:t>
            </a:r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ko-KR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Rectangle.prototype</a:t>
            </a:r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altLang="ko-KR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RoundRectangle.prototype.constructor</a:t>
            </a:r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altLang="ko-KR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RoundRectangle</a:t>
            </a:r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return </a:t>
            </a:r>
            <a:r>
              <a:rPr lang="en-US" altLang="ko-KR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RoundRectangle</a:t>
            </a:r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})();</a:t>
            </a:r>
          </a:p>
          <a:p>
            <a:pPr algn="l"/>
            <a:endParaRPr lang="en-US" altLang="ko-KR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</a:t>
            </a:r>
            <a:r>
              <a:rPr lang="en-US" altLang="ko-KR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rrect</a:t>
            </a:r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= new </a:t>
            </a:r>
            <a:r>
              <a:rPr lang="en-US" altLang="ko-KR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RoundRectangle</a:t>
            </a:r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(1,1,10,10,5,5);</a:t>
            </a:r>
          </a:p>
          <a:p>
            <a:pPr algn="l"/>
            <a:r>
              <a:rPr lang="en-US" altLang="ko-KR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rrect.draw</a:t>
            </a:r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endParaRPr lang="ko-KR" altLang="en-US" sz="1400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260F3EB-0769-C524-30C4-2E472ACB2113}"/>
              </a:ext>
            </a:extLst>
          </p:cNvPr>
          <p:cNvGrpSpPr/>
          <p:nvPr/>
        </p:nvGrpSpPr>
        <p:grpSpPr>
          <a:xfrm>
            <a:off x="6205057" y="3710980"/>
            <a:ext cx="2298584" cy="369332"/>
            <a:chOff x="1384183" y="2348917"/>
            <a:chExt cx="2298584" cy="36933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9020A40-09A6-236E-FC7A-96BD25B7C519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1BB7A47-492F-E369-2B05-0E2868168E64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C6B43E3-B728-6328-7AA5-820EF58E945D}"/>
              </a:ext>
            </a:extLst>
          </p:cNvPr>
          <p:cNvSpPr txBox="1"/>
          <p:nvPr/>
        </p:nvSpPr>
        <p:spPr>
          <a:xfrm>
            <a:off x="6020997" y="3341648"/>
            <a:ext cx="285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Rectangle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25E01E8-E6C3-62B9-185B-F22B994D2E2C}"/>
              </a:ext>
            </a:extLst>
          </p:cNvPr>
          <p:cNvGrpSpPr/>
          <p:nvPr/>
        </p:nvGrpSpPr>
        <p:grpSpPr>
          <a:xfrm>
            <a:off x="9048925" y="3710980"/>
            <a:ext cx="2298584" cy="369332"/>
            <a:chOff x="1384183" y="2348917"/>
            <a:chExt cx="2298584" cy="36933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C6C8D7D-CB3E-6171-6C70-91F92B3713ED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constructor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24BEE49-0827-5EB9-585E-EABCEBA2D5E5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E241338-0D38-ED34-6F9F-99AA6E04F62C}"/>
              </a:ext>
            </a:extLst>
          </p:cNvPr>
          <p:cNvSpPr txBox="1"/>
          <p:nvPr/>
        </p:nvSpPr>
        <p:spPr>
          <a:xfrm>
            <a:off x="8832030" y="3344646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Rectangle.prototype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042EA7D-148C-E8AB-F819-13088EBA125B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8503641" y="3895646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0E5452FE-A3EE-D003-BB03-3CB52F96FE40}"/>
              </a:ext>
            </a:extLst>
          </p:cNvPr>
          <p:cNvCxnSpPr>
            <a:cxnSpLocks/>
            <a:stCxn id="13" idx="3"/>
            <a:endCxn id="10" idx="0"/>
          </p:cNvCxnSpPr>
          <p:nvPr/>
        </p:nvCxnSpPr>
        <p:spPr>
          <a:xfrm flipH="1" flipV="1">
            <a:off x="7448632" y="3341648"/>
            <a:ext cx="3898877" cy="553998"/>
          </a:xfrm>
          <a:prstGeom prst="bentConnector4">
            <a:avLst>
              <a:gd name="adj1" fmla="val -586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FC1E39A-AA36-97EF-1F36-37A0695671D9}"/>
              </a:ext>
            </a:extLst>
          </p:cNvPr>
          <p:cNvGrpSpPr/>
          <p:nvPr/>
        </p:nvGrpSpPr>
        <p:grpSpPr>
          <a:xfrm>
            <a:off x="9048925" y="4079076"/>
            <a:ext cx="2298584" cy="369332"/>
            <a:chOff x="1384183" y="2348917"/>
            <a:chExt cx="2298584" cy="36933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436B5A8-7579-ACE7-35DB-339790902259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draw()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DC50D14-99B6-37BA-15C0-55174C3C2FD2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554EE3A-310D-C8B5-5528-2DC40AFD5AF2}"/>
              </a:ext>
            </a:extLst>
          </p:cNvPr>
          <p:cNvGrpSpPr/>
          <p:nvPr/>
        </p:nvGrpSpPr>
        <p:grpSpPr>
          <a:xfrm>
            <a:off x="2972027" y="5111941"/>
            <a:ext cx="2298584" cy="369332"/>
            <a:chOff x="1384183" y="2348917"/>
            <a:chExt cx="2298584" cy="36933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5A2353C-2868-EF93-7CFD-3A808ECB18F1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B3540AC-5DBF-0510-175F-63E7DB2B24D3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1EA7153-91B2-51FD-80D0-EBB00E3BB58E}"/>
              </a:ext>
            </a:extLst>
          </p:cNvPr>
          <p:cNvSpPr txBox="1"/>
          <p:nvPr/>
        </p:nvSpPr>
        <p:spPr>
          <a:xfrm>
            <a:off x="2497425" y="4748360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RRectangle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EB27A69-C4C8-F836-2FE9-98F0DC0CC648}"/>
              </a:ext>
            </a:extLst>
          </p:cNvPr>
          <p:cNvCxnSpPr>
            <a:cxnSpLocks/>
            <a:stCxn id="26" idx="3"/>
            <a:endCxn id="51" idx="1"/>
          </p:cNvCxnSpPr>
          <p:nvPr/>
        </p:nvCxnSpPr>
        <p:spPr>
          <a:xfrm>
            <a:off x="5270611" y="5296607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8A7D899C-E70A-6BB6-8197-5AEF57292D31}"/>
              </a:ext>
            </a:extLst>
          </p:cNvPr>
          <p:cNvCxnSpPr>
            <a:cxnSpLocks/>
            <a:stCxn id="52" idx="3"/>
            <a:endCxn id="27" idx="0"/>
          </p:cNvCxnSpPr>
          <p:nvPr/>
        </p:nvCxnSpPr>
        <p:spPr>
          <a:xfrm flipH="1" flipV="1">
            <a:off x="3993989" y="4748360"/>
            <a:ext cx="4120490" cy="548247"/>
          </a:xfrm>
          <a:prstGeom prst="bentConnector4">
            <a:avLst>
              <a:gd name="adj1" fmla="val -5548"/>
              <a:gd name="adj2" fmla="val 14169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E8F63E8-3C3C-4A04-17D6-F6773B28E8B6}"/>
              </a:ext>
            </a:extLst>
          </p:cNvPr>
          <p:cNvGrpSpPr/>
          <p:nvPr/>
        </p:nvGrpSpPr>
        <p:grpSpPr>
          <a:xfrm>
            <a:off x="9051168" y="4447171"/>
            <a:ext cx="2298584" cy="369332"/>
            <a:chOff x="1384183" y="2348917"/>
            <a:chExt cx="2298584" cy="369332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5E617C8-1FE5-BDB2-296E-A839338A7616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__proto__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214FC29-B2BB-4B91-6283-C06BAAACDEF0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0430540C-EBCC-085E-41CA-151FDEC128AB}"/>
              </a:ext>
            </a:extLst>
          </p:cNvPr>
          <p:cNvGrpSpPr/>
          <p:nvPr/>
        </p:nvGrpSpPr>
        <p:grpSpPr>
          <a:xfrm>
            <a:off x="5815895" y="5111941"/>
            <a:ext cx="2298584" cy="369332"/>
            <a:chOff x="1384183" y="2348917"/>
            <a:chExt cx="2298584" cy="36933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115A9DF-8071-FB35-B14D-B6A57EA658B6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constructor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81DE7CE-3C9C-9D41-E1A4-25CD5E2553AF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11F8AEB9-53C9-C199-49CF-6626C18DC609}"/>
              </a:ext>
            </a:extLst>
          </p:cNvPr>
          <p:cNvSpPr txBox="1"/>
          <p:nvPr/>
        </p:nvSpPr>
        <p:spPr>
          <a:xfrm>
            <a:off x="5599000" y="4745607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Rectangle.prototype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5368D5B-B014-792E-FAD3-B63D4DE77A62}"/>
              </a:ext>
            </a:extLst>
          </p:cNvPr>
          <p:cNvGrpSpPr/>
          <p:nvPr/>
        </p:nvGrpSpPr>
        <p:grpSpPr>
          <a:xfrm>
            <a:off x="5815895" y="5480037"/>
            <a:ext cx="2298584" cy="369332"/>
            <a:chOff x="1384183" y="2348917"/>
            <a:chExt cx="2298584" cy="369332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46E058F-F371-019D-5347-C2AB8C69698C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draw()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04DC285-6CE3-3DF6-535C-B5B33E87133F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8EA60CA8-DDEB-2892-371A-78642E7E6C37}"/>
              </a:ext>
            </a:extLst>
          </p:cNvPr>
          <p:cNvGrpSpPr/>
          <p:nvPr/>
        </p:nvGrpSpPr>
        <p:grpSpPr>
          <a:xfrm>
            <a:off x="5809749" y="5848132"/>
            <a:ext cx="2298584" cy="369332"/>
            <a:chOff x="1384183" y="2348917"/>
            <a:chExt cx="2298584" cy="369332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447995E-C828-8EAD-E364-AF3F788CB16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__proto__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6F049ED-85D1-BACC-308F-21C8CFA09DE3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62" name="화살표: 왼쪽 61">
            <a:extLst>
              <a:ext uri="{FF2B5EF4-FFF2-40B4-BE49-F238E27FC236}">
                <a16:creationId xmlns:a16="http://schemas.microsoft.com/office/drawing/2014/main" id="{B83D0939-C8A2-0DAF-8A7E-215F68E4133A}"/>
              </a:ext>
            </a:extLst>
          </p:cNvPr>
          <p:cNvSpPr/>
          <p:nvPr/>
        </p:nvSpPr>
        <p:spPr>
          <a:xfrm>
            <a:off x="5504576" y="3819234"/>
            <a:ext cx="444616" cy="41945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4DC904D-7EB1-39C3-A405-2302DE59B02E}"/>
              </a:ext>
            </a:extLst>
          </p:cNvPr>
          <p:cNvGrpSpPr/>
          <p:nvPr/>
        </p:nvGrpSpPr>
        <p:grpSpPr>
          <a:xfrm>
            <a:off x="330297" y="5465945"/>
            <a:ext cx="2298584" cy="369332"/>
            <a:chOff x="1384183" y="2348917"/>
            <a:chExt cx="2298584" cy="369332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CB200E4-78F7-814B-F915-F29A80D3B092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x,y,w,h,rx,ry</a:t>
              </a:r>
              <a:endParaRPr lang="ko-KR" altLang="en-US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86D478FB-AB13-3CC9-DC83-D374B00DCA7F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A447098C-F879-25B3-CD18-CADBE1ED096C}"/>
              </a:ext>
            </a:extLst>
          </p:cNvPr>
          <p:cNvSpPr txBox="1"/>
          <p:nvPr/>
        </p:nvSpPr>
        <p:spPr>
          <a:xfrm>
            <a:off x="932725" y="509661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rrect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FFBEABBD-F954-6479-5B45-44CC650C2FE5}"/>
              </a:ext>
            </a:extLst>
          </p:cNvPr>
          <p:cNvGrpSpPr/>
          <p:nvPr/>
        </p:nvGrpSpPr>
        <p:grpSpPr>
          <a:xfrm>
            <a:off x="330297" y="6206537"/>
            <a:ext cx="2298584" cy="369332"/>
            <a:chOff x="1384183" y="2348917"/>
            <a:chExt cx="2298584" cy="36933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4E2623A-D2ED-27EB-979A-B1C36F8E809E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29A70EB-972E-D9A7-A0EE-34E4B70C9A3E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58993143-A446-63EE-248C-3A13166C7D41}"/>
              </a:ext>
            </a:extLst>
          </p:cNvPr>
          <p:cNvCxnSpPr>
            <a:cxnSpLocks/>
            <a:stCxn id="73" idx="3"/>
            <a:endCxn id="58" idx="2"/>
          </p:cNvCxnSpPr>
          <p:nvPr/>
        </p:nvCxnSpPr>
        <p:spPr>
          <a:xfrm flipV="1">
            <a:off x="2628881" y="6217464"/>
            <a:ext cx="4091074" cy="17373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B1FCFEC-18AF-9122-51B6-ED47ECC90759}"/>
              </a:ext>
            </a:extLst>
          </p:cNvPr>
          <p:cNvCxnSpPr>
            <a:stCxn id="56" idx="3"/>
          </p:cNvCxnSpPr>
          <p:nvPr/>
        </p:nvCxnSpPr>
        <p:spPr>
          <a:xfrm flipH="1" flipV="1">
            <a:off x="3179428" y="906011"/>
            <a:ext cx="4935051" cy="47586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0C62D12C-FA7D-00D5-4C60-7E20273A8490}"/>
              </a:ext>
            </a:extLst>
          </p:cNvPr>
          <p:cNvGrpSpPr/>
          <p:nvPr/>
        </p:nvGrpSpPr>
        <p:grpSpPr>
          <a:xfrm>
            <a:off x="330297" y="5838474"/>
            <a:ext cx="2298584" cy="369332"/>
            <a:chOff x="1384183" y="2348917"/>
            <a:chExt cx="2298584" cy="369332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C1B1890E-E809-279E-DE84-D8B0A3DA086A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draw()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92A7A90-8864-F096-3B09-88C00D327748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51C0925A-3D96-4E64-09F8-9FD6E4E5A91D}"/>
              </a:ext>
            </a:extLst>
          </p:cNvPr>
          <p:cNvCxnSpPr>
            <a:cxnSpLocks/>
            <a:stCxn id="81" idx="3"/>
          </p:cNvCxnSpPr>
          <p:nvPr/>
        </p:nvCxnSpPr>
        <p:spPr>
          <a:xfrm flipH="1" flipV="1">
            <a:off x="772763" y="2380591"/>
            <a:ext cx="1856118" cy="3642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C06071A-CD39-7DDE-5751-8923A30B5DF4}"/>
              </a:ext>
            </a:extLst>
          </p:cNvPr>
          <p:cNvSpPr txBox="1"/>
          <p:nvPr/>
        </p:nvSpPr>
        <p:spPr>
          <a:xfrm>
            <a:off x="5031524" y="388698"/>
            <a:ext cx="715131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property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shawdowing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상속 관계에서 부모의 메서드를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오버라이딩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하면 자식의 메서드에 의해 부모 메서드가 가려지게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되는 개념</a:t>
            </a:r>
          </a:p>
        </p:txBody>
      </p:sp>
    </p:spTree>
    <p:extLst>
      <p:ext uri="{BB962C8B-B14F-4D97-AF65-F5344CB8AC3E}">
        <p14:creationId xmlns:p14="http://schemas.microsoft.com/office/powerpoint/2010/main" val="42227741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240AEE-8E75-18A9-0EC0-1AEC7B21C4E1}"/>
              </a:ext>
            </a:extLst>
          </p:cNvPr>
          <p:cNvSpPr txBox="1"/>
          <p:nvPr/>
        </p:nvSpPr>
        <p:spPr>
          <a:xfrm>
            <a:off x="204281" y="321012"/>
            <a:ext cx="514756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 Person(name)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this.name = name;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Person.prototype.sayHello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...;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//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정적 프로퍼티와 메서드 추가</a:t>
            </a: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Person.staticProperty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...;</a:t>
            </a: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Person.staticMethod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...;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daniel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new Person("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daniel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");</a:t>
            </a: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daniel.staticMethod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화살표: 왼쪽 4">
            <a:extLst>
              <a:ext uri="{FF2B5EF4-FFF2-40B4-BE49-F238E27FC236}">
                <a16:creationId xmlns:a16="http://schemas.microsoft.com/office/drawing/2014/main" id="{5DD8B050-6A52-0585-B629-FB934118397A}"/>
              </a:ext>
            </a:extLst>
          </p:cNvPr>
          <p:cNvSpPr/>
          <p:nvPr/>
        </p:nvSpPr>
        <p:spPr>
          <a:xfrm>
            <a:off x="3420907" y="3290041"/>
            <a:ext cx="444616" cy="41945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D14BA6C-17C2-6E8C-EC52-71299563999B}"/>
              </a:ext>
            </a:extLst>
          </p:cNvPr>
          <p:cNvGrpSpPr/>
          <p:nvPr/>
        </p:nvGrpSpPr>
        <p:grpSpPr>
          <a:xfrm>
            <a:off x="6231218" y="2891203"/>
            <a:ext cx="2298584" cy="369332"/>
            <a:chOff x="1384183" y="2348917"/>
            <a:chExt cx="2298584" cy="36933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51AB2FF-342E-C131-A51C-C685223C9BF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prototype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D2CB895-09F9-8148-7513-F813140089A4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A8A0A94-8149-FC24-FF9B-1C066335DF0F}"/>
              </a:ext>
            </a:extLst>
          </p:cNvPr>
          <p:cNvSpPr txBox="1"/>
          <p:nvPr/>
        </p:nvSpPr>
        <p:spPr>
          <a:xfrm>
            <a:off x="6206549" y="2521871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Person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745BB90-EBF3-67D2-605B-2FB18075FFD2}"/>
              </a:ext>
            </a:extLst>
          </p:cNvPr>
          <p:cNvGrpSpPr/>
          <p:nvPr/>
        </p:nvGrpSpPr>
        <p:grpSpPr>
          <a:xfrm>
            <a:off x="9075086" y="2891203"/>
            <a:ext cx="2298584" cy="369332"/>
            <a:chOff x="1384183" y="2348917"/>
            <a:chExt cx="2298584" cy="36933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028C267-D651-1C96-DC3D-E9213D6595A3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constructor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9008BC9-6316-D9F7-DD9C-62553009B4C5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D97CCD7-2956-C14A-DB7C-665ADED960F8}"/>
              </a:ext>
            </a:extLst>
          </p:cNvPr>
          <p:cNvSpPr txBox="1"/>
          <p:nvPr/>
        </p:nvSpPr>
        <p:spPr>
          <a:xfrm>
            <a:off x="9020557" y="252187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Person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.prototype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etBrains Mono" panose="02000009000000000000" pitchFamily="49" charset="0"/>
              <a:ea typeface="맑은 고딕" panose="020B0503020000020004" pitchFamily="50" charset="-127"/>
              <a:cs typeface="JetBrains Mono" panose="02000009000000000000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F74C58A-0FB0-C075-E6B1-C2E67689302F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8529802" y="3075869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E1607757-61C4-9D12-42A3-3793CE60A098}"/>
              </a:ext>
            </a:extLst>
          </p:cNvPr>
          <p:cNvCxnSpPr>
            <a:cxnSpLocks/>
            <a:stCxn id="12" idx="3"/>
            <a:endCxn id="9" idx="0"/>
          </p:cNvCxnSpPr>
          <p:nvPr/>
        </p:nvCxnSpPr>
        <p:spPr>
          <a:xfrm flipH="1" flipV="1">
            <a:off x="7427396" y="2521871"/>
            <a:ext cx="3946274" cy="553998"/>
          </a:xfrm>
          <a:prstGeom prst="bentConnector4">
            <a:avLst>
              <a:gd name="adj1" fmla="val -579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0F954F1-FE0F-87E1-EC8E-A3061DB710E2}"/>
              </a:ext>
            </a:extLst>
          </p:cNvPr>
          <p:cNvGrpSpPr/>
          <p:nvPr/>
        </p:nvGrpSpPr>
        <p:grpSpPr>
          <a:xfrm>
            <a:off x="9074853" y="3260535"/>
            <a:ext cx="2298584" cy="369332"/>
            <a:chOff x="1384183" y="2348917"/>
            <a:chExt cx="2298584" cy="36933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1EA254E-2596-E6C6-6A7C-301921371E9B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__proto__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B67ED1D-3A5B-C041-2DD9-8EE76F891539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4D1C7A1-BF57-8DAF-B612-9472D8545494}"/>
              </a:ext>
            </a:extLst>
          </p:cNvPr>
          <p:cNvGrpSpPr/>
          <p:nvPr/>
        </p:nvGrpSpPr>
        <p:grpSpPr>
          <a:xfrm>
            <a:off x="9075086" y="3633287"/>
            <a:ext cx="2298584" cy="369332"/>
            <a:chOff x="1384183" y="2348917"/>
            <a:chExt cx="2298584" cy="369332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7CF85B5-A6EB-C8A3-1B68-95251D87DAF5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sayHello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()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7521339-72DB-8B77-39EE-1067C75CE836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4202528-C866-B673-2616-33122952B2D4}"/>
              </a:ext>
            </a:extLst>
          </p:cNvPr>
          <p:cNvGrpSpPr/>
          <p:nvPr/>
        </p:nvGrpSpPr>
        <p:grpSpPr>
          <a:xfrm>
            <a:off x="6231218" y="3260535"/>
            <a:ext cx="2298584" cy="369332"/>
            <a:chOff x="1384183" y="2348917"/>
            <a:chExt cx="2298584" cy="36933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42DCF92-8AF5-3DFB-4CD1-A8A902CA6784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staticProperty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C15F47A-D90F-E28B-414A-1AE7E1E509C1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CD2939A-27A0-8683-E0E0-34A45558149E}"/>
              </a:ext>
            </a:extLst>
          </p:cNvPr>
          <p:cNvGrpSpPr/>
          <p:nvPr/>
        </p:nvGrpSpPr>
        <p:grpSpPr>
          <a:xfrm>
            <a:off x="6231218" y="3629867"/>
            <a:ext cx="2298584" cy="369332"/>
            <a:chOff x="1384183" y="2348917"/>
            <a:chExt cx="2298584" cy="369332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76CE8DE-D486-9EF0-3683-A0C45D12E744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staticMethod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28152CC-00AD-9F0E-0C91-216BFAA8D3FA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D342850-A2D6-055C-9CC5-5A30665C8013}"/>
              </a:ext>
            </a:extLst>
          </p:cNvPr>
          <p:cNvGrpSpPr/>
          <p:nvPr/>
        </p:nvGrpSpPr>
        <p:grpSpPr>
          <a:xfrm>
            <a:off x="5790563" y="4694888"/>
            <a:ext cx="2298584" cy="369332"/>
            <a:chOff x="1384183" y="2348917"/>
            <a:chExt cx="2298584" cy="369332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0F54313-FB3B-AE07-45C8-D0BDFC2229FF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name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5110851-C99B-6A71-E555-2C9EC367C61C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14A0BA7-8C4D-BE8E-EAD5-378C41F65E90}"/>
              </a:ext>
            </a:extLst>
          </p:cNvPr>
          <p:cNvSpPr txBox="1"/>
          <p:nvPr/>
        </p:nvSpPr>
        <p:spPr>
          <a:xfrm>
            <a:off x="6218432" y="433099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solidFill>
                  <a:prstClr val="black"/>
                </a:solidFill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daniel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etBrains Mono" panose="02000009000000000000" pitchFamily="49" charset="0"/>
              <a:ea typeface="맑은 고딕" panose="020B0503020000020004" pitchFamily="50" charset="-127"/>
              <a:cs typeface="JetBrains Mono" panose="02000009000000000000" pitchFamily="49" charset="0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52A271E-8B1C-6E8A-2BAF-CE44BC544D44}"/>
              </a:ext>
            </a:extLst>
          </p:cNvPr>
          <p:cNvGrpSpPr/>
          <p:nvPr/>
        </p:nvGrpSpPr>
        <p:grpSpPr>
          <a:xfrm>
            <a:off x="5786368" y="5066461"/>
            <a:ext cx="2298584" cy="369332"/>
            <a:chOff x="1384183" y="2348917"/>
            <a:chExt cx="2298584" cy="36933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6F4E6F1-90DD-80E6-2357-1EF42A98F625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__proto__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63FFAE4-ECBF-1311-0F0B-109541915CE5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37A1C4C7-A190-23B5-BBEE-3E566819725F}"/>
              </a:ext>
            </a:extLst>
          </p:cNvPr>
          <p:cNvCxnSpPr>
            <a:cxnSpLocks/>
            <a:stCxn id="35" idx="3"/>
            <a:endCxn id="20" idx="2"/>
          </p:cNvCxnSpPr>
          <p:nvPr/>
        </p:nvCxnSpPr>
        <p:spPr>
          <a:xfrm flipV="1">
            <a:off x="8084952" y="4002619"/>
            <a:ext cx="1900340" cy="1248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8F66EE9-CE2A-A087-4471-2F91EF2013F7}"/>
              </a:ext>
            </a:extLst>
          </p:cNvPr>
          <p:cNvGrpSpPr/>
          <p:nvPr/>
        </p:nvGrpSpPr>
        <p:grpSpPr>
          <a:xfrm>
            <a:off x="6268736" y="855926"/>
            <a:ext cx="2298584" cy="369332"/>
            <a:chOff x="1384183" y="2348917"/>
            <a:chExt cx="2298584" cy="369332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365485E-1963-2784-3B62-3D5DB9970ADF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DDC165E-9C60-8AD8-68B2-ED2C060B6438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71494B86-672F-2391-15B1-2681526BE525}"/>
              </a:ext>
            </a:extLst>
          </p:cNvPr>
          <p:cNvSpPr txBox="1"/>
          <p:nvPr/>
        </p:nvSpPr>
        <p:spPr>
          <a:xfrm>
            <a:off x="6244067" y="486594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Object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F5759B6-F6CE-1921-C10F-11A2676F52D8}"/>
              </a:ext>
            </a:extLst>
          </p:cNvPr>
          <p:cNvGrpSpPr/>
          <p:nvPr/>
        </p:nvGrpSpPr>
        <p:grpSpPr>
          <a:xfrm>
            <a:off x="9112604" y="855926"/>
            <a:ext cx="2298584" cy="369332"/>
            <a:chOff x="1384183" y="2348917"/>
            <a:chExt cx="2298584" cy="36933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91EE5FA-D17A-5756-130E-DE19750A28CF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constructor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CDDAB8A-CA9B-4ECC-8EB9-91EC9E9D884A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69E3B7F8-2546-A6EF-B8D1-FC8FB0BA663C}"/>
              </a:ext>
            </a:extLst>
          </p:cNvPr>
          <p:cNvSpPr txBox="1"/>
          <p:nvPr/>
        </p:nvSpPr>
        <p:spPr>
          <a:xfrm>
            <a:off x="9058075" y="48659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Object.prototype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71B8DE9-1916-4586-EA42-557711A3B715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>
            <a:off x="8567320" y="1040592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16C7FF1-175C-D5A5-ECA6-BBE2E9DA4085}"/>
              </a:ext>
            </a:extLst>
          </p:cNvPr>
          <p:cNvCxnSpPr>
            <a:cxnSpLocks/>
            <a:stCxn id="45" idx="3"/>
            <a:endCxn id="42" idx="0"/>
          </p:cNvCxnSpPr>
          <p:nvPr/>
        </p:nvCxnSpPr>
        <p:spPr>
          <a:xfrm flipH="1" flipV="1">
            <a:off x="7464914" y="486594"/>
            <a:ext cx="3946274" cy="553998"/>
          </a:xfrm>
          <a:prstGeom prst="bentConnector4">
            <a:avLst>
              <a:gd name="adj1" fmla="val -579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812FCDE-09E0-4E2C-0B8F-9CDA6DD4B1C1}"/>
              </a:ext>
            </a:extLst>
          </p:cNvPr>
          <p:cNvGrpSpPr/>
          <p:nvPr/>
        </p:nvGrpSpPr>
        <p:grpSpPr>
          <a:xfrm>
            <a:off x="9112371" y="1225258"/>
            <a:ext cx="2298584" cy="369332"/>
            <a:chOff x="1384183" y="2348917"/>
            <a:chExt cx="2298584" cy="36933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2BCDA82-09A5-416A-A367-8507D25EF7E1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BCD63E-CA17-4103-D7A4-66DC328BFA6F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NULL</a:t>
              </a:r>
              <a:endParaRPr lang="ko-KR" altLang="en-US" sz="9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BAAB2930-1F8D-C97A-C073-8348B8245FFB}"/>
              </a:ext>
            </a:extLst>
          </p:cNvPr>
          <p:cNvGrpSpPr/>
          <p:nvPr/>
        </p:nvGrpSpPr>
        <p:grpSpPr>
          <a:xfrm>
            <a:off x="9112604" y="1595122"/>
            <a:ext cx="2298584" cy="369332"/>
            <a:chOff x="1384183" y="2348917"/>
            <a:chExt cx="2298584" cy="36933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A15C0BF-AC5C-C352-579B-C71AD4CC75F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valueOf</a:t>
              </a:r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66B757C-8101-4733-4DA8-BB1A10D5D5BB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30880612-F54F-4484-8978-D1A87D9DA117}"/>
              </a:ext>
            </a:extLst>
          </p:cNvPr>
          <p:cNvCxnSpPr>
            <a:cxnSpLocks/>
            <a:stCxn id="18" idx="3"/>
            <a:endCxn id="46" idx="3"/>
          </p:cNvCxnSpPr>
          <p:nvPr/>
        </p:nvCxnSpPr>
        <p:spPr>
          <a:xfrm flipV="1">
            <a:off x="11373437" y="671260"/>
            <a:ext cx="75036" cy="2773941"/>
          </a:xfrm>
          <a:prstGeom prst="bentConnector3">
            <a:avLst>
              <a:gd name="adj1" fmla="val 68415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F5F589F-63FB-2047-DF75-82A5D8419A0D}"/>
              </a:ext>
            </a:extLst>
          </p:cNvPr>
          <p:cNvSpPr txBox="1"/>
          <p:nvPr/>
        </p:nvSpPr>
        <p:spPr>
          <a:xfrm>
            <a:off x="2057400" y="6006236"/>
            <a:ext cx="956974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프로토타입 체인에는 정적 프로퍼티와 메서드가 없으므로 인스턴스와 함께 참조 또는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호출될 수 없습니다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91548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F6E614-BE05-A652-9D55-6D498422B8C2}"/>
              </a:ext>
            </a:extLst>
          </p:cNvPr>
          <p:cNvSpPr txBox="1"/>
          <p:nvPr/>
        </p:nvSpPr>
        <p:spPr>
          <a:xfrm>
            <a:off x="201337" y="355706"/>
            <a:ext cx="569899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person =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name: "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daniel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",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getName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() { 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  return this.name;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}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anotherPerson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{ name: "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susan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" };</a:t>
            </a: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anotherPerson.getName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person.getName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8BC5EFC-4F90-8104-6737-C22B0404051B}"/>
              </a:ext>
            </a:extLst>
          </p:cNvPr>
          <p:cNvGrpSpPr/>
          <p:nvPr/>
        </p:nvGrpSpPr>
        <p:grpSpPr>
          <a:xfrm>
            <a:off x="5748618" y="3429000"/>
            <a:ext cx="2298584" cy="369332"/>
            <a:chOff x="1384183" y="2348917"/>
            <a:chExt cx="2298584" cy="3693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3C0E33B-E64F-A8A9-C35B-3212C433F2D1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name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CFFB870-2381-5CC4-8C19-E988682840CA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000DDBA-311C-CD41-F5EB-726B0B626A05}"/>
              </a:ext>
            </a:extLst>
          </p:cNvPr>
          <p:cNvSpPr txBox="1"/>
          <p:nvPr/>
        </p:nvSpPr>
        <p:spPr>
          <a:xfrm>
            <a:off x="6176487" y="306511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person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etBrains Mono" panose="02000009000000000000" pitchFamily="49" charset="0"/>
              <a:ea typeface="맑은 고딕" panose="020B0503020000020004" pitchFamily="50" charset="-127"/>
              <a:cs typeface="JetBrains Mono" panose="02000009000000000000" pitchFamily="49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5536FE8-1478-E4F0-BAAA-B313833EEB2F}"/>
              </a:ext>
            </a:extLst>
          </p:cNvPr>
          <p:cNvGrpSpPr/>
          <p:nvPr/>
        </p:nvGrpSpPr>
        <p:grpSpPr>
          <a:xfrm>
            <a:off x="5744423" y="3800573"/>
            <a:ext cx="2298584" cy="369332"/>
            <a:chOff x="1384183" y="2348917"/>
            <a:chExt cx="2298584" cy="36933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0B317C7-451C-7BCC-80A1-5EBC73C7608F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dirty="0" err="1">
                  <a:solidFill>
                    <a:prstClr val="black"/>
                  </a:solidFill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getName</a:t>
              </a:r>
              <a:r>
                <a:rPr lang="en-US" altLang="ko-KR" dirty="0">
                  <a:solidFill>
                    <a:prstClr val="black"/>
                  </a:solidFill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()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AEF7D74-978A-47B6-C679-90BBD416C0BC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83E29D6-2847-28BB-B68A-9D9EA4A1D226}"/>
              </a:ext>
            </a:extLst>
          </p:cNvPr>
          <p:cNvGrpSpPr/>
          <p:nvPr/>
        </p:nvGrpSpPr>
        <p:grpSpPr>
          <a:xfrm>
            <a:off x="9288771" y="4532022"/>
            <a:ext cx="2298584" cy="369332"/>
            <a:chOff x="1384183" y="2348917"/>
            <a:chExt cx="2298584" cy="36933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7F08FAE-A8BD-8F6F-03FB-29FCA5B672F4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...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A627B6-53DC-4EE8-28F7-4FD9773652EF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330DEF3-09D1-368E-232C-C2855F472D60}"/>
              </a:ext>
            </a:extLst>
          </p:cNvPr>
          <p:cNvSpPr txBox="1"/>
          <p:nvPr/>
        </p:nvSpPr>
        <p:spPr>
          <a:xfrm>
            <a:off x="9330451" y="4176305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fuction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 object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etBrains Mono" panose="02000009000000000000" pitchFamily="49" charset="0"/>
              <a:ea typeface="맑은 고딕" panose="020B0503020000020004" pitchFamily="50" charset="-127"/>
              <a:cs typeface="JetBrains Mono" panose="02000009000000000000" pitchFamily="49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248EC20-11EC-7516-BA5D-E99042E795F9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8043007" y="3985239"/>
            <a:ext cx="1245764" cy="731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D7C8199-383B-51B8-4119-892CED353191}"/>
              </a:ext>
            </a:extLst>
          </p:cNvPr>
          <p:cNvGrpSpPr/>
          <p:nvPr/>
        </p:nvGrpSpPr>
        <p:grpSpPr>
          <a:xfrm>
            <a:off x="5772462" y="4939018"/>
            <a:ext cx="2298584" cy="369332"/>
            <a:chOff x="1384183" y="2348917"/>
            <a:chExt cx="2298584" cy="36933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0F1533D-6A32-CA90-AEA9-EF9D7CA892EE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name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625BF44-24AB-91B9-BEA0-F0E6EECBE17C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A5C510B-DDC7-7BA4-EAAF-67D3A2B7EFDD}"/>
              </a:ext>
            </a:extLst>
          </p:cNvPr>
          <p:cNvSpPr txBox="1"/>
          <p:nvPr/>
        </p:nvSpPr>
        <p:spPr>
          <a:xfrm>
            <a:off x="5980863" y="456744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anotherPerson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etBrains Mono" panose="02000009000000000000" pitchFamily="49" charset="0"/>
              <a:ea typeface="맑은 고딕" panose="020B0503020000020004" pitchFamily="50" charset="-127"/>
              <a:cs typeface="JetBrains Mono" panose="02000009000000000000" pitchFamily="49" charset="0"/>
            </a:endParaRPr>
          </a:p>
        </p:txBody>
      </p:sp>
      <p:sp>
        <p:nvSpPr>
          <p:cNvPr id="28" name="화살표: 왼쪽 27">
            <a:extLst>
              <a:ext uri="{FF2B5EF4-FFF2-40B4-BE49-F238E27FC236}">
                <a16:creationId xmlns:a16="http://schemas.microsoft.com/office/drawing/2014/main" id="{29E5A946-01AE-95BF-2457-1067A0E7724B}"/>
              </a:ext>
            </a:extLst>
          </p:cNvPr>
          <p:cNvSpPr/>
          <p:nvPr/>
        </p:nvSpPr>
        <p:spPr>
          <a:xfrm>
            <a:off x="5763586" y="2527870"/>
            <a:ext cx="444616" cy="41945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619248D-218B-A967-76A1-59C43F8BEE4D}"/>
              </a:ext>
            </a:extLst>
          </p:cNvPr>
          <p:cNvGrpSpPr/>
          <p:nvPr/>
        </p:nvGrpSpPr>
        <p:grpSpPr>
          <a:xfrm>
            <a:off x="5772324" y="5308134"/>
            <a:ext cx="2298584" cy="369332"/>
            <a:chOff x="1384183" y="2348917"/>
            <a:chExt cx="2298584" cy="36933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45F68A6-FDBF-1398-DF7E-B53C99EF3DC4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dirty="0" err="1">
                  <a:solidFill>
                    <a:prstClr val="black"/>
                  </a:solidFill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getName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5BB2B00-46E4-E200-D736-7567C8BF459A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D323852-8F94-C150-BB44-8AD5B80783A5}"/>
              </a:ext>
            </a:extLst>
          </p:cNvPr>
          <p:cNvCxnSpPr>
            <a:cxnSpLocks/>
            <a:stCxn id="31" idx="3"/>
            <a:endCxn id="13" idx="1"/>
          </p:cNvCxnSpPr>
          <p:nvPr/>
        </p:nvCxnSpPr>
        <p:spPr>
          <a:xfrm flipV="1">
            <a:off x="8070908" y="4716688"/>
            <a:ext cx="1217863" cy="7761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2405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F6E614-BE05-A652-9D55-6D498422B8C2}"/>
              </a:ext>
            </a:extLst>
          </p:cNvPr>
          <p:cNvSpPr txBox="1"/>
          <p:nvPr/>
        </p:nvSpPr>
        <p:spPr>
          <a:xfrm>
            <a:off x="201337" y="355706"/>
            <a:ext cx="831830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 Person(name)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this.name = name;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Person.prototype.getName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function() { return this.name; }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paul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new Person("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paul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");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console.log(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paul.getName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());  //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paul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Person.prototype.name = "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daniel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";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console.log(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Person.</a:t>
            </a:r>
            <a:r>
              <a:rPr lang="en-US" altLang="ko-KR" b="1" dirty="0" err="1">
                <a:solidFill>
                  <a:srgbClr val="FF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prototype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.getName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());  //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daniel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8BC5EFC-4F90-8104-6737-C22B0404051B}"/>
              </a:ext>
            </a:extLst>
          </p:cNvPr>
          <p:cNvGrpSpPr/>
          <p:nvPr/>
        </p:nvGrpSpPr>
        <p:grpSpPr>
          <a:xfrm>
            <a:off x="732002" y="4846615"/>
            <a:ext cx="2298584" cy="369332"/>
            <a:chOff x="1384183" y="2348917"/>
            <a:chExt cx="2298584" cy="3693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3C0E33B-E64F-A8A9-C35B-3212C433F2D1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name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CFFB870-2381-5CC4-8C19-E988682840CA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000DDBA-311C-CD41-F5EB-726B0B626A05}"/>
              </a:ext>
            </a:extLst>
          </p:cNvPr>
          <p:cNvSpPr txBox="1"/>
          <p:nvPr/>
        </p:nvSpPr>
        <p:spPr>
          <a:xfrm>
            <a:off x="1159871" y="448272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solidFill>
                  <a:prstClr val="black"/>
                </a:solidFill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paul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etBrains Mono" panose="02000009000000000000" pitchFamily="49" charset="0"/>
              <a:ea typeface="맑은 고딕" panose="020B0503020000020004" pitchFamily="50" charset="-127"/>
              <a:cs typeface="JetBrains Mono" panose="02000009000000000000" pitchFamily="49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5536FE8-1478-E4F0-BAAA-B313833EEB2F}"/>
              </a:ext>
            </a:extLst>
          </p:cNvPr>
          <p:cNvGrpSpPr/>
          <p:nvPr/>
        </p:nvGrpSpPr>
        <p:grpSpPr>
          <a:xfrm>
            <a:off x="727807" y="5218188"/>
            <a:ext cx="2298584" cy="369332"/>
            <a:chOff x="1384183" y="2348917"/>
            <a:chExt cx="2298584" cy="36933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0B317C7-451C-7BCC-80A1-5EBC73C7608F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__proto__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AEF7D74-978A-47B6-C679-90BBD416C0BC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28" name="화살표: 왼쪽 27">
            <a:extLst>
              <a:ext uri="{FF2B5EF4-FFF2-40B4-BE49-F238E27FC236}">
                <a16:creationId xmlns:a16="http://schemas.microsoft.com/office/drawing/2014/main" id="{29E5A946-01AE-95BF-2457-1067A0E7724B}"/>
              </a:ext>
            </a:extLst>
          </p:cNvPr>
          <p:cNvSpPr/>
          <p:nvPr/>
        </p:nvSpPr>
        <p:spPr>
          <a:xfrm>
            <a:off x="5771749" y="2798578"/>
            <a:ext cx="444616" cy="41945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A58B729-78E9-14CB-23B3-673B5098FB2D}"/>
              </a:ext>
            </a:extLst>
          </p:cNvPr>
          <p:cNvGrpSpPr/>
          <p:nvPr/>
        </p:nvGrpSpPr>
        <p:grpSpPr>
          <a:xfrm>
            <a:off x="3408089" y="3932656"/>
            <a:ext cx="2298584" cy="369332"/>
            <a:chOff x="1384183" y="2348917"/>
            <a:chExt cx="2298584" cy="36933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A4BA365-3019-1368-5F83-1B684DD79B0B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prototype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2512784-2A38-D554-9B91-54464F19AB25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ED41DCA-BB82-230B-7DA2-EB431BB5934A}"/>
              </a:ext>
            </a:extLst>
          </p:cNvPr>
          <p:cNvSpPr txBox="1"/>
          <p:nvPr/>
        </p:nvSpPr>
        <p:spPr>
          <a:xfrm>
            <a:off x="3383420" y="3563324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Person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FAB4BD6-EF21-119B-D403-9257BC53882C}"/>
              </a:ext>
            </a:extLst>
          </p:cNvPr>
          <p:cNvGrpSpPr/>
          <p:nvPr/>
        </p:nvGrpSpPr>
        <p:grpSpPr>
          <a:xfrm>
            <a:off x="6251957" y="3932656"/>
            <a:ext cx="2298584" cy="369332"/>
            <a:chOff x="1384183" y="2348917"/>
            <a:chExt cx="2298584" cy="36933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8591E27-937A-FAB6-406B-0B48A1B2D1E3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constructor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98F056C-917E-0344-FBB4-1D0A6C5C2797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92F2787-1D2F-41D3-743A-73C8AB1C76C0}"/>
              </a:ext>
            </a:extLst>
          </p:cNvPr>
          <p:cNvSpPr txBox="1"/>
          <p:nvPr/>
        </p:nvSpPr>
        <p:spPr>
          <a:xfrm>
            <a:off x="6197428" y="356332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Person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.prototype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etBrains Mono" panose="02000009000000000000" pitchFamily="49" charset="0"/>
              <a:ea typeface="맑은 고딕" panose="020B0503020000020004" pitchFamily="50" charset="-127"/>
              <a:cs typeface="JetBrains Mono" panose="02000009000000000000" pitchFamily="49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C6CE51B-108A-6A74-B547-6E32381C6C0F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5706673" y="4117322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695418C0-C486-DEA6-E04C-505D0A5F011D}"/>
              </a:ext>
            </a:extLst>
          </p:cNvPr>
          <p:cNvCxnSpPr>
            <a:cxnSpLocks/>
            <a:stCxn id="25" idx="3"/>
            <a:endCxn id="17" idx="0"/>
          </p:cNvCxnSpPr>
          <p:nvPr/>
        </p:nvCxnSpPr>
        <p:spPr>
          <a:xfrm flipH="1" flipV="1">
            <a:off x="4604267" y="3563324"/>
            <a:ext cx="3946274" cy="553998"/>
          </a:xfrm>
          <a:prstGeom prst="bentConnector4">
            <a:avLst>
              <a:gd name="adj1" fmla="val -579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A6A4724-A3D1-DF7D-EEA9-D81256371E0A}"/>
              </a:ext>
            </a:extLst>
          </p:cNvPr>
          <p:cNvGrpSpPr/>
          <p:nvPr/>
        </p:nvGrpSpPr>
        <p:grpSpPr>
          <a:xfrm>
            <a:off x="6247297" y="4298059"/>
            <a:ext cx="2298584" cy="369332"/>
            <a:chOff x="1384183" y="2348917"/>
            <a:chExt cx="2298584" cy="369332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24C609A-2C7D-1377-8667-164ACE01C4FB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getName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()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B5CC57C-E3D1-11D6-31F3-3BE54E1FDFF8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B1E0C8E-7C58-9FE6-AB1C-934B4C8FD182}"/>
              </a:ext>
            </a:extLst>
          </p:cNvPr>
          <p:cNvGrpSpPr/>
          <p:nvPr/>
        </p:nvGrpSpPr>
        <p:grpSpPr>
          <a:xfrm>
            <a:off x="9095825" y="4298059"/>
            <a:ext cx="2298584" cy="369332"/>
            <a:chOff x="1384183" y="2348917"/>
            <a:chExt cx="2298584" cy="369332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A884EF2-C873-CF4A-0588-65FEC7C6A12F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this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20E81A8-0F00-822B-5E63-85164E4B74C9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42D1C30-B59E-F73D-CC38-E5900FFB261A}"/>
              </a:ext>
            </a:extLst>
          </p:cNvPr>
          <p:cNvSpPr txBox="1"/>
          <p:nvPr/>
        </p:nvSpPr>
        <p:spPr>
          <a:xfrm>
            <a:off x="9137505" y="394234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fuction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 object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etBrains Mono" panose="02000009000000000000" pitchFamily="49" charset="0"/>
              <a:ea typeface="맑은 고딕" panose="020B0503020000020004" pitchFamily="50" charset="-127"/>
              <a:cs typeface="JetBrains Mono" panose="02000009000000000000" pitchFamily="49" charset="0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63821F3-04A3-3DC0-828D-0C09F771C807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>
            <a:off x="8545881" y="4482725"/>
            <a:ext cx="5499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D4F9DABC-4A63-5865-4EAC-1578FF389D38}"/>
              </a:ext>
            </a:extLst>
          </p:cNvPr>
          <p:cNvCxnSpPr>
            <a:cxnSpLocks/>
            <a:stCxn id="11" idx="3"/>
            <a:endCxn id="54" idx="2"/>
          </p:cNvCxnSpPr>
          <p:nvPr/>
        </p:nvCxnSpPr>
        <p:spPr>
          <a:xfrm flipV="1">
            <a:off x="3026391" y="5032263"/>
            <a:ext cx="4131112" cy="37059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FED5AF52-7AD7-9A63-B69F-F2865B84E298}"/>
              </a:ext>
            </a:extLst>
          </p:cNvPr>
          <p:cNvCxnSpPr>
            <a:cxnSpLocks/>
            <a:stCxn id="39" idx="3"/>
            <a:endCxn id="26" idx="3"/>
          </p:cNvCxnSpPr>
          <p:nvPr/>
        </p:nvCxnSpPr>
        <p:spPr>
          <a:xfrm flipH="1" flipV="1">
            <a:off x="8587826" y="3747990"/>
            <a:ext cx="2806583" cy="734735"/>
          </a:xfrm>
          <a:prstGeom prst="bentConnector3">
            <a:avLst>
              <a:gd name="adj1" fmla="val -814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53B48DDE-4D39-DEFB-6F27-A53047B17C2A}"/>
              </a:ext>
            </a:extLst>
          </p:cNvPr>
          <p:cNvGrpSpPr/>
          <p:nvPr/>
        </p:nvGrpSpPr>
        <p:grpSpPr>
          <a:xfrm>
            <a:off x="6247297" y="4662931"/>
            <a:ext cx="2298584" cy="369332"/>
            <a:chOff x="1384183" y="2348917"/>
            <a:chExt cx="2298584" cy="369332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A6B3F17-2D54-3A60-0674-E808F73098E1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name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0E48662-7341-D13E-50A9-DFF82958A368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8004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BA203E-C325-F487-9B72-683737E02DF6}"/>
              </a:ext>
            </a:extLst>
          </p:cNvPr>
          <p:cNvSpPr txBox="1"/>
          <p:nvPr/>
        </p:nvSpPr>
        <p:spPr>
          <a:xfrm>
            <a:off x="335560" y="503339"/>
            <a:ext cx="48718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 apply, call, bind &gt;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Function.prototype.apply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/call/bind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 Person(name)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this.name;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76F818A-F122-08AD-1324-72BA10E67275}"/>
              </a:ext>
            </a:extLst>
          </p:cNvPr>
          <p:cNvGrpSpPr/>
          <p:nvPr/>
        </p:nvGrpSpPr>
        <p:grpSpPr>
          <a:xfrm>
            <a:off x="3982614" y="3121946"/>
            <a:ext cx="2298584" cy="369332"/>
            <a:chOff x="1384183" y="2348917"/>
            <a:chExt cx="2298584" cy="3693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3259731-51BF-A689-09E1-2ACFEB9927A0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prototype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626AA45-8483-443C-3F91-2964F6F6A934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5092682-B0A6-9807-81CC-F299879644E0}"/>
              </a:ext>
            </a:extLst>
          </p:cNvPr>
          <p:cNvSpPr txBox="1"/>
          <p:nvPr/>
        </p:nvSpPr>
        <p:spPr>
          <a:xfrm>
            <a:off x="3764998" y="2752614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Function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2539120-842A-FF55-8B6E-9AD4FC730B62}"/>
              </a:ext>
            </a:extLst>
          </p:cNvPr>
          <p:cNvGrpSpPr/>
          <p:nvPr/>
        </p:nvGrpSpPr>
        <p:grpSpPr>
          <a:xfrm>
            <a:off x="6826482" y="3121946"/>
            <a:ext cx="2298584" cy="369332"/>
            <a:chOff x="1384183" y="2348917"/>
            <a:chExt cx="2298584" cy="36933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247DB05-04D9-45A6-B1F1-5561EBE51322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constructor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881F861-CD67-4C32-DEC4-42755BC80A84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520323C-039E-5BD7-49C3-5AEB724396EB}"/>
              </a:ext>
            </a:extLst>
          </p:cNvPr>
          <p:cNvSpPr txBox="1"/>
          <p:nvPr/>
        </p:nvSpPr>
        <p:spPr>
          <a:xfrm>
            <a:off x="6654507" y="2752614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Function.prototype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etBrains Mono" panose="02000009000000000000" pitchFamily="49" charset="0"/>
              <a:ea typeface="맑은 고딕" panose="020B0503020000020004" pitchFamily="50" charset="-127"/>
              <a:cs typeface="JetBrains Mono" panose="02000009000000000000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B7EDA84-3CE3-5F6C-16EF-764068DF46DB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281198" y="3306612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1A729204-0099-E0C5-1687-FD5F008AA5C5}"/>
              </a:ext>
            </a:extLst>
          </p:cNvPr>
          <p:cNvCxnSpPr>
            <a:cxnSpLocks/>
            <a:stCxn id="11" idx="3"/>
            <a:endCxn id="8" idx="0"/>
          </p:cNvCxnSpPr>
          <p:nvPr/>
        </p:nvCxnSpPr>
        <p:spPr>
          <a:xfrm flipH="1" flipV="1">
            <a:off x="5123704" y="2752614"/>
            <a:ext cx="4001362" cy="553998"/>
          </a:xfrm>
          <a:prstGeom prst="bentConnector4">
            <a:avLst>
              <a:gd name="adj1" fmla="val -571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1BCACC5-81EF-1402-29A4-73E51AB87CDB}"/>
              </a:ext>
            </a:extLst>
          </p:cNvPr>
          <p:cNvGrpSpPr/>
          <p:nvPr/>
        </p:nvGrpSpPr>
        <p:grpSpPr>
          <a:xfrm>
            <a:off x="6826482" y="3491278"/>
            <a:ext cx="2298584" cy="369332"/>
            <a:chOff x="1384183" y="2348917"/>
            <a:chExt cx="2298584" cy="36933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4A89840-D218-29FE-62D7-08C5A29767C0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apply()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E6A76F4-38B3-3F08-E27D-67FC8BDA989A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396A0EE-BF21-CC7C-38D0-DE4ADF3B5B70}"/>
              </a:ext>
            </a:extLst>
          </p:cNvPr>
          <p:cNvGrpSpPr/>
          <p:nvPr/>
        </p:nvGrpSpPr>
        <p:grpSpPr>
          <a:xfrm>
            <a:off x="6826482" y="3860610"/>
            <a:ext cx="2298584" cy="369332"/>
            <a:chOff x="1384183" y="2348917"/>
            <a:chExt cx="2298584" cy="36933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3E8B878-092D-12D8-6930-C10AF3D3353C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call()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1CD5037-2CE4-84C8-9C0F-55FFC697B0F7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142C99E-247B-F0B8-3A4D-9711169175BF}"/>
              </a:ext>
            </a:extLst>
          </p:cNvPr>
          <p:cNvGrpSpPr/>
          <p:nvPr/>
        </p:nvGrpSpPr>
        <p:grpSpPr>
          <a:xfrm>
            <a:off x="6826482" y="4225381"/>
            <a:ext cx="2298584" cy="369332"/>
            <a:chOff x="1384183" y="2348917"/>
            <a:chExt cx="2298584" cy="36933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D98B9BF-9F9E-5B9E-F66D-EAF25A6DD70C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bind()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F2B885B-991B-6391-FE2C-19D030723A4E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7D6FD1C-A223-3BEC-47EE-A30ED9C9BBB9}"/>
              </a:ext>
            </a:extLst>
          </p:cNvPr>
          <p:cNvGrpSpPr/>
          <p:nvPr/>
        </p:nvGrpSpPr>
        <p:grpSpPr>
          <a:xfrm>
            <a:off x="2016014" y="5831810"/>
            <a:ext cx="2298584" cy="369332"/>
            <a:chOff x="1384183" y="2348917"/>
            <a:chExt cx="2298584" cy="369332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CD97B72-8ED4-AB3E-B73A-F0C9635556C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prototype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5990D2A-7021-48C1-8758-CE2AFC5F6EB5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BD44A8D-49A0-0AC4-DBE9-504BCA6B3B4D}"/>
              </a:ext>
            </a:extLst>
          </p:cNvPr>
          <p:cNvSpPr txBox="1"/>
          <p:nvPr/>
        </p:nvSpPr>
        <p:spPr>
          <a:xfrm>
            <a:off x="1914849" y="5462478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Person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C4B1BC8-5AC5-1E8C-BE0E-7C652C27C90B}"/>
              </a:ext>
            </a:extLst>
          </p:cNvPr>
          <p:cNvGrpSpPr/>
          <p:nvPr/>
        </p:nvGrpSpPr>
        <p:grpSpPr>
          <a:xfrm>
            <a:off x="4851990" y="5831810"/>
            <a:ext cx="2298584" cy="369332"/>
            <a:chOff x="1384183" y="2348917"/>
            <a:chExt cx="2298584" cy="36933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B7D264F-39B8-F97F-61D4-65C4F4090DA9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constructor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47F5641-069D-DE31-133D-64909D0E864B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14F0B87-85AF-A6D9-D13A-504F5175E571}"/>
              </a:ext>
            </a:extLst>
          </p:cNvPr>
          <p:cNvSpPr txBox="1"/>
          <p:nvPr/>
        </p:nvSpPr>
        <p:spPr>
          <a:xfrm>
            <a:off x="4680015" y="546247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Person.prototype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etBrains Mono" panose="02000009000000000000" pitchFamily="49" charset="0"/>
              <a:ea typeface="맑은 고딕" panose="020B0503020000020004" pitchFamily="50" charset="-127"/>
              <a:cs typeface="JetBrains Mono" panose="02000009000000000000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5D160AF-4FDA-285B-6C7C-480139ADABA1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>
            <a:off x="4314598" y="6016476"/>
            <a:ext cx="5373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F3CC72AC-DC28-430C-86C0-09EF5134A8F7}"/>
              </a:ext>
            </a:extLst>
          </p:cNvPr>
          <p:cNvCxnSpPr>
            <a:cxnSpLocks/>
            <a:stCxn id="31" idx="3"/>
            <a:endCxn id="28" idx="0"/>
          </p:cNvCxnSpPr>
          <p:nvPr/>
        </p:nvCxnSpPr>
        <p:spPr>
          <a:xfrm flipH="1" flipV="1">
            <a:off x="3135696" y="5462478"/>
            <a:ext cx="4014878" cy="553998"/>
          </a:xfrm>
          <a:prstGeom prst="bentConnector4">
            <a:avLst>
              <a:gd name="adj1" fmla="val -5694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BCECFD2-5ACB-55F2-BD60-64C61CD4374A}"/>
              </a:ext>
            </a:extLst>
          </p:cNvPr>
          <p:cNvGrpSpPr/>
          <p:nvPr/>
        </p:nvGrpSpPr>
        <p:grpSpPr>
          <a:xfrm>
            <a:off x="2016014" y="6201142"/>
            <a:ext cx="2298584" cy="369332"/>
            <a:chOff x="1384183" y="2348917"/>
            <a:chExt cx="2298584" cy="369332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0AACCEE-C062-8CCE-1248-F8C7B173FC02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__proto__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FA2A4F9-049C-C848-6198-7072663A7973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93FE8F5B-6B58-DD7D-EA6D-10BF830E5D93}"/>
              </a:ext>
            </a:extLst>
          </p:cNvPr>
          <p:cNvCxnSpPr>
            <a:cxnSpLocks/>
            <a:stCxn id="40" idx="3"/>
            <a:endCxn id="45" idx="2"/>
          </p:cNvCxnSpPr>
          <p:nvPr/>
        </p:nvCxnSpPr>
        <p:spPr>
          <a:xfrm flipV="1">
            <a:off x="4314598" y="4969590"/>
            <a:ext cx="3425491" cy="141621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B47431A-FC75-D31F-D75D-CE215060C9A0}"/>
              </a:ext>
            </a:extLst>
          </p:cNvPr>
          <p:cNvGrpSpPr/>
          <p:nvPr/>
        </p:nvGrpSpPr>
        <p:grpSpPr>
          <a:xfrm>
            <a:off x="6829883" y="4600258"/>
            <a:ext cx="2298584" cy="369332"/>
            <a:chOff x="1384183" y="2348917"/>
            <a:chExt cx="2298584" cy="36933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E6EA11C-1D43-E700-5C29-E7A8C5E6EFD0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__proto__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B2C641B-EB65-C77E-30DF-4FC9BB01BA19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45AF11C-2354-F527-B9A1-6BFA34CEFCB3}"/>
              </a:ext>
            </a:extLst>
          </p:cNvPr>
          <p:cNvGrpSpPr/>
          <p:nvPr/>
        </p:nvGrpSpPr>
        <p:grpSpPr>
          <a:xfrm>
            <a:off x="6268736" y="855926"/>
            <a:ext cx="2298584" cy="369332"/>
            <a:chOff x="1384183" y="2348917"/>
            <a:chExt cx="2298584" cy="36933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6061BEA-F09F-5AF9-F93F-72D38AB2B167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2DC528F-9C02-5B0F-553E-80AC985DAE3C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0E88E2BC-4DD5-40A4-4FA9-AC7E40AC994C}"/>
              </a:ext>
            </a:extLst>
          </p:cNvPr>
          <p:cNvSpPr txBox="1"/>
          <p:nvPr/>
        </p:nvSpPr>
        <p:spPr>
          <a:xfrm>
            <a:off x="6244067" y="486594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Object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E55B733-86E6-1E1C-36CB-3C8C2BF0C7E2}"/>
              </a:ext>
            </a:extLst>
          </p:cNvPr>
          <p:cNvGrpSpPr/>
          <p:nvPr/>
        </p:nvGrpSpPr>
        <p:grpSpPr>
          <a:xfrm>
            <a:off x="9112604" y="855926"/>
            <a:ext cx="2298584" cy="369332"/>
            <a:chOff x="1384183" y="2348917"/>
            <a:chExt cx="2298584" cy="36933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2162C55-9136-C879-A164-0217AFA0FD2E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constructor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4F3716F-E551-3403-AC7E-7746F25D5C76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E996ED15-F151-D1E0-9394-1CFD25FD9AAB}"/>
              </a:ext>
            </a:extLst>
          </p:cNvPr>
          <p:cNvSpPr txBox="1"/>
          <p:nvPr/>
        </p:nvSpPr>
        <p:spPr>
          <a:xfrm>
            <a:off x="9058075" y="48659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Object.prototype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0EE632E-639A-AB44-168B-D31D9C358BA1}"/>
              </a:ext>
            </a:extLst>
          </p:cNvPr>
          <p:cNvCxnSpPr>
            <a:cxnSpLocks/>
            <a:stCxn id="50" idx="3"/>
            <a:endCxn id="53" idx="1"/>
          </p:cNvCxnSpPr>
          <p:nvPr/>
        </p:nvCxnSpPr>
        <p:spPr>
          <a:xfrm>
            <a:off x="8567320" y="1040592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EF0E16C5-C811-5945-1809-0259FD3B1197}"/>
              </a:ext>
            </a:extLst>
          </p:cNvPr>
          <p:cNvCxnSpPr>
            <a:cxnSpLocks/>
            <a:stCxn id="54" idx="3"/>
            <a:endCxn id="51" idx="0"/>
          </p:cNvCxnSpPr>
          <p:nvPr/>
        </p:nvCxnSpPr>
        <p:spPr>
          <a:xfrm flipH="1" flipV="1">
            <a:off x="7464914" y="486594"/>
            <a:ext cx="3946274" cy="553998"/>
          </a:xfrm>
          <a:prstGeom prst="bentConnector4">
            <a:avLst>
              <a:gd name="adj1" fmla="val -579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2FC09F5E-63A7-1FCB-762F-B7B2B264961C}"/>
              </a:ext>
            </a:extLst>
          </p:cNvPr>
          <p:cNvGrpSpPr/>
          <p:nvPr/>
        </p:nvGrpSpPr>
        <p:grpSpPr>
          <a:xfrm>
            <a:off x="9112371" y="1225258"/>
            <a:ext cx="2298584" cy="369332"/>
            <a:chOff x="1384183" y="2348917"/>
            <a:chExt cx="2298584" cy="36933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263E4E8-5249-5651-2533-B14B7F6AB8E4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F8AE460-D266-8D5F-EF8F-BFBDE0EA5290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NULL</a:t>
              </a:r>
              <a:endParaRPr lang="ko-KR" altLang="en-US" sz="9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AFD9FB1-2D63-14EE-A825-4D335ABA1A0D}"/>
              </a:ext>
            </a:extLst>
          </p:cNvPr>
          <p:cNvGrpSpPr/>
          <p:nvPr/>
        </p:nvGrpSpPr>
        <p:grpSpPr>
          <a:xfrm>
            <a:off x="9112604" y="1595122"/>
            <a:ext cx="2298584" cy="369332"/>
            <a:chOff x="1384183" y="2348917"/>
            <a:chExt cx="2298584" cy="36933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2314062-96A2-1270-75E8-1F161E621E92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valueOf</a:t>
              </a:r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1CD8819-5111-0B4C-09DB-A8F5FB096B0E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77448B37-0500-EA0F-8E26-34070564C87C}"/>
              </a:ext>
            </a:extLst>
          </p:cNvPr>
          <p:cNvCxnSpPr>
            <a:cxnSpLocks/>
            <a:stCxn id="46" idx="3"/>
            <a:endCxn id="62" idx="2"/>
          </p:cNvCxnSpPr>
          <p:nvPr/>
        </p:nvCxnSpPr>
        <p:spPr>
          <a:xfrm flipV="1">
            <a:off x="9128467" y="1964454"/>
            <a:ext cx="894343" cy="282047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606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95828E-3DCF-5B02-21B6-E9561BFDFF9D}"/>
              </a:ext>
            </a:extLst>
          </p:cNvPr>
          <p:cNvSpPr txBox="1"/>
          <p:nvPr/>
        </p:nvSpPr>
        <p:spPr>
          <a:xfrm>
            <a:off x="729842" y="574824"/>
            <a:ext cx="81131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1.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Function.prototype.apply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(obj[,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argsArray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])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obj: this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와 바인딩할 객체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argsArray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ko-KR" altLang="en-US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함수에게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전달할 인수 리스트의 배열 또는 유사 배열 객체</a:t>
            </a:r>
          </a:p>
        </p:txBody>
      </p:sp>
    </p:spTree>
    <p:extLst>
      <p:ext uri="{BB962C8B-B14F-4D97-AF65-F5344CB8AC3E}">
        <p14:creationId xmlns:p14="http://schemas.microsoft.com/office/powerpoint/2010/main" val="29332118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E30311-A62B-0EBF-660B-5B07A50726DD}"/>
              </a:ext>
            </a:extLst>
          </p:cNvPr>
          <p:cNvSpPr txBox="1"/>
          <p:nvPr/>
        </p:nvSpPr>
        <p:spPr>
          <a:xfrm>
            <a:off x="291830" y="894945"/>
            <a:ext cx="445827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Person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= (function()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//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function Person(name)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  this.name = name;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}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//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프로토타입 메서드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Person.prototype.sayHello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  console.log("hello!");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}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//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정적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(static)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메서드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Person.sayHi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function()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  console.log("hi!");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}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})();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84B05-7B6B-8C16-9C4A-A4DC1FB84DF8}"/>
              </a:ext>
            </a:extLst>
          </p:cNvPr>
          <p:cNvSpPr txBox="1"/>
          <p:nvPr/>
        </p:nvSpPr>
        <p:spPr>
          <a:xfrm>
            <a:off x="5749046" y="894944"/>
            <a:ext cx="390683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class Person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//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constructor(name)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  this.name = name;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}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//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프로토타입 메서드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sayHello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()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  console.log("hello!");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}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//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정적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(static)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메서드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static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sayHi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()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  console.log("hi!");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}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})();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8C67EE-D490-4212-26BA-F2FAB95E3D14}"/>
              </a:ext>
            </a:extLst>
          </p:cNvPr>
          <p:cNvSpPr txBox="1"/>
          <p:nvPr/>
        </p:nvSpPr>
        <p:spPr>
          <a:xfrm>
            <a:off x="1750978" y="38910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JetBrains Mono" panose="02000009000000000000" pitchFamily="49" charset="0"/>
                <a:cs typeface="JetBrains Mono" panose="02000009000000000000" pitchFamily="49" charset="0"/>
              </a:rPr>
              <a:t>ES6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이전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B0F907-550D-F93A-BB08-70241D43FBED}"/>
              </a:ext>
            </a:extLst>
          </p:cNvPr>
          <p:cNvSpPr txBox="1"/>
          <p:nvPr/>
        </p:nvSpPr>
        <p:spPr>
          <a:xfrm>
            <a:off x="7679062" y="3891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ES6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FD4F64-DDDD-5FE7-9539-3C6E739D4E6D}"/>
              </a:ext>
            </a:extLst>
          </p:cNvPr>
          <p:cNvSpPr/>
          <p:nvPr/>
        </p:nvSpPr>
        <p:spPr>
          <a:xfrm>
            <a:off x="614343" y="1458193"/>
            <a:ext cx="3266993" cy="84726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3C9082-AE9A-2AB8-31DA-61D86558B3D4}"/>
              </a:ext>
            </a:extLst>
          </p:cNvPr>
          <p:cNvSpPr/>
          <p:nvPr/>
        </p:nvSpPr>
        <p:spPr>
          <a:xfrm>
            <a:off x="6066816" y="1458193"/>
            <a:ext cx="3266993" cy="84726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F45CFB7-9129-0D8E-748A-03DB994C5E38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881336" y="1881824"/>
            <a:ext cx="21854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2D8B5F-9149-DDF5-80FE-2761C8997B44}"/>
              </a:ext>
            </a:extLst>
          </p:cNvPr>
          <p:cNvSpPr/>
          <p:nvPr/>
        </p:nvSpPr>
        <p:spPr>
          <a:xfrm>
            <a:off x="614343" y="2868702"/>
            <a:ext cx="3266993" cy="84726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87A2B1-3BDD-9822-1BBD-A7A1F9885F27}"/>
              </a:ext>
            </a:extLst>
          </p:cNvPr>
          <p:cNvSpPr/>
          <p:nvPr/>
        </p:nvSpPr>
        <p:spPr>
          <a:xfrm>
            <a:off x="6066816" y="2868702"/>
            <a:ext cx="3266993" cy="84726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D437AF8-D987-8C24-309A-7A2CE2DFE28B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3881336" y="3292333"/>
            <a:ext cx="21854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8D61E39-3D34-3DA4-B798-59CC28FBE9D9}"/>
              </a:ext>
            </a:extLst>
          </p:cNvPr>
          <p:cNvSpPr/>
          <p:nvPr/>
        </p:nvSpPr>
        <p:spPr>
          <a:xfrm>
            <a:off x="614343" y="4188230"/>
            <a:ext cx="3266993" cy="84726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C8D5CDD-98A9-A155-3AC0-DA70E748BC4B}"/>
              </a:ext>
            </a:extLst>
          </p:cNvPr>
          <p:cNvSpPr/>
          <p:nvPr/>
        </p:nvSpPr>
        <p:spPr>
          <a:xfrm>
            <a:off x="6066816" y="4188230"/>
            <a:ext cx="3266993" cy="84726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E0361D9-357D-D86C-A824-2B9B5EA770D4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3881336" y="4611861"/>
            <a:ext cx="21854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4496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C91E04A-DCBB-FE9A-2FFD-C863E65CD2BF}"/>
              </a:ext>
            </a:extLst>
          </p:cNvPr>
          <p:cNvCxnSpPr/>
          <p:nvPr/>
        </p:nvCxnSpPr>
        <p:spPr>
          <a:xfrm>
            <a:off x="194553" y="3565187"/>
            <a:ext cx="11634281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2FC4E39-CC4C-4AB7-600F-C1C7A1B6A5AE}"/>
              </a:ext>
            </a:extLst>
          </p:cNvPr>
          <p:cNvSpPr txBox="1"/>
          <p:nvPr/>
        </p:nvSpPr>
        <p:spPr>
          <a:xfrm>
            <a:off x="194553" y="272375"/>
            <a:ext cx="2941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1.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Person()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{}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D86C7A-6BFB-BCA7-2F8E-4EF11F993584}"/>
              </a:ext>
            </a:extLst>
          </p:cNvPr>
          <p:cNvSpPr txBox="1"/>
          <p:nvPr/>
        </p:nvSpPr>
        <p:spPr>
          <a:xfrm>
            <a:off x="194553" y="3725694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2.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클래스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class Person {}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772A66A-43C5-66C0-6E4A-90A9C2607D33}"/>
              </a:ext>
            </a:extLst>
          </p:cNvPr>
          <p:cNvGrpSpPr/>
          <p:nvPr/>
        </p:nvGrpSpPr>
        <p:grpSpPr>
          <a:xfrm>
            <a:off x="3009255" y="2074673"/>
            <a:ext cx="2298584" cy="369332"/>
            <a:chOff x="1384183" y="2348917"/>
            <a:chExt cx="2298584" cy="36933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0ABCEE7-80D7-EAF0-38BA-01D853B3B2F1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prototype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1A52350-8ED6-199F-EEA6-C9FA007C8EC4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9B6D535-2DC7-A6D2-B3EF-E3A2109A24B7}"/>
              </a:ext>
            </a:extLst>
          </p:cNvPr>
          <p:cNvSpPr txBox="1"/>
          <p:nvPr/>
        </p:nvSpPr>
        <p:spPr>
          <a:xfrm>
            <a:off x="2984586" y="1705341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Person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2C11F92-0069-26F8-0631-CD39C29A1737}"/>
              </a:ext>
            </a:extLst>
          </p:cNvPr>
          <p:cNvGrpSpPr/>
          <p:nvPr/>
        </p:nvGrpSpPr>
        <p:grpSpPr>
          <a:xfrm>
            <a:off x="5853123" y="2074673"/>
            <a:ext cx="2298584" cy="369332"/>
            <a:chOff x="1384183" y="2348917"/>
            <a:chExt cx="2298584" cy="36933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3A91F8F-CA72-A2BE-0F97-E92D124C41E5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constructor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92DDE88-44AC-1591-F131-2CD31DD81CE8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5A8B221-E762-01C9-470C-D4558D2D9441}"/>
              </a:ext>
            </a:extLst>
          </p:cNvPr>
          <p:cNvSpPr txBox="1"/>
          <p:nvPr/>
        </p:nvSpPr>
        <p:spPr>
          <a:xfrm>
            <a:off x="5798594" y="170534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Person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.prototype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etBrains Mono" panose="02000009000000000000" pitchFamily="49" charset="0"/>
              <a:ea typeface="맑은 고딕" panose="020B0503020000020004" pitchFamily="50" charset="-127"/>
              <a:cs typeface="JetBrains Mono" panose="02000009000000000000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ECE1A26-7E65-930F-9F86-81407B635DB6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5307839" y="2259339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E6953403-A236-6C77-98FC-885CEB612B6A}"/>
              </a:ext>
            </a:extLst>
          </p:cNvPr>
          <p:cNvCxnSpPr>
            <a:cxnSpLocks/>
            <a:stCxn id="15" idx="3"/>
            <a:endCxn id="12" idx="0"/>
          </p:cNvCxnSpPr>
          <p:nvPr/>
        </p:nvCxnSpPr>
        <p:spPr>
          <a:xfrm flipH="1" flipV="1">
            <a:off x="4205433" y="1705341"/>
            <a:ext cx="3946274" cy="553998"/>
          </a:xfrm>
          <a:prstGeom prst="bentConnector4">
            <a:avLst>
              <a:gd name="adj1" fmla="val -579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FC162D6-7974-62B6-2A8C-BBD0BED3E90A}"/>
              </a:ext>
            </a:extLst>
          </p:cNvPr>
          <p:cNvGrpSpPr/>
          <p:nvPr/>
        </p:nvGrpSpPr>
        <p:grpSpPr>
          <a:xfrm>
            <a:off x="3056141" y="5152659"/>
            <a:ext cx="2298584" cy="369332"/>
            <a:chOff x="1384183" y="2348917"/>
            <a:chExt cx="2298584" cy="36933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5680252-19D5-C8BE-99EE-327327E992DA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prototype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52BBFE6-B602-0EDD-0085-4CD40185C1F3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D3CC90D-1138-1CE7-40E6-F1ED9932E0A5}"/>
              </a:ext>
            </a:extLst>
          </p:cNvPr>
          <p:cNvSpPr txBox="1"/>
          <p:nvPr/>
        </p:nvSpPr>
        <p:spPr>
          <a:xfrm>
            <a:off x="3245482" y="4783327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solidFill>
                  <a:prstClr val="black"/>
                </a:solidFill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Person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클래스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FFA833F-A7A1-21CE-61B4-6183A005A0F0}"/>
              </a:ext>
            </a:extLst>
          </p:cNvPr>
          <p:cNvGrpSpPr/>
          <p:nvPr/>
        </p:nvGrpSpPr>
        <p:grpSpPr>
          <a:xfrm>
            <a:off x="5900009" y="5152659"/>
            <a:ext cx="2298584" cy="369332"/>
            <a:chOff x="1384183" y="2348917"/>
            <a:chExt cx="2298584" cy="36933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F6EF7F2-572B-A53A-C9B2-0C00B141B812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constructor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E9AAB1B-F892-1E49-4DF1-98C5A1249B71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275D8DC-D7B3-9135-086E-0917DBD281B6}"/>
              </a:ext>
            </a:extLst>
          </p:cNvPr>
          <p:cNvSpPr txBox="1"/>
          <p:nvPr/>
        </p:nvSpPr>
        <p:spPr>
          <a:xfrm>
            <a:off x="5845480" y="4783327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Person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.prototype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etBrains Mono" panose="02000009000000000000" pitchFamily="49" charset="0"/>
              <a:ea typeface="맑은 고딕" panose="020B0503020000020004" pitchFamily="50" charset="-127"/>
              <a:cs typeface="JetBrains Mono" panose="02000009000000000000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6FF8F37-9B16-797B-08F2-005C98F7BFC3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>
            <a:off x="5354725" y="5337325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3C332546-580B-CBE1-BA69-0C6B8FFF918B}"/>
              </a:ext>
            </a:extLst>
          </p:cNvPr>
          <p:cNvCxnSpPr>
            <a:cxnSpLocks/>
            <a:stCxn id="26" idx="3"/>
            <a:endCxn id="23" idx="0"/>
          </p:cNvCxnSpPr>
          <p:nvPr/>
        </p:nvCxnSpPr>
        <p:spPr>
          <a:xfrm flipH="1" flipV="1">
            <a:off x="4166568" y="4783327"/>
            <a:ext cx="4032025" cy="553998"/>
          </a:xfrm>
          <a:prstGeom prst="bentConnector4">
            <a:avLst>
              <a:gd name="adj1" fmla="val -5670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9363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FD86C7A-6BFB-BCA7-2F8E-4EF11F993584}"/>
              </a:ext>
            </a:extLst>
          </p:cNvPr>
          <p:cNvSpPr txBox="1"/>
          <p:nvPr/>
        </p:nvSpPr>
        <p:spPr>
          <a:xfrm>
            <a:off x="359923" y="447473"/>
            <a:ext cx="2666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2.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클래스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class Person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constructor() {}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FC162D6-7974-62B6-2A8C-BBD0BED3E90A}"/>
              </a:ext>
            </a:extLst>
          </p:cNvPr>
          <p:cNvGrpSpPr/>
          <p:nvPr/>
        </p:nvGrpSpPr>
        <p:grpSpPr>
          <a:xfrm>
            <a:off x="3221511" y="1874438"/>
            <a:ext cx="2298584" cy="369332"/>
            <a:chOff x="1384183" y="2348917"/>
            <a:chExt cx="2298584" cy="36933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5680252-19D5-C8BE-99EE-327327E992DA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prototype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52BBFE6-B602-0EDD-0085-4CD40185C1F3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D3CC90D-1138-1CE7-40E6-F1ED9932E0A5}"/>
              </a:ext>
            </a:extLst>
          </p:cNvPr>
          <p:cNvSpPr txBox="1"/>
          <p:nvPr/>
        </p:nvSpPr>
        <p:spPr>
          <a:xfrm>
            <a:off x="3410852" y="1505106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solidFill>
                  <a:prstClr val="black"/>
                </a:solidFill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Person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클래스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FFA833F-A7A1-21CE-61B4-6183A005A0F0}"/>
              </a:ext>
            </a:extLst>
          </p:cNvPr>
          <p:cNvGrpSpPr/>
          <p:nvPr/>
        </p:nvGrpSpPr>
        <p:grpSpPr>
          <a:xfrm>
            <a:off x="6065379" y="1874438"/>
            <a:ext cx="2298584" cy="369332"/>
            <a:chOff x="1384183" y="2348917"/>
            <a:chExt cx="2298584" cy="36933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F6EF7F2-572B-A53A-C9B2-0C00B141B812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constructor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E9AAB1B-F892-1E49-4DF1-98C5A1249B71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275D8DC-D7B3-9135-086E-0917DBD281B6}"/>
              </a:ext>
            </a:extLst>
          </p:cNvPr>
          <p:cNvSpPr txBox="1"/>
          <p:nvPr/>
        </p:nvSpPr>
        <p:spPr>
          <a:xfrm>
            <a:off x="6010850" y="1505106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Person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.prototype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etBrains Mono" panose="02000009000000000000" pitchFamily="49" charset="0"/>
              <a:ea typeface="맑은 고딕" panose="020B0503020000020004" pitchFamily="50" charset="-127"/>
              <a:cs typeface="JetBrains Mono" panose="02000009000000000000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6FF8F37-9B16-797B-08F2-005C98F7BFC3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>
            <a:off x="5520095" y="2059104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3C332546-580B-CBE1-BA69-0C6B8FFF918B}"/>
              </a:ext>
            </a:extLst>
          </p:cNvPr>
          <p:cNvCxnSpPr>
            <a:cxnSpLocks/>
            <a:stCxn id="26" idx="3"/>
            <a:endCxn id="23" idx="0"/>
          </p:cNvCxnSpPr>
          <p:nvPr/>
        </p:nvCxnSpPr>
        <p:spPr>
          <a:xfrm flipH="1" flipV="1">
            <a:off x="4331938" y="1505106"/>
            <a:ext cx="4032025" cy="553998"/>
          </a:xfrm>
          <a:prstGeom prst="bentConnector4">
            <a:avLst>
              <a:gd name="adj1" fmla="val -5670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F044BBC-5C68-A018-D84A-4F31C4A66DCD}"/>
              </a:ext>
            </a:extLst>
          </p:cNvPr>
          <p:cNvSpPr txBox="1"/>
          <p:nvPr/>
        </p:nvSpPr>
        <p:spPr>
          <a:xfrm>
            <a:off x="437745" y="3638145"/>
            <a:ext cx="4679004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class Person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constructor(name)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  this.name = name;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}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E074A1-2B85-4005-2FF9-DD3C34748AA3}"/>
              </a:ext>
            </a:extLst>
          </p:cNvPr>
          <p:cNvSpPr txBox="1"/>
          <p:nvPr/>
        </p:nvSpPr>
        <p:spPr>
          <a:xfrm>
            <a:off x="6010850" y="3638145"/>
            <a:ext cx="467900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 Person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this.name = name;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D714C-B4FF-83C4-63CD-4F5F894411A2}"/>
              </a:ext>
            </a:extLst>
          </p:cNvPr>
          <p:cNvSpPr txBox="1"/>
          <p:nvPr/>
        </p:nvSpPr>
        <p:spPr>
          <a:xfrm>
            <a:off x="325666" y="5401852"/>
            <a:ext cx="114794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클래스 안의 생성자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(constructor)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는 메서드로 해석되는 것이 아니라 클래스가 평가되어 생성된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함수 객체 코드의 일부가 됩니다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즉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클래스 정의가 평가되면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constructor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내부의 코드를 수행하는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함수 객체가 생성됩니다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A8497A9B-CC3F-CADC-8E24-6D2E3453B861}"/>
              </a:ext>
            </a:extLst>
          </p:cNvPr>
          <p:cNvSpPr/>
          <p:nvPr/>
        </p:nvSpPr>
        <p:spPr>
          <a:xfrm>
            <a:off x="5354149" y="3889404"/>
            <a:ext cx="438588" cy="42081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4499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3A3994-9DE1-4727-5330-366724D40892}"/>
              </a:ext>
            </a:extLst>
          </p:cNvPr>
          <p:cNvSpPr txBox="1"/>
          <p:nvPr/>
        </p:nvSpPr>
        <p:spPr>
          <a:xfrm>
            <a:off x="176169" y="234892"/>
            <a:ext cx="721543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class Person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constructor(name) { this.name = name; }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sayHi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() { console.log(`Hi, I'm ${this.name}!`); }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susan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new Person("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susan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");</a:t>
            </a: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susan.sayHi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화살표: 왼쪽 4">
            <a:extLst>
              <a:ext uri="{FF2B5EF4-FFF2-40B4-BE49-F238E27FC236}">
                <a16:creationId xmlns:a16="http://schemas.microsoft.com/office/drawing/2014/main" id="{B7B1875E-A2DE-6FC6-F195-083BBC662818}"/>
              </a:ext>
            </a:extLst>
          </p:cNvPr>
          <p:cNvSpPr/>
          <p:nvPr/>
        </p:nvSpPr>
        <p:spPr>
          <a:xfrm>
            <a:off x="2389130" y="1846767"/>
            <a:ext cx="444616" cy="41945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28999D1-E82D-8BB0-C93B-73EA0EB6631D}"/>
              </a:ext>
            </a:extLst>
          </p:cNvPr>
          <p:cNvGrpSpPr/>
          <p:nvPr/>
        </p:nvGrpSpPr>
        <p:grpSpPr>
          <a:xfrm>
            <a:off x="5746597" y="2411333"/>
            <a:ext cx="2298584" cy="369332"/>
            <a:chOff x="1384183" y="2348917"/>
            <a:chExt cx="2298584" cy="36933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0ABAF87-5BBF-E542-2B06-56C908910C5A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prototype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6BD92AB-453F-30E1-12BE-901973E44E5A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98B1DE3-6D8E-063E-27A3-6945B5FC1440}"/>
              </a:ext>
            </a:extLst>
          </p:cNvPr>
          <p:cNvSpPr txBox="1"/>
          <p:nvPr/>
        </p:nvSpPr>
        <p:spPr>
          <a:xfrm>
            <a:off x="5935938" y="2042001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solidFill>
                  <a:prstClr val="black"/>
                </a:solidFill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Person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클래스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09E3C7E-50D7-6204-08FA-B0F416699631}"/>
              </a:ext>
            </a:extLst>
          </p:cNvPr>
          <p:cNvGrpSpPr/>
          <p:nvPr/>
        </p:nvGrpSpPr>
        <p:grpSpPr>
          <a:xfrm>
            <a:off x="8590465" y="2411333"/>
            <a:ext cx="2298584" cy="369332"/>
            <a:chOff x="1384183" y="2348917"/>
            <a:chExt cx="2298584" cy="36933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BF6A7B8-9173-509E-EA2F-6B60FA16E9D3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constructor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09AAE06-26DF-E0A3-F6FF-0195518D63F6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A04B76C-F2D0-E65D-1365-1EB6D2DDF190}"/>
              </a:ext>
            </a:extLst>
          </p:cNvPr>
          <p:cNvSpPr txBox="1"/>
          <p:nvPr/>
        </p:nvSpPr>
        <p:spPr>
          <a:xfrm>
            <a:off x="8535936" y="204200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Person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.prototype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etBrains Mono" panose="02000009000000000000" pitchFamily="49" charset="0"/>
              <a:ea typeface="맑은 고딕" panose="020B0503020000020004" pitchFamily="50" charset="-127"/>
              <a:cs typeface="JetBrains Mono" panose="02000009000000000000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6C5F584-7BE4-7F47-399F-99880F7E60CD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8045181" y="2595999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0C98FD43-C64C-D345-E5C5-0E6CA02A9EEF}"/>
              </a:ext>
            </a:extLst>
          </p:cNvPr>
          <p:cNvCxnSpPr>
            <a:cxnSpLocks/>
            <a:stCxn id="12" idx="3"/>
            <a:endCxn id="9" idx="0"/>
          </p:cNvCxnSpPr>
          <p:nvPr/>
        </p:nvCxnSpPr>
        <p:spPr>
          <a:xfrm flipH="1" flipV="1">
            <a:off x="6857024" y="2042001"/>
            <a:ext cx="4032025" cy="553998"/>
          </a:xfrm>
          <a:prstGeom prst="bentConnector4">
            <a:avLst>
              <a:gd name="adj1" fmla="val -5670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1AE31EF-950E-9C80-05FF-2BEE7F1C8009}"/>
              </a:ext>
            </a:extLst>
          </p:cNvPr>
          <p:cNvGrpSpPr/>
          <p:nvPr/>
        </p:nvGrpSpPr>
        <p:grpSpPr>
          <a:xfrm>
            <a:off x="8590465" y="2780665"/>
            <a:ext cx="2298584" cy="369332"/>
            <a:chOff x="1384183" y="2348917"/>
            <a:chExt cx="2298584" cy="36933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1A15328-13F5-6E89-A7BE-37989FFA4532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dirty="0" err="1">
                  <a:solidFill>
                    <a:prstClr val="black"/>
                  </a:solidFill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sayHi</a:t>
              </a:r>
              <a:r>
                <a:rPr lang="en-US" altLang="ko-KR" dirty="0">
                  <a:solidFill>
                    <a:prstClr val="black"/>
                  </a:solidFill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()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F9D8DD3-6FEE-B646-5180-F1E787D265E9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E363546-E444-FA98-51CF-7B1122C96E4C}"/>
              </a:ext>
            </a:extLst>
          </p:cNvPr>
          <p:cNvGrpSpPr/>
          <p:nvPr/>
        </p:nvGrpSpPr>
        <p:grpSpPr>
          <a:xfrm>
            <a:off x="5327147" y="3938416"/>
            <a:ext cx="2298584" cy="369332"/>
            <a:chOff x="1384183" y="2348917"/>
            <a:chExt cx="2298584" cy="36933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F6338C4-53C2-B553-5282-6AAF3137563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name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596989E-B1A6-17E7-1FC8-3904F61819C8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58D1DE3-E18B-66CD-13CE-0A4AEDBDE500}"/>
              </a:ext>
            </a:extLst>
          </p:cNvPr>
          <p:cNvSpPr txBox="1"/>
          <p:nvPr/>
        </p:nvSpPr>
        <p:spPr>
          <a:xfrm>
            <a:off x="5935938" y="356908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solidFill>
                  <a:prstClr val="black"/>
                </a:solidFill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susan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etBrains Mono" panose="02000009000000000000" pitchFamily="49" charset="0"/>
              <a:ea typeface="맑은 고딕" panose="020B0503020000020004" pitchFamily="50" charset="-127"/>
              <a:cs typeface="JetBrains Mono" panose="02000009000000000000" pitchFamily="49" charset="0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2A57E4E-347E-C9BA-AFEF-41F714F30BFA}"/>
              </a:ext>
            </a:extLst>
          </p:cNvPr>
          <p:cNvGrpSpPr/>
          <p:nvPr/>
        </p:nvGrpSpPr>
        <p:grpSpPr>
          <a:xfrm>
            <a:off x="5327265" y="4311835"/>
            <a:ext cx="2298584" cy="369332"/>
            <a:chOff x="1384183" y="2348917"/>
            <a:chExt cx="2298584" cy="36933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D13440E-A44E-4E5F-1D6D-50371247ECED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__proto__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C224467-A01F-6806-8F30-3B3929083CB9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185ADFEC-29E5-0B3D-98B6-AB25ACE99B92}"/>
              </a:ext>
            </a:extLst>
          </p:cNvPr>
          <p:cNvCxnSpPr>
            <a:cxnSpLocks/>
            <a:stCxn id="26" idx="3"/>
            <a:endCxn id="17" idx="2"/>
          </p:cNvCxnSpPr>
          <p:nvPr/>
        </p:nvCxnSpPr>
        <p:spPr>
          <a:xfrm flipV="1">
            <a:off x="7625849" y="3149997"/>
            <a:ext cx="1874822" cy="134650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54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E49947-4790-D1C9-C65E-790F739E5C73}"/>
              </a:ext>
            </a:extLst>
          </p:cNvPr>
          <p:cNvSpPr txBox="1"/>
          <p:nvPr/>
        </p:nvSpPr>
        <p:spPr>
          <a:xfrm>
            <a:off x="243281" y="587229"/>
            <a:ext cx="1033488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전역 객체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자바스크립트 코드가 실행되기 전에 자바스크립트 환경에서 가장 먼저 생성되는 특수한 객체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어떠한 객체에도 속하지 않은 최상위 객체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1. Browser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-&gt; window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가 전역 객체를 의미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2. Node.js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-&gt; global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이 전역 객체를 의미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즉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, global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은 브라우저의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window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와 같은 개념</a:t>
            </a:r>
          </a:p>
        </p:txBody>
      </p:sp>
    </p:spTree>
    <p:extLst>
      <p:ext uri="{BB962C8B-B14F-4D97-AF65-F5344CB8AC3E}">
        <p14:creationId xmlns:p14="http://schemas.microsoft.com/office/powerpoint/2010/main" val="6903506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3A3994-9DE1-4727-5330-366724D40892}"/>
              </a:ext>
            </a:extLst>
          </p:cNvPr>
          <p:cNvSpPr txBox="1"/>
          <p:nvPr/>
        </p:nvSpPr>
        <p:spPr>
          <a:xfrm>
            <a:off x="176169" y="234892"/>
            <a:ext cx="54393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// 3. </a:t>
            </a:r>
            <a:r>
              <a:rPr lang="ko-KR" altLang="en-US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스태틱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정적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메서드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 버전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 Person(name)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this.name = name;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Person.prototype.sayHello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...;</a:t>
            </a: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Person.sayGoodbye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...;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28999D1-E82D-8BB0-C93B-73EA0EB6631D}"/>
              </a:ext>
            </a:extLst>
          </p:cNvPr>
          <p:cNvGrpSpPr/>
          <p:nvPr/>
        </p:nvGrpSpPr>
        <p:grpSpPr>
          <a:xfrm>
            <a:off x="5998267" y="1290465"/>
            <a:ext cx="2298584" cy="369332"/>
            <a:chOff x="1384183" y="2348917"/>
            <a:chExt cx="2298584" cy="36933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0ABAF87-5BBF-E542-2B06-56C908910C5A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prototype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6BD92AB-453F-30E1-12BE-901973E44E5A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98B1DE3-6D8E-063E-27A3-6945B5FC1440}"/>
              </a:ext>
            </a:extLst>
          </p:cNvPr>
          <p:cNvSpPr txBox="1"/>
          <p:nvPr/>
        </p:nvSpPr>
        <p:spPr>
          <a:xfrm>
            <a:off x="5877215" y="921133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solidFill>
                  <a:prstClr val="black"/>
                </a:solidFill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Person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생성자 함수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etBrains Mono" panose="02000009000000000000" pitchFamily="49" charset="0"/>
              <a:ea typeface="맑은 고딕" panose="020B0503020000020004" pitchFamily="50" charset="-127"/>
              <a:cs typeface="JetBrains Mono" panose="02000009000000000000" pitchFamily="49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09E3C7E-50D7-6204-08FA-B0F416699631}"/>
              </a:ext>
            </a:extLst>
          </p:cNvPr>
          <p:cNvGrpSpPr/>
          <p:nvPr/>
        </p:nvGrpSpPr>
        <p:grpSpPr>
          <a:xfrm>
            <a:off x="8842135" y="1290465"/>
            <a:ext cx="2298584" cy="369332"/>
            <a:chOff x="1384183" y="2348917"/>
            <a:chExt cx="2298584" cy="36933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BF6A7B8-9173-509E-EA2F-6B60FA16E9D3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constructor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09AAE06-26DF-E0A3-F6FF-0195518D63F6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A04B76C-F2D0-E65D-1365-1EB6D2DDF190}"/>
              </a:ext>
            </a:extLst>
          </p:cNvPr>
          <p:cNvSpPr txBox="1"/>
          <p:nvPr/>
        </p:nvSpPr>
        <p:spPr>
          <a:xfrm>
            <a:off x="8787606" y="92113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Person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.prototype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etBrains Mono" panose="02000009000000000000" pitchFamily="49" charset="0"/>
              <a:ea typeface="맑은 고딕" panose="020B0503020000020004" pitchFamily="50" charset="-127"/>
              <a:cs typeface="JetBrains Mono" panose="02000009000000000000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6C5F584-7BE4-7F47-399F-99880F7E60CD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8296851" y="1475131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0C98FD43-C64C-D345-E5C5-0E6CA02A9EEF}"/>
              </a:ext>
            </a:extLst>
          </p:cNvPr>
          <p:cNvCxnSpPr>
            <a:cxnSpLocks/>
            <a:stCxn id="12" idx="3"/>
            <a:endCxn id="9" idx="0"/>
          </p:cNvCxnSpPr>
          <p:nvPr/>
        </p:nvCxnSpPr>
        <p:spPr>
          <a:xfrm flipH="1" flipV="1">
            <a:off x="7098062" y="921133"/>
            <a:ext cx="4042657" cy="553998"/>
          </a:xfrm>
          <a:prstGeom prst="bentConnector4">
            <a:avLst>
              <a:gd name="adj1" fmla="val -5655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A3BB6C48-2406-EB55-0076-B85616583E71}"/>
              </a:ext>
            </a:extLst>
          </p:cNvPr>
          <p:cNvGrpSpPr/>
          <p:nvPr/>
        </p:nvGrpSpPr>
        <p:grpSpPr>
          <a:xfrm>
            <a:off x="8842135" y="1659797"/>
            <a:ext cx="2298584" cy="369332"/>
            <a:chOff x="1384183" y="2348917"/>
            <a:chExt cx="2298584" cy="36933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395D20B-6CAE-9F4E-D3FE-460790ADC09D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sayHello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3C4FC43-E86A-951D-D7B0-9230C434B82F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D7F8651-0EBD-B0EE-1672-F6513E1FC738}"/>
              </a:ext>
            </a:extLst>
          </p:cNvPr>
          <p:cNvGrpSpPr/>
          <p:nvPr/>
        </p:nvGrpSpPr>
        <p:grpSpPr>
          <a:xfrm>
            <a:off x="5998267" y="1659797"/>
            <a:ext cx="2298584" cy="369332"/>
            <a:chOff x="1384183" y="2348917"/>
            <a:chExt cx="2298584" cy="369332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A91E4C0-BD3A-EB09-D938-7D768FF7FEE2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sayGoodbye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()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9CE77AA-E397-96A4-672E-8979A52AB17D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C52530F-00F4-4C63-B569-683AAD157040}"/>
              </a:ext>
            </a:extLst>
          </p:cNvPr>
          <p:cNvSpPr txBox="1"/>
          <p:nvPr/>
        </p:nvSpPr>
        <p:spPr>
          <a:xfrm>
            <a:off x="176169" y="3850455"/>
            <a:ext cx="68018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// 3. </a:t>
            </a:r>
            <a:r>
              <a:rPr lang="ko-KR" altLang="en-US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스태틱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정적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메서드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클래스 버전</a:t>
            </a:r>
          </a:p>
          <a:p>
            <a:pPr algn="l"/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class Person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sayHello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() { console.log("Hello!"); }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static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sayGoodbye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() { console.log("Goodbye~")}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2" name="화살표: 왼쪽 31">
            <a:extLst>
              <a:ext uri="{FF2B5EF4-FFF2-40B4-BE49-F238E27FC236}">
                <a16:creationId xmlns:a16="http://schemas.microsoft.com/office/drawing/2014/main" id="{95FD0E80-44E5-F492-23BF-C301BCAFEAD7}"/>
              </a:ext>
            </a:extLst>
          </p:cNvPr>
          <p:cNvSpPr/>
          <p:nvPr/>
        </p:nvSpPr>
        <p:spPr>
          <a:xfrm>
            <a:off x="7046890" y="4868782"/>
            <a:ext cx="444616" cy="41945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38EF129-0284-4E9A-1FB2-B7014D66FA3A}"/>
              </a:ext>
            </a:extLst>
          </p:cNvPr>
          <p:cNvGrpSpPr/>
          <p:nvPr/>
        </p:nvGrpSpPr>
        <p:grpSpPr>
          <a:xfrm>
            <a:off x="5746597" y="6026896"/>
            <a:ext cx="2298584" cy="369332"/>
            <a:chOff x="1384183" y="2348917"/>
            <a:chExt cx="2298584" cy="36933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60D62CB-B7B5-40A9-7A5C-87A2ABC6AC5D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prototype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9949602-DEEB-E4F6-06F0-D26186A7E7F4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E993E27-0EFE-844E-69D8-E5EA21DA4206}"/>
              </a:ext>
            </a:extLst>
          </p:cNvPr>
          <p:cNvSpPr txBox="1"/>
          <p:nvPr/>
        </p:nvSpPr>
        <p:spPr>
          <a:xfrm>
            <a:off x="5935938" y="5657564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solidFill>
                  <a:prstClr val="black"/>
                </a:solidFill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Person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클래스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990A258-AD1F-533C-5E03-DAA29F4FF527}"/>
              </a:ext>
            </a:extLst>
          </p:cNvPr>
          <p:cNvGrpSpPr/>
          <p:nvPr/>
        </p:nvGrpSpPr>
        <p:grpSpPr>
          <a:xfrm>
            <a:off x="8590465" y="6026896"/>
            <a:ext cx="2298584" cy="369332"/>
            <a:chOff x="1384183" y="2348917"/>
            <a:chExt cx="2298584" cy="369332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67AF0B9-31D4-6E09-1B57-67F4CA5D5D96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constructor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202CC1C-E557-F26B-2735-3534C9B80796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063D2F1-A031-44BB-7548-B5C14AE57683}"/>
              </a:ext>
            </a:extLst>
          </p:cNvPr>
          <p:cNvSpPr txBox="1"/>
          <p:nvPr/>
        </p:nvSpPr>
        <p:spPr>
          <a:xfrm>
            <a:off x="8535936" y="565756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Person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.prototype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etBrains Mono" panose="02000009000000000000" pitchFamily="49" charset="0"/>
              <a:ea typeface="맑은 고딕" panose="020B0503020000020004" pitchFamily="50" charset="-127"/>
              <a:cs typeface="JetBrains Mono" panose="02000009000000000000" pitchFamily="49" charset="0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4331A27-FE70-89E3-401C-77A016A012CA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>
            <a:off x="8045181" y="6211562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1AC5724F-1EA4-4C89-EB08-E6C58BD3413A}"/>
              </a:ext>
            </a:extLst>
          </p:cNvPr>
          <p:cNvCxnSpPr>
            <a:cxnSpLocks/>
            <a:stCxn id="39" idx="3"/>
            <a:endCxn id="36" idx="0"/>
          </p:cNvCxnSpPr>
          <p:nvPr/>
        </p:nvCxnSpPr>
        <p:spPr>
          <a:xfrm flipH="1" flipV="1">
            <a:off x="6857024" y="5657564"/>
            <a:ext cx="4032025" cy="553998"/>
          </a:xfrm>
          <a:prstGeom prst="bentConnector4">
            <a:avLst>
              <a:gd name="adj1" fmla="val -5670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EF40137-FF5E-C708-6A7C-925844A59688}"/>
              </a:ext>
            </a:extLst>
          </p:cNvPr>
          <p:cNvGrpSpPr/>
          <p:nvPr/>
        </p:nvGrpSpPr>
        <p:grpSpPr>
          <a:xfrm>
            <a:off x="8590465" y="6396228"/>
            <a:ext cx="2298584" cy="369332"/>
            <a:chOff x="1384183" y="2348917"/>
            <a:chExt cx="2298584" cy="36933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3E6C67B-20AD-C0E3-AF5D-705F428D6452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sayHello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3530F45-02AE-D2E8-0BAA-BEF74B9D32D5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884D5C4-ECE8-E6FF-6F28-87D76610F40B}"/>
              </a:ext>
            </a:extLst>
          </p:cNvPr>
          <p:cNvGrpSpPr/>
          <p:nvPr/>
        </p:nvGrpSpPr>
        <p:grpSpPr>
          <a:xfrm>
            <a:off x="5746597" y="6396228"/>
            <a:ext cx="2298584" cy="369332"/>
            <a:chOff x="1384183" y="2348917"/>
            <a:chExt cx="2298584" cy="369332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6343261-0BD7-CDC6-409C-4DEA8CBAB2C9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sayGoodbye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()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1CB3C17-0446-3A55-CFE9-50DD3CC8DAE9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E46DDB7-2238-93AD-283E-6CAE9EEC98B3}"/>
              </a:ext>
            </a:extLst>
          </p:cNvPr>
          <p:cNvCxnSpPr/>
          <p:nvPr/>
        </p:nvCxnSpPr>
        <p:spPr>
          <a:xfrm>
            <a:off x="176169" y="3454033"/>
            <a:ext cx="11634281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3467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34A9E7-00DD-3E0A-0DCE-BE42CAC7F8DC}"/>
              </a:ext>
            </a:extLst>
          </p:cNvPr>
          <p:cNvSpPr txBox="1"/>
          <p:nvPr/>
        </p:nvSpPr>
        <p:spPr>
          <a:xfrm>
            <a:off x="175098" y="612843"/>
            <a:ext cx="473398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class Circle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static pi = 3.14;  // public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foo() { console.log(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this.pi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); }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circle = new Circle();</a:t>
            </a: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circle.foo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(); // undefined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91E9126-7936-87B2-97AA-AFA480CFD881}"/>
              </a:ext>
            </a:extLst>
          </p:cNvPr>
          <p:cNvGrpSpPr/>
          <p:nvPr/>
        </p:nvGrpSpPr>
        <p:grpSpPr>
          <a:xfrm>
            <a:off x="5697959" y="1338165"/>
            <a:ext cx="2298584" cy="369332"/>
            <a:chOff x="1384183" y="2348917"/>
            <a:chExt cx="2298584" cy="3693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699EDFA-8192-9227-BEAA-B4BFFC0A0434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prototype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E2F0229-5F38-0983-1B0D-3CAEF7684788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775745-34DC-EAE4-5B23-5D192336EDC6}"/>
              </a:ext>
            </a:extLst>
          </p:cNvPr>
          <p:cNvSpPr txBox="1"/>
          <p:nvPr/>
        </p:nvSpPr>
        <p:spPr>
          <a:xfrm>
            <a:off x="5887300" y="968833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Circle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클래스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21139A2-159C-3BA6-9E75-96B963966D0A}"/>
              </a:ext>
            </a:extLst>
          </p:cNvPr>
          <p:cNvGrpSpPr/>
          <p:nvPr/>
        </p:nvGrpSpPr>
        <p:grpSpPr>
          <a:xfrm>
            <a:off x="8541827" y="1338165"/>
            <a:ext cx="2298584" cy="369332"/>
            <a:chOff x="1384183" y="2348917"/>
            <a:chExt cx="2298584" cy="36933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76A9879-FF7E-DAAF-EA56-6D937C092011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constructor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80784AB-1FAC-D5C1-BC2F-20C333F868E3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A356B8A-2E93-ED9C-7F85-C0D995D79113}"/>
              </a:ext>
            </a:extLst>
          </p:cNvPr>
          <p:cNvSpPr txBox="1"/>
          <p:nvPr/>
        </p:nvSpPr>
        <p:spPr>
          <a:xfrm>
            <a:off x="8487298" y="96883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Circle.prototype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etBrains Mono" panose="02000009000000000000" pitchFamily="49" charset="0"/>
              <a:ea typeface="맑은 고딕" panose="020B0503020000020004" pitchFamily="50" charset="-127"/>
              <a:cs typeface="JetBrains Mono" panose="02000009000000000000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1D8B1D8-681F-53C7-249B-AF5C789D17DE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7996543" y="1522831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F4297A22-4956-5217-0F5B-D8A0B60F5316}"/>
              </a:ext>
            </a:extLst>
          </p:cNvPr>
          <p:cNvCxnSpPr>
            <a:cxnSpLocks/>
            <a:stCxn id="11" idx="3"/>
            <a:endCxn id="8" idx="0"/>
          </p:cNvCxnSpPr>
          <p:nvPr/>
        </p:nvCxnSpPr>
        <p:spPr>
          <a:xfrm flipH="1" flipV="1">
            <a:off x="6808386" y="968833"/>
            <a:ext cx="4032025" cy="553998"/>
          </a:xfrm>
          <a:prstGeom prst="bentConnector4">
            <a:avLst>
              <a:gd name="adj1" fmla="val -5670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53E08AD-1BEB-F1C4-EE4E-84416204FD77}"/>
              </a:ext>
            </a:extLst>
          </p:cNvPr>
          <p:cNvGrpSpPr/>
          <p:nvPr/>
        </p:nvGrpSpPr>
        <p:grpSpPr>
          <a:xfrm>
            <a:off x="5697959" y="1707497"/>
            <a:ext cx="2298584" cy="369332"/>
            <a:chOff x="1384183" y="2348917"/>
            <a:chExt cx="2298584" cy="36933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80327F8-2326-DA5F-82F9-D48C253C0F01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pi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40BFAAD-E926-BACC-AFD2-AC5B00174BBB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BBA2260-6005-5DE7-BDE1-8CA826F84ABF}"/>
              </a:ext>
            </a:extLst>
          </p:cNvPr>
          <p:cNvGrpSpPr/>
          <p:nvPr/>
        </p:nvGrpSpPr>
        <p:grpSpPr>
          <a:xfrm>
            <a:off x="8541827" y="1707497"/>
            <a:ext cx="2298584" cy="369332"/>
            <a:chOff x="1384183" y="2348917"/>
            <a:chExt cx="2298584" cy="36933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1F6A4BA-C2BA-9C5F-C86F-EA2DC6D2E5A0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foo()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C71FE46-983C-6F07-939D-CB6BCFCD1D0A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7799CF8-13B0-AEC2-8AEB-95EC73F410EE}"/>
              </a:ext>
            </a:extLst>
          </p:cNvPr>
          <p:cNvGrpSpPr/>
          <p:nvPr/>
        </p:nvGrpSpPr>
        <p:grpSpPr>
          <a:xfrm>
            <a:off x="5978454" y="3429000"/>
            <a:ext cx="2298584" cy="369332"/>
            <a:chOff x="1384183" y="2348917"/>
            <a:chExt cx="2298584" cy="36933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A23623A-375B-A914-C4EE-46C4FE355EFA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__proto__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3071A15-5ED1-1D4D-3435-64C044E6A920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FEC4998-0B7F-4AC9-84E0-11CEC83EB38C}"/>
              </a:ext>
            </a:extLst>
          </p:cNvPr>
          <p:cNvSpPr txBox="1"/>
          <p:nvPr/>
        </p:nvSpPr>
        <p:spPr>
          <a:xfrm>
            <a:off x="6382752" y="307025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circle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etBrains Mono" panose="02000009000000000000" pitchFamily="49" charset="0"/>
              <a:ea typeface="맑은 고딕" panose="020B0503020000020004" pitchFamily="50" charset="-127"/>
              <a:cs typeface="JetBrains Mono" panose="02000009000000000000" pitchFamily="49" charset="0"/>
            </a:endParaRP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D946E6CC-EBF4-203C-1BB1-71680175C614}"/>
              </a:ext>
            </a:extLst>
          </p:cNvPr>
          <p:cNvCxnSpPr>
            <a:cxnSpLocks/>
            <a:stCxn id="32" idx="3"/>
            <a:endCxn id="28" idx="2"/>
          </p:cNvCxnSpPr>
          <p:nvPr/>
        </p:nvCxnSpPr>
        <p:spPr>
          <a:xfrm flipV="1">
            <a:off x="8277038" y="2076829"/>
            <a:ext cx="1174995" cy="153683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26A9E5C-7ACD-D48F-2C8C-9F8CC9AF3E9D}"/>
              </a:ext>
            </a:extLst>
          </p:cNvPr>
          <p:cNvSpPr/>
          <p:nvPr/>
        </p:nvSpPr>
        <p:spPr>
          <a:xfrm>
            <a:off x="3275103" y="1172795"/>
            <a:ext cx="573932" cy="3307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40F1076-D5C1-AB22-C101-118C83A47494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826851" y="1503535"/>
            <a:ext cx="2735218" cy="831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31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34A9E7-00DD-3E0A-0DCE-BE42CAC7F8DC}"/>
              </a:ext>
            </a:extLst>
          </p:cNvPr>
          <p:cNvSpPr txBox="1"/>
          <p:nvPr/>
        </p:nvSpPr>
        <p:spPr>
          <a:xfrm>
            <a:off x="175098" y="612843"/>
            <a:ext cx="56989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class Circle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static pi = 3.14;  // public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static foo() { console.log(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this.pi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); }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Circle.foo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();  // 3.14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91E9126-7936-87B2-97AA-AFA480CFD881}"/>
              </a:ext>
            </a:extLst>
          </p:cNvPr>
          <p:cNvGrpSpPr/>
          <p:nvPr/>
        </p:nvGrpSpPr>
        <p:grpSpPr>
          <a:xfrm>
            <a:off x="5697959" y="1338165"/>
            <a:ext cx="2298584" cy="369332"/>
            <a:chOff x="1384183" y="2348917"/>
            <a:chExt cx="2298584" cy="3693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699EDFA-8192-9227-BEAA-B4BFFC0A0434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prototype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E2F0229-5F38-0983-1B0D-3CAEF7684788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775745-34DC-EAE4-5B23-5D192336EDC6}"/>
              </a:ext>
            </a:extLst>
          </p:cNvPr>
          <p:cNvSpPr txBox="1"/>
          <p:nvPr/>
        </p:nvSpPr>
        <p:spPr>
          <a:xfrm>
            <a:off x="5887300" y="968833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Circle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클래스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21139A2-159C-3BA6-9E75-96B963966D0A}"/>
              </a:ext>
            </a:extLst>
          </p:cNvPr>
          <p:cNvGrpSpPr/>
          <p:nvPr/>
        </p:nvGrpSpPr>
        <p:grpSpPr>
          <a:xfrm>
            <a:off x="8541827" y="1338165"/>
            <a:ext cx="2298584" cy="369332"/>
            <a:chOff x="1384183" y="2348917"/>
            <a:chExt cx="2298584" cy="36933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76A9879-FF7E-DAAF-EA56-6D937C092011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constructor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80784AB-1FAC-D5C1-BC2F-20C333F868E3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A356B8A-2E93-ED9C-7F85-C0D995D79113}"/>
              </a:ext>
            </a:extLst>
          </p:cNvPr>
          <p:cNvSpPr txBox="1"/>
          <p:nvPr/>
        </p:nvSpPr>
        <p:spPr>
          <a:xfrm>
            <a:off x="8487298" y="96883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Circle.prototype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etBrains Mono" panose="02000009000000000000" pitchFamily="49" charset="0"/>
              <a:ea typeface="맑은 고딕" panose="020B0503020000020004" pitchFamily="50" charset="-127"/>
              <a:cs typeface="JetBrains Mono" panose="02000009000000000000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1D8B1D8-681F-53C7-249B-AF5C789D17DE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7996543" y="1522831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F4297A22-4956-5217-0F5B-D8A0B60F5316}"/>
              </a:ext>
            </a:extLst>
          </p:cNvPr>
          <p:cNvCxnSpPr>
            <a:cxnSpLocks/>
            <a:stCxn id="11" idx="3"/>
            <a:endCxn id="8" idx="0"/>
          </p:cNvCxnSpPr>
          <p:nvPr/>
        </p:nvCxnSpPr>
        <p:spPr>
          <a:xfrm flipH="1" flipV="1">
            <a:off x="6808386" y="968833"/>
            <a:ext cx="4032025" cy="553998"/>
          </a:xfrm>
          <a:prstGeom prst="bentConnector4">
            <a:avLst>
              <a:gd name="adj1" fmla="val -5670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53E08AD-1BEB-F1C4-EE4E-84416204FD77}"/>
              </a:ext>
            </a:extLst>
          </p:cNvPr>
          <p:cNvGrpSpPr/>
          <p:nvPr/>
        </p:nvGrpSpPr>
        <p:grpSpPr>
          <a:xfrm>
            <a:off x="5697959" y="1707497"/>
            <a:ext cx="2298584" cy="369332"/>
            <a:chOff x="1384183" y="2348917"/>
            <a:chExt cx="2298584" cy="36933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80327F8-2326-DA5F-82F9-D48C253C0F01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pi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40BFAAD-E926-BACC-AFD2-AC5B00174BBB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6FC0AB0-7A79-1B94-03C5-872115551BA9}"/>
              </a:ext>
            </a:extLst>
          </p:cNvPr>
          <p:cNvGrpSpPr/>
          <p:nvPr/>
        </p:nvGrpSpPr>
        <p:grpSpPr>
          <a:xfrm>
            <a:off x="5697959" y="2076829"/>
            <a:ext cx="2298584" cy="369332"/>
            <a:chOff x="1384183" y="2348917"/>
            <a:chExt cx="2298584" cy="36933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2099812-5DB4-8A11-EF38-6D7A95B7B3DD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foo()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A135E85-9BF8-C3DD-3BB3-5271C30EF433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26A9E5C-7ACD-D48F-2C8C-9F8CC9AF3E9D}"/>
              </a:ext>
            </a:extLst>
          </p:cNvPr>
          <p:cNvSpPr/>
          <p:nvPr/>
        </p:nvSpPr>
        <p:spPr>
          <a:xfrm>
            <a:off x="4219325" y="1172795"/>
            <a:ext cx="573932" cy="3307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40F1076-D5C1-AB22-C101-118C83A47494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895352" y="1503535"/>
            <a:ext cx="3610939" cy="589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8271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7D7C61-ECB2-BFD3-2F6F-36BE7A803F31}"/>
              </a:ext>
            </a:extLst>
          </p:cNvPr>
          <p:cNvSpPr txBox="1"/>
          <p:nvPr/>
        </p:nvSpPr>
        <p:spPr>
          <a:xfrm>
            <a:off x="184825" y="418289"/>
            <a:ext cx="43204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//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부모 클래스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class Parent {}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//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자식 클래스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class Child extends Parent {}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화살표: 왼쪽 4">
            <a:extLst>
              <a:ext uri="{FF2B5EF4-FFF2-40B4-BE49-F238E27FC236}">
                <a16:creationId xmlns:a16="http://schemas.microsoft.com/office/drawing/2014/main" id="{69714871-23B6-9844-EF44-830E507DBBBC}"/>
              </a:ext>
            </a:extLst>
          </p:cNvPr>
          <p:cNvSpPr/>
          <p:nvPr/>
        </p:nvSpPr>
        <p:spPr>
          <a:xfrm>
            <a:off x="4301573" y="1476167"/>
            <a:ext cx="444616" cy="41945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722038A-878A-1922-C938-85734F5BAC17}"/>
              </a:ext>
            </a:extLst>
          </p:cNvPr>
          <p:cNvGrpSpPr/>
          <p:nvPr/>
        </p:nvGrpSpPr>
        <p:grpSpPr>
          <a:xfrm>
            <a:off x="6092532" y="1339413"/>
            <a:ext cx="2298584" cy="369332"/>
            <a:chOff x="1384183" y="2348917"/>
            <a:chExt cx="2298584" cy="36933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172D47B-97F9-6E09-0AEE-298AF882DDF1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prototype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5F4CCA7-0268-717C-E738-229F384E3B03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E1894D2-9018-27BA-5616-5C471BBBE753}"/>
              </a:ext>
            </a:extLst>
          </p:cNvPr>
          <p:cNvSpPr txBox="1"/>
          <p:nvPr/>
        </p:nvSpPr>
        <p:spPr>
          <a:xfrm>
            <a:off x="6281873" y="970081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Parent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클래스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A3C47B9-138A-ECAD-29B4-11F7EE9907DF}"/>
              </a:ext>
            </a:extLst>
          </p:cNvPr>
          <p:cNvGrpSpPr/>
          <p:nvPr/>
        </p:nvGrpSpPr>
        <p:grpSpPr>
          <a:xfrm>
            <a:off x="8936400" y="1339413"/>
            <a:ext cx="2298584" cy="369332"/>
            <a:chOff x="1384183" y="2348917"/>
            <a:chExt cx="2298584" cy="36933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E70B981-32A0-E784-5FEF-818A9B4B4EC2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constructor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268C026-47EE-25FE-4D9F-8C4A77A93398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76CA01C-6F85-A46D-C47E-886F3688D803}"/>
              </a:ext>
            </a:extLst>
          </p:cNvPr>
          <p:cNvSpPr txBox="1"/>
          <p:nvPr/>
        </p:nvSpPr>
        <p:spPr>
          <a:xfrm>
            <a:off x="8881871" y="97008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P</a:t>
            </a:r>
            <a:r>
              <a:rPr lang="en-US" altLang="ko-KR" dirty="0" err="1">
                <a:solidFill>
                  <a:prstClr val="black"/>
                </a:solidFill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arent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.prototype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etBrains Mono" panose="02000009000000000000" pitchFamily="49" charset="0"/>
              <a:ea typeface="맑은 고딕" panose="020B0503020000020004" pitchFamily="50" charset="-127"/>
              <a:cs typeface="JetBrains Mono" panose="02000009000000000000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90C567D-4486-87EE-E76E-C52EC9EFA4D9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8391116" y="1524079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11C0977D-A161-17F4-4946-85B6410D039B}"/>
              </a:ext>
            </a:extLst>
          </p:cNvPr>
          <p:cNvCxnSpPr>
            <a:cxnSpLocks/>
            <a:stCxn id="12" idx="3"/>
            <a:endCxn id="9" idx="0"/>
          </p:cNvCxnSpPr>
          <p:nvPr/>
        </p:nvCxnSpPr>
        <p:spPr>
          <a:xfrm flipH="1" flipV="1">
            <a:off x="7202959" y="970081"/>
            <a:ext cx="4032025" cy="553998"/>
          </a:xfrm>
          <a:prstGeom prst="bentConnector4">
            <a:avLst>
              <a:gd name="adj1" fmla="val -5670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2290450-B65C-1B02-08A8-03321ECA6A98}"/>
              </a:ext>
            </a:extLst>
          </p:cNvPr>
          <p:cNvGrpSpPr/>
          <p:nvPr/>
        </p:nvGrpSpPr>
        <p:grpSpPr>
          <a:xfrm>
            <a:off x="6092532" y="2723597"/>
            <a:ext cx="2298584" cy="369332"/>
            <a:chOff x="1384183" y="2348917"/>
            <a:chExt cx="2298584" cy="36933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5348025-593F-E6D9-DEBB-210F4BBC9A3B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prototype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8FD1A83-9F66-ADAC-BC71-3016AE163643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6119504-7891-B374-7A2F-3A17B62F0C63}"/>
              </a:ext>
            </a:extLst>
          </p:cNvPr>
          <p:cNvSpPr txBox="1"/>
          <p:nvPr/>
        </p:nvSpPr>
        <p:spPr>
          <a:xfrm>
            <a:off x="6340596" y="2354265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Child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클래스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EFBF898-DFAD-C73E-5433-EB329B01A86D}"/>
              </a:ext>
            </a:extLst>
          </p:cNvPr>
          <p:cNvGrpSpPr/>
          <p:nvPr/>
        </p:nvGrpSpPr>
        <p:grpSpPr>
          <a:xfrm>
            <a:off x="8936400" y="2723597"/>
            <a:ext cx="2298584" cy="369332"/>
            <a:chOff x="1384183" y="2348917"/>
            <a:chExt cx="2298584" cy="36933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C3C6AD2-6BF7-E7F6-3E96-AD9748692EE6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constructor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D26DDCE-4114-E694-D024-EBD7B7F7700A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5A2D20C-0201-B549-2730-F0FED7818241}"/>
              </a:ext>
            </a:extLst>
          </p:cNvPr>
          <p:cNvSpPr txBox="1"/>
          <p:nvPr/>
        </p:nvSpPr>
        <p:spPr>
          <a:xfrm>
            <a:off x="8923816" y="2354265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Child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.prototype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etBrains Mono" panose="02000009000000000000" pitchFamily="49" charset="0"/>
              <a:ea typeface="맑은 고딕" panose="020B0503020000020004" pitchFamily="50" charset="-127"/>
              <a:cs typeface="JetBrains Mono" panose="02000009000000000000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3EC39BE-F6A6-4745-F59A-1F5844B1F4E3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>
            <a:off x="8391116" y="2908263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964AD72F-08B0-6337-5826-664F7EA0DB85}"/>
              </a:ext>
            </a:extLst>
          </p:cNvPr>
          <p:cNvCxnSpPr>
            <a:cxnSpLocks/>
            <a:stCxn id="28" idx="3"/>
            <a:endCxn id="25" idx="0"/>
          </p:cNvCxnSpPr>
          <p:nvPr/>
        </p:nvCxnSpPr>
        <p:spPr>
          <a:xfrm flipH="1" flipV="1">
            <a:off x="7192753" y="2354265"/>
            <a:ext cx="4042231" cy="553998"/>
          </a:xfrm>
          <a:prstGeom prst="bentConnector4">
            <a:avLst>
              <a:gd name="adj1" fmla="val -5655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FEB2F8BB-16F0-722C-8480-C768EDA94C6E}"/>
              </a:ext>
            </a:extLst>
          </p:cNvPr>
          <p:cNvGrpSpPr/>
          <p:nvPr/>
        </p:nvGrpSpPr>
        <p:grpSpPr>
          <a:xfrm>
            <a:off x="6092532" y="3092929"/>
            <a:ext cx="2298584" cy="369332"/>
            <a:chOff x="1384183" y="2348917"/>
            <a:chExt cx="2298584" cy="369332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CDC9656-47BE-7F2A-A03B-A09FB0D69D8D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__</a:t>
              </a:r>
              <a:r>
                <a:rPr lang="en-US" altLang="ko-KR" dirty="0">
                  <a:solidFill>
                    <a:prstClr val="black"/>
                  </a:solidFill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proto__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DE3A98C-F5AB-5307-6B5A-4E2F872013DD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EF847C3-3717-B2D8-93A1-B2EE3773DB12}"/>
              </a:ext>
            </a:extLst>
          </p:cNvPr>
          <p:cNvGrpSpPr/>
          <p:nvPr/>
        </p:nvGrpSpPr>
        <p:grpSpPr>
          <a:xfrm>
            <a:off x="8936400" y="3092929"/>
            <a:ext cx="2298584" cy="369332"/>
            <a:chOff x="1384183" y="2348917"/>
            <a:chExt cx="2298584" cy="369332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C8B7FAD-A6D0-1ADD-9640-0F7D4BAE5D3D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__proto__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B2EFA9F-4E22-F3CF-287B-ED9A5AAC03B1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F3C044D-3C72-3336-1248-E61150454E26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>
            <a:off x="8391116" y="3277595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B9E37770-C0EF-B467-2124-07B08B96EBA8}"/>
              </a:ext>
            </a:extLst>
          </p:cNvPr>
          <p:cNvCxnSpPr>
            <a:cxnSpLocks/>
            <a:stCxn id="47" idx="3"/>
            <a:endCxn id="13" idx="3"/>
          </p:cNvCxnSpPr>
          <p:nvPr/>
        </p:nvCxnSpPr>
        <p:spPr>
          <a:xfrm flipV="1">
            <a:off x="11234984" y="1154747"/>
            <a:ext cx="37285" cy="2122848"/>
          </a:xfrm>
          <a:prstGeom prst="bentConnector3">
            <a:avLst>
              <a:gd name="adj1" fmla="val 136560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181DA45E-B98B-64B4-7966-E32A6CE62404}"/>
              </a:ext>
            </a:extLst>
          </p:cNvPr>
          <p:cNvCxnSpPr>
            <a:cxnSpLocks/>
            <a:stCxn id="43" idx="1"/>
            <a:endCxn id="7" idx="1"/>
          </p:cNvCxnSpPr>
          <p:nvPr/>
        </p:nvCxnSpPr>
        <p:spPr>
          <a:xfrm rot="10800000">
            <a:off x="6092532" y="1524079"/>
            <a:ext cx="12700" cy="175351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6396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7D7C61-ECB2-BFD3-2F6F-36BE7A803F31}"/>
              </a:ext>
            </a:extLst>
          </p:cNvPr>
          <p:cNvSpPr txBox="1"/>
          <p:nvPr/>
        </p:nvSpPr>
        <p:spPr>
          <a:xfrm>
            <a:off x="184825" y="418289"/>
            <a:ext cx="542328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class Person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// prototype method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eat() { console.log("eat..."); }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sleep() { console.log("sleep..."); }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class Student extends Person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study() { console.log("study..."); }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student = new Student();</a:t>
            </a:r>
          </a:p>
          <a:p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student.study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student.eat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student.sleep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</a:p>
        </p:txBody>
      </p:sp>
      <p:sp>
        <p:nvSpPr>
          <p:cNvPr id="5" name="화살표: 왼쪽 4">
            <a:extLst>
              <a:ext uri="{FF2B5EF4-FFF2-40B4-BE49-F238E27FC236}">
                <a16:creationId xmlns:a16="http://schemas.microsoft.com/office/drawing/2014/main" id="{69714871-23B6-9844-EF44-830E507DBBBC}"/>
              </a:ext>
            </a:extLst>
          </p:cNvPr>
          <p:cNvSpPr/>
          <p:nvPr/>
        </p:nvSpPr>
        <p:spPr>
          <a:xfrm>
            <a:off x="2456762" y="3671985"/>
            <a:ext cx="444616" cy="41945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722038A-878A-1922-C938-85734F5BAC17}"/>
              </a:ext>
            </a:extLst>
          </p:cNvPr>
          <p:cNvGrpSpPr/>
          <p:nvPr/>
        </p:nvGrpSpPr>
        <p:grpSpPr>
          <a:xfrm>
            <a:off x="6092532" y="1339413"/>
            <a:ext cx="2298584" cy="369332"/>
            <a:chOff x="1384183" y="2348917"/>
            <a:chExt cx="2298584" cy="36933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172D47B-97F9-6E09-0AEE-298AF882DDF1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prototype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5F4CCA7-0268-717C-E738-229F384E3B03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E1894D2-9018-27BA-5616-5C471BBBE753}"/>
              </a:ext>
            </a:extLst>
          </p:cNvPr>
          <p:cNvSpPr txBox="1"/>
          <p:nvPr/>
        </p:nvSpPr>
        <p:spPr>
          <a:xfrm>
            <a:off x="6281873" y="970081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Person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클래스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A3C47B9-138A-ECAD-29B4-11F7EE9907DF}"/>
              </a:ext>
            </a:extLst>
          </p:cNvPr>
          <p:cNvGrpSpPr/>
          <p:nvPr/>
        </p:nvGrpSpPr>
        <p:grpSpPr>
          <a:xfrm>
            <a:off x="8936400" y="1339413"/>
            <a:ext cx="2298584" cy="369332"/>
            <a:chOff x="1384183" y="2348917"/>
            <a:chExt cx="2298584" cy="36933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E70B981-32A0-E784-5FEF-818A9B4B4EC2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constructor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268C026-47EE-25FE-4D9F-8C4A77A93398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76CA01C-6F85-A46D-C47E-886F3688D803}"/>
              </a:ext>
            </a:extLst>
          </p:cNvPr>
          <p:cNvSpPr txBox="1"/>
          <p:nvPr/>
        </p:nvSpPr>
        <p:spPr>
          <a:xfrm>
            <a:off x="8881871" y="97008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Person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.prototype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etBrains Mono" panose="02000009000000000000" pitchFamily="49" charset="0"/>
              <a:ea typeface="맑은 고딕" panose="020B0503020000020004" pitchFamily="50" charset="-127"/>
              <a:cs typeface="JetBrains Mono" panose="02000009000000000000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90C567D-4486-87EE-E76E-C52EC9EFA4D9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8391116" y="1524079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11C0977D-A161-17F4-4946-85B6410D039B}"/>
              </a:ext>
            </a:extLst>
          </p:cNvPr>
          <p:cNvCxnSpPr>
            <a:cxnSpLocks/>
            <a:stCxn id="12" idx="3"/>
            <a:endCxn id="9" idx="0"/>
          </p:cNvCxnSpPr>
          <p:nvPr/>
        </p:nvCxnSpPr>
        <p:spPr>
          <a:xfrm flipH="1" flipV="1">
            <a:off x="7202959" y="970081"/>
            <a:ext cx="4032025" cy="553998"/>
          </a:xfrm>
          <a:prstGeom prst="bentConnector4">
            <a:avLst>
              <a:gd name="adj1" fmla="val -5670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F862721E-F448-A27F-BDCF-70752A4C3F97}"/>
              </a:ext>
            </a:extLst>
          </p:cNvPr>
          <p:cNvGrpSpPr/>
          <p:nvPr/>
        </p:nvGrpSpPr>
        <p:grpSpPr>
          <a:xfrm>
            <a:off x="8936400" y="1708745"/>
            <a:ext cx="2298584" cy="369332"/>
            <a:chOff x="1384183" y="2348917"/>
            <a:chExt cx="2298584" cy="36933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2AD1FB2-660C-3188-482C-3487BC93E2F4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eat()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CF43B9E-742C-DEBB-C5C1-64745302C76E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EC21A82-4A6E-D821-FB96-C293BD204C6C}"/>
              </a:ext>
            </a:extLst>
          </p:cNvPr>
          <p:cNvGrpSpPr/>
          <p:nvPr/>
        </p:nvGrpSpPr>
        <p:grpSpPr>
          <a:xfrm>
            <a:off x="8936400" y="2078077"/>
            <a:ext cx="2298584" cy="369332"/>
            <a:chOff x="1384183" y="2348917"/>
            <a:chExt cx="2298584" cy="36933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7EE64F2-246A-1338-AAC2-58A3D92F39BD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sleep()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FCA0310-E201-49C3-B238-96AA6535F9C9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2D11F31-7170-BAF2-CECF-20DC04AD9AD1}"/>
              </a:ext>
            </a:extLst>
          </p:cNvPr>
          <p:cNvGrpSpPr/>
          <p:nvPr/>
        </p:nvGrpSpPr>
        <p:grpSpPr>
          <a:xfrm>
            <a:off x="6092532" y="3352771"/>
            <a:ext cx="2298584" cy="369332"/>
            <a:chOff x="1384183" y="2348917"/>
            <a:chExt cx="2298584" cy="36933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C25FD60-99EA-1930-0529-245D81E91D5C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prototype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8574FF2-D328-3B3E-2124-6A9BE3CA5EDF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9587736-AFD2-81ED-12A1-86FA641E6875}"/>
              </a:ext>
            </a:extLst>
          </p:cNvPr>
          <p:cNvSpPr txBox="1"/>
          <p:nvPr/>
        </p:nvSpPr>
        <p:spPr>
          <a:xfrm>
            <a:off x="6281873" y="2983439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Student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클래스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EC178B8-7DCD-6320-A87F-15293C9A2221}"/>
              </a:ext>
            </a:extLst>
          </p:cNvPr>
          <p:cNvGrpSpPr/>
          <p:nvPr/>
        </p:nvGrpSpPr>
        <p:grpSpPr>
          <a:xfrm>
            <a:off x="8936400" y="3352771"/>
            <a:ext cx="2298584" cy="369332"/>
            <a:chOff x="1384183" y="2348917"/>
            <a:chExt cx="2298584" cy="369332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4A7A586-8F39-6095-ABC7-0511E3A31F06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constructor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298E92F-5F20-4DBA-15AA-8CA7AE87C95D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72B0D3E-EEE8-70EB-CB77-EA91B9729162}"/>
              </a:ext>
            </a:extLst>
          </p:cNvPr>
          <p:cNvSpPr txBox="1"/>
          <p:nvPr/>
        </p:nvSpPr>
        <p:spPr>
          <a:xfrm>
            <a:off x="8806370" y="2983439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Student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.prototype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etBrains Mono" panose="02000009000000000000" pitchFamily="49" charset="0"/>
              <a:ea typeface="맑은 고딕" panose="020B0503020000020004" pitchFamily="50" charset="-127"/>
              <a:cs typeface="JetBrains Mono" panose="02000009000000000000" pitchFamily="49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EB1DD16-C148-F4EC-E7B2-3C85FC2EE389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>
            <a:off x="8391116" y="3537437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9C1790B7-2DA9-934F-84FD-2356379EF45A}"/>
              </a:ext>
            </a:extLst>
          </p:cNvPr>
          <p:cNvCxnSpPr>
            <a:cxnSpLocks/>
            <a:stCxn id="36" idx="3"/>
            <a:endCxn id="33" idx="0"/>
          </p:cNvCxnSpPr>
          <p:nvPr/>
        </p:nvCxnSpPr>
        <p:spPr>
          <a:xfrm flipH="1" flipV="1">
            <a:off x="7271888" y="2983439"/>
            <a:ext cx="3963096" cy="553998"/>
          </a:xfrm>
          <a:prstGeom prst="bentConnector4">
            <a:avLst>
              <a:gd name="adj1" fmla="val -5768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081C15C-B036-0001-DA9E-AF9B672901FF}"/>
              </a:ext>
            </a:extLst>
          </p:cNvPr>
          <p:cNvGrpSpPr/>
          <p:nvPr/>
        </p:nvGrpSpPr>
        <p:grpSpPr>
          <a:xfrm>
            <a:off x="8936400" y="3722103"/>
            <a:ext cx="2298584" cy="369332"/>
            <a:chOff x="1384183" y="2348917"/>
            <a:chExt cx="2298584" cy="36933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6E430EA-9CE0-4B96-1FD4-B7C5C0214649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study()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80AA367-8D6F-BD6A-41F2-9939D5D4EA44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A88E8B4A-5FF6-A83F-5B84-1824028FFB28}"/>
              </a:ext>
            </a:extLst>
          </p:cNvPr>
          <p:cNvGrpSpPr/>
          <p:nvPr/>
        </p:nvGrpSpPr>
        <p:grpSpPr>
          <a:xfrm>
            <a:off x="6092532" y="3722103"/>
            <a:ext cx="2298584" cy="369332"/>
            <a:chOff x="1384183" y="2348917"/>
            <a:chExt cx="2298584" cy="36933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71F3B76-CFE8-3C92-71AF-07621F6D322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__proto__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8DA064C-7F87-EA45-6AFF-9A9EA20BE600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EE1D051-9A2F-DD8F-B8B8-056CA4D9CBCF}"/>
              </a:ext>
            </a:extLst>
          </p:cNvPr>
          <p:cNvGrpSpPr/>
          <p:nvPr/>
        </p:nvGrpSpPr>
        <p:grpSpPr>
          <a:xfrm>
            <a:off x="8936400" y="4096133"/>
            <a:ext cx="2298584" cy="369332"/>
            <a:chOff x="1384183" y="2348917"/>
            <a:chExt cx="2298584" cy="369332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7E8D1B25-3F01-8273-C6A2-6105419A461C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__proto__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FF259583-DAD4-F521-22ED-281000C53D5F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EE57CCDA-9BDD-72ED-C194-EDC340034627}"/>
              </a:ext>
            </a:extLst>
          </p:cNvPr>
          <p:cNvCxnSpPr>
            <a:cxnSpLocks/>
            <a:stCxn id="67" idx="3"/>
            <a:endCxn id="13" idx="3"/>
          </p:cNvCxnSpPr>
          <p:nvPr/>
        </p:nvCxnSpPr>
        <p:spPr>
          <a:xfrm flipV="1">
            <a:off x="11234984" y="1154747"/>
            <a:ext cx="37285" cy="3126052"/>
          </a:xfrm>
          <a:prstGeom prst="bentConnector3">
            <a:avLst>
              <a:gd name="adj1" fmla="val 141060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FB8CB7B0-9B31-D6C8-2287-B9C23E891831}"/>
              </a:ext>
            </a:extLst>
          </p:cNvPr>
          <p:cNvCxnSpPr>
            <a:cxnSpLocks/>
            <a:stCxn id="59" idx="1"/>
            <a:endCxn id="7" idx="1"/>
          </p:cNvCxnSpPr>
          <p:nvPr/>
        </p:nvCxnSpPr>
        <p:spPr>
          <a:xfrm rot="10800000">
            <a:off x="6092532" y="1524079"/>
            <a:ext cx="12700" cy="238269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3C57796F-664F-5D33-5478-D8A24EDB05C4}"/>
              </a:ext>
            </a:extLst>
          </p:cNvPr>
          <p:cNvGrpSpPr/>
          <p:nvPr/>
        </p:nvGrpSpPr>
        <p:grpSpPr>
          <a:xfrm>
            <a:off x="5132581" y="5201636"/>
            <a:ext cx="2298584" cy="369332"/>
            <a:chOff x="1384183" y="2348917"/>
            <a:chExt cx="2298584" cy="369332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A5DC700B-F472-0672-D844-38F0C826E634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__proto__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9EAF29D5-1A82-F39C-7E92-D1B0D502EC35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611BE1D2-7A2A-9F77-9EC3-83528EAE791C}"/>
              </a:ext>
            </a:extLst>
          </p:cNvPr>
          <p:cNvSpPr txBox="1"/>
          <p:nvPr/>
        </p:nvSpPr>
        <p:spPr>
          <a:xfrm>
            <a:off x="5524044" y="4849165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student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etBrains Mono" panose="02000009000000000000" pitchFamily="49" charset="0"/>
              <a:ea typeface="맑은 고딕" panose="020B0503020000020004" pitchFamily="50" charset="-127"/>
              <a:cs typeface="JetBrains Mono" panose="02000009000000000000" pitchFamily="49" charset="0"/>
            </a:endParaRPr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0059DFE7-EDF5-6C6B-B42C-D17D5B698E6C}"/>
              </a:ext>
            </a:extLst>
          </p:cNvPr>
          <p:cNvCxnSpPr>
            <a:cxnSpLocks/>
            <a:stCxn id="77" idx="3"/>
            <a:endCxn id="66" idx="2"/>
          </p:cNvCxnSpPr>
          <p:nvPr/>
        </p:nvCxnSpPr>
        <p:spPr>
          <a:xfrm flipV="1">
            <a:off x="7431165" y="4465465"/>
            <a:ext cx="2415441" cy="92083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8542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7D7C61-ECB2-BFD3-2F6F-36BE7A803F31}"/>
              </a:ext>
            </a:extLst>
          </p:cNvPr>
          <p:cNvSpPr txBox="1"/>
          <p:nvPr/>
        </p:nvSpPr>
        <p:spPr>
          <a:xfrm>
            <a:off x="184825" y="418289"/>
            <a:ext cx="804258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class Parent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static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staticProperty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"static property";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static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staticMethod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() { console.log("static method"); }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class Child extends Parent {}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console.log(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Parent.staticProperty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Parent.staticMethod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console.log(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Child.staticProperty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Child.staticMethod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</a:p>
        </p:txBody>
      </p:sp>
      <p:sp>
        <p:nvSpPr>
          <p:cNvPr id="5" name="화살표: 왼쪽 4">
            <a:extLst>
              <a:ext uri="{FF2B5EF4-FFF2-40B4-BE49-F238E27FC236}">
                <a16:creationId xmlns:a16="http://schemas.microsoft.com/office/drawing/2014/main" id="{69714871-23B6-9844-EF44-830E507DBBBC}"/>
              </a:ext>
            </a:extLst>
          </p:cNvPr>
          <p:cNvSpPr/>
          <p:nvPr/>
        </p:nvSpPr>
        <p:spPr>
          <a:xfrm>
            <a:off x="3173835" y="3138160"/>
            <a:ext cx="444616" cy="41945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722038A-878A-1922-C938-85734F5BAC17}"/>
              </a:ext>
            </a:extLst>
          </p:cNvPr>
          <p:cNvGrpSpPr/>
          <p:nvPr/>
        </p:nvGrpSpPr>
        <p:grpSpPr>
          <a:xfrm>
            <a:off x="6096000" y="2245505"/>
            <a:ext cx="2298584" cy="369332"/>
            <a:chOff x="1384183" y="2348917"/>
            <a:chExt cx="2298584" cy="36933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172D47B-97F9-6E09-0AEE-298AF882DDF1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prototype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5F4CCA7-0268-717C-E738-229F384E3B03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E1894D2-9018-27BA-5616-5C471BBBE753}"/>
              </a:ext>
            </a:extLst>
          </p:cNvPr>
          <p:cNvSpPr txBox="1"/>
          <p:nvPr/>
        </p:nvSpPr>
        <p:spPr>
          <a:xfrm>
            <a:off x="6285341" y="1876173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Parent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클래스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A3C47B9-138A-ECAD-29B4-11F7EE9907DF}"/>
              </a:ext>
            </a:extLst>
          </p:cNvPr>
          <p:cNvGrpSpPr/>
          <p:nvPr/>
        </p:nvGrpSpPr>
        <p:grpSpPr>
          <a:xfrm>
            <a:off x="8939868" y="2245505"/>
            <a:ext cx="2298584" cy="369332"/>
            <a:chOff x="1384183" y="2348917"/>
            <a:chExt cx="2298584" cy="36933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E70B981-32A0-E784-5FEF-818A9B4B4EC2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constructor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268C026-47EE-25FE-4D9F-8C4A77A93398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76CA01C-6F85-A46D-C47E-886F3688D803}"/>
              </a:ext>
            </a:extLst>
          </p:cNvPr>
          <p:cNvSpPr txBox="1"/>
          <p:nvPr/>
        </p:nvSpPr>
        <p:spPr>
          <a:xfrm>
            <a:off x="8885339" y="187617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Person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.prototype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etBrains Mono" panose="02000009000000000000" pitchFamily="49" charset="0"/>
              <a:ea typeface="맑은 고딕" panose="020B0503020000020004" pitchFamily="50" charset="-127"/>
              <a:cs typeface="JetBrains Mono" panose="02000009000000000000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90C567D-4486-87EE-E76E-C52EC9EFA4D9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8394584" y="2430171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11C0977D-A161-17F4-4946-85B6410D039B}"/>
              </a:ext>
            </a:extLst>
          </p:cNvPr>
          <p:cNvCxnSpPr>
            <a:cxnSpLocks/>
            <a:stCxn id="12" idx="3"/>
            <a:endCxn id="9" idx="0"/>
          </p:cNvCxnSpPr>
          <p:nvPr/>
        </p:nvCxnSpPr>
        <p:spPr>
          <a:xfrm flipH="1" flipV="1">
            <a:off x="7206427" y="1876173"/>
            <a:ext cx="4032025" cy="553998"/>
          </a:xfrm>
          <a:prstGeom prst="bentConnector4">
            <a:avLst>
              <a:gd name="adj1" fmla="val -5670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2D11F31-7170-BAF2-CECF-20DC04AD9AD1}"/>
              </a:ext>
            </a:extLst>
          </p:cNvPr>
          <p:cNvGrpSpPr/>
          <p:nvPr/>
        </p:nvGrpSpPr>
        <p:grpSpPr>
          <a:xfrm>
            <a:off x="6097987" y="4812861"/>
            <a:ext cx="2298584" cy="369332"/>
            <a:chOff x="1384183" y="2348917"/>
            <a:chExt cx="2298584" cy="36933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C25FD60-99EA-1930-0529-245D81E91D5C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prototype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8574FF2-D328-3B3E-2124-6A9BE3CA5EDF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9587736-AFD2-81ED-12A1-86FA641E6875}"/>
              </a:ext>
            </a:extLst>
          </p:cNvPr>
          <p:cNvSpPr txBox="1"/>
          <p:nvPr/>
        </p:nvSpPr>
        <p:spPr>
          <a:xfrm>
            <a:off x="6287328" y="4443529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Child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클래스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EC178B8-7DCD-6320-A87F-15293C9A2221}"/>
              </a:ext>
            </a:extLst>
          </p:cNvPr>
          <p:cNvGrpSpPr/>
          <p:nvPr/>
        </p:nvGrpSpPr>
        <p:grpSpPr>
          <a:xfrm>
            <a:off x="8941855" y="4812861"/>
            <a:ext cx="2298584" cy="369332"/>
            <a:chOff x="1384183" y="2348917"/>
            <a:chExt cx="2298584" cy="369332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4A7A586-8F39-6095-ABC7-0511E3A31F06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constructor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298E92F-5F20-4DBA-15AA-8CA7AE87C95D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72B0D3E-EEE8-70EB-CB77-EA91B9729162}"/>
              </a:ext>
            </a:extLst>
          </p:cNvPr>
          <p:cNvSpPr txBox="1"/>
          <p:nvPr/>
        </p:nvSpPr>
        <p:spPr>
          <a:xfrm>
            <a:off x="8904104" y="4443529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Child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.prototype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etBrains Mono" panose="02000009000000000000" pitchFamily="49" charset="0"/>
              <a:ea typeface="맑은 고딕" panose="020B0503020000020004" pitchFamily="50" charset="-127"/>
              <a:cs typeface="JetBrains Mono" panose="02000009000000000000" pitchFamily="49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EB1DD16-C148-F4EC-E7B2-3C85FC2EE389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>
            <a:off x="8396571" y="4997527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9C1790B7-2DA9-934F-84FD-2356379EF45A}"/>
              </a:ext>
            </a:extLst>
          </p:cNvPr>
          <p:cNvCxnSpPr>
            <a:cxnSpLocks/>
            <a:stCxn id="36" idx="3"/>
            <a:endCxn id="33" idx="0"/>
          </p:cNvCxnSpPr>
          <p:nvPr/>
        </p:nvCxnSpPr>
        <p:spPr>
          <a:xfrm flipH="1" flipV="1">
            <a:off x="7139485" y="4443529"/>
            <a:ext cx="4100954" cy="553998"/>
          </a:xfrm>
          <a:prstGeom prst="bentConnector4">
            <a:avLst>
              <a:gd name="adj1" fmla="val -5574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A88E8B4A-5FF6-A83F-5B84-1824028FFB28}"/>
              </a:ext>
            </a:extLst>
          </p:cNvPr>
          <p:cNvGrpSpPr/>
          <p:nvPr/>
        </p:nvGrpSpPr>
        <p:grpSpPr>
          <a:xfrm>
            <a:off x="6097987" y="5182193"/>
            <a:ext cx="2298584" cy="369332"/>
            <a:chOff x="1384183" y="2348917"/>
            <a:chExt cx="2298584" cy="36933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71F3B76-CFE8-3C92-71AF-07621F6D322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__proto__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8DA064C-7F87-EA45-6AFF-9A9EA20BE600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EE1D051-9A2F-DD8F-B8B8-056CA4D9CBCF}"/>
              </a:ext>
            </a:extLst>
          </p:cNvPr>
          <p:cNvGrpSpPr/>
          <p:nvPr/>
        </p:nvGrpSpPr>
        <p:grpSpPr>
          <a:xfrm>
            <a:off x="8941855" y="5187107"/>
            <a:ext cx="2298584" cy="369332"/>
            <a:chOff x="1384183" y="2348917"/>
            <a:chExt cx="2298584" cy="369332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7E8D1B25-3F01-8273-C6A2-6105419A461C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__proto__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FF259583-DAD4-F521-22ED-281000C53D5F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EE57CCDA-9BDD-72ED-C194-EDC340034627}"/>
              </a:ext>
            </a:extLst>
          </p:cNvPr>
          <p:cNvCxnSpPr>
            <a:cxnSpLocks/>
            <a:stCxn id="67" idx="3"/>
            <a:endCxn id="13" idx="3"/>
          </p:cNvCxnSpPr>
          <p:nvPr/>
        </p:nvCxnSpPr>
        <p:spPr>
          <a:xfrm flipV="1">
            <a:off x="11240439" y="2060839"/>
            <a:ext cx="35298" cy="3310934"/>
          </a:xfrm>
          <a:prstGeom prst="bentConnector3">
            <a:avLst>
              <a:gd name="adj1" fmla="val 141308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DC02E00-BBFC-52B4-0E3B-DCF088C3C9E9}"/>
              </a:ext>
            </a:extLst>
          </p:cNvPr>
          <p:cNvGrpSpPr/>
          <p:nvPr/>
        </p:nvGrpSpPr>
        <p:grpSpPr>
          <a:xfrm>
            <a:off x="6096000" y="2614836"/>
            <a:ext cx="2298584" cy="369332"/>
            <a:chOff x="1384183" y="2348917"/>
            <a:chExt cx="2298584" cy="36933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E143140-002E-335C-26E2-F398CCEFF822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staticProperty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AD52D09-7E69-878C-F159-58CB88385F04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3DAE6F8-6AB1-86DF-2B2D-B0DA4E9C01EF}"/>
              </a:ext>
            </a:extLst>
          </p:cNvPr>
          <p:cNvGrpSpPr/>
          <p:nvPr/>
        </p:nvGrpSpPr>
        <p:grpSpPr>
          <a:xfrm>
            <a:off x="6096000" y="2984169"/>
            <a:ext cx="2298584" cy="369332"/>
            <a:chOff x="1384183" y="2348917"/>
            <a:chExt cx="2298584" cy="369332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2BB393E-6E30-8EF2-70D4-F979F495BF53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staticMethod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()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464084E-C373-BD2B-70C1-0867E608B2C8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3F3B5F08-C605-32EB-7151-82FB12E6E2C0}"/>
              </a:ext>
            </a:extLst>
          </p:cNvPr>
          <p:cNvCxnSpPr>
            <a:cxnSpLocks/>
            <a:stCxn id="59" idx="1"/>
            <a:endCxn id="9" idx="1"/>
          </p:cNvCxnSpPr>
          <p:nvPr/>
        </p:nvCxnSpPr>
        <p:spPr>
          <a:xfrm rot="10800000" flipH="1">
            <a:off x="6097987" y="2060839"/>
            <a:ext cx="187354" cy="3306020"/>
          </a:xfrm>
          <a:prstGeom prst="bentConnector3">
            <a:avLst>
              <a:gd name="adj1" fmla="val -12201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6562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A78E4F-6FBA-BADC-5860-C5A563437787}"/>
              </a:ext>
            </a:extLst>
          </p:cNvPr>
          <p:cNvSpPr txBox="1"/>
          <p:nvPr/>
        </p:nvSpPr>
        <p:spPr>
          <a:xfrm>
            <a:off x="243281" y="360726"/>
            <a:ext cx="390683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실행 컨텍스트 스택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x = 1;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 foo()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const y = 2;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function bar()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  const z = 3;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  console.log(x + y + z);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}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bar();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foo();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화살표: 왼쪽 4">
            <a:extLst>
              <a:ext uri="{FF2B5EF4-FFF2-40B4-BE49-F238E27FC236}">
                <a16:creationId xmlns:a16="http://schemas.microsoft.com/office/drawing/2014/main" id="{9A8B5DB2-9C46-07CA-85D1-316E34502F1C}"/>
              </a:ext>
            </a:extLst>
          </p:cNvPr>
          <p:cNvSpPr/>
          <p:nvPr/>
        </p:nvSpPr>
        <p:spPr>
          <a:xfrm>
            <a:off x="1508802" y="3298116"/>
            <a:ext cx="427839" cy="50334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3F8FFF-0AB4-150E-2FAB-55FBEC18BE91}"/>
              </a:ext>
            </a:extLst>
          </p:cNvPr>
          <p:cNvSpPr/>
          <p:nvPr/>
        </p:nvSpPr>
        <p:spPr>
          <a:xfrm>
            <a:off x="4479721" y="1073791"/>
            <a:ext cx="1400961" cy="36933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A779CB-E579-BE60-A129-A0D8504FD0C0}"/>
              </a:ext>
            </a:extLst>
          </p:cNvPr>
          <p:cNvSpPr txBox="1"/>
          <p:nvPr/>
        </p:nvSpPr>
        <p:spPr>
          <a:xfrm>
            <a:off x="4026680" y="4874004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실행 컨텍스트 스택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D15E26-C7AF-A23C-29C7-B3650F85547B}"/>
              </a:ext>
            </a:extLst>
          </p:cNvPr>
          <p:cNvSpPr/>
          <p:nvPr/>
        </p:nvSpPr>
        <p:spPr>
          <a:xfrm>
            <a:off x="4521666" y="4240045"/>
            <a:ext cx="1304454" cy="4854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전역</a:t>
            </a:r>
            <a:endParaRPr lang="en-US" altLang="ko-KR" sz="1400" b="1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ctr"/>
            <a:r>
              <a:rPr lang="ko-KR" altLang="en-US" sz="1400" b="1" dirty="0" err="1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실행컨텍스트</a:t>
            </a:r>
            <a:endParaRPr lang="ko-KR" altLang="en-US" sz="1400" b="1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3A94F5-4B98-80A9-AA55-69114ECD7290}"/>
              </a:ext>
            </a:extLst>
          </p:cNvPr>
          <p:cNvSpPr/>
          <p:nvPr/>
        </p:nvSpPr>
        <p:spPr>
          <a:xfrm>
            <a:off x="6828708" y="1073791"/>
            <a:ext cx="1400961" cy="36933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47812E-BA02-3B18-020E-FBBACE9A94B7}"/>
              </a:ext>
            </a:extLst>
          </p:cNvPr>
          <p:cNvSpPr txBox="1"/>
          <p:nvPr/>
        </p:nvSpPr>
        <p:spPr>
          <a:xfrm>
            <a:off x="6375667" y="4874004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실행 컨텍스트 스택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1D59ED0-A8FB-5B07-F187-0660F83A8506}"/>
              </a:ext>
            </a:extLst>
          </p:cNvPr>
          <p:cNvSpPr/>
          <p:nvPr/>
        </p:nvSpPr>
        <p:spPr>
          <a:xfrm>
            <a:off x="6870653" y="4240045"/>
            <a:ext cx="1304454" cy="4854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전역</a:t>
            </a:r>
            <a:endParaRPr lang="en-US" altLang="ko-KR" sz="1400" b="1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ctr"/>
            <a:r>
              <a:rPr lang="ko-KR" altLang="en-US" sz="1400" b="1" dirty="0" err="1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실행컨텍스트</a:t>
            </a:r>
            <a:endParaRPr lang="ko-KR" altLang="en-US" sz="1400" b="1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0D7E1E7-A715-F583-5E07-5DD49744F67D}"/>
              </a:ext>
            </a:extLst>
          </p:cNvPr>
          <p:cNvSpPr/>
          <p:nvPr/>
        </p:nvSpPr>
        <p:spPr>
          <a:xfrm>
            <a:off x="6870653" y="3701105"/>
            <a:ext cx="1304454" cy="4854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foo </a:t>
            </a:r>
            <a:r>
              <a:rPr lang="ko-KR" altLang="en-US" sz="14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함수</a:t>
            </a:r>
            <a:endParaRPr lang="en-US" altLang="ko-KR" sz="1400" b="1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ctr"/>
            <a:r>
              <a:rPr lang="ko-KR" altLang="en-US" sz="1400" b="1" dirty="0" err="1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실행컨텍스트</a:t>
            </a:r>
            <a:endParaRPr lang="ko-KR" altLang="en-US" sz="1400" b="1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E2A1CF-6109-A96A-FC2D-04DA60415AB0}"/>
              </a:ext>
            </a:extLst>
          </p:cNvPr>
          <p:cNvSpPr/>
          <p:nvPr/>
        </p:nvSpPr>
        <p:spPr>
          <a:xfrm>
            <a:off x="9135750" y="1073791"/>
            <a:ext cx="1400961" cy="36933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39EB4D-98F6-2449-6D5D-8A2F01DCCA02}"/>
              </a:ext>
            </a:extLst>
          </p:cNvPr>
          <p:cNvSpPr txBox="1"/>
          <p:nvPr/>
        </p:nvSpPr>
        <p:spPr>
          <a:xfrm>
            <a:off x="8682709" y="4874004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실행 컨텍스트 스택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7555C1F-5AAB-8102-8881-B0C0AC0D3566}"/>
              </a:ext>
            </a:extLst>
          </p:cNvPr>
          <p:cNvSpPr/>
          <p:nvPr/>
        </p:nvSpPr>
        <p:spPr>
          <a:xfrm>
            <a:off x="9177695" y="4240045"/>
            <a:ext cx="1304454" cy="4854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전역</a:t>
            </a:r>
            <a:endParaRPr lang="en-US" altLang="ko-KR" sz="1400" b="1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ctr"/>
            <a:r>
              <a:rPr lang="ko-KR" altLang="en-US" sz="1400" b="1" dirty="0" err="1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실행컨텍스트</a:t>
            </a:r>
            <a:endParaRPr lang="ko-KR" altLang="en-US" sz="1400" b="1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C6C3E7-637B-6803-E674-23B8AC83F016}"/>
              </a:ext>
            </a:extLst>
          </p:cNvPr>
          <p:cNvSpPr/>
          <p:nvPr/>
        </p:nvSpPr>
        <p:spPr>
          <a:xfrm>
            <a:off x="9177695" y="3701105"/>
            <a:ext cx="1304454" cy="4854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foo </a:t>
            </a:r>
            <a:r>
              <a:rPr lang="ko-KR" altLang="en-US" sz="14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함수</a:t>
            </a:r>
            <a:endParaRPr lang="en-US" altLang="ko-KR" sz="1400" b="1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ctr"/>
            <a:r>
              <a:rPr lang="ko-KR" altLang="en-US" sz="1400" b="1" dirty="0" err="1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실행컨텍스트</a:t>
            </a:r>
            <a:endParaRPr lang="ko-KR" altLang="en-US" sz="1400" b="1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2C452E7-DA5D-1170-EE30-603842AAAB0A}"/>
              </a:ext>
            </a:extLst>
          </p:cNvPr>
          <p:cNvSpPr/>
          <p:nvPr/>
        </p:nvSpPr>
        <p:spPr>
          <a:xfrm>
            <a:off x="9177695" y="3173673"/>
            <a:ext cx="1304454" cy="4854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bar </a:t>
            </a:r>
            <a:r>
              <a:rPr lang="ko-KR" altLang="en-US" sz="14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함수</a:t>
            </a:r>
            <a:endParaRPr lang="en-US" altLang="ko-KR" sz="1400" b="1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ctr"/>
            <a:r>
              <a:rPr lang="ko-KR" altLang="en-US" sz="1400" b="1" dirty="0" err="1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실행컨텍스트</a:t>
            </a:r>
            <a:endParaRPr lang="ko-KR" altLang="en-US" sz="1400" b="1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3108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A78E4F-6FBA-BADC-5860-C5A563437787}"/>
              </a:ext>
            </a:extLst>
          </p:cNvPr>
          <p:cNvSpPr txBox="1"/>
          <p:nvPr/>
        </p:nvSpPr>
        <p:spPr>
          <a:xfrm>
            <a:off x="243281" y="360726"/>
            <a:ext cx="390683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실행 컨텍스트 스택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x = 1;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 foo()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const y = 2;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function bar()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  const z = 3;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  console.log(x + y + z);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}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bar();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foo();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화살표: 왼쪽 4">
            <a:extLst>
              <a:ext uri="{FF2B5EF4-FFF2-40B4-BE49-F238E27FC236}">
                <a16:creationId xmlns:a16="http://schemas.microsoft.com/office/drawing/2014/main" id="{9A8B5DB2-9C46-07CA-85D1-316E34502F1C}"/>
              </a:ext>
            </a:extLst>
          </p:cNvPr>
          <p:cNvSpPr/>
          <p:nvPr/>
        </p:nvSpPr>
        <p:spPr>
          <a:xfrm>
            <a:off x="463156" y="5051891"/>
            <a:ext cx="427839" cy="50334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E2A1CF-6109-A96A-FC2D-04DA60415AB0}"/>
              </a:ext>
            </a:extLst>
          </p:cNvPr>
          <p:cNvSpPr/>
          <p:nvPr/>
        </p:nvSpPr>
        <p:spPr>
          <a:xfrm>
            <a:off x="4404360" y="914724"/>
            <a:ext cx="1400961" cy="36933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39EB4D-98F6-2449-6D5D-8A2F01DCCA02}"/>
              </a:ext>
            </a:extLst>
          </p:cNvPr>
          <p:cNvSpPr txBox="1"/>
          <p:nvPr/>
        </p:nvSpPr>
        <p:spPr>
          <a:xfrm>
            <a:off x="3951319" y="4714937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실행 컨텍스트 스택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7555C1F-5AAB-8102-8881-B0C0AC0D3566}"/>
              </a:ext>
            </a:extLst>
          </p:cNvPr>
          <p:cNvSpPr/>
          <p:nvPr/>
        </p:nvSpPr>
        <p:spPr>
          <a:xfrm>
            <a:off x="4446305" y="4080978"/>
            <a:ext cx="1304454" cy="4854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전역</a:t>
            </a:r>
            <a:endParaRPr lang="en-US" altLang="ko-KR" sz="1400" b="1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ctr"/>
            <a:r>
              <a:rPr lang="ko-KR" altLang="en-US" sz="1400" b="1" dirty="0" err="1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실행컨텍스트</a:t>
            </a:r>
            <a:endParaRPr lang="ko-KR" altLang="en-US" sz="1400" b="1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C6C3E7-637B-6803-E674-23B8AC83F016}"/>
              </a:ext>
            </a:extLst>
          </p:cNvPr>
          <p:cNvSpPr/>
          <p:nvPr/>
        </p:nvSpPr>
        <p:spPr>
          <a:xfrm>
            <a:off x="4446305" y="3542038"/>
            <a:ext cx="1304454" cy="4854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foo </a:t>
            </a:r>
            <a:r>
              <a:rPr lang="ko-KR" altLang="en-US" sz="14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함수</a:t>
            </a:r>
            <a:endParaRPr lang="en-US" altLang="ko-KR" sz="1400" b="1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ctr"/>
            <a:r>
              <a:rPr lang="ko-KR" altLang="en-US" sz="1400" b="1" dirty="0" err="1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실행컨텍스트</a:t>
            </a:r>
            <a:endParaRPr lang="ko-KR" altLang="en-US" sz="1400" b="1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4CE0B71-A6C9-BE78-05B7-35E3BD88F2F0}"/>
              </a:ext>
            </a:extLst>
          </p:cNvPr>
          <p:cNvSpPr/>
          <p:nvPr/>
        </p:nvSpPr>
        <p:spPr>
          <a:xfrm>
            <a:off x="6753347" y="873152"/>
            <a:ext cx="1400961" cy="36933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DD7336-A804-7061-FF9E-F956000B718F}"/>
              </a:ext>
            </a:extLst>
          </p:cNvPr>
          <p:cNvSpPr txBox="1"/>
          <p:nvPr/>
        </p:nvSpPr>
        <p:spPr>
          <a:xfrm>
            <a:off x="6300306" y="4673365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실행 컨텍스트 스택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4024F8-3BC2-598F-0CAC-86E40455042D}"/>
              </a:ext>
            </a:extLst>
          </p:cNvPr>
          <p:cNvSpPr/>
          <p:nvPr/>
        </p:nvSpPr>
        <p:spPr>
          <a:xfrm>
            <a:off x="6795292" y="4039406"/>
            <a:ext cx="1304454" cy="4854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전역</a:t>
            </a:r>
            <a:endParaRPr lang="en-US" altLang="ko-KR" sz="1400" b="1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ctr"/>
            <a:r>
              <a:rPr lang="ko-KR" altLang="en-US" sz="1400" b="1" dirty="0" err="1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실행컨텍스트</a:t>
            </a:r>
            <a:endParaRPr lang="ko-KR" altLang="en-US" sz="1400" b="1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106A07-693F-6E6D-A419-32297EA145D0}"/>
              </a:ext>
            </a:extLst>
          </p:cNvPr>
          <p:cNvSpPr/>
          <p:nvPr/>
        </p:nvSpPr>
        <p:spPr>
          <a:xfrm>
            <a:off x="9102334" y="831580"/>
            <a:ext cx="1400961" cy="36933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7585C6-0281-7832-F934-57D9F8FD0F37}"/>
              </a:ext>
            </a:extLst>
          </p:cNvPr>
          <p:cNvSpPr txBox="1"/>
          <p:nvPr/>
        </p:nvSpPr>
        <p:spPr>
          <a:xfrm>
            <a:off x="8649293" y="4631793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실행 컨텍스트 스택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6F274C-2284-62B3-17AF-C27785C8013D}"/>
              </a:ext>
            </a:extLst>
          </p:cNvPr>
          <p:cNvSpPr txBox="1"/>
          <p:nvPr/>
        </p:nvSpPr>
        <p:spPr>
          <a:xfrm>
            <a:off x="1341256" y="6127942"/>
            <a:ext cx="991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실행 컨텍스트 스택의 최상단에 위치하는 실행 컨텍스트는 현재 실행 중인 코드를 의미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!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9291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70C5F8-25DD-C7DF-4D92-4B6C7ACC584D}"/>
              </a:ext>
            </a:extLst>
          </p:cNvPr>
          <p:cNvSpPr txBox="1"/>
          <p:nvPr/>
        </p:nvSpPr>
        <p:spPr>
          <a:xfrm>
            <a:off x="234892" y="209725"/>
            <a:ext cx="46570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 1.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소스 코드의 평가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0.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코드 평가 전에 먼저 전역 객체 생성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1.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비어 있는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전역 실행 컨텍스트 생성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5EDDB1-FB02-D9D4-6FFC-364A1A5D364E}"/>
              </a:ext>
            </a:extLst>
          </p:cNvPr>
          <p:cNvSpPr txBox="1"/>
          <p:nvPr/>
        </p:nvSpPr>
        <p:spPr>
          <a:xfrm>
            <a:off x="161151" y="1252618"/>
            <a:ext cx="2440092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var x = 1;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y = 2;</a:t>
            </a:r>
          </a:p>
          <a:p>
            <a:pPr algn="l"/>
            <a:endParaRPr lang="en-US" altLang="ko-KR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 foo(a) {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var x = 3;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const y = 4;</a:t>
            </a:r>
          </a:p>
          <a:p>
            <a:pPr algn="l"/>
            <a:endParaRPr lang="en-US" altLang="ko-KR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function bar(b) {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  const z = 5;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  console.log(...);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}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bar(10);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foo(20)</a:t>
            </a:r>
            <a:endParaRPr lang="ko-KR" altLang="en-US" sz="1400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C64E9C53-3022-A911-F5C6-2D53C6DC57F1}"/>
              </a:ext>
            </a:extLst>
          </p:cNvPr>
          <p:cNvSpPr/>
          <p:nvPr/>
        </p:nvSpPr>
        <p:spPr>
          <a:xfrm>
            <a:off x="1644242" y="1386145"/>
            <a:ext cx="446025" cy="41945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F41FA4-57DB-B1E7-FBDB-6B85F4CFAD31}"/>
              </a:ext>
            </a:extLst>
          </p:cNvPr>
          <p:cNvSpPr txBox="1"/>
          <p:nvPr/>
        </p:nvSpPr>
        <p:spPr>
          <a:xfrm>
            <a:off x="4278385" y="2346654"/>
            <a:ext cx="2073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전역 </a:t>
            </a:r>
            <a:r>
              <a:rPr lang="ko-KR" altLang="en-US" sz="1600">
                <a:latin typeface="JetBrains Mono" panose="02000009000000000000" pitchFamily="49" charset="0"/>
                <a:cs typeface="JetBrains Mono" panose="02000009000000000000" pitchFamily="49" charset="0"/>
              </a:rPr>
              <a:t>실행 컨텍스트</a:t>
            </a:r>
            <a:endParaRPr lang="ko-KR" altLang="en-US" sz="1600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7AB49F-4B1A-93B5-F5D7-A04B69F137B8}"/>
              </a:ext>
            </a:extLst>
          </p:cNvPr>
          <p:cNvSpPr/>
          <p:nvPr/>
        </p:nvSpPr>
        <p:spPr>
          <a:xfrm>
            <a:off x="4278385" y="2685208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전역 </a:t>
            </a:r>
            <a:r>
              <a:rPr lang="ko-KR" altLang="en-US" sz="1600" dirty="0" err="1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렉시컬</a:t>
            </a:r>
            <a:r>
              <a:rPr lang="ko-KR" altLang="en-US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환경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14833EA-8A71-08AA-5F19-5C3E8B07185A}"/>
              </a:ext>
            </a:extLst>
          </p:cNvPr>
          <p:cNvSpPr/>
          <p:nvPr/>
        </p:nvSpPr>
        <p:spPr>
          <a:xfrm>
            <a:off x="2701394" y="1252618"/>
            <a:ext cx="1400961" cy="36933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67379A-4848-3B37-206A-2B01780715C6}"/>
              </a:ext>
            </a:extLst>
          </p:cNvPr>
          <p:cNvSpPr txBox="1"/>
          <p:nvPr/>
        </p:nvSpPr>
        <p:spPr>
          <a:xfrm>
            <a:off x="2248353" y="5052831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실행 컨텍스트 스택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B0B2CB8-DDDA-68D0-B210-AB5122BA80B2}"/>
              </a:ext>
            </a:extLst>
          </p:cNvPr>
          <p:cNvSpPr/>
          <p:nvPr/>
        </p:nvSpPr>
        <p:spPr>
          <a:xfrm>
            <a:off x="2743339" y="4418872"/>
            <a:ext cx="1304454" cy="4854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전역</a:t>
            </a:r>
            <a:endParaRPr lang="en-US" altLang="ko-KR" sz="1400" b="1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ctr"/>
            <a:r>
              <a:rPr lang="ko-KR" altLang="en-US" sz="1400" b="1" dirty="0" err="1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실행컨텍스트</a:t>
            </a:r>
            <a:endParaRPr lang="ko-KR" altLang="en-US" sz="1400" b="1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77B28A-6FF2-6BF4-D80B-3225F7C9A662}"/>
              </a:ext>
            </a:extLst>
          </p:cNvPr>
          <p:cNvSpPr txBox="1"/>
          <p:nvPr/>
        </p:nvSpPr>
        <p:spPr>
          <a:xfrm>
            <a:off x="6736359" y="2346654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전역 </a:t>
            </a:r>
            <a:r>
              <a:rPr lang="ko-KR" altLang="en-US" sz="16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레시컬</a:t>
            </a:r>
            <a:r>
              <a:rPr lang="ko-KR" alt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 환경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AC93DCF-E267-B5F9-BF7A-75D3AD7F1BEA}"/>
              </a:ext>
            </a:extLst>
          </p:cNvPr>
          <p:cNvSpPr/>
          <p:nvPr/>
        </p:nvSpPr>
        <p:spPr>
          <a:xfrm>
            <a:off x="6736359" y="2685208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전역 환경 레코드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F7397CE-26EB-87CC-E5CF-4DC4CF9D91A0}"/>
              </a:ext>
            </a:extLst>
          </p:cNvPr>
          <p:cNvCxnSpPr>
            <a:stCxn id="9" idx="3"/>
            <a:endCxn id="16" idx="1"/>
          </p:cNvCxnSpPr>
          <p:nvPr/>
        </p:nvCxnSpPr>
        <p:spPr>
          <a:xfrm>
            <a:off x="6351388" y="2854485"/>
            <a:ext cx="3849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1CAB40C-9A30-8618-3789-F065B8E219E7}"/>
              </a:ext>
            </a:extLst>
          </p:cNvPr>
          <p:cNvSpPr txBox="1"/>
          <p:nvPr/>
        </p:nvSpPr>
        <p:spPr>
          <a:xfrm>
            <a:off x="9194333" y="2346654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 환경 레코드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ABCDD9D-2A78-53DD-D6F2-0D54A50AB01C}"/>
              </a:ext>
            </a:extLst>
          </p:cNvPr>
          <p:cNvSpPr/>
          <p:nvPr/>
        </p:nvSpPr>
        <p:spPr>
          <a:xfrm>
            <a:off x="9194333" y="2685208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BindingObjedt</a:t>
            </a:r>
            <a:endParaRPr lang="ko-KR" altLang="en-US" sz="1400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9AD52B5-1229-AFD2-C65B-B9795B8D2512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>
            <a:off x="8809362" y="2854485"/>
            <a:ext cx="3849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A3BB8B7B-CBB1-42DD-E080-0292EF55A84E}"/>
              </a:ext>
            </a:extLst>
          </p:cNvPr>
          <p:cNvCxnSpPr>
            <a:cxnSpLocks/>
            <a:stCxn id="21" idx="3"/>
            <a:endCxn id="30" idx="3"/>
          </p:cNvCxnSpPr>
          <p:nvPr/>
        </p:nvCxnSpPr>
        <p:spPr>
          <a:xfrm flipH="1" flipV="1">
            <a:off x="6552417" y="337255"/>
            <a:ext cx="4714919" cy="2517230"/>
          </a:xfrm>
          <a:prstGeom prst="bentConnector3">
            <a:avLst>
              <a:gd name="adj1" fmla="val -484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BEDF4EF-7D42-5D52-DBAD-72F2297930FD}"/>
              </a:ext>
            </a:extLst>
          </p:cNvPr>
          <p:cNvSpPr/>
          <p:nvPr/>
        </p:nvSpPr>
        <p:spPr>
          <a:xfrm>
            <a:off x="4930954" y="481994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x = undefined</a:t>
            </a:r>
            <a:r>
              <a:rPr lang="ko-KR" altLang="en-US" sz="14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C4CDBE-C871-6C51-FF97-D49575697B7C}"/>
              </a:ext>
            </a:extLst>
          </p:cNvPr>
          <p:cNvSpPr txBox="1"/>
          <p:nvPr/>
        </p:nvSpPr>
        <p:spPr>
          <a:xfrm>
            <a:off x="5423582" y="167978"/>
            <a:ext cx="1128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>
                <a:latin typeface="JetBrains Mono" panose="02000009000000000000" pitchFamily="49" charset="0"/>
                <a:cs typeface="JetBrains Mono" panose="02000009000000000000" pitchFamily="49" charset="0"/>
              </a:rPr>
              <a:t>전역 객체</a:t>
            </a:r>
            <a:endParaRPr lang="ko-KR" altLang="en-US" sz="16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67DE90-CED6-F39B-6C29-41082384421A}"/>
              </a:ext>
            </a:extLst>
          </p:cNvPr>
          <p:cNvSpPr/>
          <p:nvPr/>
        </p:nvSpPr>
        <p:spPr>
          <a:xfrm>
            <a:off x="4930954" y="825735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foo(</a:t>
            </a:r>
            <a:r>
              <a:rPr lang="ko-KR" altLang="en-US" sz="14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함수객체</a:t>
            </a:r>
            <a:r>
              <a:rPr lang="en-US" altLang="ko-KR" sz="14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F59281-74B9-AFAB-094D-4A7CF96A6F8E}"/>
              </a:ext>
            </a:extLst>
          </p:cNvPr>
          <p:cNvSpPr txBox="1"/>
          <p:nvPr/>
        </p:nvSpPr>
        <p:spPr>
          <a:xfrm>
            <a:off x="9194333" y="3362316"/>
            <a:ext cx="2073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선언적 환경 레코드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3A7AFF-EC3F-5620-D499-AF87C4116111}"/>
              </a:ext>
            </a:extLst>
          </p:cNvPr>
          <p:cNvSpPr/>
          <p:nvPr/>
        </p:nvSpPr>
        <p:spPr>
          <a:xfrm>
            <a:off x="9194333" y="3700870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y = </a:t>
            </a:r>
            <a:r>
              <a:rPr lang="ko-KR" altLang="en-US" sz="14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초기화가 안됨</a:t>
            </a: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9BF4D6B9-5762-3CE6-E08B-EE3B3B8E31AB}"/>
              </a:ext>
            </a:extLst>
          </p:cNvPr>
          <p:cNvCxnSpPr>
            <a:cxnSpLocks/>
            <a:stCxn id="16" idx="3"/>
            <a:endCxn id="36" idx="1"/>
          </p:cNvCxnSpPr>
          <p:nvPr/>
        </p:nvCxnSpPr>
        <p:spPr>
          <a:xfrm>
            <a:off x="8809362" y="2854485"/>
            <a:ext cx="384971" cy="10156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3327019-AF22-D815-0012-2E91E8644310}"/>
              </a:ext>
            </a:extLst>
          </p:cNvPr>
          <p:cNvSpPr/>
          <p:nvPr/>
        </p:nvSpPr>
        <p:spPr>
          <a:xfrm>
            <a:off x="6736359" y="3019097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endParaRPr lang="ko-KR" altLang="en-US" sz="1400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8E2E8175-1E2B-3D5C-0193-D04681C0D276}"/>
              </a:ext>
            </a:extLst>
          </p:cNvPr>
          <p:cNvCxnSpPr>
            <a:cxnSpLocks/>
            <a:stCxn id="43" idx="3"/>
            <a:endCxn id="32" idx="2"/>
          </p:cNvCxnSpPr>
          <p:nvPr/>
        </p:nvCxnSpPr>
        <p:spPr>
          <a:xfrm flipH="1" flipV="1">
            <a:off x="5967456" y="1164289"/>
            <a:ext cx="2841906" cy="2024085"/>
          </a:xfrm>
          <a:prstGeom prst="bentConnector4">
            <a:avLst>
              <a:gd name="adj1" fmla="val -2731"/>
              <a:gd name="adj2" fmla="val 5418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D24E697-8271-B8B9-B40E-40054D63CCE1}"/>
              </a:ext>
            </a:extLst>
          </p:cNvPr>
          <p:cNvSpPr/>
          <p:nvPr/>
        </p:nvSpPr>
        <p:spPr>
          <a:xfrm>
            <a:off x="6736358" y="3354556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외부 </a:t>
            </a:r>
            <a:r>
              <a:rPr lang="ko-KR" altLang="en-US" sz="1200" b="1" dirty="0" err="1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렉시컬</a:t>
            </a:r>
            <a:r>
              <a:rPr lang="ko-KR" altLang="en-US" sz="12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환경 참조</a:t>
            </a:r>
            <a:r>
              <a:rPr lang="en-US" altLang="ko-KR" sz="12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(null)</a:t>
            </a:r>
            <a:endParaRPr lang="ko-KR" altLang="en-US" sz="1200" b="1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176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70C5F8-25DD-C7DF-4D92-4B6C7ACC584D}"/>
              </a:ext>
            </a:extLst>
          </p:cNvPr>
          <p:cNvSpPr txBox="1"/>
          <p:nvPr/>
        </p:nvSpPr>
        <p:spPr>
          <a:xfrm>
            <a:off x="234892" y="209725"/>
            <a:ext cx="44743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 2.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소스 코드의 실행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함수가 호출되어 그 안의 함수 코드를 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만나면 이 역시 평가를 수행합니다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5EDDB1-FB02-D9D4-6FFC-364A1A5D364E}"/>
              </a:ext>
            </a:extLst>
          </p:cNvPr>
          <p:cNvSpPr txBox="1"/>
          <p:nvPr/>
        </p:nvSpPr>
        <p:spPr>
          <a:xfrm>
            <a:off x="99996" y="1300213"/>
            <a:ext cx="2440092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var x = 1;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y = 2;</a:t>
            </a:r>
          </a:p>
          <a:p>
            <a:pPr algn="l"/>
            <a:endParaRPr lang="en-US" altLang="ko-KR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 foo(a) {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var x = 3;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const y = 4;</a:t>
            </a:r>
          </a:p>
          <a:p>
            <a:pPr algn="l"/>
            <a:endParaRPr lang="en-US" altLang="ko-KR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function bar(b) {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  const z = 5;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  console.log(...);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}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bar(10);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foo(20);</a:t>
            </a:r>
            <a:endParaRPr lang="ko-KR" altLang="en-US" sz="1400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C64E9C53-3022-A911-F5C6-2D53C6DC57F1}"/>
              </a:ext>
            </a:extLst>
          </p:cNvPr>
          <p:cNvSpPr/>
          <p:nvPr/>
        </p:nvSpPr>
        <p:spPr>
          <a:xfrm>
            <a:off x="1745513" y="1837906"/>
            <a:ext cx="446025" cy="41945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F41FA4-57DB-B1E7-FBDB-6B85F4CFAD31}"/>
              </a:ext>
            </a:extLst>
          </p:cNvPr>
          <p:cNvSpPr txBox="1"/>
          <p:nvPr/>
        </p:nvSpPr>
        <p:spPr>
          <a:xfrm>
            <a:off x="4278385" y="2346654"/>
            <a:ext cx="2073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전역 </a:t>
            </a:r>
            <a:r>
              <a:rPr lang="ko-KR" altLang="en-US" sz="1600">
                <a:latin typeface="JetBrains Mono" panose="02000009000000000000" pitchFamily="49" charset="0"/>
                <a:cs typeface="JetBrains Mono" panose="02000009000000000000" pitchFamily="49" charset="0"/>
              </a:rPr>
              <a:t>실행 컨텍스트</a:t>
            </a:r>
            <a:endParaRPr lang="ko-KR" altLang="en-US" sz="1600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7AB49F-4B1A-93B5-F5D7-A04B69F137B8}"/>
              </a:ext>
            </a:extLst>
          </p:cNvPr>
          <p:cNvSpPr/>
          <p:nvPr/>
        </p:nvSpPr>
        <p:spPr>
          <a:xfrm>
            <a:off x="4278385" y="2685208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전역 </a:t>
            </a:r>
            <a:r>
              <a:rPr lang="ko-KR" altLang="en-US" sz="1600" dirty="0" err="1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렉시컬</a:t>
            </a:r>
            <a:r>
              <a:rPr lang="ko-KR" altLang="en-US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환경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14833EA-8A71-08AA-5F19-5C3E8B07185A}"/>
              </a:ext>
            </a:extLst>
          </p:cNvPr>
          <p:cNvSpPr/>
          <p:nvPr/>
        </p:nvSpPr>
        <p:spPr>
          <a:xfrm>
            <a:off x="2644579" y="2552911"/>
            <a:ext cx="1400961" cy="36933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67379A-4848-3B37-206A-2B01780715C6}"/>
              </a:ext>
            </a:extLst>
          </p:cNvPr>
          <p:cNvSpPr txBox="1"/>
          <p:nvPr/>
        </p:nvSpPr>
        <p:spPr>
          <a:xfrm>
            <a:off x="2191538" y="6353124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실행 컨텍스트 스택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B0B2CB8-DDDA-68D0-B210-AB5122BA80B2}"/>
              </a:ext>
            </a:extLst>
          </p:cNvPr>
          <p:cNvSpPr/>
          <p:nvPr/>
        </p:nvSpPr>
        <p:spPr>
          <a:xfrm>
            <a:off x="2686524" y="5719165"/>
            <a:ext cx="1304454" cy="4854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전역</a:t>
            </a:r>
            <a:endParaRPr lang="en-US" altLang="ko-KR" sz="1400" b="1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ctr"/>
            <a:r>
              <a:rPr lang="ko-KR" altLang="en-US" sz="1400" b="1" dirty="0" err="1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실행컨텍스트</a:t>
            </a:r>
            <a:endParaRPr lang="ko-KR" altLang="en-US" sz="1400" b="1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77B28A-6FF2-6BF4-D80B-3225F7C9A662}"/>
              </a:ext>
            </a:extLst>
          </p:cNvPr>
          <p:cNvSpPr txBox="1"/>
          <p:nvPr/>
        </p:nvSpPr>
        <p:spPr>
          <a:xfrm>
            <a:off x="6736359" y="2346654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전역 </a:t>
            </a:r>
            <a:r>
              <a:rPr lang="ko-KR" altLang="en-US" sz="16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레시컬</a:t>
            </a:r>
            <a:r>
              <a:rPr lang="ko-KR" alt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 환경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AC93DCF-E267-B5F9-BF7A-75D3AD7F1BEA}"/>
              </a:ext>
            </a:extLst>
          </p:cNvPr>
          <p:cNvSpPr/>
          <p:nvPr/>
        </p:nvSpPr>
        <p:spPr>
          <a:xfrm>
            <a:off x="6736359" y="2685208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전역 환경 레코드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F7397CE-26EB-87CC-E5CF-4DC4CF9D91A0}"/>
              </a:ext>
            </a:extLst>
          </p:cNvPr>
          <p:cNvCxnSpPr>
            <a:stCxn id="9" idx="3"/>
            <a:endCxn id="16" idx="1"/>
          </p:cNvCxnSpPr>
          <p:nvPr/>
        </p:nvCxnSpPr>
        <p:spPr>
          <a:xfrm>
            <a:off x="6351388" y="2854485"/>
            <a:ext cx="3849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1CAB40C-9A30-8618-3789-F065B8E219E7}"/>
              </a:ext>
            </a:extLst>
          </p:cNvPr>
          <p:cNvSpPr txBox="1"/>
          <p:nvPr/>
        </p:nvSpPr>
        <p:spPr>
          <a:xfrm>
            <a:off x="9194333" y="2346654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 환경 레코드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ABCDD9D-2A78-53DD-D6F2-0D54A50AB01C}"/>
              </a:ext>
            </a:extLst>
          </p:cNvPr>
          <p:cNvSpPr/>
          <p:nvPr/>
        </p:nvSpPr>
        <p:spPr>
          <a:xfrm>
            <a:off x="9194333" y="2685208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BindingObjedt</a:t>
            </a:r>
            <a:endParaRPr lang="ko-KR" altLang="en-US" sz="1400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9AD52B5-1229-AFD2-C65B-B9795B8D2512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>
            <a:off x="8809362" y="2854485"/>
            <a:ext cx="3849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A3BB8B7B-CBB1-42DD-E080-0292EF55A84E}"/>
              </a:ext>
            </a:extLst>
          </p:cNvPr>
          <p:cNvCxnSpPr>
            <a:cxnSpLocks/>
            <a:stCxn id="21" idx="3"/>
            <a:endCxn id="30" idx="3"/>
          </p:cNvCxnSpPr>
          <p:nvPr/>
        </p:nvCxnSpPr>
        <p:spPr>
          <a:xfrm flipH="1" flipV="1">
            <a:off x="6552417" y="337255"/>
            <a:ext cx="4714919" cy="2517230"/>
          </a:xfrm>
          <a:prstGeom prst="bentConnector3">
            <a:avLst>
              <a:gd name="adj1" fmla="val -484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BEDF4EF-7D42-5D52-DBAD-72F2297930FD}"/>
              </a:ext>
            </a:extLst>
          </p:cNvPr>
          <p:cNvSpPr/>
          <p:nvPr/>
        </p:nvSpPr>
        <p:spPr>
          <a:xfrm>
            <a:off x="4930954" y="481994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x = </a:t>
            </a:r>
            <a:r>
              <a:rPr lang="en-US" altLang="ko-KR" sz="1400" b="1" dirty="0">
                <a:solidFill>
                  <a:srgbClr val="FF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lang="ko-KR" altLang="en-US" sz="14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C4CDBE-C871-6C51-FF97-D49575697B7C}"/>
              </a:ext>
            </a:extLst>
          </p:cNvPr>
          <p:cNvSpPr txBox="1"/>
          <p:nvPr/>
        </p:nvSpPr>
        <p:spPr>
          <a:xfrm>
            <a:off x="5423582" y="167978"/>
            <a:ext cx="1128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>
                <a:latin typeface="JetBrains Mono" panose="02000009000000000000" pitchFamily="49" charset="0"/>
                <a:cs typeface="JetBrains Mono" panose="02000009000000000000" pitchFamily="49" charset="0"/>
              </a:rPr>
              <a:t>전역 객체</a:t>
            </a:r>
            <a:endParaRPr lang="ko-KR" altLang="en-US" sz="16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67DE90-CED6-F39B-6C29-41082384421A}"/>
              </a:ext>
            </a:extLst>
          </p:cNvPr>
          <p:cNvSpPr/>
          <p:nvPr/>
        </p:nvSpPr>
        <p:spPr>
          <a:xfrm>
            <a:off x="4930954" y="825735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foo(</a:t>
            </a:r>
            <a:r>
              <a:rPr lang="ko-KR" altLang="en-US" sz="14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함수객체</a:t>
            </a:r>
            <a:r>
              <a:rPr lang="en-US" altLang="ko-KR" sz="14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F59281-74B9-AFAB-094D-4A7CF96A6F8E}"/>
              </a:ext>
            </a:extLst>
          </p:cNvPr>
          <p:cNvSpPr txBox="1"/>
          <p:nvPr/>
        </p:nvSpPr>
        <p:spPr>
          <a:xfrm>
            <a:off x="9194333" y="3362316"/>
            <a:ext cx="2073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선언적 환경 레코드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3A7AFF-EC3F-5620-D499-AF87C4116111}"/>
              </a:ext>
            </a:extLst>
          </p:cNvPr>
          <p:cNvSpPr/>
          <p:nvPr/>
        </p:nvSpPr>
        <p:spPr>
          <a:xfrm>
            <a:off x="9194333" y="3700870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y = </a:t>
            </a:r>
            <a:r>
              <a:rPr lang="en-US" altLang="ko-KR" sz="1400" b="1" dirty="0">
                <a:solidFill>
                  <a:srgbClr val="FF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2</a:t>
            </a:r>
            <a:endParaRPr lang="ko-KR" altLang="en-US" sz="1400" b="1" dirty="0">
              <a:solidFill>
                <a:srgbClr val="FF0000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9BF4D6B9-5762-3CE6-E08B-EE3B3B8E31AB}"/>
              </a:ext>
            </a:extLst>
          </p:cNvPr>
          <p:cNvCxnSpPr>
            <a:cxnSpLocks/>
            <a:stCxn id="16" idx="3"/>
            <a:endCxn id="36" idx="1"/>
          </p:cNvCxnSpPr>
          <p:nvPr/>
        </p:nvCxnSpPr>
        <p:spPr>
          <a:xfrm>
            <a:off x="8809362" y="2854485"/>
            <a:ext cx="384971" cy="10156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3327019-AF22-D815-0012-2E91E8644310}"/>
              </a:ext>
            </a:extLst>
          </p:cNvPr>
          <p:cNvSpPr/>
          <p:nvPr/>
        </p:nvSpPr>
        <p:spPr>
          <a:xfrm>
            <a:off x="6736359" y="3019097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endParaRPr lang="ko-KR" altLang="en-US" sz="1400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8E2E8175-1E2B-3D5C-0193-D04681C0D276}"/>
              </a:ext>
            </a:extLst>
          </p:cNvPr>
          <p:cNvCxnSpPr>
            <a:cxnSpLocks/>
            <a:stCxn id="43" idx="3"/>
            <a:endCxn id="32" idx="2"/>
          </p:cNvCxnSpPr>
          <p:nvPr/>
        </p:nvCxnSpPr>
        <p:spPr>
          <a:xfrm flipH="1" flipV="1">
            <a:off x="5967456" y="1164289"/>
            <a:ext cx="2841906" cy="2024085"/>
          </a:xfrm>
          <a:prstGeom prst="bentConnector4">
            <a:avLst>
              <a:gd name="adj1" fmla="val -2731"/>
              <a:gd name="adj2" fmla="val 5418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D24E697-8271-B8B9-B40E-40054D63CCE1}"/>
              </a:ext>
            </a:extLst>
          </p:cNvPr>
          <p:cNvSpPr/>
          <p:nvPr/>
        </p:nvSpPr>
        <p:spPr>
          <a:xfrm>
            <a:off x="6736358" y="3354556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외부 </a:t>
            </a:r>
            <a:r>
              <a:rPr lang="ko-KR" altLang="en-US" sz="1200" b="1" dirty="0" err="1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렉시컬</a:t>
            </a:r>
            <a:r>
              <a:rPr lang="ko-KR" altLang="en-US" sz="12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환경 참조</a:t>
            </a:r>
            <a:r>
              <a:rPr lang="en-US" altLang="ko-KR" sz="12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(null)</a:t>
            </a:r>
            <a:endParaRPr lang="ko-KR" altLang="en-US" sz="1200" b="1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202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E49947-4790-D1C9-C65E-790F739E5C73}"/>
              </a:ext>
            </a:extLst>
          </p:cNvPr>
          <p:cNvSpPr txBox="1"/>
          <p:nvPr/>
        </p:nvSpPr>
        <p:spPr>
          <a:xfrm>
            <a:off x="243281" y="587229"/>
            <a:ext cx="117968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전역 객체의 특징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1.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전역 객체는 개발자가 의도적으로 생성할 수 없음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2.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전역 객체의 프로퍼티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속성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를 참조할 때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전역 객체 식별자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(window or global)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를 생략할 수 있음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76A2A0-B3E9-A516-8DB4-8AE2D1224892}"/>
              </a:ext>
            </a:extLst>
          </p:cNvPr>
          <p:cNvSpPr txBox="1"/>
          <p:nvPr/>
        </p:nvSpPr>
        <p:spPr>
          <a:xfrm>
            <a:off x="243281" y="2441196"/>
            <a:ext cx="1051762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ex) 1.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브라우저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window.console.log("hello, world");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console.log("hello, world");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ex) 2. Node.js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global.console.log("hello, world");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console.log("hello, world");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참고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!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자바스크립트 런타임 환경에 상관 없이 전역 객체에 일관된 방식으로 참조할 수 있도록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ES11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에서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globalThis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라는 키워드가 도입되었습니다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globalThis.console.log("hello, world");</a:t>
            </a:r>
          </a:p>
        </p:txBody>
      </p:sp>
    </p:spTree>
    <p:extLst>
      <p:ext uri="{BB962C8B-B14F-4D97-AF65-F5344CB8AC3E}">
        <p14:creationId xmlns:p14="http://schemas.microsoft.com/office/powerpoint/2010/main" val="1954373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70C5F8-25DD-C7DF-4D92-4B6C7ACC584D}"/>
              </a:ext>
            </a:extLst>
          </p:cNvPr>
          <p:cNvSpPr txBox="1"/>
          <p:nvPr/>
        </p:nvSpPr>
        <p:spPr>
          <a:xfrm>
            <a:off x="234892" y="209725"/>
            <a:ext cx="308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 2-1.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함수 코드 평가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5EDDB1-FB02-D9D4-6FFC-364A1A5D364E}"/>
              </a:ext>
            </a:extLst>
          </p:cNvPr>
          <p:cNvSpPr txBox="1"/>
          <p:nvPr/>
        </p:nvSpPr>
        <p:spPr>
          <a:xfrm>
            <a:off x="99996" y="1300213"/>
            <a:ext cx="2440092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var x = 1;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y = 2;</a:t>
            </a:r>
          </a:p>
          <a:p>
            <a:pPr algn="l"/>
            <a:endParaRPr lang="en-US" altLang="ko-KR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 foo(a) {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var x = 3;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const y = 4;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function bar(b) {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  const z = 5;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  console.log(...);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}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bar(10);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foo(20);</a:t>
            </a:r>
            <a:endParaRPr lang="ko-KR" altLang="en-US" sz="1400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C64E9C53-3022-A911-F5C6-2D53C6DC57F1}"/>
              </a:ext>
            </a:extLst>
          </p:cNvPr>
          <p:cNvSpPr/>
          <p:nvPr/>
        </p:nvSpPr>
        <p:spPr>
          <a:xfrm>
            <a:off x="1732546" y="3656352"/>
            <a:ext cx="446025" cy="41945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F41FA4-57DB-B1E7-FBDB-6B85F4CFAD31}"/>
              </a:ext>
            </a:extLst>
          </p:cNvPr>
          <p:cNvSpPr txBox="1"/>
          <p:nvPr/>
        </p:nvSpPr>
        <p:spPr>
          <a:xfrm>
            <a:off x="4278385" y="2346654"/>
            <a:ext cx="2073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전역 </a:t>
            </a:r>
            <a:r>
              <a:rPr lang="ko-KR" altLang="en-US" sz="1600">
                <a:latin typeface="JetBrains Mono" panose="02000009000000000000" pitchFamily="49" charset="0"/>
                <a:cs typeface="JetBrains Mono" panose="02000009000000000000" pitchFamily="49" charset="0"/>
              </a:rPr>
              <a:t>실행 컨텍스트</a:t>
            </a:r>
            <a:endParaRPr lang="ko-KR" altLang="en-US" sz="1600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7AB49F-4B1A-93B5-F5D7-A04B69F137B8}"/>
              </a:ext>
            </a:extLst>
          </p:cNvPr>
          <p:cNvSpPr/>
          <p:nvPr/>
        </p:nvSpPr>
        <p:spPr>
          <a:xfrm>
            <a:off x="4278385" y="2685208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전역 </a:t>
            </a:r>
            <a:r>
              <a:rPr lang="ko-KR" altLang="en-US" sz="1600" dirty="0" err="1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렉시컬</a:t>
            </a:r>
            <a:r>
              <a:rPr lang="ko-KR" altLang="en-US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환경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14833EA-8A71-08AA-5F19-5C3E8B07185A}"/>
              </a:ext>
            </a:extLst>
          </p:cNvPr>
          <p:cNvSpPr/>
          <p:nvPr/>
        </p:nvSpPr>
        <p:spPr>
          <a:xfrm>
            <a:off x="2644579" y="2552911"/>
            <a:ext cx="1400961" cy="36933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67379A-4848-3B37-206A-2B01780715C6}"/>
              </a:ext>
            </a:extLst>
          </p:cNvPr>
          <p:cNvSpPr txBox="1"/>
          <p:nvPr/>
        </p:nvSpPr>
        <p:spPr>
          <a:xfrm>
            <a:off x="2191538" y="6353124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실행 컨텍스트 스택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B0B2CB8-DDDA-68D0-B210-AB5122BA80B2}"/>
              </a:ext>
            </a:extLst>
          </p:cNvPr>
          <p:cNvSpPr/>
          <p:nvPr/>
        </p:nvSpPr>
        <p:spPr>
          <a:xfrm>
            <a:off x="2686524" y="5719165"/>
            <a:ext cx="1304454" cy="4854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전역</a:t>
            </a:r>
            <a:endParaRPr lang="en-US" altLang="ko-KR" sz="1400" b="1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ctr"/>
            <a:r>
              <a:rPr lang="ko-KR" altLang="en-US" sz="1400" b="1" dirty="0" err="1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실행컨텍스트</a:t>
            </a:r>
            <a:endParaRPr lang="ko-KR" altLang="en-US" sz="1400" b="1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77B28A-6FF2-6BF4-D80B-3225F7C9A662}"/>
              </a:ext>
            </a:extLst>
          </p:cNvPr>
          <p:cNvSpPr txBox="1"/>
          <p:nvPr/>
        </p:nvSpPr>
        <p:spPr>
          <a:xfrm>
            <a:off x="6736359" y="2346654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전역 </a:t>
            </a:r>
            <a:r>
              <a:rPr lang="ko-KR" altLang="en-US" sz="16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렉시컬</a:t>
            </a:r>
            <a:r>
              <a:rPr lang="ko-KR" alt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 환경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AC93DCF-E267-B5F9-BF7A-75D3AD7F1BEA}"/>
              </a:ext>
            </a:extLst>
          </p:cNvPr>
          <p:cNvSpPr/>
          <p:nvPr/>
        </p:nvSpPr>
        <p:spPr>
          <a:xfrm>
            <a:off x="6736359" y="2685208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전역 환경 레코드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F7397CE-26EB-87CC-E5CF-4DC4CF9D91A0}"/>
              </a:ext>
            </a:extLst>
          </p:cNvPr>
          <p:cNvCxnSpPr>
            <a:stCxn id="9" idx="3"/>
            <a:endCxn id="16" idx="1"/>
          </p:cNvCxnSpPr>
          <p:nvPr/>
        </p:nvCxnSpPr>
        <p:spPr>
          <a:xfrm>
            <a:off x="6351388" y="2854485"/>
            <a:ext cx="3849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1CAB40C-9A30-8618-3789-F065B8E219E7}"/>
              </a:ext>
            </a:extLst>
          </p:cNvPr>
          <p:cNvSpPr txBox="1"/>
          <p:nvPr/>
        </p:nvSpPr>
        <p:spPr>
          <a:xfrm>
            <a:off x="9194333" y="2346654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 환경 레코드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ABCDD9D-2A78-53DD-D6F2-0D54A50AB01C}"/>
              </a:ext>
            </a:extLst>
          </p:cNvPr>
          <p:cNvSpPr/>
          <p:nvPr/>
        </p:nvSpPr>
        <p:spPr>
          <a:xfrm>
            <a:off x="9194333" y="2685208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BindingObjedt</a:t>
            </a:r>
            <a:endParaRPr lang="ko-KR" altLang="en-US" sz="1400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9AD52B5-1229-AFD2-C65B-B9795B8D2512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>
            <a:off x="8809362" y="2854485"/>
            <a:ext cx="3849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A3BB8B7B-CBB1-42DD-E080-0292EF55A84E}"/>
              </a:ext>
            </a:extLst>
          </p:cNvPr>
          <p:cNvCxnSpPr>
            <a:cxnSpLocks/>
            <a:stCxn id="21" idx="3"/>
            <a:endCxn id="30" idx="3"/>
          </p:cNvCxnSpPr>
          <p:nvPr/>
        </p:nvCxnSpPr>
        <p:spPr>
          <a:xfrm flipH="1" flipV="1">
            <a:off x="6552417" y="337255"/>
            <a:ext cx="4714919" cy="2517230"/>
          </a:xfrm>
          <a:prstGeom prst="bentConnector3">
            <a:avLst>
              <a:gd name="adj1" fmla="val -484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BEDF4EF-7D42-5D52-DBAD-72F2297930FD}"/>
              </a:ext>
            </a:extLst>
          </p:cNvPr>
          <p:cNvSpPr/>
          <p:nvPr/>
        </p:nvSpPr>
        <p:spPr>
          <a:xfrm>
            <a:off x="4930954" y="481994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x = </a:t>
            </a:r>
            <a:r>
              <a:rPr lang="en-US" altLang="ko-KR" sz="1400" b="1" dirty="0">
                <a:solidFill>
                  <a:srgbClr val="FF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lang="ko-KR" altLang="en-US" sz="14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C4CDBE-C871-6C51-FF97-D49575697B7C}"/>
              </a:ext>
            </a:extLst>
          </p:cNvPr>
          <p:cNvSpPr txBox="1"/>
          <p:nvPr/>
        </p:nvSpPr>
        <p:spPr>
          <a:xfrm>
            <a:off x="5423582" y="167978"/>
            <a:ext cx="1128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>
                <a:latin typeface="JetBrains Mono" panose="02000009000000000000" pitchFamily="49" charset="0"/>
                <a:cs typeface="JetBrains Mono" panose="02000009000000000000" pitchFamily="49" charset="0"/>
              </a:rPr>
              <a:t>전역 객체</a:t>
            </a:r>
            <a:endParaRPr lang="ko-KR" altLang="en-US" sz="16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67DE90-CED6-F39B-6C29-41082384421A}"/>
              </a:ext>
            </a:extLst>
          </p:cNvPr>
          <p:cNvSpPr/>
          <p:nvPr/>
        </p:nvSpPr>
        <p:spPr>
          <a:xfrm>
            <a:off x="4930954" y="825735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foo(</a:t>
            </a:r>
            <a:r>
              <a:rPr lang="ko-KR" altLang="en-US" sz="14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함수객체</a:t>
            </a:r>
            <a:r>
              <a:rPr lang="en-US" altLang="ko-KR" sz="14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F59281-74B9-AFAB-094D-4A7CF96A6F8E}"/>
              </a:ext>
            </a:extLst>
          </p:cNvPr>
          <p:cNvSpPr txBox="1"/>
          <p:nvPr/>
        </p:nvSpPr>
        <p:spPr>
          <a:xfrm>
            <a:off x="9194333" y="3362316"/>
            <a:ext cx="2073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선언적 환경 레코드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3A7AFF-EC3F-5620-D499-AF87C4116111}"/>
              </a:ext>
            </a:extLst>
          </p:cNvPr>
          <p:cNvSpPr/>
          <p:nvPr/>
        </p:nvSpPr>
        <p:spPr>
          <a:xfrm>
            <a:off x="9194333" y="3700870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y = </a:t>
            </a:r>
            <a:r>
              <a:rPr lang="en-US" altLang="ko-KR" sz="1400" b="1" dirty="0">
                <a:solidFill>
                  <a:srgbClr val="FF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2</a:t>
            </a:r>
            <a:endParaRPr lang="ko-KR" altLang="en-US" sz="1400" b="1" dirty="0">
              <a:solidFill>
                <a:srgbClr val="FF0000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9BF4D6B9-5762-3CE6-E08B-EE3B3B8E31AB}"/>
              </a:ext>
            </a:extLst>
          </p:cNvPr>
          <p:cNvCxnSpPr>
            <a:cxnSpLocks/>
            <a:stCxn id="16" idx="3"/>
            <a:endCxn id="36" idx="1"/>
          </p:cNvCxnSpPr>
          <p:nvPr/>
        </p:nvCxnSpPr>
        <p:spPr>
          <a:xfrm>
            <a:off x="8809362" y="2854485"/>
            <a:ext cx="384971" cy="10156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3327019-AF22-D815-0012-2E91E8644310}"/>
              </a:ext>
            </a:extLst>
          </p:cNvPr>
          <p:cNvSpPr/>
          <p:nvPr/>
        </p:nvSpPr>
        <p:spPr>
          <a:xfrm>
            <a:off x="6736359" y="3019097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endParaRPr lang="ko-KR" altLang="en-US" sz="1400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8E2E8175-1E2B-3D5C-0193-D04681C0D276}"/>
              </a:ext>
            </a:extLst>
          </p:cNvPr>
          <p:cNvCxnSpPr>
            <a:cxnSpLocks/>
            <a:stCxn id="43" idx="3"/>
            <a:endCxn id="32" idx="2"/>
          </p:cNvCxnSpPr>
          <p:nvPr/>
        </p:nvCxnSpPr>
        <p:spPr>
          <a:xfrm flipH="1" flipV="1">
            <a:off x="5967456" y="1164289"/>
            <a:ext cx="2841906" cy="2024085"/>
          </a:xfrm>
          <a:prstGeom prst="bentConnector4">
            <a:avLst>
              <a:gd name="adj1" fmla="val -2731"/>
              <a:gd name="adj2" fmla="val 5418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D24E697-8271-B8B9-B40E-40054D63CCE1}"/>
              </a:ext>
            </a:extLst>
          </p:cNvPr>
          <p:cNvSpPr/>
          <p:nvPr/>
        </p:nvSpPr>
        <p:spPr>
          <a:xfrm>
            <a:off x="6736358" y="3354556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외부 </a:t>
            </a:r>
            <a:r>
              <a:rPr lang="ko-KR" altLang="en-US" sz="1200" b="1" dirty="0" err="1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렉시컬</a:t>
            </a:r>
            <a:r>
              <a:rPr lang="ko-KR" altLang="en-US" sz="12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환경 참조</a:t>
            </a:r>
            <a:r>
              <a:rPr lang="en-US" altLang="ko-KR" sz="12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(null)</a:t>
            </a:r>
            <a:endParaRPr lang="ko-KR" altLang="en-US" sz="1200" b="1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97118-472F-EC65-BA86-B236FC5C6626}"/>
              </a:ext>
            </a:extLst>
          </p:cNvPr>
          <p:cNvSpPr txBox="1"/>
          <p:nvPr/>
        </p:nvSpPr>
        <p:spPr>
          <a:xfrm>
            <a:off x="4278385" y="4365278"/>
            <a:ext cx="2032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foo</a:t>
            </a:r>
            <a:r>
              <a:rPr lang="ko-KR" alt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 실행 컨텍스트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6D3D91-FDCD-3BB0-6DA6-2C77829B9FC3}"/>
              </a:ext>
            </a:extLst>
          </p:cNvPr>
          <p:cNvSpPr/>
          <p:nvPr/>
        </p:nvSpPr>
        <p:spPr>
          <a:xfrm>
            <a:off x="4278385" y="4703832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렉시컬</a:t>
            </a:r>
            <a:r>
              <a:rPr lang="ko-KR" altLang="en-US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환경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6C7EF40-77CD-635D-91A6-9A4C88147561}"/>
              </a:ext>
            </a:extLst>
          </p:cNvPr>
          <p:cNvSpPr/>
          <p:nvPr/>
        </p:nvSpPr>
        <p:spPr>
          <a:xfrm>
            <a:off x="27463" y="5060894"/>
            <a:ext cx="1304454" cy="4854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foo</a:t>
            </a:r>
          </a:p>
          <a:p>
            <a:pPr algn="ctr"/>
            <a:r>
              <a:rPr lang="ko-KR" altLang="en-US" sz="1400" b="1" dirty="0" err="1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실행컨텍스트</a:t>
            </a:r>
            <a:endParaRPr lang="ko-KR" altLang="en-US" sz="1400" b="1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DAAC45-5D1C-0DC2-EACC-DE644A3F86DF}"/>
              </a:ext>
            </a:extLst>
          </p:cNvPr>
          <p:cNvSpPr txBox="1"/>
          <p:nvPr/>
        </p:nvSpPr>
        <p:spPr>
          <a:xfrm>
            <a:off x="6736359" y="4365278"/>
            <a:ext cx="18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foo </a:t>
            </a:r>
            <a:r>
              <a:rPr lang="ko-KR" altLang="en-US" sz="16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렉시컬</a:t>
            </a:r>
            <a:r>
              <a:rPr lang="ko-KR" alt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 환경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71B48AC-8588-389D-C113-041125E76837}"/>
              </a:ext>
            </a:extLst>
          </p:cNvPr>
          <p:cNvSpPr/>
          <p:nvPr/>
        </p:nvSpPr>
        <p:spPr>
          <a:xfrm>
            <a:off x="6736359" y="4703832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함수 환경 레코드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DD1BA10-49B0-318F-ADF3-022A50FF5B48}"/>
              </a:ext>
            </a:extLst>
          </p:cNvPr>
          <p:cNvCxnSpPr>
            <a:cxnSpLocks/>
            <a:stCxn id="7" idx="3"/>
            <a:endCxn id="24" idx="1"/>
          </p:cNvCxnSpPr>
          <p:nvPr/>
        </p:nvCxnSpPr>
        <p:spPr>
          <a:xfrm>
            <a:off x="6351388" y="4873109"/>
            <a:ext cx="3849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607E7DB-E86C-19C7-6F33-4E8EA469BFC2}"/>
              </a:ext>
            </a:extLst>
          </p:cNvPr>
          <p:cNvSpPr txBox="1"/>
          <p:nvPr/>
        </p:nvSpPr>
        <p:spPr>
          <a:xfrm>
            <a:off x="9194333" y="4364442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함수 환경 레코드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C6DF539-0D5C-6A73-17B7-CEAB6FD8D2AE}"/>
              </a:ext>
            </a:extLst>
          </p:cNvPr>
          <p:cNvSpPr/>
          <p:nvPr/>
        </p:nvSpPr>
        <p:spPr>
          <a:xfrm>
            <a:off x="9194333" y="4702996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 = undefined</a:t>
            </a:r>
            <a:endParaRPr lang="ko-KR" altLang="en-US" sz="1600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E6542B0-2692-6228-AD0E-DD80C40A293B}"/>
              </a:ext>
            </a:extLst>
          </p:cNvPr>
          <p:cNvCxnSpPr>
            <a:cxnSpLocks/>
            <a:stCxn id="24" idx="3"/>
            <a:endCxn id="34" idx="1"/>
          </p:cNvCxnSpPr>
          <p:nvPr/>
        </p:nvCxnSpPr>
        <p:spPr>
          <a:xfrm flipV="1">
            <a:off x="8809362" y="4872273"/>
            <a:ext cx="384971" cy="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AA25EC7-7550-9B9C-47FB-7EB36630ACF0}"/>
              </a:ext>
            </a:extLst>
          </p:cNvPr>
          <p:cNvSpPr/>
          <p:nvPr/>
        </p:nvSpPr>
        <p:spPr>
          <a:xfrm>
            <a:off x="9194333" y="5045063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arguments </a:t>
            </a:r>
            <a:r>
              <a:rPr lang="ko-KR" altLang="en-US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객체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F17637B-A5FD-8F1E-899E-B9ECEFEDB5BB}"/>
              </a:ext>
            </a:extLst>
          </p:cNvPr>
          <p:cNvSpPr/>
          <p:nvPr/>
        </p:nvSpPr>
        <p:spPr>
          <a:xfrm>
            <a:off x="9194333" y="5389349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x = undefined</a:t>
            </a:r>
            <a:endParaRPr lang="ko-KR" altLang="en-US" sz="1600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32C6C9C-3544-EE22-F26B-553E88300245}"/>
              </a:ext>
            </a:extLst>
          </p:cNvPr>
          <p:cNvSpPr/>
          <p:nvPr/>
        </p:nvSpPr>
        <p:spPr>
          <a:xfrm>
            <a:off x="9194333" y="5727903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y = </a:t>
            </a:r>
            <a:r>
              <a:rPr lang="ko-KR" altLang="en-US" sz="1600" dirty="0" err="1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초기화안됨</a:t>
            </a:r>
            <a:endParaRPr lang="ko-KR" altLang="en-US" sz="1600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C495235-D0FC-E83C-A925-28058E692A41}"/>
              </a:ext>
            </a:extLst>
          </p:cNvPr>
          <p:cNvSpPr/>
          <p:nvPr/>
        </p:nvSpPr>
        <p:spPr>
          <a:xfrm>
            <a:off x="9194333" y="6063796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bar(</a:t>
            </a:r>
            <a:r>
              <a:rPr lang="ko-KR" altLang="en-US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함수객체</a:t>
            </a:r>
            <a:r>
              <a:rPr lang="en-US" altLang="ko-KR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10450F5-4EC1-BA0B-1A24-033E8E47BF76}"/>
              </a:ext>
            </a:extLst>
          </p:cNvPr>
          <p:cNvSpPr/>
          <p:nvPr/>
        </p:nvSpPr>
        <p:spPr>
          <a:xfrm>
            <a:off x="6736359" y="5041757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endParaRPr lang="ko-KR" altLang="en-US" sz="1600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65BCCBB1-4E7B-087F-BC90-8FB61CF5C7E9}"/>
              </a:ext>
            </a:extLst>
          </p:cNvPr>
          <p:cNvCxnSpPr>
            <a:cxnSpLocks/>
            <a:stCxn id="51" idx="1"/>
            <a:endCxn id="30" idx="1"/>
          </p:cNvCxnSpPr>
          <p:nvPr/>
        </p:nvCxnSpPr>
        <p:spPr>
          <a:xfrm rot="10800000">
            <a:off x="5423583" y="337256"/>
            <a:ext cx="1312777" cy="4873779"/>
          </a:xfrm>
          <a:prstGeom prst="bentConnector3">
            <a:avLst>
              <a:gd name="adj1" fmla="val 19793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8AFF26A-004D-97B1-1471-E4553285588B}"/>
              </a:ext>
            </a:extLst>
          </p:cNvPr>
          <p:cNvSpPr/>
          <p:nvPr/>
        </p:nvSpPr>
        <p:spPr>
          <a:xfrm>
            <a:off x="6736358" y="5377110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외부 </a:t>
            </a:r>
            <a:r>
              <a:rPr lang="ko-KR" altLang="en-US" sz="1200" b="1" dirty="0" err="1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렉시컬</a:t>
            </a:r>
            <a:r>
              <a:rPr lang="ko-KR" altLang="en-US" sz="12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환경 참조</a:t>
            </a: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7D3E28DD-5E24-49CE-C70D-DB42CE107DBC}"/>
              </a:ext>
            </a:extLst>
          </p:cNvPr>
          <p:cNvCxnSpPr>
            <a:cxnSpLocks/>
            <a:stCxn id="56" idx="3"/>
            <a:endCxn id="50" idx="2"/>
          </p:cNvCxnSpPr>
          <p:nvPr/>
        </p:nvCxnSpPr>
        <p:spPr>
          <a:xfrm flipH="1" flipV="1">
            <a:off x="7772860" y="3693110"/>
            <a:ext cx="1036501" cy="1853277"/>
          </a:xfrm>
          <a:prstGeom prst="bentConnector4">
            <a:avLst>
              <a:gd name="adj1" fmla="val -22055"/>
              <a:gd name="adj2" fmla="val 7674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6157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70C5F8-25DD-C7DF-4D92-4B6C7ACC584D}"/>
              </a:ext>
            </a:extLst>
          </p:cNvPr>
          <p:cNvSpPr txBox="1"/>
          <p:nvPr/>
        </p:nvSpPr>
        <p:spPr>
          <a:xfrm>
            <a:off x="234892" y="209725"/>
            <a:ext cx="308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 2-2.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함수 코드 실행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5EDDB1-FB02-D9D4-6FFC-364A1A5D364E}"/>
              </a:ext>
            </a:extLst>
          </p:cNvPr>
          <p:cNvSpPr txBox="1"/>
          <p:nvPr/>
        </p:nvSpPr>
        <p:spPr>
          <a:xfrm>
            <a:off x="99996" y="1300213"/>
            <a:ext cx="2440092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var x = 1;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y = 2;</a:t>
            </a:r>
          </a:p>
          <a:p>
            <a:pPr algn="l"/>
            <a:endParaRPr lang="en-US" altLang="ko-KR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 foo(a) {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var x = 3;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const y = 4;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function bar(b) {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  const z = 5;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  console.log(...);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}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bar(10);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foo(20);</a:t>
            </a:r>
            <a:endParaRPr lang="ko-KR" altLang="en-US" sz="1400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C64E9C53-3022-A911-F5C6-2D53C6DC57F1}"/>
              </a:ext>
            </a:extLst>
          </p:cNvPr>
          <p:cNvSpPr/>
          <p:nvPr/>
        </p:nvSpPr>
        <p:spPr>
          <a:xfrm>
            <a:off x="1457291" y="3536043"/>
            <a:ext cx="446025" cy="41945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F41FA4-57DB-B1E7-FBDB-6B85F4CFAD31}"/>
              </a:ext>
            </a:extLst>
          </p:cNvPr>
          <p:cNvSpPr txBox="1"/>
          <p:nvPr/>
        </p:nvSpPr>
        <p:spPr>
          <a:xfrm>
            <a:off x="4278385" y="2346654"/>
            <a:ext cx="2073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전역 </a:t>
            </a:r>
            <a:r>
              <a:rPr lang="ko-KR" altLang="en-US" sz="1600">
                <a:latin typeface="JetBrains Mono" panose="02000009000000000000" pitchFamily="49" charset="0"/>
                <a:cs typeface="JetBrains Mono" panose="02000009000000000000" pitchFamily="49" charset="0"/>
              </a:rPr>
              <a:t>실행 컨텍스트</a:t>
            </a:r>
            <a:endParaRPr lang="ko-KR" altLang="en-US" sz="1600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7AB49F-4B1A-93B5-F5D7-A04B69F137B8}"/>
              </a:ext>
            </a:extLst>
          </p:cNvPr>
          <p:cNvSpPr/>
          <p:nvPr/>
        </p:nvSpPr>
        <p:spPr>
          <a:xfrm>
            <a:off x="4278385" y="2685208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전역 </a:t>
            </a:r>
            <a:r>
              <a:rPr lang="ko-KR" altLang="en-US" sz="1600" dirty="0" err="1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렉시컬</a:t>
            </a:r>
            <a:r>
              <a:rPr lang="ko-KR" altLang="en-US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환경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14833EA-8A71-08AA-5F19-5C3E8B07185A}"/>
              </a:ext>
            </a:extLst>
          </p:cNvPr>
          <p:cNvSpPr/>
          <p:nvPr/>
        </p:nvSpPr>
        <p:spPr>
          <a:xfrm>
            <a:off x="2644579" y="2552911"/>
            <a:ext cx="1400961" cy="36933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67379A-4848-3B37-206A-2B01780715C6}"/>
              </a:ext>
            </a:extLst>
          </p:cNvPr>
          <p:cNvSpPr txBox="1"/>
          <p:nvPr/>
        </p:nvSpPr>
        <p:spPr>
          <a:xfrm>
            <a:off x="2191538" y="6353124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실행 컨텍스트 스택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B0B2CB8-DDDA-68D0-B210-AB5122BA80B2}"/>
              </a:ext>
            </a:extLst>
          </p:cNvPr>
          <p:cNvSpPr/>
          <p:nvPr/>
        </p:nvSpPr>
        <p:spPr>
          <a:xfrm>
            <a:off x="2686524" y="5719165"/>
            <a:ext cx="1304454" cy="4854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전역</a:t>
            </a:r>
            <a:endParaRPr lang="en-US" altLang="ko-KR" sz="1400" b="1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ctr"/>
            <a:r>
              <a:rPr lang="ko-KR" altLang="en-US" sz="1400" b="1" dirty="0" err="1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실행컨텍스트</a:t>
            </a:r>
            <a:endParaRPr lang="ko-KR" altLang="en-US" sz="1400" b="1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77B28A-6FF2-6BF4-D80B-3225F7C9A662}"/>
              </a:ext>
            </a:extLst>
          </p:cNvPr>
          <p:cNvSpPr txBox="1"/>
          <p:nvPr/>
        </p:nvSpPr>
        <p:spPr>
          <a:xfrm>
            <a:off x="6736359" y="2346654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전역 </a:t>
            </a:r>
            <a:r>
              <a:rPr lang="ko-KR" altLang="en-US" sz="16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렉시컬</a:t>
            </a:r>
            <a:r>
              <a:rPr lang="ko-KR" alt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 환경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AC93DCF-E267-B5F9-BF7A-75D3AD7F1BEA}"/>
              </a:ext>
            </a:extLst>
          </p:cNvPr>
          <p:cNvSpPr/>
          <p:nvPr/>
        </p:nvSpPr>
        <p:spPr>
          <a:xfrm>
            <a:off x="6736359" y="2685208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전역 환경 레코드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F7397CE-26EB-87CC-E5CF-4DC4CF9D91A0}"/>
              </a:ext>
            </a:extLst>
          </p:cNvPr>
          <p:cNvCxnSpPr>
            <a:stCxn id="9" idx="3"/>
            <a:endCxn id="16" idx="1"/>
          </p:cNvCxnSpPr>
          <p:nvPr/>
        </p:nvCxnSpPr>
        <p:spPr>
          <a:xfrm>
            <a:off x="6351388" y="2854485"/>
            <a:ext cx="3849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1CAB40C-9A30-8618-3789-F065B8E219E7}"/>
              </a:ext>
            </a:extLst>
          </p:cNvPr>
          <p:cNvSpPr txBox="1"/>
          <p:nvPr/>
        </p:nvSpPr>
        <p:spPr>
          <a:xfrm>
            <a:off x="9194333" y="2346654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 환경 레코드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ABCDD9D-2A78-53DD-D6F2-0D54A50AB01C}"/>
              </a:ext>
            </a:extLst>
          </p:cNvPr>
          <p:cNvSpPr/>
          <p:nvPr/>
        </p:nvSpPr>
        <p:spPr>
          <a:xfrm>
            <a:off x="9194333" y="2685208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BindingObjedt</a:t>
            </a:r>
            <a:endParaRPr lang="ko-KR" altLang="en-US" sz="1400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9AD52B5-1229-AFD2-C65B-B9795B8D2512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>
            <a:off x="8809362" y="2854485"/>
            <a:ext cx="3849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A3BB8B7B-CBB1-42DD-E080-0292EF55A84E}"/>
              </a:ext>
            </a:extLst>
          </p:cNvPr>
          <p:cNvCxnSpPr>
            <a:cxnSpLocks/>
            <a:stCxn id="21" idx="3"/>
            <a:endCxn id="30" idx="3"/>
          </p:cNvCxnSpPr>
          <p:nvPr/>
        </p:nvCxnSpPr>
        <p:spPr>
          <a:xfrm flipH="1" flipV="1">
            <a:off x="6552417" y="337255"/>
            <a:ext cx="4714919" cy="2517230"/>
          </a:xfrm>
          <a:prstGeom prst="bentConnector3">
            <a:avLst>
              <a:gd name="adj1" fmla="val -484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BEDF4EF-7D42-5D52-DBAD-72F2297930FD}"/>
              </a:ext>
            </a:extLst>
          </p:cNvPr>
          <p:cNvSpPr/>
          <p:nvPr/>
        </p:nvSpPr>
        <p:spPr>
          <a:xfrm>
            <a:off x="4930954" y="481994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x = </a:t>
            </a:r>
            <a:r>
              <a:rPr lang="en-US" altLang="ko-KR" sz="14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lang="ko-KR" altLang="en-US" sz="14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C4CDBE-C871-6C51-FF97-D49575697B7C}"/>
              </a:ext>
            </a:extLst>
          </p:cNvPr>
          <p:cNvSpPr txBox="1"/>
          <p:nvPr/>
        </p:nvSpPr>
        <p:spPr>
          <a:xfrm>
            <a:off x="5423582" y="167978"/>
            <a:ext cx="1128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>
                <a:latin typeface="JetBrains Mono" panose="02000009000000000000" pitchFamily="49" charset="0"/>
                <a:cs typeface="JetBrains Mono" panose="02000009000000000000" pitchFamily="49" charset="0"/>
              </a:rPr>
              <a:t>전역 객체</a:t>
            </a:r>
            <a:endParaRPr lang="ko-KR" altLang="en-US" sz="16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67DE90-CED6-F39B-6C29-41082384421A}"/>
              </a:ext>
            </a:extLst>
          </p:cNvPr>
          <p:cNvSpPr/>
          <p:nvPr/>
        </p:nvSpPr>
        <p:spPr>
          <a:xfrm>
            <a:off x="4930954" y="825735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foo(</a:t>
            </a:r>
            <a:r>
              <a:rPr lang="ko-KR" altLang="en-US" sz="14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함수객체</a:t>
            </a:r>
            <a:r>
              <a:rPr lang="en-US" altLang="ko-KR" sz="14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F59281-74B9-AFAB-094D-4A7CF96A6F8E}"/>
              </a:ext>
            </a:extLst>
          </p:cNvPr>
          <p:cNvSpPr txBox="1"/>
          <p:nvPr/>
        </p:nvSpPr>
        <p:spPr>
          <a:xfrm>
            <a:off x="9194333" y="3362316"/>
            <a:ext cx="2073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선언적 환경 레코드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3A7AFF-EC3F-5620-D499-AF87C4116111}"/>
              </a:ext>
            </a:extLst>
          </p:cNvPr>
          <p:cNvSpPr/>
          <p:nvPr/>
        </p:nvSpPr>
        <p:spPr>
          <a:xfrm>
            <a:off x="9194333" y="3700870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y = </a:t>
            </a:r>
            <a:r>
              <a:rPr lang="en-US" altLang="ko-KR" sz="14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2</a:t>
            </a:r>
            <a:endParaRPr lang="ko-KR" altLang="en-US" sz="1400" b="1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9BF4D6B9-5762-3CE6-E08B-EE3B3B8E31AB}"/>
              </a:ext>
            </a:extLst>
          </p:cNvPr>
          <p:cNvCxnSpPr>
            <a:cxnSpLocks/>
            <a:stCxn id="16" idx="3"/>
            <a:endCxn id="36" idx="1"/>
          </p:cNvCxnSpPr>
          <p:nvPr/>
        </p:nvCxnSpPr>
        <p:spPr>
          <a:xfrm>
            <a:off x="8809362" y="2854485"/>
            <a:ext cx="384971" cy="10156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3327019-AF22-D815-0012-2E91E8644310}"/>
              </a:ext>
            </a:extLst>
          </p:cNvPr>
          <p:cNvSpPr/>
          <p:nvPr/>
        </p:nvSpPr>
        <p:spPr>
          <a:xfrm>
            <a:off x="6736359" y="3019097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endParaRPr lang="ko-KR" altLang="en-US" sz="1400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8E2E8175-1E2B-3D5C-0193-D04681C0D276}"/>
              </a:ext>
            </a:extLst>
          </p:cNvPr>
          <p:cNvCxnSpPr>
            <a:cxnSpLocks/>
            <a:stCxn id="43" idx="3"/>
            <a:endCxn id="32" idx="2"/>
          </p:cNvCxnSpPr>
          <p:nvPr/>
        </p:nvCxnSpPr>
        <p:spPr>
          <a:xfrm flipH="1" flipV="1">
            <a:off x="5967456" y="1164289"/>
            <a:ext cx="2841906" cy="2024085"/>
          </a:xfrm>
          <a:prstGeom prst="bentConnector4">
            <a:avLst>
              <a:gd name="adj1" fmla="val -2731"/>
              <a:gd name="adj2" fmla="val 5418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D24E697-8271-B8B9-B40E-40054D63CCE1}"/>
              </a:ext>
            </a:extLst>
          </p:cNvPr>
          <p:cNvSpPr/>
          <p:nvPr/>
        </p:nvSpPr>
        <p:spPr>
          <a:xfrm>
            <a:off x="6736358" y="3354556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외부 </a:t>
            </a:r>
            <a:r>
              <a:rPr lang="ko-KR" altLang="en-US" sz="1200" b="1" dirty="0" err="1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렉시컬</a:t>
            </a:r>
            <a:r>
              <a:rPr lang="ko-KR" altLang="en-US" sz="12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환경 참조</a:t>
            </a:r>
            <a:r>
              <a:rPr lang="en-US" altLang="ko-KR" sz="12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(null)</a:t>
            </a:r>
            <a:endParaRPr lang="ko-KR" altLang="en-US" sz="1200" b="1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97118-472F-EC65-BA86-B236FC5C6626}"/>
              </a:ext>
            </a:extLst>
          </p:cNvPr>
          <p:cNvSpPr txBox="1"/>
          <p:nvPr/>
        </p:nvSpPr>
        <p:spPr>
          <a:xfrm>
            <a:off x="4278385" y="4365278"/>
            <a:ext cx="2032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foo</a:t>
            </a:r>
            <a:r>
              <a:rPr lang="ko-KR" alt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 실행 컨텍스트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6D3D91-FDCD-3BB0-6DA6-2C77829B9FC3}"/>
              </a:ext>
            </a:extLst>
          </p:cNvPr>
          <p:cNvSpPr/>
          <p:nvPr/>
        </p:nvSpPr>
        <p:spPr>
          <a:xfrm>
            <a:off x="4278385" y="4703832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렉시컬</a:t>
            </a:r>
            <a:r>
              <a:rPr lang="ko-KR" altLang="en-US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환경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6C7EF40-77CD-635D-91A6-9A4C88147561}"/>
              </a:ext>
            </a:extLst>
          </p:cNvPr>
          <p:cNvSpPr/>
          <p:nvPr/>
        </p:nvSpPr>
        <p:spPr>
          <a:xfrm>
            <a:off x="2686524" y="5177655"/>
            <a:ext cx="1304454" cy="4854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foo</a:t>
            </a:r>
          </a:p>
          <a:p>
            <a:pPr algn="ctr"/>
            <a:r>
              <a:rPr lang="ko-KR" altLang="en-US" sz="1400" b="1" dirty="0" err="1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실행컨텍스트</a:t>
            </a:r>
            <a:endParaRPr lang="ko-KR" altLang="en-US" sz="1400" b="1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DAAC45-5D1C-0DC2-EACC-DE644A3F86DF}"/>
              </a:ext>
            </a:extLst>
          </p:cNvPr>
          <p:cNvSpPr txBox="1"/>
          <p:nvPr/>
        </p:nvSpPr>
        <p:spPr>
          <a:xfrm>
            <a:off x="6736359" y="4365278"/>
            <a:ext cx="18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foo </a:t>
            </a:r>
            <a:r>
              <a:rPr lang="ko-KR" altLang="en-US" sz="16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렉시컬</a:t>
            </a:r>
            <a:r>
              <a:rPr lang="ko-KR" alt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 환경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71B48AC-8588-389D-C113-041125E76837}"/>
              </a:ext>
            </a:extLst>
          </p:cNvPr>
          <p:cNvSpPr/>
          <p:nvPr/>
        </p:nvSpPr>
        <p:spPr>
          <a:xfrm>
            <a:off x="6736359" y="4703832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함수 환경 레코드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DD1BA10-49B0-318F-ADF3-022A50FF5B48}"/>
              </a:ext>
            </a:extLst>
          </p:cNvPr>
          <p:cNvCxnSpPr>
            <a:cxnSpLocks/>
            <a:stCxn id="7" idx="3"/>
            <a:endCxn id="24" idx="1"/>
          </p:cNvCxnSpPr>
          <p:nvPr/>
        </p:nvCxnSpPr>
        <p:spPr>
          <a:xfrm>
            <a:off x="6351388" y="4873109"/>
            <a:ext cx="3849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607E7DB-E86C-19C7-6F33-4E8EA469BFC2}"/>
              </a:ext>
            </a:extLst>
          </p:cNvPr>
          <p:cNvSpPr txBox="1"/>
          <p:nvPr/>
        </p:nvSpPr>
        <p:spPr>
          <a:xfrm>
            <a:off x="9194333" y="4364442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함수 환경 레코드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C6DF539-0D5C-6A73-17B7-CEAB6FD8D2AE}"/>
              </a:ext>
            </a:extLst>
          </p:cNvPr>
          <p:cNvSpPr/>
          <p:nvPr/>
        </p:nvSpPr>
        <p:spPr>
          <a:xfrm>
            <a:off x="9194333" y="4702996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 = </a:t>
            </a:r>
            <a:r>
              <a:rPr lang="en-US" altLang="ko-KR" sz="1600" b="1" dirty="0">
                <a:solidFill>
                  <a:srgbClr val="FF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20</a:t>
            </a:r>
            <a:endParaRPr lang="ko-KR" altLang="en-US" sz="1600" b="1" dirty="0">
              <a:solidFill>
                <a:srgbClr val="FF0000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E6542B0-2692-6228-AD0E-DD80C40A293B}"/>
              </a:ext>
            </a:extLst>
          </p:cNvPr>
          <p:cNvCxnSpPr>
            <a:cxnSpLocks/>
            <a:stCxn id="24" idx="3"/>
            <a:endCxn id="34" idx="1"/>
          </p:cNvCxnSpPr>
          <p:nvPr/>
        </p:nvCxnSpPr>
        <p:spPr>
          <a:xfrm flipV="1">
            <a:off x="8809362" y="4872273"/>
            <a:ext cx="384971" cy="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AA25EC7-7550-9B9C-47FB-7EB36630ACF0}"/>
              </a:ext>
            </a:extLst>
          </p:cNvPr>
          <p:cNvSpPr/>
          <p:nvPr/>
        </p:nvSpPr>
        <p:spPr>
          <a:xfrm>
            <a:off x="9194333" y="5045063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arguments </a:t>
            </a:r>
            <a:r>
              <a:rPr lang="ko-KR" altLang="en-US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객체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F17637B-A5FD-8F1E-899E-B9ECEFEDB5BB}"/>
              </a:ext>
            </a:extLst>
          </p:cNvPr>
          <p:cNvSpPr/>
          <p:nvPr/>
        </p:nvSpPr>
        <p:spPr>
          <a:xfrm>
            <a:off x="9194333" y="5389349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x = </a:t>
            </a:r>
            <a:r>
              <a:rPr lang="en-US" altLang="ko-KR" sz="1600" b="1" dirty="0">
                <a:solidFill>
                  <a:srgbClr val="FF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3</a:t>
            </a:r>
            <a:endParaRPr lang="ko-KR" altLang="en-US" sz="1600" b="1" dirty="0">
              <a:solidFill>
                <a:srgbClr val="FF0000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32C6C9C-3544-EE22-F26B-553E88300245}"/>
              </a:ext>
            </a:extLst>
          </p:cNvPr>
          <p:cNvSpPr/>
          <p:nvPr/>
        </p:nvSpPr>
        <p:spPr>
          <a:xfrm>
            <a:off x="9194333" y="5727903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y = </a:t>
            </a:r>
            <a:r>
              <a:rPr lang="en-US" altLang="ko-KR" sz="1600" b="1" dirty="0">
                <a:solidFill>
                  <a:srgbClr val="FF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4</a:t>
            </a:r>
            <a:endParaRPr lang="ko-KR" altLang="en-US" sz="1600" b="1" dirty="0">
              <a:solidFill>
                <a:srgbClr val="FF0000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C495235-D0FC-E83C-A925-28058E692A41}"/>
              </a:ext>
            </a:extLst>
          </p:cNvPr>
          <p:cNvSpPr/>
          <p:nvPr/>
        </p:nvSpPr>
        <p:spPr>
          <a:xfrm>
            <a:off x="9194333" y="6063796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bar(</a:t>
            </a:r>
            <a:r>
              <a:rPr lang="ko-KR" altLang="en-US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함수객체</a:t>
            </a:r>
            <a:r>
              <a:rPr lang="en-US" altLang="ko-KR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10450F5-4EC1-BA0B-1A24-033E8E47BF76}"/>
              </a:ext>
            </a:extLst>
          </p:cNvPr>
          <p:cNvSpPr/>
          <p:nvPr/>
        </p:nvSpPr>
        <p:spPr>
          <a:xfrm>
            <a:off x="6736359" y="5041757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endParaRPr lang="ko-KR" altLang="en-US" sz="1600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65BCCBB1-4E7B-087F-BC90-8FB61CF5C7E9}"/>
              </a:ext>
            </a:extLst>
          </p:cNvPr>
          <p:cNvCxnSpPr>
            <a:cxnSpLocks/>
            <a:stCxn id="51" idx="1"/>
            <a:endCxn id="30" idx="1"/>
          </p:cNvCxnSpPr>
          <p:nvPr/>
        </p:nvCxnSpPr>
        <p:spPr>
          <a:xfrm rot="10800000">
            <a:off x="5423583" y="337256"/>
            <a:ext cx="1312777" cy="4873779"/>
          </a:xfrm>
          <a:prstGeom prst="bentConnector3">
            <a:avLst>
              <a:gd name="adj1" fmla="val 19793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8AFF26A-004D-97B1-1471-E4553285588B}"/>
              </a:ext>
            </a:extLst>
          </p:cNvPr>
          <p:cNvSpPr/>
          <p:nvPr/>
        </p:nvSpPr>
        <p:spPr>
          <a:xfrm>
            <a:off x="6736358" y="5377110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외부 </a:t>
            </a:r>
            <a:r>
              <a:rPr lang="ko-KR" altLang="en-US" sz="1200" b="1" dirty="0" err="1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렉시컬</a:t>
            </a:r>
            <a:r>
              <a:rPr lang="ko-KR" altLang="en-US" sz="12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환경 참조</a:t>
            </a: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7D3E28DD-5E24-49CE-C70D-DB42CE107DBC}"/>
              </a:ext>
            </a:extLst>
          </p:cNvPr>
          <p:cNvCxnSpPr>
            <a:cxnSpLocks/>
            <a:stCxn id="56" idx="3"/>
            <a:endCxn id="50" idx="2"/>
          </p:cNvCxnSpPr>
          <p:nvPr/>
        </p:nvCxnSpPr>
        <p:spPr>
          <a:xfrm flipH="1" flipV="1">
            <a:off x="7772860" y="3693110"/>
            <a:ext cx="1036501" cy="1853277"/>
          </a:xfrm>
          <a:prstGeom prst="bentConnector4">
            <a:avLst>
              <a:gd name="adj1" fmla="val -22055"/>
              <a:gd name="adj2" fmla="val 7674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3615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70C5F8-25DD-C7DF-4D92-4B6C7ACC584D}"/>
              </a:ext>
            </a:extLst>
          </p:cNvPr>
          <p:cNvSpPr txBox="1"/>
          <p:nvPr/>
        </p:nvSpPr>
        <p:spPr>
          <a:xfrm>
            <a:off x="234892" y="209725"/>
            <a:ext cx="400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 2-3. bar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함수 평가 및 실행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5EDDB1-FB02-D9D4-6FFC-364A1A5D364E}"/>
              </a:ext>
            </a:extLst>
          </p:cNvPr>
          <p:cNvSpPr txBox="1"/>
          <p:nvPr/>
        </p:nvSpPr>
        <p:spPr>
          <a:xfrm>
            <a:off x="99996" y="1300213"/>
            <a:ext cx="2440092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var x = 1;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y = 2;</a:t>
            </a:r>
          </a:p>
          <a:p>
            <a:pPr algn="l"/>
            <a:endParaRPr lang="en-US" altLang="ko-KR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 foo(a) {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var x = 3;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const y = 4;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function bar(b) {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  const z = 5;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  console.log(...);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}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bar(10);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foo(20);</a:t>
            </a:r>
            <a:endParaRPr lang="ko-KR" altLang="en-US" sz="1400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C64E9C53-3022-A911-F5C6-2D53C6DC57F1}"/>
              </a:ext>
            </a:extLst>
          </p:cNvPr>
          <p:cNvSpPr/>
          <p:nvPr/>
        </p:nvSpPr>
        <p:spPr>
          <a:xfrm>
            <a:off x="594514" y="3376470"/>
            <a:ext cx="446025" cy="41945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F41FA4-57DB-B1E7-FBDB-6B85F4CFAD31}"/>
              </a:ext>
            </a:extLst>
          </p:cNvPr>
          <p:cNvSpPr txBox="1"/>
          <p:nvPr/>
        </p:nvSpPr>
        <p:spPr>
          <a:xfrm>
            <a:off x="4278385" y="1407086"/>
            <a:ext cx="2073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전역 </a:t>
            </a:r>
            <a:r>
              <a:rPr lang="ko-KR" altLang="en-US" sz="1600">
                <a:latin typeface="JetBrains Mono" panose="02000009000000000000" pitchFamily="49" charset="0"/>
                <a:cs typeface="JetBrains Mono" panose="02000009000000000000" pitchFamily="49" charset="0"/>
              </a:rPr>
              <a:t>실행 컨텍스트</a:t>
            </a:r>
            <a:endParaRPr lang="ko-KR" altLang="en-US" sz="1600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7AB49F-4B1A-93B5-F5D7-A04B69F137B8}"/>
              </a:ext>
            </a:extLst>
          </p:cNvPr>
          <p:cNvSpPr/>
          <p:nvPr/>
        </p:nvSpPr>
        <p:spPr>
          <a:xfrm>
            <a:off x="4278385" y="1745640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전역 </a:t>
            </a:r>
            <a:r>
              <a:rPr lang="ko-KR" altLang="en-US" sz="1600" dirty="0" err="1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렉시컬</a:t>
            </a:r>
            <a:r>
              <a:rPr lang="ko-KR" altLang="en-US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환경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14833EA-8A71-08AA-5F19-5C3E8B07185A}"/>
              </a:ext>
            </a:extLst>
          </p:cNvPr>
          <p:cNvSpPr/>
          <p:nvPr/>
        </p:nvSpPr>
        <p:spPr>
          <a:xfrm>
            <a:off x="2644579" y="2552911"/>
            <a:ext cx="1400961" cy="36933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67379A-4848-3B37-206A-2B01780715C6}"/>
              </a:ext>
            </a:extLst>
          </p:cNvPr>
          <p:cNvSpPr txBox="1"/>
          <p:nvPr/>
        </p:nvSpPr>
        <p:spPr>
          <a:xfrm>
            <a:off x="2191538" y="6353124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실행 컨텍스트 스택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B0B2CB8-DDDA-68D0-B210-AB5122BA80B2}"/>
              </a:ext>
            </a:extLst>
          </p:cNvPr>
          <p:cNvSpPr/>
          <p:nvPr/>
        </p:nvSpPr>
        <p:spPr>
          <a:xfrm>
            <a:off x="2686524" y="5719165"/>
            <a:ext cx="1304454" cy="4854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전역</a:t>
            </a:r>
            <a:endParaRPr lang="en-US" altLang="ko-KR" sz="1400" b="1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ctr"/>
            <a:r>
              <a:rPr lang="ko-KR" altLang="en-US" sz="1400" b="1" dirty="0" err="1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실행컨텍스트</a:t>
            </a:r>
            <a:endParaRPr lang="ko-KR" altLang="en-US" sz="1400" b="1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77B28A-6FF2-6BF4-D80B-3225F7C9A662}"/>
              </a:ext>
            </a:extLst>
          </p:cNvPr>
          <p:cNvSpPr txBox="1"/>
          <p:nvPr/>
        </p:nvSpPr>
        <p:spPr>
          <a:xfrm>
            <a:off x="6736359" y="1407086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전역 </a:t>
            </a:r>
            <a:r>
              <a:rPr lang="ko-KR" altLang="en-US" sz="16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렉시컬</a:t>
            </a:r>
            <a:r>
              <a:rPr lang="ko-KR" alt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 환경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AC93DCF-E267-B5F9-BF7A-75D3AD7F1BEA}"/>
              </a:ext>
            </a:extLst>
          </p:cNvPr>
          <p:cNvSpPr/>
          <p:nvPr/>
        </p:nvSpPr>
        <p:spPr>
          <a:xfrm>
            <a:off x="6736359" y="1745640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전역 환경 레코드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F7397CE-26EB-87CC-E5CF-4DC4CF9D91A0}"/>
              </a:ext>
            </a:extLst>
          </p:cNvPr>
          <p:cNvCxnSpPr>
            <a:stCxn id="9" idx="3"/>
            <a:endCxn id="16" idx="1"/>
          </p:cNvCxnSpPr>
          <p:nvPr/>
        </p:nvCxnSpPr>
        <p:spPr>
          <a:xfrm>
            <a:off x="6351388" y="1914917"/>
            <a:ext cx="3849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1CAB40C-9A30-8618-3789-F065B8E219E7}"/>
              </a:ext>
            </a:extLst>
          </p:cNvPr>
          <p:cNvSpPr txBox="1"/>
          <p:nvPr/>
        </p:nvSpPr>
        <p:spPr>
          <a:xfrm>
            <a:off x="9194333" y="1407086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 환경 레코드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ABCDD9D-2A78-53DD-D6F2-0D54A50AB01C}"/>
              </a:ext>
            </a:extLst>
          </p:cNvPr>
          <p:cNvSpPr/>
          <p:nvPr/>
        </p:nvSpPr>
        <p:spPr>
          <a:xfrm>
            <a:off x="9194333" y="1745640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BindingObjedt</a:t>
            </a:r>
            <a:endParaRPr lang="ko-KR" altLang="en-US" sz="1400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9AD52B5-1229-AFD2-C65B-B9795B8D2512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>
            <a:off x="8809362" y="1914917"/>
            <a:ext cx="3849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A3BB8B7B-CBB1-42DD-E080-0292EF55A84E}"/>
              </a:ext>
            </a:extLst>
          </p:cNvPr>
          <p:cNvCxnSpPr>
            <a:cxnSpLocks/>
            <a:stCxn id="21" idx="3"/>
            <a:endCxn id="30" idx="3"/>
          </p:cNvCxnSpPr>
          <p:nvPr/>
        </p:nvCxnSpPr>
        <p:spPr>
          <a:xfrm flipH="1" flipV="1">
            <a:off x="6552417" y="337255"/>
            <a:ext cx="4714919" cy="1577662"/>
          </a:xfrm>
          <a:prstGeom prst="bentConnector3">
            <a:avLst>
              <a:gd name="adj1" fmla="val -484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BEDF4EF-7D42-5D52-DBAD-72F2297930FD}"/>
              </a:ext>
            </a:extLst>
          </p:cNvPr>
          <p:cNvSpPr/>
          <p:nvPr/>
        </p:nvSpPr>
        <p:spPr>
          <a:xfrm>
            <a:off x="4930954" y="481994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x = </a:t>
            </a:r>
            <a:r>
              <a:rPr lang="en-US" altLang="ko-KR" sz="14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lang="ko-KR" altLang="en-US" sz="14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C4CDBE-C871-6C51-FF97-D49575697B7C}"/>
              </a:ext>
            </a:extLst>
          </p:cNvPr>
          <p:cNvSpPr txBox="1"/>
          <p:nvPr/>
        </p:nvSpPr>
        <p:spPr>
          <a:xfrm>
            <a:off x="5423582" y="167978"/>
            <a:ext cx="1128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>
                <a:latin typeface="JetBrains Mono" panose="02000009000000000000" pitchFamily="49" charset="0"/>
                <a:cs typeface="JetBrains Mono" panose="02000009000000000000" pitchFamily="49" charset="0"/>
              </a:rPr>
              <a:t>전역 객체</a:t>
            </a:r>
            <a:endParaRPr lang="ko-KR" altLang="en-US" sz="16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67DE90-CED6-F39B-6C29-41082384421A}"/>
              </a:ext>
            </a:extLst>
          </p:cNvPr>
          <p:cNvSpPr/>
          <p:nvPr/>
        </p:nvSpPr>
        <p:spPr>
          <a:xfrm>
            <a:off x="4930954" y="825735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foo(</a:t>
            </a:r>
            <a:r>
              <a:rPr lang="ko-KR" altLang="en-US" sz="14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함수객체</a:t>
            </a:r>
            <a:r>
              <a:rPr lang="en-US" altLang="ko-KR" sz="14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F59281-74B9-AFAB-094D-4A7CF96A6F8E}"/>
              </a:ext>
            </a:extLst>
          </p:cNvPr>
          <p:cNvSpPr txBox="1"/>
          <p:nvPr/>
        </p:nvSpPr>
        <p:spPr>
          <a:xfrm>
            <a:off x="9194333" y="2422748"/>
            <a:ext cx="2073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선언적 환경 레코드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3A7AFF-EC3F-5620-D499-AF87C4116111}"/>
              </a:ext>
            </a:extLst>
          </p:cNvPr>
          <p:cNvSpPr/>
          <p:nvPr/>
        </p:nvSpPr>
        <p:spPr>
          <a:xfrm>
            <a:off x="9194333" y="2761302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y = </a:t>
            </a:r>
            <a:r>
              <a:rPr lang="en-US" altLang="ko-KR" sz="14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2</a:t>
            </a:r>
            <a:endParaRPr lang="ko-KR" altLang="en-US" sz="1400" b="1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9BF4D6B9-5762-3CE6-E08B-EE3B3B8E31AB}"/>
              </a:ext>
            </a:extLst>
          </p:cNvPr>
          <p:cNvCxnSpPr>
            <a:cxnSpLocks/>
            <a:stCxn id="16" idx="3"/>
            <a:endCxn id="36" idx="1"/>
          </p:cNvCxnSpPr>
          <p:nvPr/>
        </p:nvCxnSpPr>
        <p:spPr>
          <a:xfrm>
            <a:off x="8809362" y="1914917"/>
            <a:ext cx="384971" cy="10156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3327019-AF22-D815-0012-2E91E8644310}"/>
              </a:ext>
            </a:extLst>
          </p:cNvPr>
          <p:cNvSpPr/>
          <p:nvPr/>
        </p:nvSpPr>
        <p:spPr>
          <a:xfrm>
            <a:off x="6736359" y="2079529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endParaRPr lang="ko-KR" altLang="en-US" sz="1400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8E2E8175-1E2B-3D5C-0193-D04681C0D276}"/>
              </a:ext>
            </a:extLst>
          </p:cNvPr>
          <p:cNvCxnSpPr>
            <a:cxnSpLocks/>
            <a:stCxn id="43" idx="3"/>
            <a:endCxn id="32" idx="2"/>
          </p:cNvCxnSpPr>
          <p:nvPr/>
        </p:nvCxnSpPr>
        <p:spPr>
          <a:xfrm flipH="1" flipV="1">
            <a:off x="5967456" y="1164289"/>
            <a:ext cx="2841906" cy="1084517"/>
          </a:xfrm>
          <a:prstGeom prst="bentConnector4">
            <a:avLst>
              <a:gd name="adj1" fmla="val -8044"/>
              <a:gd name="adj2" fmla="val 5780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D24E697-8271-B8B9-B40E-40054D63CCE1}"/>
              </a:ext>
            </a:extLst>
          </p:cNvPr>
          <p:cNvSpPr/>
          <p:nvPr/>
        </p:nvSpPr>
        <p:spPr>
          <a:xfrm>
            <a:off x="6736358" y="2414988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외부 </a:t>
            </a:r>
            <a:r>
              <a:rPr lang="ko-KR" altLang="en-US" sz="1200" b="1" dirty="0" err="1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렉시컬</a:t>
            </a:r>
            <a:r>
              <a:rPr lang="ko-KR" altLang="en-US" sz="12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환경 참조</a:t>
            </a:r>
            <a:r>
              <a:rPr lang="en-US" altLang="ko-KR" sz="12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(null)</a:t>
            </a:r>
            <a:endParaRPr lang="ko-KR" altLang="en-US" sz="1200" b="1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97118-472F-EC65-BA86-B236FC5C6626}"/>
              </a:ext>
            </a:extLst>
          </p:cNvPr>
          <p:cNvSpPr txBox="1"/>
          <p:nvPr/>
        </p:nvSpPr>
        <p:spPr>
          <a:xfrm>
            <a:off x="4278385" y="3425710"/>
            <a:ext cx="2032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foo</a:t>
            </a:r>
            <a:r>
              <a:rPr lang="ko-KR" alt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 실행 컨텍스트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6D3D91-FDCD-3BB0-6DA6-2C77829B9FC3}"/>
              </a:ext>
            </a:extLst>
          </p:cNvPr>
          <p:cNvSpPr/>
          <p:nvPr/>
        </p:nvSpPr>
        <p:spPr>
          <a:xfrm>
            <a:off x="4278385" y="3764264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렉시컬</a:t>
            </a:r>
            <a:r>
              <a:rPr lang="ko-KR" altLang="en-US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환경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6C7EF40-77CD-635D-91A6-9A4C88147561}"/>
              </a:ext>
            </a:extLst>
          </p:cNvPr>
          <p:cNvSpPr/>
          <p:nvPr/>
        </p:nvSpPr>
        <p:spPr>
          <a:xfrm>
            <a:off x="2686524" y="5177655"/>
            <a:ext cx="1304454" cy="4854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foo</a:t>
            </a:r>
          </a:p>
          <a:p>
            <a:pPr algn="ctr"/>
            <a:r>
              <a:rPr lang="ko-KR" altLang="en-US" sz="1400" b="1" dirty="0" err="1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실행컨텍스트</a:t>
            </a:r>
            <a:endParaRPr lang="ko-KR" altLang="en-US" sz="1400" b="1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DAAC45-5D1C-0DC2-EACC-DE644A3F86DF}"/>
              </a:ext>
            </a:extLst>
          </p:cNvPr>
          <p:cNvSpPr txBox="1"/>
          <p:nvPr/>
        </p:nvSpPr>
        <p:spPr>
          <a:xfrm>
            <a:off x="6736359" y="3425710"/>
            <a:ext cx="18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foo </a:t>
            </a:r>
            <a:r>
              <a:rPr lang="ko-KR" altLang="en-US" sz="16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렉시컬</a:t>
            </a:r>
            <a:r>
              <a:rPr lang="ko-KR" alt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 환경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71B48AC-8588-389D-C113-041125E76837}"/>
              </a:ext>
            </a:extLst>
          </p:cNvPr>
          <p:cNvSpPr/>
          <p:nvPr/>
        </p:nvSpPr>
        <p:spPr>
          <a:xfrm>
            <a:off x="6736359" y="3764264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함수 환경 레코드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DD1BA10-49B0-318F-ADF3-022A50FF5B48}"/>
              </a:ext>
            </a:extLst>
          </p:cNvPr>
          <p:cNvCxnSpPr>
            <a:cxnSpLocks/>
            <a:stCxn id="7" idx="3"/>
            <a:endCxn id="24" idx="1"/>
          </p:cNvCxnSpPr>
          <p:nvPr/>
        </p:nvCxnSpPr>
        <p:spPr>
          <a:xfrm>
            <a:off x="6351388" y="3933541"/>
            <a:ext cx="3849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607E7DB-E86C-19C7-6F33-4E8EA469BFC2}"/>
              </a:ext>
            </a:extLst>
          </p:cNvPr>
          <p:cNvSpPr txBox="1"/>
          <p:nvPr/>
        </p:nvSpPr>
        <p:spPr>
          <a:xfrm>
            <a:off x="9194333" y="3424874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함수 환경 레코드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C6DF539-0D5C-6A73-17B7-CEAB6FD8D2AE}"/>
              </a:ext>
            </a:extLst>
          </p:cNvPr>
          <p:cNvSpPr/>
          <p:nvPr/>
        </p:nvSpPr>
        <p:spPr>
          <a:xfrm>
            <a:off x="9194333" y="3763428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 = </a:t>
            </a:r>
            <a:r>
              <a:rPr lang="en-US" altLang="ko-KR" sz="16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20</a:t>
            </a:r>
            <a:endParaRPr lang="ko-KR" altLang="en-US" sz="1600" b="1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E6542B0-2692-6228-AD0E-DD80C40A293B}"/>
              </a:ext>
            </a:extLst>
          </p:cNvPr>
          <p:cNvCxnSpPr>
            <a:cxnSpLocks/>
            <a:stCxn id="24" idx="3"/>
            <a:endCxn id="34" idx="1"/>
          </p:cNvCxnSpPr>
          <p:nvPr/>
        </p:nvCxnSpPr>
        <p:spPr>
          <a:xfrm flipV="1">
            <a:off x="8809362" y="3932705"/>
            <a:ext cx="384971" cy="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AA25EC7-7550-9B9C-47FB-7EB36630ACF0}"/>
              </a:ext>
            </a:extLst>
          </p:cNvPr>
          <p:cNvSpPr/>
          <p:nvPr/>
        </p:nvSpPr>
        <p:spPr>
          <a:xfrm>
            <a:off x="9194333" y="4105495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arguments </a:t>
            </a:r>
            <a:r>
              <a:rPr lang="ko-KR" altLang="en-US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객체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F17637B-A5FD-8F1E-899E-B9ECEFEDB5BB}"/>
              </a:ext>
            </a:extLst>
          </p:cNvPr>
          <p:cNvSpPr/>
          <p:nvPr/>
        </p:nvSpPr>
        <p:spPr>
          <a:xfrm>
            <a:off x="9194333" y="4449781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x = </a:t>
            </a:r>
            <a:r>
              <a:rPr lang="en-US" altLang="ko-KR" sz="16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3</a:t>
            </a:r>
            <a:endParaRPr lang="ko-KR" altLang="en-US" sz="1600" b="1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32C6C9C-3544-EE22-F26B-553E88300245}"/>
              </a:ext>
            </a:extLst>
          </p:cNvPr>
          <p:cNvSpPr/>
          <p:nvPr/>
        </p:nvSpPr>
        <p:spPr>
          <a:xfrm>
            <a:off x="9194333" y="4788335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y = </a:t>
            </a:r>
            <a:r>
              <a:rPr lang="en-US" altLang="ko-KR" sz="16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4</a:t>
            </a:r>
            <a:endParaRPr lang="ko-KR" altLang="en-US" sz="1600" b="1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C495235-D0FC-E83C-A925-28058E692A41}"/>
              </a:ext>
            </a:extLst>
          </p:cNvPr>
          <p:cNvSpPr/>
          <p:nvPr/>
        </p:nvSpPr>
        <p:spPr>
          <a:xfrm>
            <a:off x="9194333" y="5124228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bar(</a:t>
            </a:r>
            <a:r>
              <a:rPr lang="ko-KR" altLang="en-US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함수객체</a:t>
            </a:r>
            <a:r>
              <a:rPr lang="en-US" altLang="ko-KR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10450F5-4EC1-BA0B-1A24-033E8E47BF76}"/>
              </a:ext>
            </a:extLst>
          </p:cNvPr>
          <p:cNvSpPr/>
          <p:nvPr/>
        </p:nvSpPr>
        <p:spPr>
          <a:xfrm>
            <a:off x="6736359" y="4102189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endParaRPr lang="ko-KR" altLang="en-US" sz="1600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65BCCBB1-4E7B-087F-BC90-8FB61CF5C7E9}"/>
              </a:ext>
            </a:extLst>
          </p:cNvPr>
          <p:cNvCxnSpPr>
            <a:cxnSpLocks/>
            <a:stCxn id="51" idx="1"/>
            <a:endCxn id="30" idx="1"/>
          </p:cNvCxnSpPr>
          <p:nvPr/>
        </p:nvCxnSpPr>
        <p:spPr>
          <a:xfrm rot="10800000">
            <a:off x="5423583" y="337256"/>
            <a:ext cx="1312777" cy="3934211"/>
          </a:xfrm>
          <a:prstGeom prst="bentConnector3">
            <a:avLst>
              <a:gd name="adj1" fmla="val 19984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8AFF26A-004D-97B1-1471-E4553285588B}"/>
              </a:ext>
            </a:extLst>
          </p:cNvPr>
          <p:cNvSpPr/>
          <p:nvPr/>
        </p:nvSpPr>
        <p:spPr>
          <a:xfrm>
            <a:off x="6736358" y="4437542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외부 </a:t>
            </a:r>
            <a:r>
              <a:rPr lang="ko-KR" altLang="en-US" sz="1200" b="1" dirty="0" err="1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렉시컬</a:t>
            </a:r>
            <a:r>
              <a:rPr lang="ko-KR" altLang="en-US" sz="12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환경 참조</a:t>
            </a: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7D3E28DD-5E24-49CE-C70D-DB42CE107DBC}"/>
              </a:ext>
            </a:extLst>
          </p:cNvPr>
          <p:cNvCxnSpPr>
            <a:cxnSpLocks/>
            <a:stCxn id="56" idx="3"/>
            <a:endCxn id="50" idx="2"/>
          </p:cNvCxnSpPr>
          <p:nvPr/>
        </p:nvCxnSpPr>
        <p:spPr>
          <a:xfrm flipH="1" flipV="1">
            <a:off x="7772860" y="2753542"/>
            <a:ext cx="1036501" cy="1853277"/>
          </a:xfrm>
          <a:prstGeom prst="bentConnector4">
            <a:avLst>
              <a:gd name="adj1" fmla="val -22055"/>
              <a:gd name="adj2" fmla="val 7674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35B3DA8-D79B-8412-5DDF-99D19DDF81AE}"/>
              </a:ext>
            </a:extLst>
          </p:cNvPr>
          <p:cNvSpPr txBox="1"/>
          <p:nvPr/>
        </p:nvSpPr>
        <p:spPr>
          <a:xfrm>
            <a:off x="4319152" y="4931837"/>
            <a:ext cx="2032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bar</a:t>
            </a:r>
            <a:r>
              <a:rPr lang="ko-KR" alt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 실행 컨텍스트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99727CB-8A14-5881-44A1-132D147C790D}"/>
              </a:ext>
            </a:extLst>
          </p:cNvPr>
          <p:cNvSpPr/>
          <p:nvPr/>
        </p:nvSpPr>
        <p:spPr>
          <a:xfrm>
            <a:off x="4319152" y="5270391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렉시컬</a:t>
            </a:r>
            <a:r>
              <a:rPr lang="ko-KR" altLang="en-US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환경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2D20AB-8133-ED7B-341E-AA34D0839C32}"/>
              </a:ext>
            </a:extLst>
          </p:cNvPr>
          <p:cNvSpPr txBox="1"/>
          <p:nvPr/>
        </p:nvSpPr>
        <p:spPr>
          <a:xfrm>
            <a:off x="6777126" y="4931837"/>
            <a:ext cx="18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bar </a:t>
            </a:r>
            <a:r>
              <a:rPr lang="ko-KR" altLang="en-US" sz="16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렉시컬</a:t>
            </a:r>
            <a:r>
              <a:rPr lang="ko-KR" alt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 환경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37C6F8B-B6D3-3021-25AD-837B62307F36}"/>
              </a:ext>
            </a:extLst>
          </p:cNvPr>
          <p:cNvSpPr/>
          <p:nvPr/>
        </p:nvSpPr>
        <p:spPr>
          <a:xfrm>
            <a:off x="6777126" y="5270391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함수 환경 레코드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CAA31C0-A143-3956-4B3E-D4F243E32BD4}"/>
              </a:ext>
            </a:extLst>
          </p:cNvPr>
          <p:cNvCxnSpPr>
            <a:cxnSpLocks/>
            <a:stCxn id="19" idx="3"/>
            <a:endCxn id="28" idx="1"/>
          </p:cNvCxnSpPr>
          <p:nvPr/>
        </p:nvCxnSpPr>
        <p:spPr>
          <a:xfrm>
            <a:off x="6392155" y="5439668"/>
            <a:ext cx="3849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4FCAF2C-4140-D9BD-97AF-CEC6713EC01E}"/>
              </a:ext>
            </a:extLst>
          </p:cNvPr>
          <p:cNvSpPr txBox="1"/>
          <p:nvPr/>
        </p:nvSpPr>
        <p:spPr>
          <a:xfrm>
            <a:off x="9199495" y="5658383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함수 환경 레코드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8F6D806-C62C-DE3B-8BF6-5DE0B012B965}"/>
              </a:ext>
            </a:extLst>
          </p:cNvPr>
          <p:cNvSpPr/>
          <p:nvPr/>
        </p:nvSpPr>
        <p:spPr>
          <a:xfrm>
            <a:off x="9199495" y="5996937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b = </a:t>
            </a:r>
            <a:r>
              <a:rPr lang="en-US" altLang="ko-KR" sz="1600" b="1" dirty="0">
                <a:solidFill>
                  <a:srgbClr val="FF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10</a:t>
            </a:r>
            <a:endParaRPr lang="ko-KR" altLang="en-US" sz="1600" b="1" dirty="0">
              <a:solidFill>
                <a:srgbClr val="FF0000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8A6FF76-1A04-4AAB-E5D3-43A770F52A6B}"/>
              </a:ext>
            </a:extLst>
          </p:cNvPr>
          <p:cNvSpPr/>
          <p:nvPr/>
        </p:nvSpPr>
        <p:spPr>
          <a:xfrm>
            <a:off x="9199495" y="6337311"/>
            <a:ext cx="2073003" cy="341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arguments </a:t>
            </a:r>
            <a:r>
              <a:rPr lang="ko-KR" altLang="en-US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객체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135A66E-D9E7-602A-534B-4C0C1250BC46}"/>
              </a:ext>
            </a:extLst>
          </p:cNvPr>
          <p:cNvSpPr/>
          <p:nvPr/>
        </p:nvSpPr>
        <p:spPr>
          <a:xfrm>
            <a:off x="9199495" y="6681597"/>
            <a:ext cx="2073003" cy="341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z = </a:t>
            </a:r>
            <a:r>
              <a:rPr lang="en-US" altLang="ko-KR" sz="1600" b="1" dirty="0">
                <a:solidFill>
                  <a:srgbClr val="FF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5</a:t>
            </a:r>
            <a:endParaRPr lang="ko-KR" altLang="en-US" sz="1600" b="1" dirty="0">
              <a:solidFill>
                <a:srgbClr val="FF0000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AE40570A-DD01-8FB3-F2D4-6B2B881BBE27}"/>
              </a:ext>
            </a:extLst>
          </p:cNvPr>
          <p:cNvCxnSpPr>
            <a:cxnSpLocks/>
            <a:stCxn id="28" idx="3"/>
            <a:endCxn id="40" idx="1"/>
          </p:cNvCxnSpPr>
          <p:nvPr/>
        </p:nvCxnSpPr>
        <p:spPr>
          <a:xfrm>
            <a:off x="8850129" y="5439668"/>
            <a:ext cx="349366" cy="3879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C7F1D32-3862-BCCA-17F7-596393F46FC4}"/>
              </a:ext>
            </a:extLst>
          </p:cNvPr>
          <p:cNvSpPr/>
          <p:nvPr/>
        </p:nvSpPr>
        <p:spPr>
          <a:xfrm>
            <a:off x="6777126" y="5605115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endParaRPr lang="ko-KR" altLang="en-US" sz="1600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4744C34-F547-0E7B-B4CF-AAE8E2AA8E08}"/>
              </a:ext>
            </a:extLst>
          </p:cNvPr>
          <p:cNvSpPr/>
          <p:nvPr/>
        </p:nvSpPr>
        <p:spPr>
          <a:xfrm>
            <a:off x="6777126" y="5948354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외부 </a:t>
            </a:r>
            <a:r>
              <a:rPr lang="ko-KR" altLang="en-US" sz="1200" b="1" dirty="0" err="1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렉시컬</a:t>
            </a:r>
            <a:r>
              <a:rPr lang="ko-KR" altLang="en-US" sz="12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환경 참조</a:t>
            </a:r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552FC5B0-848B-1004-761B-983509E772CA}"/>
              </a:ext>
            </a:extLst>
          </p:cNvPr>
          <p:cNvCxnSpPr>
            <a:cxnSpLocks/>
            <a:stCxn id="64" idx="3"/>
            <a:endCxn id="23" idx="3"/>
          </p:cNvCxnSpPr>
          <p:nvPr/>
        </p:nvCxnSpPr>
        <p:spPr>
          <a:xfrm flipH="1" flipV="1">
            <a:off x="8564103" y="3594987"/>
            <a:ext cx="286026" cy="2522644"/>
          </a:xfrm>
          <a:prstGeom prst="bentConnector3">
            <a:avLst>
              <a:gd name="adj1" fmla="val -3006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74006D71-B8DF-6BB1-4384-F808B7E8D8A8}"/>
              </a:ext>
            </a:extLst>
          </p:cNvPr>
          <p:cNvCxnSpPr>
            <a:cxnSpLocks/>
            <a:stCxn id="62" idx="1"/>
            <a:endCxn id="30" idx="1"/>
          </p:cNvCxnSpPr>
          <p:nvPr/>
        </p:nvCxnSpPr>
        <p:spPr>
          <a:xfrm rot="10800000">
            <a:off x="5423582" y="337256"/>
            <a:ext cx="1353544" cy="5437137"/>
          </a:xfrm>
          <a:prstGeom prst="bentConnector3">
            <a:avLst>
              <a:gd name="adj1" fmla="val 19002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F40B232-A3FF-4E41-3D67-80A185DA782A}"/>
              </a:ext>
            </a:extLst>
          </p:cNvPr>
          <p:cNvSpPr txBox="1"/>
          <p:nvPr/>
        </p:nvSpPr>
        <p:spPr>
          <a:xfrm>
            <a:off x="234892" y="510111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5+10+4+3+20=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2EEC1D2-2F72-4099-B601-0DB22DAA9035}"/>
              </a:ext>
            </a:extLst>
          </p:cNvPr>
          <p:cNvSpPr/>
          <p:nvPr/>
        </p:nvSpPr>
        <p:spPr>
          <a:xfrm>
            <a:off x="6634113" y="1250509"/>
            <a:ext cx="2376278" cy="52090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487F3F9-B089-5D8E-9B59-F7489F3470B6}"/>
              </a:ext>
            </a:extLst>
          </p:cNvPr>
          <p:cNvSpPr txBox="1"/>
          <p:nvPr/>
        </p:nvSpPr>
        <p:spPr>
          <a:xfrm>
            <a:off x="7187635" y="6517092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err="1">
                <a:latin typeface="JetBrains Mono" panose="02000009000000000000" pitchFamily="49" charset="0"/>
                <a:cs typeface="JetBrains Mono" panose="02000009000000000000" pitchFamily="49" charset="0"/>
              </a:rPr>
              <a:t>스코프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체인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5494F1B-6B29-3E64-8764-5C2E1C034C8E}"/>
              </a:ext>
            </a:extLst>
          </p:cNvPr>
          <p:cNvSpPr/>
          <p:nvPr/>
        </p:nvSpPr>
        <p:spPr>
          <a:xfrm>
            <a:off x="2686524" y="4626155"/>
            <a:ext cx="1304454" cy="4854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bar</a:t>
            </a:r>
          </a:p>
          <a:p>
            <a:pPr algn="ctr"/>
            <a:r>
              <a:rPr lang="ko-KR" altLang="en-US" sz="1400" b="1" dirty="0" err="1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실행컨텍스트</a:t>
            </a:r>
            <a:endParaRPr lang="ko-KR" altLang="en-US" sz="1400" b="1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0212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70C5F8-25DD-C7DF-4D92-4B6C7ACC584D}"/>
              </a:ext>
            </a:extLst>
          </p:cNvPr>
          <p:cNvSpPr txBox="1"/>
          <p:nvPr/>
        </p:nvSpPr>
        <p:spPr>
          <a:xfrm>
            <a:off x="234892" y="209725"/>
            <a:ext cx="303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 2-3. bar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함수 종료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5EDDB1-FB02-D9D4-6FFC-364A1A5D364E}"/>
              </a:ext>
            </a:extLst>
          </p:cNvPr>
          <p:cNvSpPr txBox="1"/>
          <p:nvPr/>
        </p:nvSpPr>
        <p:spPr>
          <a:xfrm>
            <a:off x="99996" y="1300213"/>
            <a:ext cx="2440092" cy="3323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var x = 1;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y = 2;</a:t>
            </a:r>
          </a:p>
          <a:p>
            <a:pPr algn="l"/>
            <a:endParaRPr lang="en-US" altLang="ko-KR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 foo(a) {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var x = 3;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const y = 4;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function bar(b) {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  const z = 5;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  console.log(...);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}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bar(10);</a:t>
            </a:r>
          </a:p>
          <a:p>
            <a:pPr algn="l"/>
            <a:endParaRPr lang="en-US" altLang="ko-KR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foo(20);</a:t>
            </a:r>
            <a:endParaRPr lang="ko-KR" altLang="en-US" sz="1400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C64E9C53-3022-A911-F5C6-2D53C6DC57F1}"/>
              </a:ext>
            </a:extLst>
          </p:cNvPr>
          <p:cNvSpPr/>
          <p:nvPr/>
        </p:nvSpPr>
        <p:spPr>
          <a:xfrm>
            <a:off x="234892" y="4018092"/>
            <a:ext cx="446025" cy="41945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F41FA4-57DB-B1E7-FBDB-6B85F4CFAD31}"/>
              </a:ext>
            </a:extLst>
          </p:cNvPr>
          <p:cNvSpPr txBox="1"/>
          <p:nvPr/>
        </p:nvSpPr>
        <p:spPr>
          <a:xfrm>
            <a:off x="4278385" y="1407086"/>
            <a:ext cx="2073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전역 </a:t>
            </a:r>
            <a:r>
              <a:rPr lang="ko-KR" altLang="en-US" sz="1600">
                <a:latin typeface="JetBrains Mono" panose="02000009000000000000" pitchFamily="49" charset="0"/>
                <a:cs typeface="JetBrains Mono" panose="02000009000000000000" pitchFamily="49" charset="0"/>
              </a:rPr>
              <a:t>실행 컨텍스트</a:t>
            </a:r>
            <a:endParaRPr lang="ko-KR" altLang="en-US" sz="1600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7AB49F-4B1A-93B5-F5D7-A04B69F137B8}"/>
              </a:ext>
            </a:extLst>
          </p:cNvPr>
          <p:cNvSpPr/>
          <p:nvPr/>
        </p:nvSpPr>
        <p:spPr>
          <a:xfrm>
            <a:off x="4278385" y="1745640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전역 </a:t>
            </a:r>
            <a:r>
              <a:rPr lang="ko-KR" altLang="en-US" sz="1600" dirty="0" err="1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렉시컬</a:t>
            </a:r>
            <a:r>
              <a:rPr lang="ko-KR" altLang="en-US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환경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14833EA-8A71-08AA-5F19-5C3E8B07185A}"/>
              </a:ext>
            </a:extLst>
          </p:cNvPr>
          <p:cNvSpPr/>
          <p:nvPr/>
        </p:nvSpPr>
        <p:spPr>
          <a:xfrm>
            <a:off x="2644579" y="2552911"/>
            <a:ext cx="1400961" cy="36933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67379A-4848-3B37-206A-2B01780715C6}"/>
              </a:ext>
            </a:extLst>
          </p:cNvPr>
          <p:cNvSpPr txBox="1"/>
          <p:nvPr/>
        </p:nvSpPr>
        <p:spPr>
          <a:xfrm>
            <a:off x="2191538" y="6353124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실행 컨텍스트 스택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B0B2CB8-DDDA-68D0-B210-AB5122BA80B2}"/>
              </a:ext>
            </a:extLst>
          </p:cNvPr>
          <p:cNvSpPr/>
          <p:nvPr/>
        </p:nvSpPr>
        <p:spPr>
          <a:xfrm>
            <a:off x="2686524" y="5719165"/>
            <a:ext cx="1304454" cy="4854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전역</a:t>
            </a:r>
            <a:endParaRPr lang="en-US" altLang="ko-KR" sz="1400" b="1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ctr"/>
            <a:r>
              <a:rPr lang="ko-KR" altLang="en-US" sz="1400" b="1" dirty="0" err="1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실행컨텍스트</a:t>
            </a:r>
            <a:endParaRPr lang="ko-KR" altLang="en-US" sz="1400" b="1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77B28A-6FF2-6BF4-D80B-3225F7C9A662}"/>
              </a:ext>
            </a:extLst>
          </p:cNvPr>
          <p:cNvSpPr txBox="1"/>
          <p:nvPr/>
        </p:nvSpPr>
        <p:spPr>
          <a:xfrm>
            <a:off x="6736359" y="1407086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전역 </a:t>
            </a:r>
            <a:r>
              <a:rPr lang="ko-KR" altLang="en-US" sz="16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렉시컬</a:t>
            </a:r>
            <a:r>
              <a:rPr lang="ko-KR" alt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 환경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AC93DCF-E267-B5F9-BF7A-75D3AD7F1BEA}"/>
              </a:ext>
            </a:extLst>
          </p:cNvPr>
          <p:cNvSpPr/>
          <p:nvPr/>
        </p:nvSpPr>
        <p:spPr>
          <a:xfrm>
            <a:off x="6736359" y="1745640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전역 환경 레코드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F7397CE-26EB-87CC-E5CF-4DC4CF9D91A0}"/>
              </a:ext>
            </a:extLst>
          </p:cNvPr>
          <p:cNvCxnSpPr>
            <a:stCxn id="9" idx="3"/>
            <a:endCxn id="16" idx="1"/>
          </p:cNvCxnSpPr>
          <p:nvPr/>
        </p:nvCxnSpPr>
        <p:spPr>
          <a:xfrm>
            <a:off x="6351388" y="1914917"/>
            <a:ext cx="3849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1CAB40C-9A30-8618-3789-F065B8E219E7}"/>
              </a:ext>
            </a:extLst>
          </p:cNvPr>
          <p:cNvSpPr txBox="1"/>
          <p:nvPr/>
        </p:nvSpPr>
        <p:spPr>
          <a:xfrm>
            <a:off x="9194333" y="1407086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 환경 레코드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ABCDD9D-2A78-53DD-D6F2-0D54A50AB01C}"/>
              </a:ext>
            </a:extLst>
          </p:cNvPr>
          <p:cNvSpPr/>
          <p:nvPr/>
        </p:nvSpPr>
        <p:spPr>
          <a:xfrm>
            <a:off x="9194333" y="1745640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BindingObjedt</a:t>
            </a:r>
            <a:endParaRPr lang="ko-KR" altLang="en-US" sz="1400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9AD52B5-1229-AFD2-C65B-B9795B8D2512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>
            <a:off x="8809362" y="1914917"/>
            <a:ext cx="3849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A3BB8B7B-CBB1-42DD-E080-0292EF55A84E}"/>
              </a:ext>
            </a:extLst>
          </p:cNvPr>
          <p:cNvCxnSpPr>
            <a:cxnSpLocks/>
            <a:stCxn id="21" idx="3"/>
            <a:endCxn id="30" idx="3"/>
          </p:cNvCxnSpPr>
          <p:nvPr/>
        </p:nvCxnSpPr>
        <p:spPr>
          <a:xfrm flipH="1" flipV="1">
            <a:off x="6552417" y="337255"/>
            <a:ext cx="4714919" cy="1577662"/>
          </a:xfrm>
          <a:prstGeom prst="bentConnector3">
            <a:avLst>
              <a:gd name="adj1" fmla="val -484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BEDF4EF-7D42-5D52-DBAD-72F2297930FD}"/>
              </a:ext>
            </a:extLst>
          </p:cNvPr>
          <p:cNvSpPr/>
          <p:nvPr/>
        </p:nvSpPr>
        <p:spPr>
          <a:xfrm>
            <a:off x="4930954" y="481994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x = </a:t>
            </a:r>
            <a:r>
              <a:rPr lang="en-US" altLang="ko-KR" sz="14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lang="ko-KR" altLang="en-US" sz="14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C4CDBE-C871-6C51-FF97-D49575697B7C}"/>
              </a:ext>
            </a:extLst>
          </p:cNvPr>
          <p:cNvSpPr txBox="1"/>
          <p:nvPr/>
        </p:nvSpPr>
        <p:spPr>
          <a:xfrm>
            <a:off x="5423582" y="167978"/>
            <a:ext cx="1128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>
                <a:latin typeface="JetBrains Mono" panose="02000009000000000000" pitchFamily="49" charset="0"/>
                <a:cs typeface="JetBrains Mono" panose="02000009000000000000" pitchFamily="49" charset="0"/>
              </a:rPr>
              <a:t>전역 객체</a:t>
            </a:r>
            <a:endParaRPr lang="ko-KR" altLang="en-US" sz="16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67DE90-CED6-F39B-6C29-41082384421A}"/>
              </a:ext>
            </a:extLst>
          </p:cNvPr>
          <p:cNvSpPr/>
          <p:nvPr/>
        </p:nvSpPr>
        <p:spPr>
          <a:xfrm>
            <a:off x="4930954" y="825735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foo(</a:t>
            </a:r>
            <a:r>
              <a:rPr lang="ko-KR" altLang="en-US" sz="14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함수객체</a:t>
            </a:r>
            <a:r>
              <a:rPr lang="en-US" altLang="ko-KR" sz="14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F59281-74B9-AFAB-094D-4A7CF96A6F8E}"/>
              </a:ext>
            </a:extLst>
          </p:cNvPr>
          <p:cNvSpPr txBox="1"/>
          <p:nvPr/>
        </p:nvSpPr>
        <p:spPr>
          <a:xfrm>
            <a:off x="9194333" y="2422748"/>
            <a:ext cx="2073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선언적 환경 레코드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3A7AFF-EC3F-5620-D499-AF87C4116111}"/>
              </a:ext>
            </a:extLst>
          </p:cNvPr>
          <p:cNvSpPr/>
          <p:nvPr/>
        </p:nvSpPr>
        <p:spPr>
          <a:xfrm>
            <a:off x="9194333" y="2761302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y = </a:t>
            </a:r>
            <a:r>
              <a:rPr lang="en-US" altLang="ko-KR" sz="14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2</a:t>
            </a:r>
            <a:endParaRPr lang="ko-KR" altLang="en-US" sz="1400" b="1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9BF4D6B9-5762-3CE6-E08B-EE3B3B8E31AB}"/>
              </a:ext>
            </a:extLst>
          </p:cNvPr>
          <p:cNvCxnSpPr>
            <a:cxnSpLocks/>
            <a:stCxn id="16" idx="3"/>
            <a:endCxn id="36" idx="1"/>
          </p:cNvCxnSpPr>
          <p:nvPr/>
        </p:nvCxnSpPr>
        <p:spPr>
          <a:xfrm>
            <a:off x="8809362" y="1914917"/>
            <a:ext cx="384971" cy="10156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3327019-AF22-D815-0012-2E91E8644310}"/>
              </a:ext>
            </a:extLst>
          </p:cNvPr>
          <p:cNvSpPr/>
          <p:nvPr/>
        </p:nvSpPr>
        <p:spPr>
          <a:xfrm>
            <a:off x="6736359" y="2079529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endParaRPr lang="ko-KR" altLang="en-US" sz="1400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8E2E8175-1E2B-3D5C-0193-D04681C0D276}"/>
              </a:ext>
            </a:extLst>
          </p:cNvPr>
          <p:cNvCxnSpPr>
            <a:cxnSpLocks/>
            <a:stCxn id="43" idx="3"/>
            <a:endCxn id="32" idx="2"/>
          </p:cNvCxnSpPr>
          <p:nvPr/>
        </p:nvCxnSpPr>
        <p:spPr>
          <a:xfrm flipH="1" flipV="1">
            <a:off x="5967456" y="1164289"/>
            <a:ext cx="2841906" cy="1084517"/>
          </a:xfrm>
          <a:prstGeom prst="bentConnector4">
            <a:avLst>
              <a:gd name="adj1" fmla="val -8044"/>
              <a:gd name="adj2" fmla="val 5780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D24E697-8271-B8B9-B40E-40054D63CCE1}"/>
              </a:ext>
            </a:extLst>
          </p:cNvPr>
          <p:cNvSpPr/>
          <p:nvPr/>
        </p:nvSpPr>
        <p:spPr>
          <a:xfrm>
            <a:off x="6736358" y="2414988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외부 </a:t>
            </a:r>
            <a:r>
              <a:rPr lang="ko-KR" altLang="en-US" sz="1200" b="1" dirty="0" err="1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렉시컬</a:t>
            </a:r>
            <a:r>
              <a:rPr lang="ko-KR" altLang="en-US" sz="12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환경 참조</a:t>
            </a:r>
            <a:r>
              <a:rPr lang="en-US" altLang="ko-KR" sz="12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(null)</a:t>
            </a:r>
            <a:endParaRPr lang="ko-KR" altLang="en-US" sz="1200" b="1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97118-472F-EC65-BA86-B236FC5C6626}"/>
              </a:ext>
            </a:extLst>
          </p:cNvPr>
          <p:cNvSpPr txBox="1"/>
          <p:nvPr/>
        </p:nvSpPr>
        <p:spPr>
          <a:xfrm>
            <a:off x="4278385" y="3425710"/>
            <a:ext cx="2032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foo</a:t>
            </a:r>
            <a:r>
              <a:rPr lang="ko-KR" alt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 실행 컨텍스트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6D3D91-FDCD-3BB0-6DA6-2C77829B9FC3}"/>
              </a:ext>
            </a:extLst>
          </p:cNvPr>
          <p:cNvSpPr/>
          <p:nvPr/>
        </p:nvSpPr>
        <p:spPr>
          <a:xfrm>
            <a:off x="4278385" y="3764264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렉시컬</a:t>
            </a:r>
            <a:r>
              <a:rPr lang="ko-KR" altLang="en-US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환경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6C7EF40-77CD-635D-91A6-9A4C88147561}"/>
              </a:ext>
            </a:extLst>
          </p:cNvPr>
          <p:cNvSpPr/>
          <p:nvPr/>
        </p:nvSpPr>
        <p:spPr>
          <a:xfrm>
            <a:off x="2686524" y="5177655"/>
            <a:ext cx="1304454" cy="4854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foo</a:t>
            </a:r>
          </a:p>
          <a:p>
            <a:pPr algn="ctr"/>
            <a:r>
              <a:rPr lang="ko-KR" altLang="en-US" sz="1400" b="1" dirty="0" err="1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실행컨텍스트</a:t>
            </a:r>
            <a:endParaRPr lang="ko-KR" altLang="en-US" sz="1400" b="1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DAAC45-5D1C-0DC2-EACC-DE644A3F86DF}"/>
              </a:ext>
            </a:extLst>
          </p:cNvPr>
          <p:cNvSpPr txBox="1"/>
          <p:nvPr/>
        </p:nvSpPr>
        <p:spPr>
          <a:xfrm>
            <a:off x="6736359" y="3425710"/>
            <a:ext cx="18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foo </a:t>
            </a:r>
            <a:r>
              <a:rPr lang="ko-KR" altLang="en-US" sz="16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렉시컬</a:t>
            </a:r>
            <a:r>
              <a:rPr lang="ko-KR" alt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 환경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71B48AC-8588-389D-C113-041125E76837}"/>
              </a:ext>
            </a:extLst>
          </p:cNvPr>
          <p:cNvSpPr/>
          <p:nvPr/>
        </p:nvSpPr>
        <p:spPr>
          <a:xfrm>
            <a:off x="6736359" y="3764264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함수 환경 레코드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DD1BA10-49B0-318F-ADF3-022A50FF5B48}"/>
              </a:ext>
            </a:extLst>
          </p:cNvPr>
          <p:cNvCxnSpPr>
            <a:cxnSpLocks/>
            <a:stCxn id="7" idx="3"/>
            <a:endCxn id="24" idx="1"/>
          </p:cNvCxnSpPr>
          <p:nvPr/>
        </p:nvCxnSpPr>
        <p:spPr>
          <a:xfrm>
            <a:off x="6351388" y="3933541"/>
            <a:ext cx="3849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607E7DB-E86C-19C7-6F33-4E8EA469BFC2}"/>
              </a:ext>
            </a:extLst>
          </p:cNvPr>
          <p:cNvSpPr txBox="1"/>
          <p:nvPr/>
        </p:nvSpPr>
        <p:spPr>
          <a:xfrm>
            <a:off x="9194333" y="3424874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함수 환경 레코드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C6DF539-0D5C-6A73-17B7-CEAB6FD8D2AE}"/>
              </a:ext>
            </a:extLst>
          </p:cNvPr>
          <p:cNvSpPr/>
          <p:nvPr/>
        </p:nvSpPr>
        <p:spPr>
          <a:xfrm>
            <a:off x="9194333" y="3763428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 = </a:t>
            </a:r>
            <a:r>
              <a:rPr lang="en-US" altLang="ko-KR" sz="16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20</a:t>
            </a:r>
            <a:endParaRPr lang="ko-KR" altLang="en-US" sz="1600" b="1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E6542B0-2692-6228-AD0E-DD80C40A293B}"/>
              </a:ext>
            </a:extLst>
          </p:cNvPr>
          <p:cNvCxnSpPr>
            <a:cxnSpLocks/>
            <a:stCxn id="24" idx="3"/>
            <a:endCxn id="34" idx="1"/>
          </p:cNvCxnSpPr>
          <p:nvPr/>
        </p:nvCxnSpPr>
        <p:spPr>
          <a:xfrm flipV="1">
            <a:off x="8809362" y="3932705"/>
            <a:ext cx="384971" cy="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AA25EC7-7550-9B9C-47FB-7EB36630ACF0}"/>
              </a:ext>
            </a:extLst>
          </p:cNvPr>
          <p:cNvSpPr/>
          <p:nvPr/>
        </p:nvSpPr>
        <p:spPr>
          <a:xfrm>
            <a:off x="9194333" y="4105495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arguments </a:t>
            </a:r>
            <a:r>
              <a:rPr lang="ko-KR" altLang="en-US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객체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F17637B-A5FD-8F1E-899E-B9ECEFEDB5BB}"/>
              </a:ext>
            </a:extLst>
          </p:cNvPr>
          <p:cNvSpPr/>
          <p:nvPr/>
        </p:nvSpPr>
        <p:spPr>
          <a:xfrm>
            <a:off x="9194333" y="4449781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x = </a:t>
            </a:r>
            <a:r>
              <a:rPr lang="en-US" altLang="ko-KR" sz="16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3</a:t>
            </a:r>
            <a:endParaRPr lang="ko-KR" altLang="en-US" sz="1600" b="1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32C6C9C-3544-EE22-F26B-553E88300245}"/>
              </a:ext>
            </a:extLst>
          </p:cNvPr>
          <p:cNvSpPr/>
          <p:nvPr/>
        </p:nvSpPr>
        <p:spPr>
          <a:xfrm>
            <a:off x="9194333" y="4788335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y = </a:t>
            </a:r>
            <a:r>
              <a:rPr lang="en-US" altLang="ko-KR" sz="16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4</a:t>
            </a:r>
            <a:endParaRPr lang="ko-KR" altLang="en-US" sz="1600" b="1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C495235-D0FC-E83C-A925-28058E692A41}"/>
              </a:ext>
            </a:extLst>
          </p:cNvPr>
          <p:cNvSpPr/>
          <p:nvPr/>
        </p:nvSpPr>
        <p:spPr>
          <a:xfrm>
            <a:off x="9194333" y="5124228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bar(</a:t>
            </a:r>
            <a:r>
              <a:rPr lang="ko-KR" altLang="en-US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함수객체</a:t>
            </a:r>
            <a:r>
              <a:rPr lang="en-US" altLang="ko-KR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10450F5-4EC1-BA0B-1A24-033E8E47BF76}"/>
              </a:ext>
            </a:extLst>
          </p:cNvPr>
          <p:cNvSpPr/>
          <p:nvPr/>
        </p:nvSpPr>
        <p:spPr>
          <a:xfrm>
            <a:off x="6736359" y="4102189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endParaRPr lang="ko-KR" altLang="en-US" sz="1600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65BCCBB1-4E7B-087F-BC90-8FB61CF5C7E9}"/>
              </a:ext>
            </a:extLst>
          </p:cNvPr>
          <p:cNvCxnSpPr>
            <a:cxnSpLocks/>
            <a:stCxn id="51" idx="1"/>
            <a:endCxn id="30" idx="1"/>
          </p:cNvCxnSpPr>
          <p:nvPr/>
        </p:nvCxnSpPr>
        <p:spPr>
          <a:xfrm rot="10800000">
            <a:off x="5423583" y="337256"/>
            <a:ext cx="1312777" cy="3934211"/>
          </a:xfrm>
          <a:prstGeom prst="bentConnector3">
            <a:avLst>
              <a:gd name="adj1" fmla="val 19984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8AFF26A-004D-97B1-1471-E4553285588B}"/>
              </a:ext>
            </a:extLst>
          </p:cNvPr>
          <p:cNvSpPr/>
          <p:nvPr/>
        </p:nvSpPr>
        <p:spPr>
          <a:xfrm>
            <a:off x="6736358" y="4437542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외부 </a:t>
            </a:r>
            <a:r>
              <a:rPr lang="ko-KR" altLang="en-US" sz="1200" b="1" dirty="0" err="1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렉시컬</a:t>
            </a:r>
            <a:r>
              <a:rPr lang="ko-KR" altLang="en-US" sz="12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환경 참조</a:t>
            </a: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7D3E28DD-5E24-49CE-C70D-DB42CE107DBC}"/>
              </a:ext>
            </a:extLst>
          </p:cNvPr>
          <p:cNvCxnSpPr>
            <a:cxnSpLocks/>
            <a:stCxn id="56" idx="3"/>
            <a:endCxn id="50" idx="2"/>
          </p:cNvCxnSpPr>
          <p:nvPr/>
        </p:nvCxnSpPr>
        <p:spPr>
          <a:xfrm flipH="1" flipV="1">
            <a:off x="7772860" y="2753542"/>
            <a:ext cx="1036501" cy="1853277"/>
          </a:xfrm>
          <a:prstGeom prst="bentConnector4">
            <a:avLst>
              <a:gd name="adj1" fmla="val -22055"/>
              <a:gd name="adj2" fmla="val 7674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487F3F9-B089-5D8E-9B59-F7489F3470B6}"/>
              </a:ext>
            </a:extLst>
          </p:cNvPr>
          <p:cNvSpPr txBox="1"/>
          <p:nvPr/>
        </p:nvSpPr>
        <p:spPr>
          <a:xfrm>
            <a:off x="7187635" y="6517092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err="1">
                <a:latin typeface="JetBrains Mono" panose="02000009000000000000" pitchFamily="49" charset="0"/>
                <a:cs typeface="JetBrains Mono" panose="02000009000000000000" pitchFamily="49" charset="0"/>
              </a:rPr>
              <a:t>스코프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체인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5494F1B-6B29-3E64-8764-5C2E1C034C8E}"/>
              </a:ext>
            </a:extLst>
          </p:cNvPr>
          <p:cNvSpPr/>
          <p:nvPr/>
        </p:nvSpPr>
        <p:spPr>
          <a:xfrm>
            <a:off x="990759" y="4692162"/>
            <a:ext cx="1304454" cy="4854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bar</a:t>
            </a:r>
          </a:p>
          <a:p>
            <a:pPr algn="ctr"/>
            <a:r>
              <a:rPr lang="ko-KR" altLang="en-US" sz="1400" b="1" dirty="0" err="1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실행컨텍스트</a:t>
            </a:r>
            <a:endParaRPr lang="ko-KR" altLang="en-US" sz="1400" b="1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8126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70C5F8-25DD-C7DF-4D92-4B6C7ACC584D}"/>
              </a:ext>
            </a:extLst>
          </p:cNvPr>
          <p:cNvSpPr txBox="1"/>
          <p:nvPr/>
        </p:nvSpPr>
        <p:spPr>
          <a:xfrm>
            <a:off x="234892" y="209725"/>
            <a:ext cx="303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 2-3. bar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함수 종료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5EDDB1-FB02-D9D4-6FFC-364A1A5D364E}"/>
              </a:ext>
            </a:extLst>
          </p:cNvPr>
          <p:cNvSpPr txBox="1"/>
          <p:nvPr/>
        </p:nvSpPr>
        <p:spPr>
          <a:xfrm>
            <a:off x="99996" y="1300213"/>
            <a:ext cx="2440092" cy="3323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var x = 1;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y = 2;</a:t>
            </a:r>
          </a:p>
          <a:p>
            <a:pPr algn="l"/>
            <a:endParaRPr lang="en-US" altLang="ko-KR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 foo(a) {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var x = 3;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const y = 4;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function bar(b) {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  const z = 5;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  console.log(...);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}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bar(10);</a:t>
            </a:r>
          </a:p>
          <a:p>
            <a:pPr algn="l"/>
            <a:endParaRPr lang="en-US" altLang="ko-KR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foo(20);</a:t>
            </a:r>
            <a:endParaRPr lang="ko-KR" altLang="en-US" sz="1400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C64E9C53-3022-A911-F5C6-2D53C6DC57F1}"/>
              </a:ext>
            </a:extLst>
          </p:cNvPr>
          <p:cNvSpPr/>
          <p:nvPr/>
        </p:nvSpPr>
        <p:spPr>
          <a:xfrm>
            <a:off x="234892" y="4018092"/>
            <a:ext cx="446025" cy="41945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F41FA4-57DB-B1E7-FBDB-6B85F4CFAD31}"/>
              </a:ext>
            </a:extLst>
          </p:cNvPr>
          <p:cNvSpPr txBox="1"/>
          <p:nvPr/>
        </p:nvSpPr>
        <p:spPr>
          <a:xfrm>
            <a:off x="4278385" y="1407086"/>
            <a:ext cx="2073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전역 </a:t>
            </a:r>
            <a:r>
              <a:rPr lang="ko-KR" altLang="en-US" sz="1600">
                <a:latin typeface="JetBrains Mono" panose="02000009000000000000" pitchFamily="49" charset="0"/>
                <a:cs typeface="JetBrains Mono" panose="02000009000000000000" pitchFamily="49" charset="0"/>
              </a:rPr>
              <a:t>실행 컨텍스트</a:t>
            </a:r>
            <a:endParaRPr lang="ko-KR" altLang="en-US" sz="1600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7AB49F-4B1A-93B5-F5D7-A04B69F137B8}"/>
              </a:ext>
            </a:extLst>
          </p:cNvPr>
          <p:cNvSpPr/>
          <p:nvPr/>
        </p:nvSpPr>
        <p:spPr>
          <a:xfrm>
            <a:off x="4278385" y="1745640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전역 </a:t>
            </a:r>
            <a:r>
              <a:rPr lang="ko-KR" altLang="en-US" sz="1600" dirty="0" err="1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렉시컬</a:t>
            </a:r>
            <a:r>
              <a:rPr lang="ko-KR" altLang="en-US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환경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14833EA-8A71-08AA-5F19-5C3E8B07185A}"/>
              </a:ext>
            </a:extLst>
          </p:cNvPr>
          <p:cNvSpPr/>
          <p:nvPr/>
        </p:nvSpPr>
        <p:spPr>
          <a:xfrm>
            <a:off x="2644579" y="2552911"/>
            <a:ext cx="1400961" cy="36933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67379A-4848-3B37-206A-2B01780715C6}"/>
              </a:ext>
            </a:extLst>
          </p:cNvPr>
          <p:cNvSpPr txBox="1"/>
          <p:nvPr/>
        </p:nvSpPr>
        <p:spPr>
          <a:xfrm>
            <a:off x="2191538" y="6353124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실행 컨텍스트 스택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B0B2CB8-DDDA-68D0-B210-AB5122BA80B2}"/>
              </a:ext>
            </a:extLst>
          </p:cNvPr>
          <p:cNvSpPr/>
          <p:nvPr/>
        </p:nvSpPr>
        <p:spPr>
          <a:xfrm>
            <a:off x="2686524" y="5719165"/>
            <a:ext cx="1304454" cy="4854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전역</a:t>
            </a:r>
            <a:endParaRPr lang="en-US" altLang="ko-KR" sz="1400" b="1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ctr"/>
            <a:r>
              <a:rPr lang="ko-KR" altLang="en-US" sz="1400" b="1" dirty="0" err="1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실행컨텍스트</a:t>
            </a:r>
            <a:endParaRPr lang="ko-KR" altLang="en-US" sz="1400" b="1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77B28A-6FF2-6BF4-D80B-3225F7C9A662}"/>
              </a:ext>
            </a:extLst>
          </p:cNvPr>
          <p:cNvSpPr txBox="1"/>
          <p:nvPr/>
        </p:nvSpPr>
        <p:spPr>
          <a:xfrm>
            <a:off x="6736359" y="1407086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전역 </a:t>
            </a:r>
            <a:r>
              <a:rPr lang="ko-KR" altLang="en-US" sz="16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렉시컬</a:t>
            </a:r>
            <a:r>
              <a:rPr lang="ko-KR" alt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 환경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AC93DCF-E267-B5F9-BF7A-75D3AD7F1BEA}"/>
              </a:ext>
            </a:extLst>
          </p:cNvPr>
          <p:cNvSpPr/>
          <p:nvPr/>
        </p:nvSpPr>
        <p:spPr>
          <a:xfrm>
            <a:off x="6736359" y="1745640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전역 환경 레코드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F7397CE-26EB-87CC-E5CF-4DC4CF9D91A0}"/>
              </a:ext>
            </a:extLst>
          </p:cNvPr>
          <p:cNvCxnSpPr>
            <a:stCxn id="9" idx="3"/>
            <a:endCxn id="16" idx="1"/>
          </p:cNvCxnSpPr>
          <p:nvPr/>
        </p:nvCxnSpPr>
        <p:spPr>
          <a:xfrm>
            <a:off x="6351388" y="1914917"/>
            <a:ext cx="3849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1CAB40C-9A30-8618-3789-F065B8E219E7}"/>
              </a:ext>
            </a:extLst>
          </p:cNvPr>
          <p:cNvSpPr txBox="1"/>
          <p:nvPr/>
        </p:nvSpPr>
        <p:spPr>
          <a:xfrm>
            <a:off x="9194333" y="1407086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 환경 레코드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ABCDD9D-2A78-53DD-D6F2-0D54A50AB01C}"/>
              </a:ext>
            </a:extLst>
          </p:cNvPr>
          <p:cNvSpPr/>
          <p:nvPr/>
        </p:nvSpPr>
        <p:spPr>
          <a:xfrm>
            <a:off x="9194333" y="1745640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BindingObjedt</a:t>
            </a:r>
            <a:endParaRPr lang="ko-KR" altLang="en-US" sz="1400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9AD52B5-1229-AFD2-C65B-B9795B8D2512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>
            <a:off x="8809362" y="1914917"/>
            <a:ext cx="3849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A3BB8B7B-CBB1-42DD-E080-0292EF55A84E}"/>
              </a:ext>
            </a:extLst>
          </p:cNvPr>
          <p:cNvCxnSpPr>
            <a:cxnSpLocks/>
            <a:stCxn id="21" idx="3"/>
            <a:endCxn id="30" idx="3"/>
          </p:cNvCxnSpPr>
          <p:nvPr/>
        </p:nvCxnSpPr>
        <p:spPr>
          <a:xfrm flipH="1" flipV="1">
            <a:off x="6552417" y="337255"/>
            <a:ext cx="4714919" cy="1577662"/>
          </a:xfrm>
          <a:prstGeom prst="bentConnector3">
            <a:avLst>
              <a:gd name="adj1" fmla="val -484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BEDF4EF-7D42-5D52-DBAD-72F2297930FD}"/>
              </a:ext>
            </a:extLst>
          </p:cNvPr>
          <p:cNvSpPr/>
          <p:nvPr/>
        </p:nvSpPr>
        <p:spPr>
          <a:xfrm>
            <a:off x="4930954" y="481994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x = </a:t>
            </a:r>
            <a:r>
              <a:rPr lang="en-US" altLang="ko-KR" sz="14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lang="ko-KR" altLang="en-US" sz="14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C4CDBE-C871-6C51-FF97-D49575697B7C}"/>
              </a:ext>
            </a:extLst>
          </p:cNvPr>
          <p:cNvSpPr txBox="1"/>
          <p:nvPr/>
        </p:nvSpPr>
        <p:spPr>
          <a:xfrm>
            <a:off x="5423582" y="167978"/>
            <a:ext cx="1128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>
                <a:latin typeface="JetBrains Mono" panose="02000009000000000000" pitchFamily="49" charset="0"/>
                <a:cs typeface="JetBrains Mono" panose="02000009000000000000" pitchFamily="49" charset="0"/>
              </a:rPr>
              <a:t>전역 객체</a:t>
            </a:r>
            <a:endParaRPr lang="ko-KR" altLang="en-US" sz="16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67DE90-CED6-F39B-6C29-41082384421A}"/>
              </a:ext>
            </a:extLst>
          </p:cNvPr>
          <p:cNvSpPr/>
          <p:nvPr/>
        </p:nvSpPr>
        <p:spPr>
          <a:xfrm>
            <a:off x="4930954" y="825735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foo(</a:t>
            </a:r>
            <a:r>
              <a:rPr lang="ko-KR" altLang="en-US" sz="14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함수객체</a:t>
            </a:r>
            <a:r>
              <a:rPr lang="en-US" altLang="ko-KR" sz="14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F59281-74B9-AFAB-094D-4A7CF96A6F8E}"/>
              </a:ext>
            </a:extLst>
          </p:cNvPr>
          <p:cNvSpPr txBox="1"/>
          <p:nvPr/>
        </p:nvSpPr>
        <p:spPr>
          <a:xfrm>
            <a:off x="9194333" y="2422748"/>
            <a:ext cx="2073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선언적 환경 레코드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3A7AFF-EC3F-5620-D499-AF87C4116111}"/>
              </a:ext>
            </a:extLst>
          </p:cNvPr>
          <p:cNvSpPr/>
          <p:nvPr/>
        </p:nvSpPr>
        <p:spPr>
          <a:xfrm>
            <a:off x="9194333" y="2761302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y = </a:t>
            </a:r>
            <a:r>
              <a:rPr lang="en-US" altLang="ko-KR" sz="14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2</a:t>
            </a:r>
            <a:endParaRPr lang="ko-KR" altLang="en-US" sz="1400" b="1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9BF4D6B9-5762-3CE6-E08B-EE3B3B8E31AB}"/>
              </a:ext>
            </a:extLst>
          </p:cNvPr>
          <p:cNvCxnSpPr>
            <a:cxnSpLocks/>
            <a:stCxn id="16" idx="3"/>
            <a:endCxn id="36" idx="1"/>
          </p:cNvCxnSpPr>
          <p:nvPr/>
        </p:nvCxnSpPr>
        <p:spPr>
          <a:xfrm>
            <a:off x="8809362" y="1914917"/>
            <a:ext cx="384971" cy="10156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3327019-AF22-D815-0012-2E91E8644310}"/>
              </a:ext>
            </a:extLst>
          </p:cNvPr>
          <p:cNvSpPr/>
          <p:nvPr/>
        </p:nvSpPr>
        <p:spPr>
          <a:xfrm>
            <a:off x="6736359" y="2079529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endParaRPr lang="ko-KR" altLang="en-US" sz="1400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8E2E8175-1E2B-3D5C-0193-D04681C0D276}"/>
              </a:ext>
            </a:extLst>
          </p:cNvPr>
          <p:cNvCxnSpPr>
            <a:cxnSpLocks/>
            <a:stCxn id="43" idx="3"/>
            <a:endCxn id="32" idx="2"/>
          </p:cNvCxnSpPr>
          <p:nvPr/>
        </p:nvCxnSpPr>
        <p:spPr>
          <a:xfrm flipH="1" flipV="1">
            <a:off x="5967456" y="1164289"/>
            <a:ext cx="2841906" cy="1084517"/>
          </a:xfrm>
          <a:prstGeom prst="bentConnector4">
            <a:avLst>
              <a:gd name="adj1" fmla="val -8044"/>
              <a:gd name="adj2" fmla="val 5780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D24E697-8271-B8B9-B40E-40054D63CCE1}"/>
              </a:ext>
            </a:extLst>
          </p:cNvPr>
          <p:cNvSpPr/>
          <p:nvPr/>
        </p:nvSpPr>
        <p:spPr>
          <a:xfrm>
            <a:off x="6736358" y="2414988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외부 </a:t>
            </a:r>
            <a:r>
              <a:rPr lang="ko-KR" altLang="en-US" sz="1200" b="1" dirty="0" err="1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렉시컬</a:t>
            </a:r>
            <a:r>
              <a:rPr lang="ko-KR" altLang="en-US" sz="12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환경 참조</a:t>
            </a:r>
            <a:r>
              <a:rPr lang="en-US" altLang="ko-KR" sz="12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(null)</a:t>
            </a:r>
            <a:endParaRPr lang="ko-KR" altLang="en-US" sz="1200" b="1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6C7EF40-77CD-635D-91A6-9A4C88147561}"/>
              </a:ext>
            </a:extLst>
          </p:cNvPr>
          <p:cNvSpPr/>
          <p:nvPr/>
        </p:nvSpPr>
        <p:spPr>
          <a:xfrm>
            <a:off x="614310" y="4957612"/>
            <a:ext cx="1304454" cy="4854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foo</a:t>
            </a:r>
          </a:p>
          <a:p>
            <a:pPr algn="ctr"/>
            <a:r>
              <a:rPr lang="ko-KR" altLang="en-US" sz="1400" b="1" dirty="0" err="1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실행컨텍스트</a:t>
            </a:r>
            <a:endParaRPr lang="ko-KR" altLang="en-US" sz="1400" b="1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487F3F9-B089-5D8E-9B59-F7489F3470B6}"/>
              </a:ext>
            </a:extLst>
          </p:cNvPr>
          <p:cNvSpPr txBox="1"/>
          <p:nvPr/>
        </p:nvSpPr>
        <p:spPr>
          <a:xfrm>
            <a:off x="7187635" y="6517092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err="1">
                <a:latin typeface="JetBrains Mono" panose="02000009000000000000" pitchFamily="49" charset="0"/>
                <a:cs typeface="JetBrains Mono" panose="02000009000000000000" pitchFamily="49" charset="0"/>
              </a:rPr>
              <a:t>스코프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체인</a:t>
            </a:r>
          </a:p>
        </p:txBody>
      </p:sp>
    </p:spTree>
    <p:extLst>
      <p:ext uri="{BB962C8B-B14F-4D97-AF65-F5344CB8AC3E}">
        <p14:creationId xmlns:p14="http://schemas.microsoft.com/office/powerpoint/2010/main" val="6628200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70C5F8-25DD-C7DF-4D92-4B6C7ACC584D}"/>
              </a:ext>
            </a:extLst>
          </p:cNvPr>
          <p:cNvSpPr txBox="1"/>
          <p:nvPr/>
        </p:nvSpPr>
        <p:spPr>
          <a:xfrm>
            <a:off x="234892" y="209725"/>
            <a:ext cx="303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 2-3. bar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함수 종료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5EDDB1-FB02-D9D4-6FFC-364A1A5D364E}"/>
              </a:ext>
            </a:extLst>
          </p:cNvPr>
          <p:cNvSpPr txBox="1"/>
          <p:nvPr/>
        </p:nvSpPr>
        <p:spPr>
          <a:xfrm>
            <a:off x="99996" y="1300213"/>
            <a:ext cx="2440092" cy="3323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var x = 1;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y = 2;</a:t>
            </a:r>
          </a:p>
          <a:p>
            <a:pPr algn="l"/>
            <a:endParaRPr lang="en-US" altLang="ko-KR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 foo(a) {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var x = 3;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const y = 4;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function bar(b) {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  const z = 5;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  console.log(...);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}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bar(10);</a:t>
            </a:r>
          </a:p>
          <a:p>
            <a:pPr algn="l"/>
            <a:endParaRPr lang="en-US" altLang="ko-KR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foo(20);</a:t>
            </a:r>
            <a:endParaRPr lang="ko-KR" altLang="en-US" sz="1400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C64E9C53-3022-A911-F5C6-2D53C6DC57F1}"/>
              </a:ext>
            </a:extLst>
          </p:cNvPr>
          <p:cNvSpPr/>
          <p:nvPr/>
        </p:nvSpPr>
        <p:spPr>
          <a:xfrm>
            <a:off x="168285" y="4414475"/>
            <a:ext cx="446025" cy="41945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14833EA-8A71-08AA-5F19-5C3E8B07185A}"/>
              </a:ext>
            </a:extLst>
          </p:cNvPr>
          <p:cNvSpPr/>
          <p:nvPr/>
        </p:nvSpPr>
        <p:spPr>
          <a:xfrm>
            <a:off x="2644579" y="2552911"/>
            <a:ext cx="1400961" cy="36933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67379A-4848-3B37-206A-2B01780715C6}"/>
              </a:ext>
            </a:extLst>
          </p:cNvPr>
          <p:cNvSpPr txBox="1"/>
          <p:nvPr/>
        </p:nvSpPr>
        <p:spPr>
          <a:xfrm>
            <a:off x="2191538" y="6353124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실행 컨텍스트 스택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B0B2CB8-DDDA-68D0-B210-AB5122BA80B2}"/>
              </a:ext>
            </a:extLst>
          </p:cNvPr>
          <p:cNvSpPr/>
          <p:nvPr/>
        </p:nvSpPr>
        <p:spPr>
          <a:xfrm>
            <a:off x="740278" y="5484273"/>
            <a:ext cx="1304454" cy="4854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전역</a:t>
            </a:r>
            <a:endParaRPr lang="en-US" altLang="ko-KR" sz="1400" b="1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ctr"/>
            <a:r>
              <a:rPr lang="ko-KR" altLang="en-US" sz="1400" b="1" dirty="0" err="1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실행컨텍스트</a:t>
            </a:r>
            <a:endParaRPr lang="ko-KR" altLang="en-US" sz="1400" b="1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487F3F9-B089-5D8E-9B59-F7489F3470B6}"/>
              </a:ext>
            </a:extLst>
          </p:cNvPr>
          <p:cNvSpPr txBox="1"/>
          <p:nvPr/>
        </p:nvSpPr>
        <p:spPr>
          <a:xfrm>
            <a:off x="7187635" y="6517092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err="1">
                <a:latin typeface="JetBrains Mono" panose="02000009000000000000" pitchFamily="49" charset="0"/>
                <a:cs typeface="JetBrains Mono" panose="02000009000000000000" pitchFamily="49" charset="0"/>
              </a:rPr>
              <a:t>스코프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체인</a:t>
            </a:r>
          </a:p>
        </p:txBody>
      </p:sp>
    </p:spTree>
    <p:extLst>
      <p:ext uri="{BB962C8B-B14F-4D97-AF65-F5344CB8AC3E}">
        <p14:creationId xmlns:p14="http://schemas.microsoft.com/office/powerpoint/2010/main" val="14580935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022A11-03FC-9F35-B94C-CAED3CF124C2}"/>
              </a:ext>
            </a:extLst>
          </p:cNvPr>
          <p:cNvSpPr txBox="1"/>
          <p:nvPr/>
        </p:nvSpPr>
        <p:spPr>
          <a:xfrm>
            <a:off x="335560" y="520117"/>
            <a:ext cx="63658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 </a:t>
            </a:r>
            <a:r>
              <a:rPr lang="ko-KR" altLang="en-US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클로저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(Closure)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-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함수와 함수가 선언된 </a:t>
            </a:r>
            <a:r>
              <a:rPr lang="ko-KR" altLang="en-US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렉시컬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환경의 조합이다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결국 </a:t>
            </a:r>
            <a:r>
              <a:rPr lang="ko-KR" altLang="en-US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클로저는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상위 </a:t>
            </a:r>
            <a:r>
              <a:rPr lang="ko-KR" altLang="en-US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스코프를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참조하고 있는 중첩 함수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!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클로저의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사전적 의미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폐쇄</a:t>
            </a:r>
          </a:p>
        </p:txBody>
      </p:sp>
    </p:spTree>
    <p:extLst>
      <p:ext uri="{BB962C8B-B14F-4D97-AF65-F5344CB8AC3E}">
        <p14:creationId xmlns:p14="http://schemas.microsoft.com/office/powerpoint/2010/main" val="37703456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75659D-D305-2A40-A445-4FF3EFCD10B6}"/>
              </a:ext>
            </a:extLst>
          </p:cNvPr>
          <p:cNvSpPr txBox="1"/>
          <p:nvPr/>
        </p:nvSpPr>
        <p:spPr>
          <a:xfrm>
            <a:off x="132666" y="176367"/>
            <a:ext cx="2547492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x = 1;</a:t>
            </a:r>
          </a:p>
          <a:p>
            <a:pPr algn="l"/>
            <a:endParaRPr lang="en-US" altLang="ko-KR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 outer() {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const x = 10;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return function() {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  console.log(x);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}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  <a:p>
            <a:pPr algn="l"/>
            <a:endParaRPr lang="en-US" altLang="ko-KR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inner = outer();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inner();</a:t>
            </a:r>
            <a:endParaRPr lang="ko-KR" altLang="en-US" sz="1400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화살표: 왼쪽 4">
            <a:extLst>
              <a:ext uri="{FF2B5EF4-FFF2-40B4-BE49-F238E27FC236}">
                <a16:creationId xmlns:a16="http://schemas.microsoft.com/office/drawing/2014/main" id="{519E8AE4-B97E-83F2-CB0B-6401B03C7B54}"/>
              </a:ext>
            </a:extLst>
          </p:cNvPr>
          <p:cNvSpPr/>
          <p:nvPr/>
        </p:nvSpPr>
        <p:spPr>
          <a:xfrm>
            <a:off x="2296060" y="1138038"/>
            <a:ext cx="446025" cy="41945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239552-4596-AE6C-13CE-0B69299736CA}"/>
              </a:ext>
            </a:extLst>
          </p:cNvPr>
          <p:cNvSpPr txBox="1"/>
          <p:nvPr/>
        </p:nvSpPr>
        <p:spPr>
          <a:xfrm>
            <a:off x="4230918" y="1767813"/>
            <a:ext cx="2073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전역 </a:t>
            </a:r>
            <a:r>
              <a:rPr lang="ko-KR" altLang="en-US" sz="1600">
                <a:latin typeface="JetBrains Mono" panose="02000009000000000000" pitchFamily="49" charset="0"/>
                <a:cs typeface="JetBrains Mono" panose="02000009000000000000" pitchFamily="49" charset="0"/>
              </a:rPr>
              <a:t>실행 컨텍스트</a:t>
            </a:r>
            <a:endParaRPr lang="ko-KR" altLang="en-US" sz="1600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76F985-D17D-4EDF-6741-411305A635AB}"/>
              </a:ext>
            </a:extLst>
          </p:cNvPr>
          <p:cNvSpPr/>
          <p:nvPr/>
        </p:nvSpPr>
        <p:spPr>
          <a:xfrm>
            <a:off x="4230918" y="2106367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전역 </a:t>
            </a:r>
            <a:r>
              <a:rPr lang="ko-KR" altLang="en-US" sz="1600" dirty="0" err="1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렉시컬</a:t>
            </a:r>
            <a:r>
              <a:rPr lang="ko-KR" altLang="en-US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환경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21B061-346B-169A-BB9A-9A9F4DC09A42}"/>
              </a:ext>
            </a:extLst>
          </p:cNvPr>
          <p:cNvSpPr txBox="1"/>
          <p:nvPr/>
        </p:nvSpPr>
        <p:spPr>
          <a:xfrm>
            <a:off x="6688892" y="1767813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전역 </a:t>
            </a:r>
            <a:r>
              <a:rPr lang="ko-KR" altLang="en-US" sz="16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레시컬</a:t>
            </a:r>
            <a:r>
              <a:rPr lang="ko-KR" alt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 환경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A91C01-7AE8-BDE0-F11E-30E95ED1D36C}"/>
              </a:ext>
            </a:extLst>
          </p:cNvPr>
          <p:cNvSpPr/>
          <p:nvPr/>
        </p:nvSpPr>
        <p:spPr>
          <a:xfrm>
            <a:off x="6688892" y="2106367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전역 환경 레코드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DF6167A-BC2A-5F14-653F-1ED25A29A10C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6303921" y="2275644"/>
            <a:ext cx="3849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E402F24-2DEF-9C85-81ED-B2AA17505C8E}"/>
              </a:ext>
            </a:extLst>
          </p:cNvPr>
          <p:cNvSpPr txBox="1"/>
          <p:nvPr/>
        </p:nvSpPr>
        <p:spPr>
          <a:xfrm>
            <a:off x="9146866" y="1767813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 환경 레코드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3D8FCBE-4BC7-D66B-1403-0ED40F0D3CC0}"/>
              </a:ext>
            </a:extLst>
          </p:cNvPr>
          <p:cNvSpPr/>
          <p:nvPr/>
        </p:nvSpPr>
        <p:spPr>
          <a:xfrm>
            <a:off x="9146866" y="2106367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BindingObjedt</a:t>
            </a:r>
            <a:endParaRPr lang="ko-KR" altLang="en-US" sz="1400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947C8AC-45AC-67DD-FFD5-415E7B61EFF6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8761895" y="2275644"/>
            <a:ext cx="3849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929054A0-B3A2-6E6F-8CA2-24E47808A2B3}"/>
              </a:ext>
            </a:extLst>
          </p:cNvPr>
          <p:cNvCxnSpPr>
            <a:cxnSpLocks/>
            <a:stCxn id="14" idx="3"/>
            <a:endCxn id="18" idx="3"/>
          </p:cNvCxnSpPr>
          <p:nvPr/>
        </p:nvCxnSpPr>
        <p:spPr>
          <a:xfrm flipH="1" flipV="1">
            <a:off x="6504950" y="345644"/>
            <a:ext cx="4714919" cy="1930000"/>
          </a:xfrm>
          <a:prstGeom prst="bentConnector3">
            <a:avLst>
              <a:gd name="adj1" fmla="val -484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8A65EE5-51C9-7A42-C824-0FC9D16A995C}"/>
              </a:ext>
            </a:extLst>
          </p:cNvPr>
          <p:cNvSpPr txBox="1"/>
          <p:nvPr/>
        </p:nvSpPr>
        <p:spPr>
          <a:xfrm>
            <a:off x="5376115" y="176367"/>
            <a:ext cx="1128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전역 객체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80E16FE-B225-8F14-98E8-F3F56CA86B24}"/>
              </a:ext>
            </a:extLst>
          </p:cNvPr>
          <p:cNvSpPr/>
          <p:nvPr/>
        </p:nvSpPr>
        <p:spPr>
          <a:xfrm>
            <a:off x="4883487" y="506953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outer(</a:t>
            </a:r>
            <a:r>
              <a:rPr lang="ko-KR" altLang="en-US" sz="14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함수객체</a:t>
            </a:r>
            <a:r>
              <a:rPr lang="en-US" altLang="ko-KR" sz="14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D4D3B8-1C8C-26C3-4853-88432F8712E8}"/>
              </a:ext>
            </a:extLst>
          </p:cNvPr>
          <p:cNvSpPr txBox="1"/>
          <p:nvPr/>
        </p:nvSpPr>
        <p:spPr>
          <a:xfrm>
            <a:off x="9146866" y="2783475"/>
            <a:ext cx="2073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선언적 환경 레코드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29B924D-69AF-BF13-D45E-678968418649}"/>
              </a:ext>
            </a:extLst>
          </p:cNvPr>
          <p:cNvSpPr/>
          <p:nvPr/>
        </p:nvSpPr>
        <p:spPr>
          <a:xfrm>
            <a:off x="9146866" y="3122029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x = 1</a:t>
            </a:r>
            <a:endParaRPr lang="ko-KR" altLang="en-US" sz="1400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0553999-7BF5-12E8-D7DB-15D47520B8B4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>
            <a:off x="8761895" y="2275644"/>
            <a:ext cx="384971" cy="10156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C12C7A-7124-6B46-1AE4-F7067376EA12}"/>
              </a:ext>
            </a:extLst>
          </p:cNvPr>
          <p:cNvSpPr/>
          <p:nvPr/>
        </p:nvSpPr>
        <p:spPr>
          <a:xfrm>
            <a:off x="6688892" y="2440256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endParaRPr lang="ko-KR" altLang="en-US" sz="1400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E7E48D44-6D01-9200-0E7A-24822BBCEB02}"/>
              </a:ext>
            </a:extLst>
          </p:cNvPr>
          <p:cNvCxnSpPr>
            <a:cxnSpLocks/>
            <a:stCxn id="23" idx="3"/>
            <a:endCxn id="19" idx="2"/>
          </p:cNvCxnSpPr>
          <p:nvPr/>
        </p:nvCxnSpPr>
        <p:spPr>
          <a:xfrm flipH="1" flipV="1">
            <a:off x="5919989" y="845507"/>
            <a:ext cx="2841906" cy="1764026"/>
          </a:xfrm>
          <a:prstGeom prst="bentConnector4">
            <a:avLst>
              <a:gd name="adj1" fmla="val -8044"/>
              <a:gd name="adj2" fmla="val 5479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8A3108-B6DD-F9F4-1B47-75BDA1D22867}"/>
              </a:ext>
            </a:extLst>
          </p:cNvPr>
          <p:cNvSpPr/>
          <p:nvPr/>
        </p:nvSpPr>
        <p:spPr>
          <a:xfrm>
            <a:off x="6688891" y="2775715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외부 </a:t>
            </a:r>
            <a:r>
              <a:rPr lang="ko-KR" altLang="en-US" sz="1200" dirty="0" err="1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렉시컬</a:t>
            </a:r>
            <a:r>
              <a:rPr lang="ko-KR" altLang="en-US" sz="12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환경 참조</a:t>
            </a:r>
            <a:r>
              <a:rPr lang="en-US" altLang="ko-KR" sz="12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(null)</a:t>
            </a:r>
            <a:endParaRPr lang="ko-KR" altLang="en-US" sz="1200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5932D45-D552-742E-47F5-C0A761DB5C44}"/>
              </a:ext>
            </a:extLst>
          </p:cNvPr>
          <p:cNvSpPr/>
          <p:nvPr/>
        </p:nvSpPr>
        <p:spPr>
          <a:xfrm>
            <a:off x="1425172" y="3370705"/>
            <a:ext cx="1400961" cy="24622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479D3F-0479-0E87-6468-B924DAE7CD0F}"/>
              </a:ext>
            </a:extLst>
          </p:cNvPr>
          <p:cNvSpPr txBox="1"/>
          <p:nvPr/>
        </p:nvSpPr>
        <p:spPr>
          <a:xfrm>
            <a:off x="972131" y="5939812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실행 컨텍스트 스택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35DFF06-AC18-5B03-9941-2FFC1760E0D3}"/>
              </a:ext>
            </a:extLst>
          </p:cNvPr>
          <p:cNvSpPr/>
          <p:nvPr/>
        </p:nvSpPr>
        <p:spPr>
          <a:xfrm>
            <a:off x="1467117" y="5305853"/>
            <a:ext cx="1304454" cy="4854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전역</a:t>
            </a:r>
            <a:endParaRPr lang="en-US" altLang="ko-KR" sz="1400" b="1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ctr"/>
            <a:r>
              <a:rPr lang="ko-KR" altLang="en-US" sz="1400" b="1" dirty="0" err="1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실행컨텍스트</a:t>
            </a:r>
            <a:endParaRPr lang="ko-KR" altLang="en-US" sz="1400" b="1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04E89A-463B-533A-275C-B6C8F038025B}"/>
              </a:ext>
            </a:extLst>
          </p:cNvPr>
          <p:cNvSpPr/>
          <p:nvPr/>
        </p:nvSpPr>
        <p:spPr>
          <a:xfrm>
            <a:off x="9146866" y="3460583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inner</a:t>
            </a:r>
            <a:endParaRPr lang="ko-KR" altLang="en-US" sz="1400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4DEA7D-67C4-B16E-D63C-FD445B076116}"/>
              </a:ext>
            </a:extLst>
          </p:cNvPr>
          <p:cNvSpPr txBox="1"/>
          <p:nvPr/>
        </p:nvSpPr>
        <p:spPr>
          <a:xfrm>
            <a:off x="6688892" y="3932531"/>
            <a:ext cx="20746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outer </a:t>
            </a:r>
            <a:r>
              <a:rPr lang="ko-KR" altLang="en-US" sz="16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렉시컬</a:t>
            </a:r>
            <a:r>
              <a:rPr lang="ko-KR" alt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 환경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52EEB4D-F36A-5B57-A67E-5639D6977D34}"/>
              </a:ext>
            </a:extLst>
          </p:cNvPr>
          <p:cNvSpPr/>
          <p:nvPr/>
        </p:nvSpPr>
        <p:spPr>
          <a:xfrm>
            <a:off x="6688892" y="4271085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함수 환경 레코드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DE4C45-0757-9963-C562-D73C15DCD3AB}"/>
              </a:ext>
            </a:extLst>
          </p:cNvPr>
          <p:cNvSpPr txBox="1"/>
          <p:nvPr/>
        </p:nvSpPr>
        <p:spPr>
          <a:xfrm>
            <a:off x="9146866" y="3931695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함수 환경 레코드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9DF829B-A28E-318B-5D29-F738A3B78D24}"/>
              </a:ext>
            </a:extLst>
          </p:cNvPr>
          <p:cNvSpPr/>
          <p:nvPr/>
        </p:nvSpPr>
        <p:spPr>
          <a:xfrm>
            <a:off x="9146866" y="4270249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arguments </a:t>
            </a:r>
            <a:r>
              <a:rPr lang="ko-KR" altLang="en-US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객체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9702750-E5A6-2D5A-ABBB-FCB37EE73734}"/>
              </a:ext>
            </a:extLst>
          </p:cNvPr>
          <p:cNvCxnSpPr>
            <a:cxnSpLocks/>
            <a:stCxn id="34" idx="3"/>
            <a:endCxn id="37" idx="1"/>
          </p:cNvCxnSpPr>
          <p:nvPr/>
        </p:nvCxnSpPr>
        <p:spPr>
          <a:xfrm flipV="1">
            <a:off x="8761895" y="4439526"/>
            <a:ext cx="384971" cy="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CD03B60-BF59-ADE4-1FD0-C1946FEECD0F}"/>
              </a:ext>
            </a:extLst>
          </p:cNvPr>
          <p:cNvSpPr/>
          <p:nvPr/>
        </p:nvSpPr>
        <p:spPr>
          <a:xfrm>
            <a:off x="9146866" y="4603927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x = 10</a:t>
            </a:r>
            <a:endParaRPr lang="ko-KR" altLang="en-US" sz="1600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7C725DA-E275-5676-A844-2CD0A80FB2AC}"/>
              </a:ext>
            </a:extLst>
          </p:cNvPr>
          <p:cNvSpPr/>
          <p:nvPr/>
        </p:nvSpPr>
        <p:spPr>
          <a:xfrm>
            <a:off x="9146866" y="4939824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익명함수</a:t>
            </a:r>
            <a:r>
              <a:rPr lang="en-US" altLang="ko-KR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함수객체</a:t>
            </a:r>
            <a:r>
              <a:rPr lang="en-US" altLang="ko-KR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6046E19-C75E-1ABC-01F6-EE08A2D3B2E2}"/>
              </a:ext>
            </a:extLst>
          </p:cNvPr>
          <p:cNvSpPr/>
          <p:nvPr/>
        </p:nvSpPr>
        <p:spPr>
          <a:xfrm>
            <a:off x="6688892" y="4609010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endParaRPr lang="ko-KR" altLang="en-US" sz="1600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AC2FDCC-5607-6168-99CB-80A802B31D62}"/>
              </a:ext>
            </a:extLst>
          </p:cNvPr>
          <p:cNvSpPr/>
          <p:nvPr/>
        </p:nvSpPr>
        <p:spPr>
          <a:xfrm>
            <a:off x="6688891" y="4944363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외부 </a:t>
            </a:r>
            <a:r>
              <a:rPr lang="ko-KR" altLang="en-US" sz="1200" b="1" dirty="0" err="1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렉시컬</a:t>
            </a:r>
            <a:r>
              <a:rPr lang="ko-KR" altLang="en-US" sz="12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환경 참조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941444D-8A9E-DAC7-84D9-E2AE8FD387A5}"/>
              </a:ext>
            </a:extLst>
          </p:cNvPr>
          <p:cNvSpPr/>
          <p:nvPr/>
        </p:nvSpPr>
        <p:spPr>
          <a:xfrm>
            <a:off x="1467117" y="4766913"/>
            <a:ext cx="1304454" cy="4854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inner</a:t>
            </a:r>
          </a:p>
          <a:p>
            <a:pPr algn="ctr"/>
            <a:r>
              <a:rPr lang="ko-KR" altLang="en-US" sz="1400" b="1" dirty="0" err="1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실행컨텍스트</a:t>
            </a:r>
            <a:endParaRPr lang="ko-KR" altLang="en-US" sz="1400" b="1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50336C4C-9A42-948B-74BC-98E35572BA10}"/>
              </a:ext>
            </a:extLst>
          </p:cNvPr>
          <p:cNvCxnSpPr>
            <a:cxnSpLocks/>
            <a:stCxn id="44" idx="3"/>
            <a:endCxn id="10" idx="1"/>
          </p:cNvCxnSpPr>
          <p:nvPr/>
        </p:nvCxnSpPr>
        <p:spPr>
          <a:xfrm flipH="1" flipV="1">
            <a:off x="6688892" y="1937090"/>
            <a:ext cx="2073002" cy="3176550"/>
          </a:xfrm>
          <a:prstGeom prst="bentConnector5">
            <a:avLst>
              <a:gd name="adj1" fmla="val -11027"/>
              <a:gd name="adj2" fmla="val 50000"/>
              <a:gd name="adj3" fmla="val 11102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B1A6FFC7-0BAB-A56B-2FB7-175E65FD49F1}"/>
              </a:ext>
            </a:extLst>
          </p:cNvPr>
          <p:cNvCxnSpPr>
            <a:cxnSpLocks/>
            <a:stCxn id="62" idx="3"/>
            <a:endCxn id="33" idx="1"/>
          </p:cNvCxnSpPr>
          <p:nvPr/>
        </p:nvCxnSpPr>
        <p:spPr>
          <a:xfrm flipH="1" flipV="1">
            <a:off x="6688892" y="4101808"/>
            <a:ext cx="2060326" cy="2549410"/>
          </a:xfrm>
          <a:prstGeom prst="bentConnector5">
            <a:avLst>
              <a:gd name="adj1" fmla="val -11095"/>
              <a:gd name="adj2" fmla="val 50000"/>
              <a:gd name="adj3" fmla="val 11109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9B90125-5499-306E-AB55-BA516A406525}"/>
              </a:ext>
            </a:extLst>
          </p:cNvPr>
          <p:cNvSpPr txBox="1"/>
          <p:nvPr/>
        </p:nvSpPr>
        <p:spPr>
          <a:xfrm>
            <a:off x="6676216" y="5470109"/>
            <a:ext cx="20746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inner </a:t>
            </a:r>
            <a:r>
              <a:rPr lang="ko-KR" altLang="en-US" sz="16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렉시컬</a:t>
            </a:r>
            <a:r>
              <a:rPr lang="ko-KR" alt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 환경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A2050F0-D850-BAB8-ED01-D021F355EEC3}"/>
              </a:ext>
            </a:extLst>
          </p:cNvPr>
          <p:cNvSpPr/>
          <p:nvPr/>
        </p:nvSpPr>
        <p:spPr>
          <a:xfrm>
            <a:off x="6676216" y="5808663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함수 환경 레코드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7D6CBA4-2944-2F83-BFEA-CC8D16EE9F92}"/>
              </a:ext>
            </a:extLst>
          </p:cNvPr>
          <p:cNvSpPr/>
          <p:nvPr/>
        </p:nvSpPr>
        <p:spPr>
          <a:xfrm>
            <a:off x="6676216" y="6146588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endParaRPr lang="ko-KR" altLang="en-US" sz="1600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3065C2C-59A4-46FC-D638-255EEE2DE50A}"/>
              </a:ext>
            </a:extLst>
          </p:cNvPr>
          <p:cNvSpPr/>
          <p:nvPr/>
        </p:nvSpPr>
        <p:spPr>
          <a:xfrm>
            <a:off x="6676215" y="6481941"/>
            <a:ext cx="2073003" cy="338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외부 </a:t>
            </a:r>
            <a:r>
              <a:rPr lang="ko-KR" altLang="en-US" sz="1200" b="1" dirty="0" err="1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렉시컬</a:t>
            </a:r>
            <a:r>
              <a:rPr lang="ko-KR" altLang="en-US" sz="12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환경 참조</a:t>
            </a: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FAD480F0-18F3-DFE8-1A85-1BDEB50CEE0A}"/>
              </a:ext>
            </a:extLst>
          </p:cNvPr>
          <p:cNvCxnSpPr>
            <a:cxnSpLocks/>
            <a:stCxn id="30" idx="3"/>
          </p:cNvCxnSpPr>
          <p:nvPr/>
        </p:nvCxnSpPr>
        <p:spPr>
          <a:xfrm flipH="1">
            <a:off x="8848128" y="3629860"/>
            <a:ext cx="2371741" cy="1918739"/>
          </a:xfrm>
          <a:prstGeom prst="bentConnector3">
            <a:avLst>
              <a:gd name="adj1" fmla="val -963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3270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6A36CC-D3F6-BB74-07CC-3472E1565CEC}"/>
              </a:ext>
            </a:extLst>
          </p:cNvPr>
          <p:cNvSpPr txBox="1"/>
          <p:nvPr/>
        </p:nvSpPr>
        <p:spPr>
          <a:xfrm>
            <a:off x="310393" y="436228"/>
            <a:ext cx="20281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디자인 패턴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733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AF7668-7361-638A-A6D9-9BF81B9A0494}"/>
              </a:ext>
            </a:extLst>
          </p:cNvPr>
          <p:cNvSpPr txBox="1"/>
          <p:nvPr/>
        </p:nvSpPr>
        <p:spPr>
          <a:xfrm>
            <a:off x="243281" y="503339"/>
            <a:ext cx="735329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함수 정의 방식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1.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함수 선언문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 add(x, y) { return x + y; }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2.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함수 표현식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add = function(x, y) { return x + y; };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3. Function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add = new Function("x", "y", "return x + y;");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4.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화살표 함수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(ES6)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add = (x, y) =&gt; x + y;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491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F5D218-7B2E-39FD-324D-BC68DC32E04F}"/>
              </a:ext>
            </a:extLst>
          </p:cNvPr>
          <p:cNvSpPr txBox="1"/>
          <p:nvPr/>
        </p:nvSpPr>
        <p:spPr>
          <a:xfrm>
            <a:off x="1736521" y="14009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B5EF2-6AF9-B401-FD62-E873E3C5A560}"/>
              </a:ext>
            </a:extLst>
          </p:cNvPr>
          <p:cNvSpPr txBox="1"/>
          <p:nvPr/>
        </p:nvSpPr>
        <p:spPr>
          <a:xfrm>
            <a:off x="192947" y="477631"/>
            <a:ext cx="525656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1.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개념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 0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개 이상의 프로퍼티로 구성된 집합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2.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 생성 방법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 </a:t>
            </a:r>
            <a:r>
              <a:rPr lang="ko-KR" altLang="en-US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리터럴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Object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클래스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(ES6)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866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F5D218-7B2E-39FD-324D-BC68DC32E04F}"/>
              </a:ext>
            </a:extLst>
          </p:cNvPr>
          <p:cNvSpPr txBox="1"/>
          <p:nvPr/>
        </p:nvSpPr>
        <p:spPr>
          <a:xfrm>
            <a:off x="1736521" y="14009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B5EF2-6AF9-B401-FD62-E873E3C5A560}"/>
              </a:ext>
            </a:extLst>
          </p:cNvPr>
          <p:cNvSpPr txBox="1"/>
          <p:nvPr/>
        </p:nvSpPr>
        <p:spPr>
          <a:xfrm>
            <a:off x="192947" y="477631"/>
            <a:ext cx="525656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1.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개념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 0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개 이상의 프로퍼티로 구성된 집합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2.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 생성 방법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 </a:t>
            </a:r>
            <a:r>
              <a:rPr lang="ko-KR" altLang="en-US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리터럴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Object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클래스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(ES6)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003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dirty="0">
            <a:solidFill>
              <a:schemeClr val="tx1"/>
            </a:solidFill>
            <a:latin typeface="JetBrains Mono" panose="02000009000000000000" pitchFamily="49" charset="0"/>
            <a:cs typeface="JetBrains Mono" panose="02000009000000000000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dirty="0" err="1" smtClean="0">
            <a:latin typeface="JetBrains Mono" panose="02000009000000000000" pitchFamily="49" charset="0"/>
            <a:cs typeface="JetBrains Mono" panose="02000009000000000000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2612</TotalTime>
  <Words>4800</Words>
  <Application>Microsoft Office PowerPoint</Application>
  <PresentationFormat>와이드스크린</PresentationFormat>
  <Paragraphs>1361</Paragraphs>
  <Slides>68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72" baseType="lpstr">
      <vt:lpstr>맑은 고딕</vt:lpstr>
      <vt:lpstr>Arial</vt:lpstr>
      <vt:lpstr>JetBrains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 Daniel</dc:creator>
  <cp:lastModifiedBy>Kang Daniel</cp:lastModifiedBy>
  <cp:revision>87</cp:revision>
  <dcterms:created xsi:type="dcterms:W3CDTF">2023-05-07T23:12:39Z</dcterms:created>
  <dcterms:modified xsi:type="dcterms:W3CDTF">2023-05-12T06:51:07Z</dcterms:modified>
</cp:coreProperties>
</file>