
<file path=[Content_Types].xml><?xml version="1.0" encoding="utf-8"?>
<Types xmlns="http://schemas.openxmlformats.org/package/2006/content-types">
  <Default Extension="xml" ContentType="application/xml"/>
  <Default Extension="mp3" ContentType="audio/mpeg"/>
  <Default Extension="jpeg" ContentType="image/jpeg"/>
  <Default Extension="png" ContentType="image/png"/>
  <Default Extension="rels" ContentType="application/vnd.openxmlformats-package.relationships+xml"/>
  <Default Extension="m4a" ContentType="audi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49"/>
  </p:notesMasterIdLst>
  <p:sldIdLst>
    <p:sldId id="266" r:id="rId2"/>
    <p:sldId id="265" r:id="rId3"/>
    <p:sldId id="264" r:id="rId4"/>
    <p:sldId id="267" r:id="rId5"/>
    <p:sldId id="273" r:id="rId6"/>
    <p:sldId id="274" r:id="rId7"/>
    <p:sldId id="275" r:id="rId8"/>
    <p:sldId id="268" r:id="rId9"/>
    <p:sldId id="276" r:id="rId10"/>
    <p:sldId id="277" r:id="rId11"/>
    <p:sldId id="278" r:id="rId12"/>
    <p:sldId id="269" r:id="rId13"/>
    <p:sldId id="279" r:id="rId14"/>
    <p:sldId id="270" r:id="rId15"/>
    <p:sldId id="271"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Lst>
  <p:sldSz cx="9144000" cy="5148263"/>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9"/>
    <p:restoredTop sz="71103"/>
  </p:normalViewPr>
  <p:slideViewPr>
    <p:cSldViewPr snapToGrid="0" snapToObjects="1">
      <p:cViewPr>
        <p:scale>
          <a:sx n="140" d="100"/>
          <a:sy n="140" d="100"/>
        </p:scale>
        <p:origin x="-920" y="-77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212D5-0164-2646-BF1C-5118AF37D809}" type="datetimeFigureOut">
              <a:rPr lang="en-US" smtClean="0"/>
              <a:t>4/7/18</a:t>
            </a:fld>
            <a:endParaRPr lang="en-US"/>
          </a:p>
        </p:txBody>
      </p:sp>
      <p:sp>
        <p:nvSpPr>
          <p:cNvPr id="4" name="Slide Image Placeholder 3"/>
          <p:cNvSpPr>
            <a:spLocks noGrp="1" noRot="1" noChangeAspect="1"/>
          </p:cNvSpPr>
          <p:nvPr>
            <p:ph type="sldImg" idx="2"/>
          </p:nvPr>
        </p:nvSpPr>
        <p:spPr>
          <a:xfrm>
            <a:off x="688975" y="1143000"/>
            <a:ext cx="5480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1B54A-9710-784A-8682-D70BB3620C48}" type="slidenum">
              <a:rPr lang="en-US" smtClean="0"/>
              <a:t>‹#›</a:t>
            </a:fld>
            <a:endParaRPr lang="en-US"/>
          </a:p>
        </p:txBody>
      </p:sp>
    </p:spTree>
    <p:extLst>
      <p:ext uri="{BB962C8B-B14F-4D97-AF65-F5344CB8AC3E}">
        <p14:creationId xmlns:p14="http://schemas.microsoft.com/office/powerpoint/2010/main" val="634278839"/>
      </p:ext>
    </p:extLst>
  </p:cSld>
  <p:clrMap bg1="lt1" tx1="dk1" bg2="lt2" tx2="dk2" accent1="accent1" accent2="accent2" accent3="accent3" accent4="accent4" accent5="accent5" accent6="accent6" hlink="hlink" folHlink="folHlink"/>
  <p:notesStyle>
    <a:lvl1pPr marL="0" algn="l" defTabSz="685983" rtl="0" eaLnBrk="1" latinLnBrk="0" hangingPunct="1">
      <a:defRPr sz="900" kern="1200">
        <a:solidFill>
          <a:schemeClr val="tx1"/>
        </a:solidFill>
        <a:latin typeface="+mn-lt"/>
        <a:ea typeface="+mn-ea"/>
        <a:cs typeface="+mn-cs"/>
      </a:defRPr>
    </a:lvl1pPr>
    <a:lvl2pPr marL="342991" algn="l" defTabSz="685983" rtl="0" eaLnBrk="1" latinLnBrk="0" hangingPunct="1">
      <a:defRPr sz="900" kern="1200">
        <a:solidFill>
          <a:schemeClr val="tx1"/>
        </a:solidFill>
        <a:latin typeface="+mn-lt"/>
        <a:ea typeface="+mn-ea"/>
        <a:cs typeface="+mn-cs"/>
      </a:defRPr>
    </a:lvl2pPr>
    <a:lvl3pPr marL="685983" algn="l" defTabSz="685983" rtl="0" eaLnBrk="1" latinLnBrk="0" hangingPunct="1">
      <a:defRPr sz="900" kern="1200">
        <a:solidFill>
          <a:schemeClr val="tx1"/>
        </a:solidFill>
        <a:latin typeface="+mn-lt"/>
        <a:ea typeface="+mn-ea"/>
        <a:cs typeface="+mn-cs"/>
      </a:defRPr>
    </a:lvl3pPr>
    <a:lvl4pPr marL="1028974" algn="l" defTabSz="685983" rtl="0" eaLnBrk="1" latinLnBrk="0" hangingPunct="1">
      <a:defRPr sz="900" kern="1200">
        <a:solidFill>
          <a:schemeClr val="tx1"/>
        </a:solidFill>
        <a:latin typeface="+mn-lt"/>
        <a:ea typeface="+mn-ea"/>
        <a:cs typeface="+mn-cs"/>
      </a:defRPr>
    </a:lvl4pPr>
    <a:lvl5pPr marL="1371966" algn="l" defTabSz="685983" rtl="0" eaLnBrk="1" latinLnBrk="0" hangingPunct="1">
      <a:defRPr sz="900" kern="1200">
        <a:solidFill>
          <a:schemeClr val="tx1"/>
        </a:solidFill>
        <a:latin typeface="+mn-lt"/>
        <a:ea typeface="+mn-ea"/>
        <a:cs typeface="+mn-cs"/>
      </a:defRPr>
    </a:lvl5pPr>
    <a:lvl6pPr marL="1714957" algn="l" defTabSz="685983" rtl="0" eaLnBrk="1" latinLnBrk="0" hangingPunct="1">
      <a:defRPr sz="900" kern="1200">
        <a:solidFill>
          <a:schemeClr val="tx1"/>
        </a:solidFill>
        <a:latin typeface="+mn-lt"/>
        <a:ea typeface="+mn-ea"/>
        <a:cs typeface="+mn-cs"/>
      </a:defRPr>
    </a:lvl6pPr>
    <a:lvl7pPr marL="2057949" algn="l" defTabSz="685983" rtl="0" eaLnBrk="1" latinLnBrk="0" hangingPunct="1">
      <a:defRPr sz="900" kern="1200">
        <a:solidFill>
          <a:schemeClr val="tx1"/>
        </a:solidFill>
        <a:latin typeface="+mn-lt"/>
        <a:ea typeface="+mn-ea"/>
        <a:cs typeface="+mn-cs"/>
      </a:defRPr>
    </a:lvl7pPr>
    <a:lvl8pPr marL="2400940" algn="l" defTabSz="685983" rtl="0" eaLnBrk="1" latinLnBrk="0" hangingPunct="1">
      <a:defRPr sz="900" kern="1200">
        <a:solidFill>
          <a:schemeClr val="tx1"/>
        </a:solidFill>
        <a:latin typeface="+mn-lt"/>
        <a:ea typeface="+mn-ea"/>
        <a:cs typeface="+mn-cs"/>
      </a:defRPr>
    </a:lvl8pPr>
    <a:lvl9pPr marL="2743932" algn="l" defTabSz="68598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The name is an acronym for the five phases of design and development, which include </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A</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D</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D</a:t>
            </a:r>
            <a:br>
              <a:rPr lang="en-US" sz="900" dirty="0" smtClean="0">
                <a:solidFill>
                  <a:schemeClr val="bg1">
                    <a:lumMod val="75000"/>
                  </a:schemeClr>
                </a:solidFill>
              </a:rPr>
            </a:br>
            <a:r>
              <a:rPr lang="en-US" sz="900" dirty="0" smtClean="0">
                <a:solidFill>
                  <a:schemeClr val="bg1">
                    <a:lumMod val="75000"/>
                  </a:schemeClr>
                </a:solidFill>
              </a:rPr>
              <a:t>I</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E</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The phases generally take place in sequence, with Design following Analysis, and so on. </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The exception is the Evaluation step, which is done at the end, but aspects of evaluation take place throughout the process. </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The process is circular in that after evaluation, the course may be tweaked or redesigned and the cycle repeats again.</a:t>
            </a:r>
          </a:p>
          <a:p>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3</a:t>
            </a:fld>
            <a:endParaRPr lang="en-US"/>
          </a:p>
        </p:txBody>
      </p:sp>
    </p:spTree>
    <p:extLst>
      <p:ext uri="{BB962C8B-B14F-4D97-AF65-F5344CB8AC3E}">
        <p14:creationId xmlns:p14="http://schemas.microsoft.com/office/powerpoint/2010/main" val="1241148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your storyboards are approved, it’s time to put it all together into a working course. </a:t>
            </a:r>
          </a:p>
          <a:p>
            <a:r>
              <a:rPr lang="en-US" dirty="0" smtClean="0"/>
              <a:t>There are many options for e-Learning development. </a:t>
            </a:r>
          </a:p>
          <a:p>
            <a:r>
              <a:rPr lang="en-US" dirty="0" smtClean="0"/>
              <a:t>While you could deliver your eLearning as a website, a set of videos or a PowerPoint presentation, </a:t>
            </a:r>
          </a:p>
          <a:p>
            <a:r>
              <a:rPr lang="en-US" dirty="0" smtClean="0"/>
              <a:t>there are many specialized applications that make interactive features easier to include. </a:t>
            </a:r>
          </a:p>
          <a:p>
            <a:endParaRPr lang="en-US" dirty="0" smtClean="0"/>
          </a:p>
          <a:p>
            <a:r>
              <a:rPr lang="en-US" dirty="0" smtClean="0"/>
              <a:t>A few of the currently popular software tools include Adobe Captivate and Articulate Storyline 360.</a:t>
            </a:r>
          </a:p>
          <a:p>
            <a:endParaRPr lang="en-US" dirty="0" smtClean="0"/>
          </a:p>
          <a:p>
            <a:r>
              <a:rPr lang="en-US" dirty="0" smtClean="0"/>
              <a:t>All of the specialized apps will enable you to create courses that learners can interact with </a:t>
            </a:r>
          </a:p>
          <a:p>
            <a:r>
              <a:rPr lang="en-US" dirty="0" smtClean="0"/>
              <a:t>and take an assessment or quiz at the conclusion.</a:t>
            </a:r>
          </a:p>
          <a:p>
            <a:endParaRPr lang="en-US" dirty="0" smtClean="0"/>
          </a:p>
          <a:p>
            <a:r>
              <a:rPr lang="en-US" dirty="0" smtClean="0"/>
              <a:t>These tools are also what makes it possible to create complex navigation, voice-overs, animation and interaction.</a:t>
            </a:r>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12</a:t>
            </a:fld>
            <a:endParaRPr lang="en-US"/>
          </a:p>
        </p:txBody>
      </p:sp>
    </p:spTree>
    <p:extLst>
      <p:ext uri="{BB962C8B-B14F-4D97-AF65-F5344CB8AC3E}">
        <p14:creationId xmlns:p14="http://schemas.microsoft.com/office/powerpoint/2010/main" val="1616261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done until it passes QA! </a:t>
            </a:r>
          </a:p>
          <a:p>
            <a:endParaRPr lang="en-US" dirty="0" smtClean="0"/>
          </a:p>
          <a:p>
            <a:r>
              <a:rPr lang="en-US" dirty="0" smtClean="0"/>
              <a:t>QA, or Quality Assurance, is the practice of testing your course </a:t>
            </a:r>
          </a:p>
          <a:p>
            <a:r>
              <a:rPr lang="en-US" dirty="0" smtClean="0"/>
              <a:t>by playing through it multiple times and testing all interactions to make sure there are no errors or glitches. </a:t>
            </a:r>
          </a:p>
          <a:p>
            <a:endParaRPr lang="en-US" dirty="0" smtClean="0"/>
          </a:p>
          <a:p>
            <a:r>
              <a:rPr lang="en-US" dirty="0" smtClean="0"/>
              <a:t>Just as with proofreading, it is a good idea to have another person QA your work.</a:t>
            </a:r>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13</a:t>
            </a:fld>
            <a:endParaRPr lang="en-US"/>
          </a:p>
        </p:txBody>
      </p:sp>
    </p:spTree>
    <p:extLst>
      <p:ext uri="{BB962C8B-B14F-4D97-AF65-F5344CB8AC3E}">
        <p14:creationId xmlns:p14="http://schemas.microsoft.com/office/powerpoint/2010/main" val="365006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phase is when your course is made available to learners and instructors. </a:t>
            </a:r>
          </a:p>
          <a:p>
            <a:endParaRPr lang="en-US" dirty="0" smtClean="0"/>
          </a:p>
          <a:p>
            <a:r>
              <a:rPr lang="en-US" dirty="0" smtClean="0"/>
              <a:t>What does implementation include? For e-Learning, implementation would include </a:t>
            </a:r>
          </a:p>
          <a:p>
            <a:r>
              <a:rPr lang="en-US" dirty="0" smtClean="0"/>
              <a:t>uploading the course to the LMS (learning management system) or website that hosts it. </a:t>
            </a:r>
          </a:p>
          <a:p>
            <a:endParaRPr lang="en-US" dirty="0" smtClean="0"/>
          </a:p>
          <a:p>
            <a:r>
              <a:rPr lang="en-US" dirty="0" smtClean="0"/>
              <a:t>Implementation can also include training instructors on the course, and preparing the environment for students.</a:t>
            </a:r>
          </a:p>
          <a:p>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14</a:t>
            </a:fld>
            <a:endParaRPr lang="en-US"/>
          </a:p>
        </p:txBody>
      </p:sp>
    </p:spTree>
    <p:extLst>
      <p:ext uri="{BB962C8B-B14F-4D97-AF65-F5344CB8AC3E}">
        <p14:creationId xmlns:p14="http://schemas.microsoft.com/office/powerpoint/2010/main" val="1511309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The final step in the ADDIE system is to Evaluate your course, and the results. </a:t>
            </a:r>
          </a:p>
          <a:p>
            <a:r>
              <a:rPr lang="en-US" sz="900" kern="1200" dirty="0" smtClean="0">
                <a:solidFill>
                  <a:schemeClr val="tx1"/>
                </a:solidFill>
                <a:effectLst/>
                <a:latin typeface="+mn-lt"/>
                <a:ea typeface="+mn-ea"/>
                <a:cs typeface="+mn-cs"/>
              </a:rPr>
              <a:t>There are two aspects to this evaluation stage: Formative Assessments and Summative Assessments.</a:t>
            </a:r>
          </a:p>
          <a:p>
            <a:r>
              <a:rPr lang="en-US" sz="900" kern="1200" dirty="0" smtClean="0">
                <a:solidFill>
                  <a:schemeClr val="tx1"/>
                </a:solidFill>
                <a:effectLst/>
                <a:latin typeface="+mn-lt"/>
                <a:ea typeface="+mn-ea"/>
                <a:cs typeface="+mn-cs"/>
              </a:rPr>
              <a:t> </a:t>
            </a:r>
          </a:p>
          <a:p>
            <a:r>
              <a:rPr lang="en-US" sz="900" kern="1200" dirty="0" smtClean="0">
                <a:solidFill>
                  <a:schemeClr val="tx1"/>
                </a:solidFill>
                <a:effectLst/>
                <a:latin typeface="+mn-lt"/>
                <a:ea typeface="+mn-ea"/>
                <a:cs typeface="+mn-cs"/>
              </a:rPr>
              <a:t>Formative Assessments – while the course is in progress (in other words, during the Formation of your course),</a:t>
            </a:r>
          </a:p>
          <a:p>
            <a:r>
              <a:rPr lang="en-US" sz="900" kern="1200" dirty="0" smtClean="0">
                <a:solidFill>
                  <a:schemeClr val="tx1"/>
                </a:solidFill>
                <a:effectLst/>
                <a:latin typeface="+mn-lt"/>
                <a:ea typeface="+mn-ea"/>
                <a:cs typeface="+mn-cs"/>
              </a:rPr>
              <a:t> you will perform formative assessments on pieces of your course. </a:t>
            </a:r>
          </a:p>
          <a:p>
            <a:r>
              <a:rPr lang="en-US" sz="900" kern="1200" dirty="0" smtClean="0">
                <a:solidFill>
                  <a:schemeClr val="tx1"/>
                </a:solidFill>
                <a:effectLst/>
                <a:latin typeface="+mn-lt"/>
                <a:ea typeface="+mn-ea"/>
                <a:cs typeface="+mn-cs"/>
              </a:rPr>
              <a:t>You can do this one-on-one, with a small group evaluation, or as a Field Trial. </a:t>
            </a:r>
          </a:p>
          <a:p>
            <a:r>
              <a:rPr lang="en-US" sz="900" kern="1200" dirty="0" smtClean="0">
                <a:solidFill>
                  <a:schemeClr val="tx1"/>
                </a:solidFill>
                <a:effectLst/>
                <a:latin typeface="+mn-lt"/>
                <a:ea typeface="+mn-ea"/>
                <a:cs typeface="+mn-cs"/>
              </a:rPr>
              <a:t>Whichever evaluation method you choose, make sure you get reactions on the</a:t>
            </a:r>
          </a:p>
          <a:p>
            <a:r>
              <a:rPr lang="en-US" sz="900" b="1" kern="1200" dirty="0" smtClean="0">
                <a:solidFill>
                  <a:schemeClr val="tx1"/>
                </a:solidFill>
                <a:effectLst/>
                <a:latin typeface="+mn-lt"/>
                <a:ea typeface="+mn-ea"/>
                <a:cs typeface="+mn-cs"/>
              </a:rPr>
              <a:t>Clarity, Impact and Feasibility </a:t>
            </a:r>
            <a:r>
              <a:rPr lang="en-US" sz="900" kern="1200" dirty="0" smtClean="0">
                <a:solidFill>
                  <a:schemeClr val="tx1"/>
                </a:solidFill>
                <a:effectLst/>
                <a:latin typeface="+mn-lt"/>
                <a:ea typeface="+mn-ea"/>
                <a:cs typeface="+mn-cs"/>
              </a:rPr>
              <a:t>of the lesson you are evaluating. </a:t>
            </a:r>
          </a:p>
          <a:p>
            <a:r>
              <a:rPr lang="en-US" sz="900" kern="1200" dirty="0" smtClean="0">
                <a:solidFill>
                  <a:schemeClr val="tx1"/>
                </a:solidFill>
                <a:effectLst/>
                <a:latin typeface="+mn-lt"/>
                <a:ea typeface="+mn-ea"/>
                <a:cs typeface="+mn-cs"/>
              </a:rPr>
              <a:t>For example, were the objectives clear? </a:t>
            </a:r>
          </a:p>
          <a:p>
            <a:r>
              <a:rPr lang="en-US" sz="900" kern="1200" dirty="0" smtClean="0">
                <a:solidFill>
                  <a:schemeClr val="tx1"/>
                </a:solidFill>
                <a:effectLst/>
                <a:latin typeface="+mn-lt"/>
                <a:ea typeface="+mn-ea"/>
                <a:cs typeface="+mn-cs"/>
              </a:rPr>
              <a:t>What did you learn from the lesson, what impact did it have on you?</a:t>
            </a:r>
          </a:p>
          <a:p>
            <a:r>
              <a:rPr lang="en-US" sz="900" kern="1200" dirty="0" smtClean="0">
                <a:solidFill>
                  <a:schemeClr val="tx1"/>
                </a:solidFill>
                <a:effectLst/>
                <a:latin typeface="+mn-lt"/>
                <a:ea typeface="+mn-ea"/>
                <a:cs typeface="+mn-cs"/>
              </a:rPr>
              <a:t>Is this lesson practical for the intended audience to undertake?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15</a:t>
            </a:fld>
            <a:endParaRPr lang="en-US"/>
          </a:p>
        </p:txBody>
      </p:sp>
    </p:spTree>
    <p:extLst>
      <p:ext uri="{BB962C8B-B14F-4D97-AF65-F5344CB8AC3E}">
        <p14:creationId xmlns:p14="http://schemas.microsoft.com/office/powerpoint/2010/main" val="1451670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Summative Assessments take place after learners have completed your course. </a:t>
            </a:r>
          </a:p>
          <a:p>
            <a:r>
              <a:rPr lang="en-US" dirty="0" smtClean="0"/>
              <a:t>It “sums up” the results, and can include quantitative information. </a:t>
            </a:r>
          </a:p>
          <a:p>
            <a:endParaRPr lang="en-US" dirty="0" smtClean="0"/>
          </a:p>
          <a:p>
            <a:r>
              <a:rPr lang="en-US" dirty="0" smtClean="0"/>
              <a:t>It proves the worth of the learning experience that you created. </a:t>
            </a:r>
          </a:p>
          <a:p>
            <a:r>
              <a:rPr lang="en-US" dirty="0" smtClean="0"/>
              <a:t>You will want to gauge the </a:t>
            </a:r>
            <a:r>
              <a:rPr lang="en-US" b="1" dirty="0" smtClean="0"/>
              <a:t>Reaction, Learning, Behavior and Results</a:t>
            </a:r>
            <a:r>
              <a:rPr lang="en-US" dirty="0" smtClean="0"/>
              <a:t> related to your course. </a:t>
            </a:r>
          </a:p>
          <a:p>
            <a:r>
              <a:rPr lang="en-US" dirty="0" smtClean="0"/>
              <a:t>For </a:t>
            </a:r>
            <a:r>
              <a:rPr lang="en-US" b="1" dirty="0" smtClean="0"/>
              <a:t>reactions</a:t>
            </a:r>
            <a:r>
              <a:rPr lang="en-US" dirty="0" smtClean="0"/>
              <a:t>, you could give students a survey that asks them to rate the course or offer suggestions. </a:t>
            </a:r>
          </a:p>
          <a:p>
            <a:r>
              <a:rPr lang="en-US" b="1" dirty="0" smtClean="0"/>
              <a:t>Learning</a:t>
            </a:r>
            <a:r>
              <a:rPr lang="en-US" dirty="0" smtClean="0"/>
              <a:t> can be gauged by a quiz or interview.</a:t>
            </a:r>
          </a:p>
          <a:p>
            <a:r>
              <a:rPr lang="en-US" dirty="0" smtClean="0"/>
              <a:t> </a:t>
            </a:r>
            <a:r>
              <a:rPr lang="en-US" b="1" dirty="0" smtClean="0"/>
              <a:t>Behavior</a:t>
            </a:r>
            <a:r>
              <a:rPr lang="en-US" dirty="0" smtClean="0"/>
              <a:t> measures whether the learner uses the new skills they have gained. </a:t>
            </a:r>
          </a:p>
          <a:p>
            <a:r>
              <a:rPr lang="en-US" dirty="0" smtClean="0"/>
              <a:t>Assessment of </a:t>
            </a:r>
            <a:r>
              <a:rPr lang="en-US" b="1" dirty="0" smtClean="0"/>
              <a:t>results</a:t>
            </a:r>
            <a:r>
              <a:rPr lang="en-US" dirty="0" smtClean="0"/>
              <a:t> is similar, but may entail broader effects that the new behavior makes possible.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16</a:t>
            </a:fld>
            <a:endParaRPr lang="en-US"/>
          </a:p>
        </p:txBody>
      </p:sp>
    </p:spTree>
    <p:extLst>
      <p:ext uri="{BB962C8B-B14F-4D97-AF65-F5344CB8AC3E}">
        <p14:creationId xmlns:p14="http://schemas.microsoft.com/office/powerpoint/2010/main" val="68652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It’s a really smart idea to begin with an analysis phase. </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Gathering relevant information and context beforehand will help you to develop the most effective material.</a:t>
            </a:r>
          </a:p>
          <a:p>
            <a:endParaRPr lang="en-US" dirty="0" smtClean="0"/>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Needs analysis. What is the goal of the training? </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What outcome do you want to produce? </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The emphasis here is more about the outcome, rather than the individual learner.</a:t>
            </a:r>
          </a:p>
          <a:p>
            <a:pPr marL="0" marR="0" indent="0" algn="l" defTabSz="685983" rtl="0" eaLnBrk="1" fontAlgn="auto" latinLnBrk="0" hangingPunct="1">
              <a:lnSpc>
                <a:spcPct val="100000"/>
              </a:lnSpc>
              <a:spcBef>
                <a:spcPts val="0"/>
              </a:spcBef>
              <a:spcAft>
                <a:spcPts val="0"/>
              </a:spcAft>
              <a:buClrTx/>
              <a:buSzTx/>
              <a:buFontTx/>
              <a:buNone/>
              <a:tabLst/>
              <a:defRPr/>
            </a:pPr>
            <a:endParaRPr lang="en-US" sz="900" dirty="0" smtClean="0">
              <a:solidFill>
                <a:schemeClr val="bg1">
                  <a:lumMod val="75000"/>
                </a:schemeClr>
              </a:solidFill>
            </a:endParaRP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Instructional analysis. Break down the steps needed to produce the outcome. </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What specific topics or concepts will your instruction need to cover in order to support the goal?</a:t>
            </a:r>
          </a:p>
          <a:p>
            <a:pPr marL="0" marR="0" indent="0" algn="l" defTabSz="685983" rtl="0" eaLnBrk="1" fontAlgn="auto" latinLnBrk="0" hangingPunct="1">
              <a:lnSpc>
                <a:spcPct val="100000"/>
              </a:lnSpc>
              <a:spcBef>
                <a:spcPts val="0"/>
              </a:spcBef>
              <a:spcAft>
                <a:spcPts val="0"/>
              </a:spcAft>
              <a:buClrTx/>
              <a:buSzTx/>
              <a:buFontTx/>
              <a:buNone/>
              <a:tabLst/>
              <a:defRPr/>
            </a:pPr>
            <a:endParaRPr lang="en-US" sz="900" dirty="0" smtClean="0">
              <a:solidFill>
                <a:schemeClr val="bg1">
                  <a:lumMod val="75000"/>
                </a:schemeClr>
              </a:solidFill>
            </a:endParaRP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Audience analysis. Who is your audience? What prior knowledge do they have? </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Do they have limitations? What is their motivation for completing your course?</a:t>
            </a:r>
          </a:p>
          <a:p>
            <a:pPr marL="0" marR="0" indent="0" algn="l" defTabSz="685983" rtl="0" eaLnBrk="1" fontAlgn="auto" latinLnBrk="0" hangingPunct="1">
              <a:lnSpc>
                <a:spcPct val="100000"/>
              </a:lnSpc>
              <a:spcBef>
                <a:spcPts val="0"/>
              </a:spcBef>
              <a:spcAft>
                <a:spcPts val="0"/>
              </a:spcAft>
              <a:buClrTx/>
              <a:buSzTx/>
              <a:buFontTx/>
              <a:buNone/>
              <a:tabLst/>
              <a:defRPr/>
            </a:pPr>
            <a:endParaRPr lang="en-US" sz="900" dirty="0" smtClean="0">
              <a:solidFill>
                <a:schemeClr val="bg1">
                  <a:lumMod val="75000"/>
                </a:schemeClr>
              </a:solidFill>
            </a:endParaRP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Context Analysis. Are the learners students in a classroom, or taking training on their own?</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Is it something for work, or school? </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Context matters when you are making decisions about what will work best for your course.</a:t>
            </a:r>
          </a:p>
          <a:p>
            <a:pPr marL="0" marR="0" indent="0" algn="l" defTabSz="685983" rtl="0" eaLnBrk="1" fontAlgn="auto" latinLnBrk="0" hangingPunct="1">
              <a:lnSpc>
                <a:spcPct val="100000"/>
              </a:lnSpc>
              <a:spcBef>
                <a:spcPts val="0"/>
              </a:spcBef>
              <a:spcAft>
                <a:spcPts val="0"/>
              </a:spcAft>
              <a:buClrTx/>
              <a:buSzTx/>
              <a:buFontTx/>
              <a:buNone/>
              <a:tabLst/>
              <a:defRPr/>
            </a:pPr>
            <a:endParaRPr lang="en-US" sz="900" dirty="0" smtClean="0">
              <a:solidFill>
                <a:schemeClr val="bg1">
                  <a:lumMod val="75000"/>
                </a:schemeClr>
              </a:solidFill>
            </a:endParaRPr>
          </a:p>
          <a:p>
            <a:pPr marL="0" marR="0" indent="0" algn="l" defTabSz="685983" rtl="0" eaLnBrk="1" fontAlgn="auto" latinLnBrk="0" hangingPunct="1">
              <a:lnSpc>
                <a:spcPct val="100000"/>
              </a:lnSpc>
              <a:spcBef>
                <a:spcPts val="0"/>
              </a:spcBef>
              <a:spcAft>
                <a:spcPts val="0"/>
              </a:spcAft>
              <a:buClrTx/>
              <a:buSzTx/>
              <a:buFontTx/>
              <a:buNone/>
              <a:tabLst/>
              <a:defRPr/>
            </a:pPr>
            <a:endParaRPr lang="en-US" sz="900" dirty="0" smtClean="0">
              <a:solidFill>
                <a:schemeClr val="bg1">
                  <a:lumMod val="75000"/>
                </a:schemeClr>
              </a:solidFill>
            </a:endParaRPr>
          </a:p>
          <a:p>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4</a:t>
            </a:fld>
            <a:endParaRPr lang="en-US"/>
          </a:p>
        </p:txBody>
      </p:sp>
    </p:spTree>
    <p:extLst>
      <p:ext uri="{BB962C8B-B14F-4D97-AF65-F5344CB8AC3E}">
        <p14:creationId xmlns:p14="http://schemas.microsoft.com/office/powerpoint/2010/main" val="210072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The other thing you need to nail down in the Analysis phase is your Learning Objective or objectives. </a:t>
            </a:r>
          </a:p>
          <a:p>
            <a:pPr marL="0" marR="0" indent="0" algn="l" defTabSz="685983"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75000"/>
                  </a:schemeClr>
                </a:solidFill>
              </a:rPr>
              <a:t>Once you have a clear objective defined, you can refer back to it and make sure that all the content and activities point back to that objective.</a:t>
            </a:r>
          </a:p>
          <a:p>
            <a:pPr marL="0" marR="0" indent="0" algn="l" defTabSz="685983" rtl="0" eaLnBrk="1" fontAlgn="auto" latinLnBrk="0" hangingPunct="1">
              <a:lnSpc>
                <a:spcPct val="100000"/>
              </a:lnSpc>
              <a:spcBef>
                <a:spcPts val="0"/>
              </a:spcBef>
              <a:spcAft>
                <a:spcPts val="0"/>
              </a:spcAft>
              <a:buClrTx/>
              <a:buSzTx/>
              <a:buFontTx/>
              <a:buNone/>
              <a:tabLst/>
              <a:defRPr/>
            </a:pPr>
            <a:endParaRPr lang="en-US" sz="900" dirty="0" smtClean="0">
              <a:solidFill>
                <a:schemeClr val="bg1">
                  <a:lumMod val="75000"/>
                </a:schemeClr>
              </a:solidFill>
            </a:endParaRPr>
          </a:p>
          <a:p>
            <a:r>
              <a:rPr lang="en-US" dirty="0" smtClean="0"/>
              <a:t>When writing a learning objective, you must make sure that it is specific and measurable.</a:t>
            </a:r>
          </a:p>
          <a:p>
            <a:pPr marL="0" marR="0" indent="0" algn="l" defTabSz="685983" rtl="0" eaLnBrk="1" fontAlgn="auto" latinLnBrk="0" hangingPunct="1">
              <a:lnSpc>
                <a:spcPct val="100000"/>
              </a:lnSpc>
              <a:spcBef>
                <a:spcPts val="0"/>
              </a:spcBef>
              <a:spcAft>
                <a:spcPts val="0"/>
              </a:spcAft>
              <a:buClrTx/>
              <a:buSzTx/>
              <a:buFontTx/>
              <a:buNone/>
              <a:tabLst/>
              <a:defRPr/>
            </a:pPr>
            <a:endParaRPr lang="en-US" sz="900" dirty="0" smtClean="0">
              <a:solidFill>
                <a:schemeClr val="bg1">
                  <a:lumMod val="75000"/>
                </a:schemeClr>
              </a:solidFill>
            </a:endParaRPr>
          </a:p>
          <a:p>
            <a:pPr marL="0" marR="0" indent="0" algn="l" defTabSz="685983" rtl="0" eaLnBrk="1" fontAlgn="auto" latinLnBrk="0" hangingPunct="1">
              <a:lnSpc>
                <a:spcPct val="100000"/>
              </a:lnSpc>
              <a:spcBef>
                <a:spcPts val="0"/>
              </a:spcBef>
              <a:spcAft>
                <a:spcPts val="0"/>
              </a:spcAft>
              <a:buClrTx/>
              <a:buSzTx/>
              <a:buFontTx/>
              <a:buNone/>
              <a:tabLst/>
              <a:defRPr/>
            </a:pPr>
            <a:endParaRPr lang="en-US" sz="900" dirty="0" smtClean="0">
              <a:solidFill>
                <a:schemeClr val="bg1">
                  <a:lumMod val="75000"/>
                </a:schemeClr>
              </a:solidFill>
            </a:endParaRPr>
          </a:p>
          <a:p>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5</a:t>
            </a:fld>
            <a:endParaRPr lang="en-US"/>
          </a:p>
        </p:txBody>
      </p:sp>
    </p:spTree>
    <p:extLst>
      <p:ext uri="{BB962C8B-B14F-4D97-AF65-F5344CB8AC3E}">
        <p14:creationId xmlns:p14="http://schemas.microsoft.com/office/powerpoint/2010/main" val="1854651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Learning Objectives</a:t>
            </a:r>
            <a:r>
              <a:rPr lang="en-US" baseline="0" dirty="0" smtClean="0"/>
              <a:t> focus </a:t>
            </a:r>
            <a:r>
              <a:rPr lang="en-US" dirty="0" smtClean="0"/>
              <a:t>on the learner. “After a student completes this course, he or she should be able to…”</a:t>
            </a:r>
          </a:p>
          <a:p>
            <a:endParaRPr lang="en-US" dirty="0" smtClean="0"/>
          </a:p>
          <a:p>
            <a:r>
              <a:rPr lang="en-US" dirty="0" smtClean="0"/>
              <a:t>Learning objectives need to be specific. Use precise verbs to describe exactly what skill or understanding the student will have gained. </a:t>
            </a:r>
          </a:p>
          <a:p>
            <a:r>
              <a:rPr lang="en-US" dirty="0" smtClean="0"/>
              <a:t>You can use Bloom’s Taxonomy to guide you here, using words like Demonstrate, Create, Recall, etc.</a:t>
            </a:r>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6</a:t>
            </a:fld>
            <a:endParaRPr lang="en-US"/>
          </a:p>
        </p:txBody>
      </p:sp>
    </p:spTree>
    <p:extLst>
      <p:ext uri="{BB962C8B-B14F-4D97-AF65-F5344CB8AC3E}">
        <p14:creationId xmlns:p14="http://schemas.microsoft.com/office/powerpoint/2010/main" val="865503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Doing a thorough analysis of your goals and your learners will save you time </a:t>
            </a:r>
          </a:p>
          <a:p>
            <a:r>
              <a:rPr lang="en-US" dirty="0" smtClean="0"/>
              <a:t>and guide your efforts to make a learning experience that is targeted and effective.</a:t>
            </a:r>
          </a:p>
          <a:p>
            <a:endParaRPr lang="en-US" dirty="0" smtClean="0"/>
          </a:p>
          <a:p>
            <a:r>
              <a:rPr lang="en-US" dirty="0" smtClean="0"/>
              <a:t>With well-defined goals from the start, you will have a standard by which you can judge </a:t>
            </a:r>
          </a:p>
          <a:p>
            <a:r>
              <a:rPr lang="en-US" dirty="0" smtClean="0"/>
              <a:t>whether the learning experience is successful.</a:t>
            </a:r>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7</a:t>
            </a:fld>
            <a:endParaRPr lang="en-US"/>
          </a:p>
        </p:txBody>
      </p:sp>
    </p:spTree>
    <p:extLst>
      <p:ext uri="{BB962C8B-B14F-4D97-AF65-F5344CB8AC3E}">
        <p14:creationId xmlns:p14="http://schemas.microsoft.com/office/powerpoint/2010/main" val="568265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The design phase is where all your content, learning activities and assessments are created. </a:t>
            </a:r>
          </a:p>
          <a:p>
            <a:r>
              <a:rPr lang="en-US" sz="1800" dirty="0" smtClean="0"/>
              <a:t>That means all the text should be written and all the graphics or other media </a:t>
            </a:r>
          </a:p>
          <a:p>
            <a:r>
              <a:rPr lang="en-US" sz="1800" dirty="0" smtClean="0"/>
              <a:t>should be created by the end of the Design phase.</a:t>
            </a:r>
          </a:p>
          <a:p>
            <a:endParaRPr lang="en-US" sz="1800" dirty="0" smtClean="0"/>
          </a:p>
          <a:p>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8</a:t>
            </a:fld>
            <a:endParaRPr lang="en-US"/>
          </a:p>
        </p:txBody>
      </p:sp>
    </p:spTree>
    <p:extLst>
      <p:ext uri="{BB962C8B-B14F-4D97-AF65-F5344CB8AC3E}">
        <p14:creationId xmlns:p14="http://schemas.microsoft.com/office/powerpoint/2010/main" val="580093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Decide how you will present informational content. </a:t>
            </a:r>
          </a:p>
          <a:p>
            <a:r>
              <a:rPr lang="en-US" dirty="0" smtClean="0"/>
              <a:t>An E-Learning course may include text, voice-over, videos, infographics or</a:t>
            </a:r>
          </a:p>
          <a:p>
            <a:r>
              <a:rPr lang="en-US" dirty="0" smtClean="0"/>
              <a:t>interactive activities to present the material.</a:t>
            </a:r>
          </a:p>
          <a:p>
            <a:endParaRPr lang="en-US" dirty="0" smtClean="0"/>
          </a:p>
          <a:p>
            <a:r>
              <a:rPr lang="en-US" dirty="0" smtClean="0"/>
              <a:t>It can be helpful as you design your course, to begin with the assessment and work your way backwards.</a:t>
            </a:r>
          </a:p>
          <a:p>
            <a:r>
              <a:rPr lang="en-US" dirty="0" smtClean="0"/>
              <a:t>You have learning objectives already, from the Analysis phase. </a:t>
            </a:r>
          </a:p>
          <a:p>
            <a:r>
              <a:rPr lang="en-US" dirty="0" smtClean="0"/>
              <a:t>Write a quiz (or define another way of assessing knowledge or skill) </a:t>
            </a:r>
          </a:p>
          <a:p>
            <a:r>
              <a:rPr lang="en-US" dirty="0" smtClean="0"/>
              <a:t>that will tell you whether your students have met the objective.</a:t>
            </a:r>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9</a:t>
            </a:fld>
            <a:endParaRPr lang="en-US"/>
          </a:p>
        </p:txBody>
      </p:sp>
    </p:spTree>
    <p:extLst>
      <p:ext uri="{BB962C8B-B14F-4D97-AF65-F5344CB8AC3E}">
        <p14:creationId xmlns:p14="http://schemas.microsoft.com/office/powerpoint/2010/main" val="380834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good ways to present information include “Absorb”, “Connect” and “Do” activities. </a:t>
            </a:r>
          </a:p>
          <a:p>
            <a:endParaRPr lang="en-US" dirty="0" smtClean="0"/>
          </a:p>
          <a:p>
            <a:r>
              <a:rPr lang="en-US" dirty="0" smtClean="0"/>
              <a:t>“Absorb” is the most passive: watching a slideshow or reading content on the screen</a:t>
            </a:r>
          </a:p>
          <a:p>
            <a:r>
              <a:rPr lang="en-US" dirty="0" smtClean="0"/>
              <a:t>to absorb information. </a:t>
            </a:r>
          </a:p>
          <a:p>
            <a:endParaRPr lang="en-US" dirty="0" smtClean="0"/>
          </a:p>
          <a:p>
            <a:r>
              <a:rPr lang="en-US" dirty="0" smtClean="0"/>
              <a:t>“Connect” activities ask the learner to connect what they are learning with real-world tasks. </a:t>
            </a:r>
          </a:p>
          <a:p>
            <a:endParaRPr lang="en-US" dirty="0" smtClean="0"/>
          </a:p>
          <a:p>
            <a:r>
              <a:rPr lang="en-US" dirty="0" smtClean="0"/>
              <a:t>“Do” activities are the most interactive. Learners are given the opportunity to try out the skill or interact with a simulation.</a:t>
            </a:r>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10</a:t>
            </a:fld>
            <a:endParaRPr lang="en-US"/>
          </a:p>
        </p:txBody>
      </p:sp>
    </p:spTree>
    <p:extLst>
      <p:ext uri="{BB962C8B-B14F-4D97-AF65-F5344CB8AC3E}">
        <p14:creationId xmlns:p14="http://schemas.microsoft.com/office/powerpoint/2010/main" val="1907970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end of the Design phase for an eLearning project, you should have complete storyboards for the entire course. What does this mean?</a:t>
            </a:r>
          </a:p>
          <a:p>
            <a:endParaRPr lang="en-US" dirty="0" smtClean="0"/>
          </a:p>
          <a:p>
            <a:r>
              <a:rPr lang="en-US" dirty="0" smtClean="0"/>
              <a:t>E-Learning storyboards aren’t quite the same as storyboards for movies or video.</a:t>
            </a:r>
          </a:p>
          <a:p>
            <a:r>
              <a:rPr lang="en-US" dirty="0" smtClean="0"/>
              <a:t>Your storyboards will be used to define and get approval on all aspects of your course. </a:t>
            </a:r>
          </a:p>
          <a:p>
            <a:r>
              <a:rPr lang="en-US" dirty="0" smtClean="0"/>
              <a:t>They must be complete and final, and include all text and design elements.</a:t>
            </a:r>
          </a:p>
          <a:p>
            <a:r>
              <a:rPr lang="en-US" dirty="0" smtClean="0"/>
              <a:t>For e-Learning, the “storyboard” is a set of documents that includes:</a:t>
            </a:r>
          </a:p>
          <a:p>
            <a:endParaRPr lang="en-US" dirty="0" smtClean="0"/>
          </a:p>
          <a:p>
            <a:r>
              <a:rPr lang="en-US" dirty="0" smtClean="0"/>
              <a:t>All the complete and final text for every screen in the course, whether that text is in a voice-over script, video, or displayed on screen. </a:t>
            </a:r>
          </a:p>
          <a:p>
            <a:endParaRPr lang="en-US" dirty="0" smtClean="0"/>
          </a:p>
          <a:p>
            <a:r>
              <a:rPr lang="en-US" dirty="0" smtClean="0"/>
              <a:t>Complete text for any quizzes or assessments, including correct answers.</a:t>
            </a:r>
          </a:p>
          <a:p>
            <a:endParaRPr lang="en-US" dirty="0" smtClean="0"/>
          </a:p>
          <a:p>
            <a:r>
              <a:rPr lang="en-US" dirty="0" smtClean="0"/>
              <a:t>Finished designs, graphics and media for every screen in the course.</a:t>
            </a:r>
          </a:p>
          <a:p>
            <a:endParaRPr lang="en-US" dirty="0" smtClean="0"/>
          </a:p>
          <a:p>
            <a:r>
              <a:rPr lang="en-US" dirty="0" smtClean="0"/>
              <a:t>Clear depiction of your navigation system (menu, pause and play or next buttons, etc.), and description of how it will work.</a:t>
            </a:r>
          </a:p>
          <a:p>
            <a:endParaRPr lang="en-US" dirty="0" smtClean="0"/>
          </a:p>
          <a:p>
            <a:r>
              <a:rPr lang="en-US" dirty="0" smtClean="0"/>
              <a:t>Detailed descriptions of any interactive elements or animations that will happen on each screen.</a:t>
            </a:r>
          </a:p>
          <a:p>
            <a:endParaRPr lang="en-US" dirty="0" smtClean="0"/>
          </a:p>
          <a:p>
            <a:r>
              <a:rPr lang="en-US" dirty="0" smtClean="0"/>
              <a:t>Ideally, a developer should be able to take the storyboard you created, and create the final course from it without any input from you.</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D1B54A-9710-784A-8682-D70BB3620C48}" type="slidenum">
              <a:rPr lang="en-US" smtClean="0"/>
              <a:t>11</a:t>
            </a:fld>
            <a:endParaRPr lang="en-US"/>
          </a:p>
        </p:txBody>
      </p:sp>
    </p:spTree>
    <p:extLst>
      <p:ext uri="{BB962C8B-B14F-4D97-AF65-F5344CB8AC3E}">
        <p14:creationId xmlns:p14="http://schemas.microsoft.com/office/powerpoint/2010/main" val="27444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552"/>
            <a:ext cx="6858000" cy="1792358"/>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4030"/>
            <a:ext cx="6858000" cy="1242971"/>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2F14DF-B5E3-0B4F-A80F-7B622A46B650}" type="datetimeFigureOut">
              <a:rPr lang="en-US" smtClean="0"/>
              <a:t>4/7/18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5E789-8134-DF49-9311-5DE5D12DFE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2F14DF-B5E3-0B4F-A80F-7B622A46B650}" type="datetimeFigureOut">
              <a:rPr lang="en-US" smtClean="0"/>
              <a:t>4/7/18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5E789-8134-DF49-9311-5DE5D12DFE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097"/>
            <a:ext cx="1971675" cy="43629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4097"/>
            <a:ext cx="5800725" cy="43629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2F14DF-B5E3-0B4F-A80F-7B622A46B650}" type="datetimeFigureOut">
              <a:rPr lang="en-US" smtClean="0"/>
              <a:t>4/7/18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5E789-8134-DF49-9311-5DE5D12DFE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2F14DF-B5E3-0B4F-A80F-7B622A46B650}" type="datetimeFigureOut">
              <a:rPr lang="en-US" smtClean="0"/>
              <a:t>4/7/18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5E789-8134-DF49-9311-5DE5D12DFE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3491"/>
            <a:ext cx="7886700" cy="2141534"/>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5285"/>
            <a:ext cx="7886700" cy="1126182"/>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2F14DF-B5E3-0B4F-A80F-7B622A46B650}" type="datetimeFigureOut">
              <a:rPr lang="en-US" smtClean="0"/>
              <a:t>4/7/18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5E789-8134-DF49-9311-5DE5D12DFE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70486"/>
            <a:ext cx="3886200" cy="32665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70486"/>
            <a:ext cx="3886200" cy="32665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2F14DF-B5E3-0B4F-A80F-7B622A46B650}" type="datetimeFigureOut">
              <a:rPr lang="en-US" smtClean="0"/>
              <a:t>4/7/18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5E789-8134-DF49-9311-5DE5D12DFE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4098"/>
            <a:ext cx="7886700" cy="99509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2040"/>
            <a:ext cx="3868340" cy="6185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80546"/>
            <a:ext cx="3868340" cy="276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2040"/>
            <a:ext cx="3887391" cy="61850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80546"/>
            <a:ext cx="3887391" cy="276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2F14DF-B5E3-0B4F-A80F-7B622A46B650}" type="datetimeFigureOut">
              <a:rPr lang="en-US" smtClean="0"/>
              <a:t>4/7/18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5E789-8134-DF49-9311-5DE5D12DFE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2F14DF-B5E3-0B4F-A80F-7B622A46B650}" type="datetimeFigureOut">
              <a:rPr lang="en-US" smtClean="0"/>
              <a:t>4/7/18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5E789-8134-DF49-9311-5DE5D12DFE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F14DF-B5E3-0B4F-A80F-7B622A46B650}" type="datetimeFigureOut">
              <a:rPr lang="en-US" smtClean="0"/>
              <a:t>4/7/18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5E789-8134-DF49-9311-5DE5D12DFE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3218"/>
            <a:ext cx="2949178" cy="1201261"/>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1255"/>
            <a:ext cx="4629150" cy="365860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4479"/>
            <a:ext cx="2949178" cy="286133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2F14DF-B5E3-0B4F-A80F-7B622A46B650}" type="datetimeFigureOut">
              <a:rPr lang="en-US" smtClean="0"/>
              <a:t>4/7/18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5E789-8134-DF49-9311-5DE5D12DFE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3218"/>
            <a:ext cx="2949178" cy="1201261"/>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1255"/>
            <a:ext cx="4629150" cy="365860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4479"/>
            <a:ext cx="2949178" cy="286133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2F14DF-B5E3-0B4F-A80F-7B622A46B650}" type="datetimeFigureOut">
              <a:rPr lang="en-US" smtClean="0"/>
              <a:t>4/7/18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5E789-8134-DF49-9311-5DE5D12DFE2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098"/>
            <a:ext cx="7886700" cy="99509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70486"/>
            <a:ext cx="7886700" cy="32665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71678"/>
            <a:ext cx="2057400" cy="274097"/>
          </a:xfrm>
          <a:prstGeom prst="rect">
            <a:avLst/>
          </a:prstGeom>
        </p:spPr>
        <p:txBody>
          <a:bodyPr vert="horz" lIns="91440" tIns="45720" rIns="91440" bIns="45720" rtlCol="0" anchor="ctr"/>
          <a:lstStyle>
            <a:lvl1pPr algn="l">
              <a:defRPr sz="900">
                <a:solidFill>
                  <a:schemeClr val="tx1">
                    <a:tint val="75000"/>
                  </a:schemeClr>
                </a:solidFill>
              </a:defRPr>
            </a:lvl1pPr>
          </a:lstStyle>
          <a:p>
            <a:fld id="{8C2F14DF-B5E3-0B4F-A80F-7B622A46B650}" type="datetimeFigureOut">
              <a:rPr lang="en-US" smtClean="0"/>
              <a:t>4/7/18</a:t>
            </a:fld>
            <a:endParaRPr lang="en-US"/>
          </a:p>
        </p:txBody>
      </p:sp>
      <p:sp>
        <p:nvSpPr>
          <p:cNvPr id="5" name="Footer Placeholder 4"/>
          <p:cNvSpPr>
            <a:spLocks noGrp="1"/>
          </p:cNvSpPr>
          <p:nvPr>
            <p:ph type="ftr" sz="quarter" idx="3"/>
          </p:nvPr>
        </p:nvSpPr>
        <p:spPr>
          <a:xfrm>
            <a:off x="3028950" y="4771678"/>
            <a:ext cx="3086100" cy="27409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71678"/>
            <a:ext cx="2057400" cy="274097"/>
          </a:xfrm>
          <a:prstGeom prst="rect">
            <a:avLst/>
          </a:prstGeom>
        </p:spPr>
        <p:txBody>
          <a:bodyPr vert="horz" lIns="91440" tIns="45720" rIns="91440" bIns="45720" rtlCol="0" anchor="ctr"/>
          <a:lstStyle>
            <a:lvl1pPr algn="r">
              <a:defRPr sz="900">
                <a:solidFill>
                  <a:schemeClr val="tx1">
                    <a:tint val="75000"/>
                  </a:schemeClr>
                </a:solidFill>
              </a:defRPr>
            </a:lvl1pPr>
          </a:lstStyle>
          <a:p>
            <a:fld id="{72D5E789-8134-DF49-9311-5DE5D12DFE2F}" type="slidenum">
              <a:rPr lang="en-US" smtClean="0"/>
              <a:t>‹#›</a:t>
            </a:fld>
            <a:endParaRPr lang="en-US"/>
          </a:p>
        </p:txBody>
      </p:sp>
    </p:spTree>
    <p:extLst>
      <p:ext uri="{BB962C8B-B14F-4D97-AF65-F5344CB8AC3E}">
        <p14:creationId xmlns:p14="http://schemas.microsoft.com/office/powerpoint/2010/main" val="127890001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mc:Choice xmlns:p14="http://schemas.microsoft.com/office/powerpoint/2010/main" Requires="p14">
      <p:transition p14:dur="10" advClick="0"/>
    </mc:Choice>
    <mc:Fallback>
      <p:transition advClick="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 Target="slide14.xml"/><Relationship Id="rId20" Type="http://schemas.openxmlformats.org/officeDocument/2006/relationships/image" Target="../media/image13.png"/><Relationship Id="rId21" Type="http://schemas.openxmlformats.org/officeDocument/2006/relationships/image" Target="../media/image14.png"/><Relationship Id="rId22" Type="http://schemas.openxmlformats.org/officeDocument/2006/relationships/image" Target="../media/image15.png"/><Relationship Id="rId23" Type="http://schemas.openxmlformats.org/officeDocument/2006/relationships/image" Target="../media/image16.png"/><Relationship Id="rId24" Type="http://schemas.openxmlformats.org/officeDocument/2006/relationships/image" Target="../media/image17.png"/><Relationship Id="rId25" Type="http://schemas.openxmlformats.org/officeDocument/2006/relationships/image" Target="../media/image18.png"/><Relationship Id="rId26" Type="http://schemas.openxmlformats.org/officeDocument/2006/relationships/image" Target="../media/image19.png"/><Relationship Id="rId27" Type="http://schemas.openxmlformats.org/officeDocument/2006/relationships/image" Target="../media/image20.png"/><Relationship Id="rId28" Type="http://schemas.openxmlformats.org/officeDocument/2006/relationships/image" Target="../media/image21.png"/><Relationship Id="rId10" Type="http://schemas.openxmlformats.org/officeDocument/2006/relationships/image" Target="../media/image5.png"/><Relationship Id="rId11" Type="http://schemas.openxmlformats.org/officeDocument/2006/relationships/slide" Target="slide15.xml"/><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slide" Target="slide9.xml"/><Relationship Id="rId16" Type="http://schemas.openxmlformats.org/officeDocument/2006/relationships/image" Target="../media/image9.png"/><Relationship Id="rId17" Type="http://schemas.openxmlformats.org/officeDocument/2006/relationships/image" Target="../media/image10.png"/><Relationship Id="rId18" Type="http://schemas.openxmlformats.org/officeDocument/2006/relationships/image" Target="../media/image11.png"/><Relationship Id="rId19"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slide" Target="slide4.xml"/><Relationship Id="rId4" Type="http://schemas.openxmlformats.org/officeDocument/2006/relationships/image" Target="../media/image2.png"/><Relationship Id="rId5" Type="http://schemas.openxmlformats.org/officeDocument/2006/relationships/slide" Target="slide8.xml"/><Relationship Id="rId6" Type="http://schemas.openxmlformats.org/officeDocument/2006/relationships/image" Target="../media/image3.png"/><Relationship Id="rId7" Type="http://schemas.openxmlformats.org/officeDocument/2006/relationships/slide" Target="slide12.xml"/><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slide" Target="slide14.xml"/><Relationship Id="rId13" Type="http://schemas.openxmlformats.org/officeDocument/2006/relationships/image" Target="../media/image5.png"/><Relationship Id="rId14" Type="http://schemas.openxmlformats.org/officeDocument/2006/relationships/slide" Target="slide15.xml"/><Relationship Id="rId15" Type="http://schemas.openxmlformats.org/officeDocument/2006/relationships/image" Target="../media/image6.png"/><Relationship Id="rId16" Type="http://schemas.openxmlformats.org/officeDocument/2006/relationships/slide" Target="slide4.xml"/><Relationship Id="rId17" Type="http://schemas.openxmlformats.org/officeDocument/2006/relationships/image" Target="../media/image12.png"/><Relationship Id="rId18" Type="http://schemas.openxmlformats.org/officeDocument/2006/relationships/slide" Target="slide8.xml"/><Relationship Id="rId19" Type="http://schemas.openxmlformats.org/officeDocument/2006/relationships/image" Target="../media/image18.png"/><Relationship Id="rId1" Type="http://schemas.microsoft.com/office/2007/relationships/media" Target="../media/media2.m4a"/><Relationship Id="rId2" Type="http://schemas.openxmlformats.org/officeDocument/2006/relationships/audio" Target="../media/media2.m4a"/><Relationship Id="rId3" Type="http://schemas.openxmlformats.org/officeDocument/2006/relationships/slideLayout" Target="../slideLayouts/slideLayout2.xml"/><Relationship Id="rId4" Type="http://schemas.openxmlformats.org/officeDocument/2006/relationships/notesSlide" Target="../notesSlides/notesSlide8.xml"/><Relationship Id="rId5" Type="http://schemas.openxmlformats.org/officeDocument/2006/relationships/slide" Target="slide2.xml"/><Relationship Id="rId6" Type="http://schemas.openxmlformats.org/officeDocument/2006/relationships/image" Target="../media/image1.png"/><Relationship Id="rId7" Type="http://schemas.openxmlformats.org/officeDocument/2006/relationships/image" Target="../media/image29.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 Target="slide12.xml"/></Relationships>
</file>

<file path=ppt/slides/_rels/slide11.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slide" Target="slide14.xml"/><Relationship Id="rId13" Type="http://schemas.openxmlformats.org/officeDocument/2006/relationships/image" Target="../media/image5.png"/><Relationship Id="rId14" Type="http://schemas.openxmlformats.org/officeDocument/2006/relationships/slide" Target="slide15.xml"/><Relationship Id="rId15" Type="http://schemas.openxmlformats.org/officeDocument/2006/relationships/image" Target="../media/image6.png"/><Relationship Id="rId16" Type="http://schemas.openxmlformats.org/officeDocument/2006/relationships/slide" Target="slide4.xml"/><Relationship Id="rId17" Type="http://schemas.openxmlformats.org/officeDocument/2006/relationships/image" Target="../media/image12.png"/><Relationship Id="rId18" Type="http://schemas.openxmlformats.org/officeDocument/2006/relationships/slide" Target="slide8.xml"/><Relationship Id="rId19" Type="http://schemas.openxmlformats.org/officeDocument/2006/relationships/image" Target="../media/image18.png"/><Relationship Id="rId1" Type="http://schemas.microsoft.com/office/2007/relationships/media" Target="../media/media2.m4a"/><Relationship Id="rId2" Type="http://schemas.openxmlformats.org/officeDocument/2006/relationships/audio" Target="../media/media2.m4a"/><Relationship Id="rId3" Type="http://schemas.openxmlformats.org/officeDocument/2006/relationships/slideLayout" Target="../slideLayouts/slideLayout2.xml"/><Relationship Id="rId4" Type="http://schemas.openxmlformats.org/officeDocument/2006/relationships/notesSlide" Target="../notesSlides/notesSlide9.xml"/><Relationship Id="rId5" Type="http://schemas.openxmlformats.org/officeDocument/2006/relationships/slide" Target="slide2.xml"/><Relationship Id="rId6" Type="http://schemas.openxmlformats.org/officeDocument/2006/relationships/image" Target="../media/image1.png"/><Relationship Id="rId7" Type="http://schemas.openxmlformats.org/officeDocument/2006/relationships/image" Target="../media/image29.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 Target="slide12.xml"/></Relationships>
</file>

<file path=ppt/slides/_rels/slide12.xml.rels><?xml version="1.0" encoding="UTF-8" standalone="yes"?>
<Relationships xmlns="http://schemas.openxmlformats.org/package/2006/relationships"><Relationship Id="rId11" Type="http://schemas.openxmlformats.org/officeDocument/2006/relationships/slide" Target="slide4.xml"/><Relationship Id="rId12" Type="http://schemas.openxmlformats.org/officeDocument/2006/relationships/image" Target="../media/image12.png"/><Relationship Id="rId13" Type="http://schemas.openxmlformats.org/officeDocument/2006/relationships/slide" Target="slide8.xml"/><Relationship Id="rId14" Type="http://schemas.openxmlformats.org/officeDocument/2006/relationships/image" Target="../media/image13.png"/><Relationship Id="rId15" Type="http://schemas.openxmlformats.org/officeDocument/2006/relationships/slide" Target="slide12.xml"/><Relationship Id="rId1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slide2.xml"/><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 Target="slide14.xml"/><Relationship Id="rId8" Type="http://schemas.openxmlformats.org/officeDocument/2006/relationships/image" Target="../media/image5.png"/><Relationship Id="rId9" Type="http://schemas.openxmlformats.org/officeDocument/2006/relationships/slide" Target="slide15.xml"/><Relationship Id="rId10" Type="http://schemas.openxmlformats.org/officeDocument/2006/relationships/image" Target="../media/image6.png"/></Relationships>
</file>

<file path=ppt/slides/_rels/slide1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slide" Target="slide15.xml"/><Relationship Id="rId13" Type="http://schemas.openxmlformats.org/officeDocument/2006/relationships/image" Target="../media/image6.png"/><Relationship Id="rId14" Type="http://schemas.openxmlformats.org/officeDocument/2006/relationships/slide" Target="slide4.xml"/><Relationship Id="rId15" Type="http://schemas.openxmlformats.org/officeDocument/2006/relationships/image" Target="../media/image12.png"/><Relationship Id="rId16" Type="http://schemas.openxmlformats.org/officeDocument/2006/relationships/slide" Target="slide8.xml"/><Relationship Id="rId17" Type="http://schemas.openxmlformats.org/officeDocument/2006/relationships/image" Target="../media/image13.png"/><Relationship Id="rId18" Type="http://schemas.openxmlformats.org/officeDocument/2006/relationships/slide" Target="slide12.xml"/><Relationship Id="rId19" Type="http://schemas.openxmlformats.org/officeDocument/2006/relationships/image" Target="../media/image19.png"/><Relationship Id="rId1" Type="http://schemas.microsoft.com/office/2007/relationships/media" Target="../media/media2.m4a"/><Relationship Id="rId2" Type="http://schemas.openxmlformats.org/officeDocument/2006/relationships/audio" Target="../media/media2.m4a"/><Relationship Id="rId3" Type="http://schemas.openxmlformats.org/officeDocument/2006/relationships/slideLayout" Target="../slideLayouts/slideLayout2.xml"/><Relationship Id="rId4" Type="http://schemas.openxmlformats.org/officeDocument/2006/relationships/notesSlide" Target="../notesSlides/notesSlide11.xml"/><Relationship Id="rId5" Type="http://schemas.openxmlformats.org/officeDocument/2006/relationships/slide" Target="slide2.xml"/><Relationship Id="rId6" Type="http://schemas.openxmlformats.org/officeDocument/2006/relationships/image" Target="../media/image1.png"/><Relationship Id="rId7" Type="http://schemas.openxmlformats.org/officeDocument/2006/relationships/image" Target="../media/image29.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 Target="slide14.xml"/></Relationships>
</file>

<file path=ppt/slides/_rels/slide14.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slide" Target="slide4.xml"/><Relationship Id="rId13" Type="http://schemas.openxmlformats.org/officeDocument/2006/relationships/image" Target="../media/image12.png"/><Relationship Id="rId14" Type="http://schemas.openxmlformats.org/officeDocument/2006/relationships/slide" Target="slide8.xml"/><Relationship Id="rId15" Type="http://schemas.openxmlformats.org/officeDocument/2006/relationships/image" Target="../media/image13.png"/><Relationship Id="rId16" Type="http://schemas.openxmlformats.org/officeDocument/2006/relationships/slide" Target="slide12.xml"/><Relationship Id="rId17" Type="http://schemas.openxmlformats.org/officeDocument/2006/relationships/image" Target="../media/image14.png"/><Relationship Id="rId18" Type="http://schemas.openxmlformats.org/officeDocument/2006/relationships/slide" Target="slide14.xml"/><Relationship Id="rId19" Type="http://schemas.openxmlformats.org/officeDocument/2006/relationships/image" Target="../media/image20.png"/><Relationship Id="rId1" Type="http://schemas.microsoft.com/office/2007/relationships/media" Target="../media/media2.m4a"/><Relationship Id="rId2" Type="http://schemas.openxmlformats.org/officeDocument/2006/relationships/audio" Target="../media/media2.m4a"/><Relationship Id="rId3" Type="http://schemas.openxmlformats.org/officeDocument/2006/relationships/slideLayout" Target="../slideLayouts/slideLayout2.xml"/><Relationship Id="rId4" Type="http://schemas.openxmlformats.org/officeDocument/2006/relationships/notesSlide" Target="../notesSlides/notesSlide12.xml"/><Relationship Id="rId5" Type="http://schemas.openxmlformats.org/officeDocument/2006/relationships/slide" Target="slide2.xml"/><Relationship Id="rId6" Type="http://schemas.openxmlformats.org/officeDocument/2006/relationships/image" Target="../media/image1.png"/><Relationship Id="rId7" Type="http://schemas.openxmlformats.org/officeDocument/2006/relationships/image" Target="../media/image29.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 Target="slide15.xml"/></Relationships>
</file>

<file path=ppt/slides/_rels/slide15.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slide" Target="slide8.xml"/><Relationship Id="rId13" Type="http://schemas.openxmlformats.org/officeDocument/2006/relationships/image" Target="../media/image13.png"/><Relationship Id="rId14" Type="http://schemas.openxmlformats.org/officeDocument/2006/relationships/slide" Target="slide12.xml"/><Relationship Id="rId15" Type="http://schemas.openxmlformats.org/officeDocument/2006/relationships/image" Target="../media/image14.png"/><Relationship Id="rId16" Type="http://schemas.openxmlformats.org/officeDocument/2006/relationships/slide" Target="slide14.xml"/><Relationship Id="rId17" Type="http://schemas.openxmlformats.org/officeDocument/2006/relationships/image" Target="../media/image15.png"/><Relationship Id="rId18" Type="http://schemas.openxmlformats.org/officeDocument/2006/relationships/slide" Target="slide15.xml"/><Relationship Id="rId19" Type="http://schemas.openxmlformats.org/officeDocument/2006/relationships/image" Target="../media/image21.png"/><Relationship Id="rId1" Type="http://schemas.microsoft.com/office/2007/relationships/media" Target="../media/media2.m4a"/><Relationship Id="rId2" Type="http://schemas.openxmlformats.org/officeDocument/2006/relationships/audio" Target="../media/media2.m4a"/><Relationship Id="rId3" Type="http://schemas.openxmlformats.org/officeDocument/2006/relationships/slideLayout" Target="../slideLayouts/slideLayout2.xml"/><Relationship Id="rId4" Type="http://schemas.openxmlformats.org/officeDocument/2006/relationships/notesSlide" Target="../notesSlides/notesSlide13.xml"/><Relationship Id="rId5" Type="http://schemas.openxmlformats.org/officeDocument/2006/relationships/slide" Target="slide2.xml"/><Relationship Id="rId6" Type="http://schemas.openxmlformats.org/officeDocument/2006/relationships/image" Target="../media/image1.png"/><Relationship Id="rId7" Type="http://schemas.openxmlformats.org/officeDocument/2006/relationships/image" Target="../media/image29.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 Target="slide4.xml"/></Relationships>
</file>

<file path=ppt/slides/_rels/slide16.xml.rels><?xml version="1.0" encoding="UTF-8" standalone="yes"?>
<Relationships xmlns="http://schemas.openxmlformats.org/package/2006/relationships"><Relationship Id="rId9" Type="http://schemas.openxmlformats.org/officeDocument/2006/relationships/slide" Target="slide4.xml"/><Relationship Id="rId20" Type="http://schemas.openxmlformats.org/officeDocument/2006/relationships/image" Target="../media/image32.png"/><Relationship Id="rId10" Type="http://schemas.openxmlformats.org/officeDocument/2006/relationships/image" Target="../media/image12.png"/><Relationship Id="rId11" Type="http://schemas.openxmlformats.org/officeDocument/2006/relationships/slide" Target="slide8.xml"/><Relationship Id="rId12" Type="http://schemas.openxmlformats.org/officeDocument/2006/relationships/image" Target="../media/image13.png"/><Relationship Id="rId13" Type="http://schemas.openxmlformats.org/officeDocument/2006/relationships/slide" Target="slide12.xml"/><Relationship Id="rId14" Type="http://schemas.openxmlformats.org/officeDocument/2006/relationships/image" Target="../media/image14.png"/><Relationship Id="rId15" Type="http://schemas.openxmlformats.org/officeDocument/2006/relationships/slide" Target="slide14.xml"/><Relationship Id="rId16" Type="http://schemas.openxmlformats.org/officeDocument/2006/relationships/image" Target="../media/image15.png"/><Relationship Id="rId17" Type="http://schemas.openxmlformats.org/officeDocument/2006/relationships/slide" Target="slide15.xml"/><Relationship Id="rId18" Type="http://schemas.openxmlformats.org/officeDocument/2006/relationships/image" Target="../media/image21.png"/><Relationship Id="rId19" Type="http://schemas.openxmlformats.org/officeDocument/2006/relationships/slide" Target="slide17.xml"/><Relationship Id="rId1" Type="http://schemas.microsoft.com/office/2007/relationships/media" Target="../media/media2.m4a"/><Relationship Id="rId2" Type="http://schemas.openxmlformats.org/officeDocument/2006/relationships/audio" Target="../media/media2.m4a"/><Relationship Id="rId3" Type="http://schemas.openxmlformats.org/officeDocument/2006/relationships/slideLayout" Target="../slideLayouts/slideLayout2.xml"/><Relationship Id="rId4" Type="http://schemas.openxmlformats.org/officeDocument/2006/relationships/notesSlide" Target="../notesSlides/notesSlide14.xml"/><Relationship Id="rId5" Type="http://schemas.openxmlformats.org/officeDocument/2006/relationships/slide" Target="slide2.xml"/><Relationship Id="rId6" Type="http://schemas.openxmlformats.org/officeDocument/2006/relationships/image" Target="../media/image1.png"/><Relationship Id="rId7" Type="http://schemas.openxmlformats.org/officeDocument/2006/relationships/image" Target="../media/image29.png"/><Relationship Id="rId8"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4" Type="http://schemas.openxmlformats.org/officeDocument/2006/relationships/image" Target="../media/image10.png"/><Relationship Id="rId5" Type="http://schemas.openxmlformats.org/officeDocument/2006/relationships/slide" Target="slide19.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4" Type="http://schemas.openxmlformats.org/officeDocument/2006/relationships/image" Target="../media/image10.png"/><Relationship Id="rId5" Type="http://schemas.openxmlformats.org/officeDocument/2006/relationships/slide" Target="slide22.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image" Target="../media/image8.png"/><Relationship Id="rId5" Type="http://schemas.openxmlformats.org/officeDocument/2006/relationships/slide" Target="slide23.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4" Type="http://schemas.openxmlformats.org/officeDocument/2006/relationships/image" Target="../media/image10.png"/><Relationship Id="rId5" Type="http://schemas.openxmlformats.org/officeDocument/2006/relationships/slide" Target="slide25.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image" Target="../media/image8.png"/><Relationship Id="rId5" Type="http://schemas.openxmlformats.org/officeDocument/2006/relationships/slide" Target="slide26.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4" Type="http://schemas.openxmlformats.org/officeDocument/2006/relationships/image" Target="../media/image10.png"/><Relationship Id="rId5" Type="http://schemas.openxmlformats.org/officeDocument/2006/relationships/slide" Target="slide28.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image" Target="../media/image8.png"/><Relationship Id="rId5" Type="http://schemas.openxmlformats.org/officeDocument/2006/relationships/slide" Target="slide29.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 Target="slide30.xml"/><Relationship Id="rId4" Type="http://schemas.openxmlformats.org/officeDocument/2006/relationships/image" Target="../media/image10.png"/><Relationship Id="rId5" Type="http://schemas.openxmlformats.org/officeDocument/2006/relationships/slide" Target="slide31.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slide" Target="slide2.xml"/><Relationship Id="rId4" Type="http://schemas.openxmlformats.org/officeDocument/2006/relationships/image" Target="../media/image1.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s>
</file>

<file path=ppt/slides/_rels/slide30.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image" Target="../media/image8.png"/><Relationship Id="rId5" Type="http://schemas.openxmlformats.org/officeDocument/2006/relationships/slide" Target="slide32.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 Target="slide33.xml"/><Relationship Id="rId4" Type="http://schemas.openxmlformats.org/officeDocument/2006/relationships/image" Target="../media/image10.png"/><Relationship Id="rId5" Type="http://schemas.openxmlformats.org/officeDocument/2006/relationships/slide" Target="slide34.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image" Target="../media/image8.png"/><Relationship Id="rId5" Type="http://schemas.openxmlformats.org/officeDocument/2006/relationships/slide" Target="slide35.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 Target="slide35.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4" Type="http://schemas.openxmlformats.org/officeDocument/2006/relationships/image" Target="../media/image10.png"/><Relationship Id="rId5" Type="http://schemas.openxmlformats.org/officeDocument/2006/relationships/slide" Target="slide37.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image" Target="../media/image8.png"/><Relationship Id="rId5" Type="http://schemas.openxmlformats.org/officeDocument/2006/relationships/slide" Target="slide38.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 Target="slide38.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 Target="slide39.xml"/><Relationship Id="rId4" Type="http://schemas.openxmlformats.org/officeDocument/2006/relationships/image" Target="../media/image10.png"/><Relationship Id="rId5" Type="http://schemas.openxmlformats.org/officeDocument/2006/relationships/slide" Target="slide40.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image" Target="../media/image8.png"/><Relationship Id="rId5" Type="http://schemas.openxmlformats.org/officeDocument/2006/relationships/slide" Target="slide41.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slide" Target="slide14.xml"/><Relationship Id="rId13" Type="http://schemas.openxmlformats.org/officeDocument/2006/relationships/image" Target="../media/image5.png"/><Relationship Id="rId14" Type="http://schemas.openxmlformats.org/officeDocument/2006/relationships/slide" Target="slide15.xml"/><Relationship Id="rId15" Type="http://schemas.openxmlformats.org/officeDocument/2006/relationships/image" Target="../media/image6.png"/><Relationship Id="rId16" Type="http://schemas.openxmlformats.org/officeDocument/2006/relationships/slide" Target="slide4.xml"/><Relationship Id="rId17" Type="http://schemas.openxmlformats.org/officeDocument/2006/relationships/image" Target="../media/image17.png"/><Relationship Id="rId18" Type="http://schemas.openxmlformats.org/officeDocument/2006/relationships/image" Target="../media/image7.png"/><Relationship Id="rId19" Type="http://schemas.openxmlformats.org/officeDocument/2006/relationships/image" Target="../media/image29.png"/><Relationship Id="rId1" Type="http://schemas.microsoft.com/office/2007/relationships/media" Target="../media/media1.mp3"/><Relationship Id="rId2" Type="http://schemas.openxmlformats.org/officeDocument/2006/relationships/audio" Target="../media/media1.mp3"/><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slide" Target="slide2.xml"/><Relationship Id="rId6" Type="http://schemas.openxmlformats.org/officeDocument/2006/relationships/image" Target="../media/image1.png"/><Relationship Id="rId7" Type="http://schemas.openxmlformats.org/officeDocument/2006/relationships/image" Target="../media/image8.png"/><Relationship Id="rId8" Type="http://schemas.openxmlformats.org/officeDocument/2006/relationships/slide" Target="slide8.xml"/><Relationship Id="rId9" Type="http://schemas.openxmlformats.org/officeDocument/2006/relationships/image" Target="../media/image3.png"/><Relationship Id="rId10" Type="http://schemas.openxmlformats.org/officeDocument/2006/relationships/slide" Target="slide12.xml"/></Relationships>
</file>

<file path=ppt/slides/_rels/slide40.xml.rels><?xml version="1.0" encoding="UTF-8" standalone="yes"?>
<Relationships xmlns="http://schemas.openxmlformats.org/package/2006/relationships"><Relationship Id="rId3" Type="http://schemas.openxmlformats.org/officeDocument/2006/relationships/slide" Target="slide41.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slide" Target="slide42.xml"/><Relationship Id="rId4" Type="http://schemas.openxmlformats.org/officeDocument/2006/relationships/image" Target="../media/image10.png"/><Relationship Id="rId5" Type="http://schemas.openxmlformats.org/officeDocument/2006/relationships/slide" Target="slide43.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image" Target="../media/image8.png"/><Relationship Id="rId5" Type="http://schemas.openxmlformats.org/officeDocument/2006/relationships/slide" Target="slide44.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slide" Target="slide44.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slide" Target="slide46.xml"/><Relationship Id="rId4" Type="http://schemas.openxmlformats.org/officeDocument/2006/relationships/image" Target="../media/image10.png"/><Relationship Id="rId5" Type="http://schemas.openxmlformats.org/officeDocument/2006/relationships/slide" Target="slide45.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slide" Target="slide20.xml"/><Relationship Id="rId4" Type="http://schemas.openxmlformats.org/officeDocument/2006/relationships/image" Target="../media/image8.png"/><Relationship Id="rId5" Type="http://schemas.openxmlformats.org/officeDocument/2006/relationships/slide" Target="slide47.xm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slide" Target="slide47.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xml.rels><?xml version="1.0" encoding="UTF-8" standalone="yes"?>
<Relationships xmlns="http://schemas.openxmlformats.org/package/2006/relationships"><Relationship Id="rId11" Type="http://schemas.openxmlformats.org/officeDocument/2006/relationships/slide" Target="slide12.xml"/><Relationship Id="rId12" Type="http://schemas.openxmlformats.org/officeDocument/2006/relationships/image" Target="../media/image4.png"/><Relationship Id="rId13" Type="http://schemas.openxmlformats.org/officeDocument/2006/relationships/slide" Target="slide14.xml"/><Relationship Id="rId14" Type="http://schemas.openxmlformats.org/officeDocument/2006/relationships/image" Target="../media/image5.png"/><Relationship Id="rId15" Type="http://schemas.openxmlformats.org/officeDocument/2006/relationships/slide" Target="slide15.xml"/><Relationship Id="rId16" Type="http://schemas.openxmlformats.org/officeDocument/2006/relationships/image" Target="../media/image6.png"/><Relationship Id="rId17" Type="http://schemas.openxmlformats.org/officeDocument/2006/relationships/slide" Target="slide4.xml"/><Relationship Id="rId18" Type="http://schemas.openxmlformats.org/officeDocument/2006/relationships/image" Target="../media/image17.png"/><Relationship Id="rId19" Type="http://schemas.openxmlformats.org/officeDocument/2006/relationships/image" Target="../media/image7.png"/><Relationship Id="rId1" Type="http://schemas.microsoft.com/office/2007/relationships/media" Target="../media/media2.m4a"/><Relationship Id="rId2" Type="http://schemas.openxmlformats.org/officeDocument/2006/relationships/audio" Target="../media/media2.m4a"/><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slide" Target="slide2.xml"/><Relationship Id="rId6" Type="http://schemas.openxmlformats.org/officeDocument/2006/relationships/image" Target="../media/image1.png"/><Relationship Id="rId7" Type="http://schemas.openxmlformats.org/officeDocument/2006/relationships/image" Target="../media/image29.png"/><Relationship Id="rId8" Type="http://schemas.openxmlformats.org/officeDocument/2006/relationships/image" Target="../media/image8.png"/><Relationship Id="rId9" Type="http://schemas.openxmlformats.org/officeDocument/2006/relationships/slide" Target="slide8.xml"/><Relationship Id="rId10"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7.png"/><Relationship Id="rId10" Type="http://schemas.openxmlformats.org/officeDocument/2006/relationships/slide" Target="slide8.xml"/><Relationship Id="rId11" Type="http://schemas.openxmlformats.org/officeDocument/2006/relationships/image" Target="../media/image3.png"/><Relationship Id="rId12" Type="http://schemas.openxmlformats.org/officeDocument/2006/relationships/slide" Target="slide12.xml"/><Relationship Id="rId13" Type="http://schemas.openxmlformats.org/officeDocument/2006/relationships/image" Target="../media/image4.png"/><Relationship Id="rId14" Type="http://schemas.openxmlformats.org/officeDocument/2006/relationships/slide" Target="slide14.xml"/><Relationship Id="rId15" Type="http://schemas.openxmlformats.org/officeDocument/2006/relationships/image" Target="../media/image5.png"/><Relationship Id="rId16" Type="http://schemas.openxmlformats.org/officeDocument/2006/relationships/slide" Target="slide15.xml"/><Relationship Id="rId17" Type="http://schemas.openxmlformats.org/officeDocument/2006/relationships/image" Target="../media/image6.png"/><Relationship Id="rId18" Type="http://schemas.openxmlformats.org/officeDocument/2006/relationships/slide" Target="slide4.xml"/><Relationship Id="rId19" Type="http://schemas.openxmlformats.org/officeDocument/2006/relationships/image" Target="../media/image17.png"/><Relationship Id="rId1" Type="http://schemas.microsoft.com/office/2007/relationships/media" Target="../media/media2.m4a"/><Relationship Id="rId2" Type="http://schemas.openxmlformats.org/officeDocument/2006/relationships/audio" Target="../media/media2.m4a"/><Relationship Id="rId3" Type="http://schemas.openxmlformats.org/officeDocument/2006/relationships/slideLayout" Target="../slideLayouts/slideLayout2.xml"/><Relationship Id="rId4" Type="http://schemas.openxmlformats.org/officeDocument/2006/relationships/notesSlide" Target="../notesSlides/notesSlide4.xml"/><Relationship Id="rId5" Type="http://schemas.openxmlformats.org/officeDocument/2006/relationships/image" Target="../media/image30.png"/><Relationship Id="rId6" Type="http://schemas.openxmlformats.org/officeDocument/2006/relationships/slide" Target="slide2.xml"/><Relationship Id="rId7" Type="http://schemas.openxmlformats.org/officeDocument/2006/relationships/image" Target="../media/image1.png"/><Relationship Id="rId8" Type="http://schemas.openxmlformats.org/officeDocument/2006/relationships/image" Target="../media/image29.png"/></Relationships>
</file>

<file path=ppt/slides/_rels/slide7.xml.rels><?xml version="1.0" encoding="UTF-8" standalone="yes"?>
<Relationships xmlns="http://schemas.openxmlformats.org/package/2006/relationships"><Relationship Id="rId11" Type="http://schemas.openxmlformats.org/officeDocument/2006/relationships/slide" Target="slide12.xml"/><Relationship Id="rId12" Type="http://schemas.openxmlformats.org/officeDocument/2006/relationships/image" Target="../media/image4.png"/><Relationship Id="rId13" Type="http://schemas.openxmlformats.org/officeDocument/2006/relationships/slide" Target="slide14.xml"/><Relationship Id="rId14" Type="http://schemas.openxmlformats.org/officeDocument/2006/relationships/image" Target="../media/image5.png"/><Relationship Id="rId15" Type="http://schemas.openxmlformats.org/officeDocument/2006/relationships/slide" Target="slide15.xml"/><Relationship Id="rId16" Type="http://schemas.openxmlformats.org/officeDocument/2006/relationships/image" Target="../media/image6.png"/><Relationship Id="rId17" Type="http://schemas.openxmlformats.org/officeDocument/2006/relationships/slide" Target="slide4.xml"/><Relationship Id="rId18" Type="http://schemas.openxmlformats.org/officeDocument/2006/relationships/image" Target="../media/image17.png"/><Relationship Id="rId19" Type="http://schemas.openxmlformats.org/officeDocument/2006/relationships/image" Target="../media/image7.png"/><Relationship Id="rId1" Type="http://schemas.microsoft.com/office/2007/relationships/media" Target="../media/media2.m4a"/><Relationship Id="rId2" Type="http://schemas.openxmlformats.org/officeDocument/2006/relationships/audio" Target="../media/media2.m4a"/><Relationship Id="rId3" Type="http://schemas.openxmlformats.org/officeDocument/2006/relationships/slideLayout" Target="../slideLayouts/slideLayout2.xml"/><Relationship Id="rId4" Type="http://schemas.openxmlformats.org/officeDocument/2006/relationships/notesSlide" Target="../notesSlides/notesSlide5.xml"/><Relationship Id="rId5" Type="http://schemas.openxmlformats.org/officeDocument/2006/relationships/slide" Target="slide2.xml"/><Relationship Id="rId6" Type="http://schemas.openxmlformats.org/officeDocument/2006/relationships/image" Target="../media/image1.png"/><Relationship Id="rId7" Type="http://schemas.openxmlformats.org/officeDocument/2006/relationships/image" Target="../media/image29.png"/><Relationship Id="rId8" Type="http://schemas.openxmlformats.org/officeDocument/2006/relationships/image" Target="../media/image8.png"/><Relationship Id="rId9" Type="http://schemas.openxmlformats.org/officeDocument/2006/relationships/slide" Target="slide8.xml"/><Relationship Id="rId10" Type="http://schemas.openxmlformats.org/officeDocument/2006/relationships/image" Target="../media/image3.png"/></Relationships>
</file>

<file path=ppt/slides/_rels/slide8.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slide" Target="slide14.xml"/><Relationship Id="rId13" Type="http://schemas.openxmlformats.org/officeDocument/2006/relationships/image" Target="../media/image5.png"/><Relationship Id="rId14" Type="http://schemas.openxmlformats.org/officeDocument/2006/relationships/slide" Target="slide15.xml"/><Relationship Id="rId15" Type="http://schemas.openxmlformats.org/officeDocument/2006/relationships/image" Target="../media/image6.png"/><Relationship Id="rId16" Type="http://schemas.openxmlformats.org/officeDocument/2006/relationships/slide" Target="slide4.xml"/><Relationship Id="rId17" Type="http://schemas.openxmlformats.org/officeDocument/2006/relationships/image" Target="../media/image12.png"/><Relationship Id="rId18" Type="http://schemas.openxmlformats.org/officeDocument/2006/relationships/slide" Target="slide8.xml"/><Relationship Id="rId19" Type="http://schemas.openxmlformats.org/officeDocument/2006/relationships/image" Target="../media/image18.png"/><Relationship Id="rId1" Type="http://schemas.microsoft.com/office/2007/relationships/media" Target="../media/media2.m4a"/><Relationship Id="rId2" Type="http://schemas.openxmlformats.org/officeDocument/2006/relationships/audio" Target="../media/media2.m4a"/><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slide" Target="slide2.xml"/><Relationship Id="rId6" Type="http://schemas.openxmlformats.org/officeDocument/2006/relationships/image" Target="../media/image1.png"/><Relationship Id="rId7" Type="http://schemas.openxmlformats.org/officeDocument/2006/relationships/image" Target="../media/image29.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 Target="slide12.xml"/></Relationships>
</file>

<file path=ppt/slides/_rels/slide9.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31.png"/><Relationship Id="rId10" Type="http://schemas.openxmlformats.org/officeDocument/2006/relationships/slide" Target="slide12.xml"/><Relationship Id="rId11" Type="http://schemas.openxmlformats.org/officeDocument/2006/relationships/image" Target="../media/image4.png"/><Relationship Id="rId12" Type="http://schemas.openxmlformats.org/officeDocument/2006/relationships/slide" Target="slide14.xml"/><Relationship Id="rId13" Type="http://schemas.openxmlformats.org/officeDocument/2006/relationships/image" Target="../media/image5.png"/><Relationship Id="rId14" Type="http://schemas.openxmlformats.org/officeDocument/2006/relationships/slide" Target="slide15.xml"/><Relationship Id="rId15" Type="http://schemas.openxmlformats.org/officeDocument/2006/relationships/image" Target="../media/image6.png"/><Relationship Id="rId16" Type="http://schemas.openxmlformats.org/officeDocument/2006/relationships/slide" Target="slide4.xml"/><Relationship Id="rId17" Type="http://schemas.openxmlformats.org/officeDocument/2006/relationships/image" Target="../media/image12.png"/><Relationship Id="rId18" Type="http://schemas.openxmlformats.org/officeDocument/2006/relationships/slide" Target="slide8.xml"/><Relationship Id="rId19" Type="http://schemas.openxmlformats.org/officeDocument/2006/relationships/image" Target="../media/image18.png"/><Relationship Id="rId1" Type="http://schemas.microsoft.com/office/2007/relationships/media" Target="../media/media2.m4a"/><Relationship Id="rId2" Type="http://schemas.openxmlformats.org/officeDocument/2006/relationships/audio" Target="../media/media2.m4a"/><Relationship Id="rId3" Type="http://schemas.openxmlformats.org/officeDocument/2006/relationships/slideLayout" Target="../slideLayouts/slideLayout2.xml"/><Relationship Id="rId4" Type="http://schemas.openxmlformats.org/officeDocument/2006/relationships/notesSlide" Target="../notesSlides/notesSlide7.xml"/><Relationship Id="rId5" Type="http://schemas.openxmlformats.org/officeDocument/2006/relationships/slide" Target="slide2.xml"/><Relationship Id="rId6" Type="http://schemas.openxmlformats.org/officeDocument/2006/relationships/image" Target="../media/image1.png"/><Relationship Id="rId7" Type="http://schemas.openxmlformats.org/officeDocument/2006/relationships/image" Target="../media/image29.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230"/>
            <a:ext cx="7886700" cy="995093"/>
          </a:xfrm>
        </p:spPr>
        <p:txBody>
          <a:bodyPr/>
          <a:lstStyle/>
          <a:p>
            <a:r>
              <a:rPr lang="en-US" dirty="0" smtClean="0"/>
              <a:t>resources</a:t>
            </a:r>
            <a:endParaRPr lang="en-US" dirty="0"/>
          </a:p>
        </p:txBody>
      </p:sp>
      <p:sp>
        <p:nvSpPr>
          <p:cNvPr id="4" name="Rectangle 3"/>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p:cNvSpPr/>
          <p:nvPr/>
        </p:nvSpPr>
        <p:spPr>
          <a:xfrm>
            <a:off x="0" y="3678"/>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20" name="Picture 19">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04" y="945474"/>
            <a:ext cx="1337733" cy="414867"/>
          </a:xfrm>
          <a:prstGeom prst="rect">
            <a:avLst/>
          </a:prstGeom>
        </p:spPr>
      </p:pic>
      <p:pic>
        <p:nvPicPr>
          <p:cNvPr id="21" name="Picture 20">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237" y="1449356"/>
            <a:ext cx="1206500" cy="414867"/>
          </a:xfrm>
          <a:prstGeom prst="rect">
            <a:avLst/>
          </a:prstGeom>
        </p:spPr>
      </p:pic>
      <p:pic>
        <p:nvPicPr>
          <p:cNvPr id="22" name="Picture 21">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0170" y="1953238"/>
            <a:ext cx="1824567" cy="414867"/>
          </a:xfrm>
          <a:prstGeom prst="rect">
            <a:avLst/>
          </a:prstGeom>
        </p:spPr>
      </p:pic>
      <p:pic>
        <p:nvPicPr>
          <p:cNvPr id="23" name="Picture 2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270" y="2457120"/>
            <a:ext cx="2040467" cy="414867"/>
          </a:xfrm>
          <a:prstGeom prst="rect">
            <a:avLst/>
          </a:prstGeom>
        </p:spPr>
      </p:pic>
      <p:pic>
        <p:nvPicPr>
          <p:cNvPr id="24" name="Picture 23">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3437" y="2961003"/>
            <a:ext cx="1511300" cy="414867"/>
          </a:xfrm>
          <a:prstGeom prst="rect">
            <a:avLst/>
          </a:prstGeom>
        </p:spPr>
      </p:pic>
      <p:pic>
        <p:nvPicPr>
          <p:cNvPr id="26" name="Picture 25">
            <a:hlinkClick r:id="" action="ppaction://hlinkshowjump?jump=previousslide"/>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pic>
        <p:nvPicPr>
          <p:cNvPr id="27" name="Picture 26">
            <a:hlinkClick r:id="" action="ppaction://hlinkshowjump?jump=nextslide"/>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pic>
        <p:nvPicPr>
          <p:cNvPr id="28" name="Picture 27">
            <a:hlinkClick r:id="rId15" action="ppaction://hlinksldjump"/>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2814" y="4496226"/>
            <a:ext cx="783167" cy="423333"/>
          </a:xfrm>
          <a:prstGeom prst="rect">
            <a:avLst/>
          </a:prstGeom>
        </p:spPr>
      </p:pic>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94134" y="3662259"/>
            <a:ext cx="419100" cy="419100"/>
          </a:xfrm>
          <a:prstGeom prst="rect">
            <a:avLst/>
          </a:prstGeom>
        </p:spPr>
      </p:pic>
      <p:pic>
        <p:nvPicPr>
          <p:cNvPr id="30" name="Picture 2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94134" y="4175629"/>
            <a:ext cx="419100" cy="414867"/>
          </a:xfrm>
          <a:prstGeom prst="rect">
            <a:avLst/>
          </a:prstGeom>
        </p:spPr>
      </p:pic>
      <p:pic>
        <p:nvPicPr>
          <p:cNvPr id="8" name="Picture 7">
            <a:hlinkClick r:id="rId3" action="ppaction://hlinksldjump"/>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014188" y="904416"/>
            <a:ext cx="1337733" cy="452967"/>
          </a:xfrm>
          <a:prstGeom prst="rect">
            <a:avLst/>
          </a:prstGeom>
        </p:spPr>
      </p:pic>
      <p:pic>
        <p:nvPicPr>
          <p:cNvPr id="9" name="Picture 8">
            <a:hlinkClick r:id="rId5" action="ppaction://hlinksldjump"/>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145421" y="1402229"/>
            <a:ext cx="1206500" cy="457200"/>
          </a:xfrm>
          <a:prstGeom prst="rect">
            <a:avLst/>
          </a:prstGeom>
        </p:spPr>
      </p:pic>
      <p:pic>
        <p:nvPicPr>
          <p:cNvPr id="10" name="Picture 9">
            <a:hlinkClick r:id="rId7" action="ppaction://hlinksldjump"/>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527354" y="1904274"/>
            <a:ext cx="1824567" cy="461434"/>
          </a:xfrm>
          <a:prstGeom prst="rect">
            <a:avLst/>
          </a:prstGeom>
        </p:spPr>
      </p:pic>
      <p:pic>
        <p:nvPicPr>
          <p:cNvPr id="11" name="Picture 10">
            <a:hlinkClick r:id="rId9" action="ppaction://hlinksldjump"/>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315688" y="2410553"/>
            <a:ext cx="2036233" cy="461434"/>
          </a:xfrm>
          <a:prstGeom prst="rect">
            <a:avLst/>
          </a:prstGeom>
        </p:spPr>
      </p:pic>
      <p:pic>
        <p:nvPicPr>
          <p:cNvPr id="12" name="Picture 11">
            <a:hlinkClick r:id="rId11" action="ppaction://hlinksldjump"/>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840621" y="2916833"/>
            <a:ext cx="1511300" cy="465667"/>
          </a:xfrm>
          <a:prstGeom prst="rect">
            <a:avLst/>
          </a:prstGeom>
        </p:spPr>
      </p:pic>
      <p:pic>
        <p:nvPicPr>
          <p:cNvPr id="14" name="Picture 13">
            <a:hlinkClick r:id="rId3" action="ppaction://hlinksldjump"/>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446183" y="945474"/>
            <a:ext cx="1337733" cy="414867"/>
          </a:xfrm>
          <a:prstGeom prst="rect">
            <a:avLst/>
          </a:prstGeom>
        </p:spPr>
      </p:pic>
      <p:pic>
        <p:nvPicPr>
          <p:cNvPr id="15" name="Picture 14">
            <a:hlinkClick r:id="rId5" action="ppaction://hlinksldjump"/>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577416" y="1449356"/>
            <a:ext cx="1206500" cy="414867"/>
          </a:xfrm>
          <a:prstGeom prst="rect">
            <a:avLst/>
          </a:prstGeom>
        </p:spPr>
      </p:pic>
      <p:pic>
        <p:nvPicPr>
          <p:cNvPr id="16" name="Picture 15">
            <a:hlinkClick r:id="rId7" action="ppaction://hlinksldjump"/>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959349" y="1953238"/>
            <a:ext cx="1824567" cy="414867"/>
          </a:xfrm>
          <a:prstGeom prst="rect">
            <a:avLst/>
          </a:prstGeom>
        </p:spPr>
      </p:pic>
      <p:pic>
        <p:nvPicPr>
          <p:cNvPr id="17" name="Picture 16">
            <a:hlinkClick r:id="rId9" action="ppaction://hlinksldjump"/>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747683" y="2457120"/>
            <a:ext cx="2036233" cy="414867"/>
          </a:xfrm>
          <a:prstGeom prst="rect">
            <a:avLst/>
          </a:prstGeom>
        </p:spPr>
      </p:pic>
      <p:pic>
        <p:nvPicPr>
          <p:cNvPr id="18" name="Picture 17">
            <a:hlinkClick r:id="rId11" action="ppaction://hlinksldjump"/>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272616" y="2961001"/>
            <a:ext cx="1511300" cy="414867"/>
          </a:xfrm>
          <a:prstGeom prst="rect">
            <a:avLst/>
          </a:prstGeom>
        </p:spPr>
      </p:pic>
    </p:spTree>
    <p:extLst>
      <p:ext uri="{BB962C8B-B14F-4D97-AF65-F5344CB8AC3E}">
        <p14:creationId xmlns:p14="http://schemas.microsoft.com/office/powerpoint/2010/main" val="975507046"/>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1042086" y="969124"/>
            <a:ext cx="891773" cy="995093"/>
          </a:xfrm>
        </p:spPr>
        <p:txBody>
          <a:bodyPr/>
          <a:lstStyle/>
          <a:p>
            <a:r>
              <a:rPr lang="en-US" dirty="0" smtClean="0"/>
              <a:t>2-3</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9" name="analysi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705963" y="4158778"/>
            <a:ext cx="812800" cy="812800"/>
          </a:xfrm>
          <a:prstGeom prst="rect">
            <a:avLst/>
          </a:prstGeom>
        </p:spPr>
      </p:pic>
      <p:pic>
        <p:nvPicPr>
          <p:cNvPr id="12" name="Picture 11">
            <a:hlinkClick r:id="" action="ppaction://hlinkshowjump?jump=previousslide"/>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pic>
        <p:nvPicPr>
          <p:cNvPr id="13" name="Picture 12">
            <a:hlinkClick r:id="" action="ppaction://hlinkshowjump?jump=nextslide"/>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pic>
        <p:nvPicPr>
          <p:cNvPr id="20" name="Picture 19">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0170" y="1953238"/>
            <a:ext cx="1824567" cy="414867"/>
          </a:xfrm>
          <a:prstGeom prst="rect">
            <a:avLst/>
          </a:prstGeom>
        </p:spPr>
      </p:pic>
      <p:pic>
        <p:nvPicPr>
          <p:cNvPr id="21" name="Picture 20">
            <a:hlinkClick r:id="rId12" action="ppaction://hlinksldjump"/>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4270" y="2457120"/>
            <a:ext cx="2040467" cy="414867"/>
          </a:xfrm>
          <a:prstGeom prst="rect">
            <a:avLst/>
          </a:prstGeom>
        </p:spPr>
      </p:pic>
      <p:pic>
        <p:nvPicPr>
          <p:cNvPr id="22" name="Picture 21">
            <a:hlinkClick r:id="rId14" action="ppaction://hlinksldjump"/>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3437" y="2961003"/>
            <a:ext cx="1511300" cy="414867"/>
          </a:xfrm>
          <a:prstGeom prst="rect">
            <a:avLst/>
          </a:prstGeom>
        </p:spPr>
      </p:pic>
      <p:pic>
        <p:nvPicPr>
          <p:cNvPr id="23" name="Picture 22">
            <a:hlinkClick r:id="rId16" action="ppaction://hlinksldjump"/>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92770" y="906813"/>
            <a:ext cx="1337733" cy="452967"/>
          </a:xfrm>
          <a:prstGeom prst="rect">
            <a:avLst/>
          </a:prstGeom>
        </p:spPr>
      </p:pic>
      <p:pic>
        <p:nvPicPr>
          <p:cNvPr id="24" name="Picture 23">
            <a:hlinkClick r:id="rId18" action="ppaction://hlinksldjump"/>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38785" y="1446006"/>
            <a:ext cx="1206500" cy="414867"/>
          </a:xfrm>
          <a:prstGeom prst="rect">
            <a:avLst/>
          </a:prstGeom>
        </p:spPr>
      </p:pic>
      <p:sp>
        <p:nvSpPr>
          <p:cNvPr id="25" name="TextBox 24"/>
          <p:cNvSpPr txBox="1"/>
          <p:nvPr/>
        </p:nvSpPr>
        <p:spPr>
          <a:xfrm>
            <a:off x="2847543" y="1027627"/>
            <a:ext cx="6070214" cy="600164"/>
          </a:xfrm>
          <a:prstGeom prst="rect">
            <a:avLst/>
          </a:prstGeom>
          <a:noFill/>
        </p:spPr>
        <p:txBody>
          <a:bodyPr wrap="square" rtlCol="0">
            <a:spAutoFit/>
          </a:bodyPr>
          <a:lstStyle/>
          <a:p>
            <a:pPr>
              <a:lnSpc>
                <a:spcPct val="150000"/>
              </a:lnSpc>
            </a:pPr>
            <a:r>
              <a:rPr lang="en-US" sz="2400" b="1" i="1" dirty="0" smtClean="0">
                <a:solidFill>
                  <a:schemeClr val="tx1">
                    <a:lumMod val="50000"/>
                    <a:lumOff val="50000"/>
                  </a:schemeClr>
                </a:solidFill>
                <a:latin typeface="Avenir Book" charset="0"/>
                <a:ea typeface="Avenir Book" charset="0"/>
                <a:cs typeface="Avenir Book" charset="0"/>
              </a:rPr>
              <a:t>Design</a:t>
            </a:r>
            <a:endParaRPr lang="en-US" sz="2000" dirty="0">
              <a:solidFill>
                <a:schemeClr val="tx1">
                  <a:lumMod val="50000"/>
                  <a:lumOff val="50000"/>
                </a:schemeClr>
              </a:solidFill>
              <a:latin typeface="Avenir Book" charset="0"/>
              <a:ea typeface="Avenir Book" charset="0"/>
              <a:cs typeface="Avenir Book" charset="0"/>
            </a:endParaRPr>
          </a:p>
        </p:txBody>
      </p:sp>
      <p:sp>
        <p:nvSpPr>
          <p:cNvPr id="16" name="TextBox 15"/>
          <p:cNvSpPr txBox="1"/>
          <p:nvPr/>
        </p:nvSpPr>
        <p:spPr>
          <a:xfrm>
            <a:off x="2962331" y="2148491"/>
            <a:ext cx="1255472" cy="461665"/>
          </a:xfrm>
          <a:prstGeom prst="rect">
            <a:avLst/>
          </a:prstGeom>
          <a:noFill/>
        </p:spPr>
        <p:txBody>
          <a:bodyPr wrap="none" rtlCol="0">
            <a:spAutoFit/>
          </a:bodyPr>
          <a:lstStyle/>
          <a:p>
            <a:r>
              <a:rPr lang="en-US" sz="2400" b="1" i="1" dirty="0" smtClean="0">
                <a:solidFill>
                  <a:schemeClr val="accent4"/>
                </a:solidFill>
                <a:latin typeface="Avenir Black Oblique" charset="0"/>
                <a:ea typeface="Avenir Black Oblique" charset="0"/>
                <a:cs typeface="Avenir Black Oblique" charset="0"/>
              </a:rPr>
              <a:t>Absorb</a:t>
            </a:r>
            <a:endParaRPr lang="en-US" sz="2400" b="1" i="1" dirty="0">
              <a:solidFill>
                <a:schemeClr val="accent4"/>
              </a:solidFill>
              <a:latin typeface="Avenir Black Oblique" charset="0"/>
              <a:ea typeface="Avenir Black Oblique" charset="0"/>
              <a:cs typeface="Avenir Black Oblique" charset="0"/>
            </a:endParaRPr>
          </a:p>
        </p:txBody>
      </p:sp>
      <p:sp>
        <p:nvSpPr>
          <p:cNvPr id="18" name="TextBox 17"/>
          <p:cNvSpPr txBox="1"/>
          <p:nvPr/>
        </p:nvSpPr>
        <p:spPr>
          <a:xfrm>
            <a:off x="7181025" y="2158824"/>
            <a:ext cx="606256" cy="461665"/>
          </a:xfrm>
          <a:prstGeom prst="rect">
            <a:avLst/>
          </a:prstGeom>
          <a:noFill/>
        </p:spPr>
        <p:txBody>
          <a:bodyPr wrap="none" rtlCol="0">
            <a:spAutoFit/>
          </a:bodyPr>
          <a:lstStyle/>
          <a:p>
            <a:r>
              <a:rPr lang="en-US" sz="2400" b="1" i="1" dirty="0" smtClean="0">
                <a:solidFill>
                  <a:schemeClr val="accent5"/>
                </a:solidFill>
                <a:latin typeface="Avenir Black Oblique" charset="0"/>
                <a:ea typeface="Avenir Black Oblique" charset="0"/>
                <a:cs typeface="Avenir Black Oblique" charset="0"/>
              </a:rPr>
              <a:t>Do</a:t>
            </a:r>
            <a:endParaRPr lang="en-US" sz="2400" b="1" i="1" dirty="0">
              <a:solidFill>
                <a:schemeClr val="accent5"/>
              </a:solidFill>
              <a:latin typeface="Avenir Black Oblique" charset="0"/>
              <a:ea typeface="Avenir Black Oblique" charset="0"/>
              <a:cs typeface="Avenir Black Oblique" charset="0"/>
            </a:endParaRPr>
          </a:p>
        </p:txBody>
      </p:sp>
      <p:sp>
        <p:nvSpPr>
          <p:cNvPr id="19" name="TextBox 18"/>
          <p:cNvSpPr txBox="1"/>
          <p:nvPr/>
        </p:nvSpPr>
        <p:spPr>
          <a:xfrm>
            <a:off x="5005955" y="1840762"/>
            <a:ext cx="1386918" cy="461665"/>
          </a:xfrm>
          <a:prstGeom prst="rect">
            <a:avLst/>
          </a:prstGeom>
          <a:noFill/>
        </p:spPr>
        <p:txBody>
          <a:bodyPr wrap="none" rtlCol="0">
            <a:spAutoFit/>
          </a:bodyPr>
          <a:lstStyle/>
          <a:p>
            <a:r>
              <a:rPr lang="en-US" sz="2400" b="1" i="1" dirty="0" smtClean="0">
                <a:solidFill>
                  <a:schemeClr val="accent2"/>
                </a:solidFill>
                <a:latin typeface="Avenir Black Oblique" charset="0"/>
                <a:ea typeface="Avenir Black Oblique" charset="0"/>
                <a:cs typeface="Avenir Black Oblique" charset="0"/>
              </a:rPr>
              <a:t>Connect</a:t>
            </a:r>
            <a:endParaRPr lang="en-US" sz="2400" b="1" i="1" dirty="0">
              <a:solidFill>
                <a:schemeClr val="accent2"/>
              </a:solidFill>
              <a:latin typeface="Avenir Black Oblique" charset="0"/>
              <a:ea typeface="Avenir Black Oblique" charset="0"/>
              <a:cs typeface="Avenir Black Oblique" charset="0"/>
            </a:endParaRPr>
          </a:p>
        </p:txBody>
      </p:sp>
    </p:spTree>
    <p:extLst>
      <p:ext uri="{BB962C8B-B14F-4D97-AF65-F5344CB8AC3E}">
        <p14:creationId xmlns:p14="http://schemas.microsoft.com/office/powerpoint/2010/main" val="561530913"/>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0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remove" display="0">
                  <p:stCondLst>
                    <p:cond delay="indefinite"/>
                  </p:stCondLst>
                  <p:endCondLst>
                    <p:cond evt="onStopAudio" delay="0">
                      <p:tgtEl>
                        <p:sldTgt/>
                      </p:tgtEl>
                    </p:cond>
                  </p:endCondLst>
                </p:cTn>
                <p:tgtEl>
                  <p:spTgt spid="9"/>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1042086" y="969124"/>
            <a:ext cx="891773" cy="995093"/>
          </a:xfrm>
        </p:spPr>
        <p:txBody>
          <a:bodyPr/>
          <a:lstStyle/>
          <a:p>
            <a:r>
              <a:rPr lang="en-US" dirty="0" smtClean="0"/>
              <a:t>2-4</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9" name="analysi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705963" y="4158778"/>
            <a:ext cx="812800" cy="812800"/>
          </a:xfrm>
          <a:prstGeom prst="rect">
            <a:avLst/>
          </a:prstGeom>
        </p:spPr>
      </p:pic>
      <p:pic>
        <p:nvPicPr>
          <p:cNvPr id="12" name="Picture 11">
            <a:hlinkClick r:id="" action="ppaction://hlinkshowjump?jump=previousslide"/>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pic>
        <p:nvPicPr>
          <p:cNvPr id="13" name="Picture 12">
            <a:hlinkClick r:id="" action="ppaction://hlinkshowjump?jump=nextslide"/>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pic>
        <p:nvPicPr>
          <p:cNvPr id="20" name="Picture 19">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0170" y="1953238"/>
            <a:ext cx="1824567" cy="414867"/>
          </a:xfrm>
          <a:prstGeom prst="rect">
            <a:avLst/>
          </a:prstGeom>
        </p:spPr>
      </p:pic>
      <p:pic>
        <p:nvPicPr>
          <p:cNvPr id="21" name="Picture 20">
            <a:hlinkClick r:id="rId12" action="ppaction://hlinksldjump"/>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4270" y="2457120"/>
            <a:ext cx="2040467" cy="414867"/>
          </a:xfrm>
          <a:prstGeom prst="rect">
            <a:avLst/>
          </a:prstGeom>
        </p:spPr>
      </p:pic>
      <p:pic>
        <p:nvPicPr>
          <p:cNvPr id="22" name="Picture 21">
            <a:hlinkClick r:id="rId14" action="ppaction://hlinksldjump"/>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3437" y="2961003"/>
            <a:ext cx="1511300" cy="414867"/>
          </a:xfrm>
          <a:prstGeom prst="rect">
            <a:avLst/>
          </a:prstGeom>
        </p:spPr>
      </p:pic>
      <p:pic>
        <p:nvPicPr>
          <p:cNvPr id="23" name="Picture 22">
            <a:hlinkClick r:id="rId16" action="ppaction://hlinksldjump"/>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92770" y="906813"/>
            <a:ext cx="1337733" cy="452967"/>
          </a:xfrm>
          <a:prstGeom prst="rect">
            <a:avLst/>
          </a:prstGeom>
        </p:spPr>
      </p:pic>
      <p:pic>
        <p:nvPicPr>
          <p:cNvPr id="24" name="Picture 23">
            <a:hlinkClick r:id="rId18" action="ppaction://hlinksldjump"/>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38785" y="1446006"/>
            <a:ext cx="1206500" cy="414867"/>
          </a:xfrm>
          <a:prstGeom prst="rect">
            <a:avLst/>
          </a:prstGeom>
        </p:spPr>
      </p:pic>
      <p:sp>
        <p:nvSpPr>
          <p:cNvPr id="25" name="TextBox 24"/>
          <p:cNvSpPr txBox="1"/>
          <p:nvPr/>
        </p:nvSpPr>
        <p:spPr>
          <a:xfrm>
            <a:off x="2847542" y="1027627"/>
            <a:ext cx="6145629" cy="3139321"/>
          </a:xfrm>
          <a:prstGeom prst="rect">
            <a:avLst/>
          </a:prstGeom>
          <a:noFill/>
        </p:spPr>
        <p:txBody>
          <a:bodyPr wrap="square" rtlCol="0">
            <a:spAutoFit/>
          </a:bodyPr>
          <a:lstStyle/>
          <a:p>
            <a:pPr>
              <a:lnSpc>
                <a:spcPct val="150000"/>
              </a:lnSpc>
            </a:pPr>
            <a:r>
              <a:rPr lang="en-US" sz="2400" b="1" i="1" dirty="0" smtClean="0">
                <a:solidFill>
                  <a:schemeClr val="tx1">
                    <a:lumMod val="50000"/>
                    <a:lumOff val="50000"/>
                  </a:schemeClr>
                </a:solidFill>
                <a:latin typeface="Avenir Book" charset="0"/>
                <a:ea typeface="Avenir Book" charset="0"/>
                <a:cs typeface="Avenir Book" charset="0"/>
              </a:rPr>
              <a:t>Deliverable: Storyboards</a:t>
            </a:r>
          </a:p>
          <a:p>
            <a:pPr marL="342900" indent="-342900">
              <a:lnSpc>
                <a:spcPct val="150000"/>
              </a:lnSpc>
              <a:buFont typeface="Symbol" charset="2"/>
              <a:buChar char=""/>
            </a:pPr>
            <a:r>
              <a:rPr lang="en-US" sz="1800" dirty="0" smtClean="0">
                <a:solidFill>
                  <a:schemeClr val="tx1">
                    <a:lumMod val="50000"/>
                    <a:lumOff val="50000"/>
                  </a:schemeClr>
                </a:solidFill>
                <a:latin typeface="Avenir Book" charset="0"/>
                <a:ea typeface="Avenir Book" charset="0"/>
                <a:cs typeface="Avenir Book" charset="0"/>
              </a:rPr>
              <a:t>All </a:t>
            </a:r>
            <a:r>
              <a:rPr lang="en-US" sz="1800" dirty="0">
                <a:solidFill>
                  <a:schemeClr val="tx1">
                    <a:lumMod val="50000"/>
                    <a:lumOff val="50000"/>
                  </a:schemeClr>
                </a:solidFill>
                <a:latin typeface="Avenir Book" charset="0"/>
                <a:ea typeface="Avenir Book" charset="0"/>
                <a:cs typeface="Avenir Book" charset="0"/>
              </a:rPr>
              <a:t>the complete and final </a:t>
            </a:r>
            <a:r>
              <a:rPr lang="en-US" sz="1800" dirty="0" smtClean="0">
                <a:solidFill>
                  <a:schemeClr val="tx1">
                    <a:lumMod val="50000"/>
                    <a:lumOff val="50000"/>
                  </a:schemeClr>
                </a:solidFill>
                <a:latin typeface="Avenir Book" charset="0"/>
                <a:ea typeface="Avenir Book" charset="0"/>
                <a:cs typeface="Avenir Book" charset="0"/>
              </a:rPr>
              <a:t>text</a:t>
            </a:r>
          </a:p>
          <a:p>
            <a:pPr marL="342900" indent="-342900">
              <a:lnSpc>
                <a:spcPct val="150000"/>
              </a:lnSpc>
              <a:buFont typeface="Symbol" charset="2"/>
              <a:buChar char=""/>
            </a:pPr>
            <a:r>
              <a:rPr lang="en-US" sz="1800" dirty="0" smtClean="0">
                <a:solidFill>
                  <a:schemeClr val="tx1">
                    <a:lumMod val="50000"/>
                    <a:lumOff val="50000"/>
                  </a:schemeClr>
                </a:solidFill>
                <a:latin typeface="Avenir Book" charset="0"/>
                <a:ea typeface="Avenir Book" charset="0"/>
                <a:cs typeface="Avenir Book" charset="0"/>
              </a:rPr>
              <a:t>Complete </a:t>
            </a:r>
            <a:r>
              <a:rPr lang="en-US" sz="1800" dirty="0">
                <a:solidFill>
                  <a:schemeClr val="tx1">
                    <a:lumMod val="50000"/>
                    <a:lumOff val="50000"/>
                  </a:schemeClr>
                </a:solidFill>
                <a:latin typeface="Avenir Book" charset="0"/>
                <a:ea typeface="Avenir Book" charset="0"/>
                <a:cs typeface="Avenir Book" charset="0"/>
              </a:rPr>
              <a:t>text for </a:t>
            </a:r>
            <a:r>
              <a:rPr lang="en-US" sz="1800" dirty="0" smtClean="0">
                <a:solidFill>
                  <a:schemeClr val="tx1">
                    <a:lumMod val="50000"/>
                    <a:lumOff val="50000"/>
                  </a:schemeClr>
                </a:solidFill>
                <a:latin typeface="Avenir Book" charset="0"/>
                <a:ea typeface="Avenir Book" charset="0"/>
                <a:cs typeface="Avenir Book" charset="0"/>
              </a:rPr>
              <a:t>quizzes</a:t>
            </a:r>
            <a:r>
              <a:rPr lang="en-US" sz="1800" dirty="0">
                <a:solidFill>
                  <a:schemeClr val="tx1">
                    <a:lumMod val="50000"/>
                    <a:lumOff val="50000"/>
                  </a:schemeClr>
                </a:solidFill>
                <a:latin typeface="Avenir Book" charset="0"/>
                <a:ea typeface="Avenir Book" charset="0"/>
                <a:cs typeface="Avenir Book" charset="0"/>
              </a:rPr>
              <a:t>, including correct </a:t>
            </a:r>
            <a:r>
              <a:rPr lang="en-US" sz="1800" dirty="0" smtClean="0">
                <a:solidFill>
                  <a:schemeClr val="tx1">
                    <a:lumMod val="50000"/>
                    <a:lumOff val="50000"/>
                  </a:schemeClr>
                </a:solidFill>
                <a:latin typeface="Avenir Book" charset="0"/>
                <a:ea typeface="Avenir Book" charset="0"/>
                <a:cs typeface="Avenir Book" charset="0"/>
              </a:rPr>
              <a:t>answers</a:t>
            </a:r>
          </a:p>
          <a:p>
            <a:pPr marL="342900" indent="-342900">
              <a:lnSpc>
                <a:spcPct val="150000"/>
              </a:lnSpc>
              <a:buFont typeface="Symbol" charset="2"/>
              <a:buChar char=""/>
            </a:pPr>
            <a:r>
              <a:rPr lang="en-US" sz="1800" dirty="0" smtClean="0">
                <a:solidFill>
                  <a:schemeClr val="tx1">
                    <a:lumMod val="50000"/>
                    <a:lumOff val="50000"/>
                  </a:schemeClr>
                </a:solidFill>
                <a:latin typeface="Avenir Book" charset="0"/>
                <a:ea typeface="Avenir Book" charset="0"/>
                <a:cs typeface="Avenir Book" charset="0"/>
              </a:rPr>
              <a:t>Finished </a:t>
            </a:r>
            <a:r>
              <a:rPr lang="en-US" sz="1800" dirty="0">
                <a:solidFill>
                  <a:schemeClr val="tx1">
                    <a:lumMod val="50000"/>
                    <a:lumOff val="50000"/>
                  </a:schemeClr>
                </a:solidFill>
                <a:latin typeface="Avenir Book" charset="0"/>
                <a:ea typeface="Avenir Book" charset="0"/>
                <a:cs typeface="Avenir Book" charset="0"/>
              </a:rPr>
              <a:t>designs, graphics and </a:t>
            </a:r>
            <a:r>
              <a:rPr lang="en-US" sz="1800" dirty="0" smtClean="0">
                <a:solidFill>
                  <a:schemeClr val="tx1">
                    <a:lumMod val="50000"/>
                    <a:lumOff val="50000"/>
                  </a:schemeClr>
                </a:solidFill>
                <a:latin typeface="Avenir Book" charset="0"/>
                <a:ea typeface="Avenir Book" charset="0"/>
                <a:cs typeface="Avenir Book" charset="0"/>
              </a:rPr>
              <a:t>media</a:t>
            </a:r>
          </a:p>
          <a:p>
            <a:pPr marL="342900" indent="-342900">
              <a:lnSpc>
                <a:spcPct val="150000"/>
              </a:lnSpc>
              <a:buFont typeface="Symbol" charset="2"/>
              <a:buChar char=""/>
            </a:pPr>
            <a:r>
              <a:rPr lang="en-US" sz="1800" dirty="0" smtClean="0">
                <a:solidFill>
                  <a:schemeClr val="tx1">
                    <a:lumMod val="50000"/>
                    <a:lumOff val="50000"/>
                  </a:schemeClr>
                </a:solidFill>
                <a:latin typeface="Avenir Book" charset="0"/>
                <a:ea typeface="Avenir Book" charset="0"/>
                <a:cs typeface="Avenir Book" charset="0"/>
              </a:rPr>
              <a:t>Clear </a:t>
            </a:r>
            <a:r>
              <a:rPr lang="en-US" sz="1800" dirty="0">
                <a:solidFill>
                  <a:schemeClr val="tx1">
                    <a:lumMod val="50000"/>
                    <a:lumOff val="50000"/>
                  </a:schemeClr>
                </a:solidFill>
                <a:latin typeface="Avenir Book" charset="0"/>
                <a:ea typeface="Avenir Book" charset="0"/>
                <a:cs typeface="Avenir Book" charset="0"/>
              </a:rPr>
              <a:t>depiction of your navigation </a:t>
            </a:r>
            <a:r>
              <a:rPr lang="en-US" sz="1800" dirty="0" smtClean="0">
                <a:solidFill>
                  <a:schemeClr val="tx1">
                    <a:lumMod val="50000"/>
                    <a:lumOff val="50000"/>
                  </a:schemeClr>
                </a:solidFill>
                <a:latin typeface="Avenir Book" charset="0"/>
                <a:ea typeface="Avenir Book" charset="0"/>
                <a:cs typeface="Avenir Book" charset="0"/>
              </a:rPr>
              <a:t>systems</a:t>
            </a:r>
          </a:p>
          <a:p>
            <a:pPr marL="342900" indent="-342900">
              <a:lnSpc>
                <a:spcPct val="150000"/>
              </a:lnSpc>
              <a:buFont typeface="Symbol" charset="2"/>
              <a:buChar char=""/>
            </a:pPr>
            <a:r>
              <a:rPr lang="en-US" sz="1800" dirty="0" smtClean="0">
                <a:solidFill>
                  <a:schemeClr val="tx1">
                    <a:lumMod val="50000"/>
                    <a:lumOff val="50000"/>
                  </a:schemeClr>
                </a:solidFill>
                <a:latin typeface="Avenir Book" charset="0"/>
                <a:ea typeface="Avenir Book" charset="0"/>
                <a:cs typeface="Avenir Book" charset="0"/>
              </a:rPr>
              <a:t>Details about any </a:t>
            </a:r>
            <a:r>
              <a:rPr lang="en-US" sz="1800" dirty="0">
                <a:solidFill>
                  <a:schemeClr val="tx1">
                    <a:lumMod val="50000"/>
                    <a:lumOff val="50000"/>
                  </a:schemeClr>
                </a:solidFill>
                <a:latin typeface="Avenir Book" charset="0"/>
                <a:ea typeface="Avenir Book" charset="0"/>
                <a:cs typeface="Avenir Book" charset="0"/>
              </a:rPr>
              <a:t>interactive elements or </a:t>
            </a:r>
            <a:r>
              <a:rPr lang="en-US" sz="1800" dirty="0" smtClean="0">
                <a:solidFill>
                  <a:schemeClr val="tx1">
                    <a:lumMod val="50000"/>
                    <a:lumOff val="50000"/>
                  </a:schemeClr>
                </a:solidFill>
                <a:latin typeface="Avenir Book" charset="0"/>
                <a:ea typeface="Avenir Book" charset="0"/>
                <a:cs typeface="Avenir Book" charset="0"/>
              </a:rPr>
              <a:t>animations</a:t>
            </a:r>
          </a:p>
          <a:p>
            <a:pPr marL="342900" indent="-342900">
              <a:lnSpc>
                <a:spcPct val="150000"/>
              </a:lnSpc>
              <a:buFont typeface="Symbol" charset="2"/>
              <a:buChar char=""/>
            </a:pPr>
            <a:r>
              <a:rPr lang="en-US" sz="1800" dirty="0" smtClean="0">
                <a:solidFill>
                  <a:schemeClr val="tx1">
                    <a:lumMod val="50000"/>
                    <a:lumOff val="50000"/>
                  </a:schemeClr>
                </a:solidFill>
                <a:latin typeface="Avenir Book" charset="0"/>
                <a:ea typeface="Avenir Book" charset="0"/>
                <a:cs typeface="Avenir Book" charset="0"/>
              </a:rPr>
              <a:t>Developer-ready</a:t>
            </a:r>
            <a:endParaRPr lang="en-US" sz="1800" dirty="0">
              <a:solidFill>
                <a:schemeClr val="tx1">
                  <a:lumMod val="50000"/>
                  <a:lumOff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1440485342"/>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0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remove" display="0">
                  <p:stCondLst>
                    <p:cond delay="indefinite"/>
                  </p:stCondLst>
                  <p:endCondLst>
                    <p:cond evt="onStopAudio" delay="0">
                      <p:tgtEl>
                        <p:sldTgt/>
                      </p:tgtEl>
                    </p:cond>
                  </p:endCondLst>
                </p:cTn>
                <p:tgtEl>
                  <p:spTgt spid="9"/>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1042086" y="969124"/>
            <a:ext cx="891773" cy="995093"/>
          </a:xfrm>
        </p:spPr>
        <p:txBody>
          <a:bodyPr/>
          <a:lstStyle/>
          <a:p>
            <a:r>
              <a:rPr lang="en-US" dirty="0"/>
              <a:t>3</a:t>
            </a:r>
            <a:r>
              <a:rPr lang="en-US" dirty="0" smtClean="0"/>
              <a:t>-1</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2" name="Picture 11">
            <a:hlinkClick r:id="" action="ppaction://hlinkshowjump?jump=previousslide"/>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pic>
        <p:nvPicPr>
          <p:cNvPr id="13" name="Picture 12">
            <a:hlinkClick r:id="" action="ppaction://hlinkshowjump?jump=nextslide"/>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2847543" y="1027627"/>
            <a:ext cx="4490861" cy="2492990"/>
          </a:xfrm>
          <a:prstGeom prst="rect">
            <a:avLst/>
          </a:prstGeom>
          <a:noFill/>
        </p:spPr>
        <p:txBody>
          <a:bodyPr wrap="square" rtlCol="0">
            <a:spAutoFit/>
          </a:bodyPr>
          <a:lstStyle/>
          <a:p>
            <a:pPr>
              <a:lnSpc>
                <a:spcPct val="150000"/>
              </a:lnSpc>
            </a:pPr>
            <a:r>
              <a:rPr lang="en-US" sz="2400" b="1" i="1" dirty="0" smtClean="0">
                <a:solidFill>
                  <a:schemeClr val="tx1">
                    <a:lumMod val="50000"/>
                    <a:lumOff val="50000"/>
                  </a:schemeClr>
                </a:solidFill>
                <a:latin typeface="Avenir Book" charset="0"/>
                <a:ea typeface="Avenir Book" charset="0"/>
                <a:cs typeface="Avenir Book" charset="0"/>
              </a:rPr>
              <a:t>Development Tools</a:t>
            </a:r>
            <a:endParaRPr lang="en-US" sz="2400" b="1" i="1" dirty="0" smtClean="0">
              <a:solidFill>
                <a:schemeClr val="tx1">
                  <a:lumMod val="50000"/>
                  <a:lumOff val="50000"/>
                </a:schemeClr>
              </a:solidFill>
              <a:latin typeface="Avenir Book" charset="0"/>
              <a:ea typeface="Avenir Book" charset="0"/>
              <a:cs typeface="Avenir Book" charset="0"/>
            </a:endParaRP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Videos</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PowerPoint</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Adobe Captivate</a:t>
            </a:r>
          </a:p>
          <a:p>
            <a:pPr marL="342900" indent="-342900">
              <a:lnSpc>
                <a:spcPct val="150000"/>
              </a:lnSpc>
              <a:buFont typeface="Symbol" charset="2"/>
              <a:buChar char=""/>
            </a:pPr>
            <a:r>
              <a:rPr lang="en-US" sz="2000" dirty="0" smtClean="0">
                <a:solidFill>
                  <a:schemeClr val="tx1">
                    <a:lumMod val="50000"/>
                    <a:lumOff val="50000"/>
                  </a:schemeClr>
                </a:solidFill>
                <a:latin typeface="Avenir Book" charset="0"/>
                <a:ea typeface="Avenir Book" charset="0"/>
                <a:cs typeface="Avenir Book" charset="0"/>
              </a:rPr>
              <a:t>Articulate Storyline 360</a:t>
            </a:r>
            <a:endParaRPr lang="en-US" dirty="0"/>
          </a:p>
        </p:txBody>
      </p:sp>
      <p:pic>
        <p:nvPicPr>
          <p:cNvPr id="16" name="Picture 15">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270" y="2457120"/>
            <a:ext cx="2040467" cy="414867"/>
          </a:xfrm>
          <a:prstGeom prst="rect">
            <a:avLst/>
          </a:prstGeom>
        </p:spPr>
      </p:pic>
      <p:pic>
        <p:nvPicPr>
          <p:cNvPr id="18" name="Picture 17">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3437" y="2961003"/>
            <a:ext cx="1511300" cy="414867"/>
          </a:xfrm>
          <a:prstGeom prst="rect">
            <a:avLst/>
          </a:prstGeom>
        </p:spPr>
      </p:pic>
      <p:pic>
        <p:nvPicPr>
          <p:cNvPr id="19" name="Picture 18">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2770" y="906813"/>
            <a:ext cx="1337733" cy="452967"/>
          </a:xfrm>
          <a:prstGeom prst="rect">
            <a:avLst/>
          </a:prstGeom>
        </p:spPr>
      </p:pic>
      <p:pic>
        <p:nvPicPr>
          <p:cNvPr id="20" name="Picture 19">
            <a:hlinkClick r:id="rId13" action="ppaction://hlinksldjump"/>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24003" y="1404626"/>
            <a:ext cx="1206500" cy="457200"/>
          </a:xfrm>
          <a:prstGeom prst="rect">
            <a:avLst/>
          </a:prstGeom>
        </p:spPr>
      </p:pic>
      <p:pic>
        <p:nvPicPr>
          <p:cNvPr id="21" name="Picture 20">
            <a:hlinkClick r:id="rId15" action="ppaction://hlinksldjump"/>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0718" y="1949888"/>
            <a:ext cx="1824567" cy="414867"/>
          </a:xfrm>
          <a:prstGeom prst="rect">
            <a:avLst/>
          </a:prstGeom>
        </p:spPr>
      </p:pic>
      <p:sp>
        <p:nvSpPr>
          <p:cNvPr id="4" name="TextBox 3"/>
          <p:cNvSpPr txBox="1"/>
          <p:nvPr/>
        </p:nvSpPr>
        <p:spPr>
          <a:xfrm>
            <a:off x="3213684" y="115171"/>
            <a:ext cx="5813215" cy="507831"/>
          </a:xfrm>
          <a:prstGeom prst="rect">
            <a:avLst/>
          </a:prstGeom>
          <a:solidFill>
            <a:schemeClr val="tx1">
              <a:lumMod val="65000"/>
              <a:lumOff val="35000"/>
            </a:schemeClr>
          </a:solidFill>
        </p:spPr>
        <p:txBody>
          <a:bodyPr wrap="square" rtlCol="0">
            <a:spAutoFit/>
          </a:bodyPr>
          <a:lstStyle/>
          <a:p>
            <a:r>
              <a:rPr lang="en-US" sz="900" dirty="0" smtClean="0">
                <a:solidFill>
                  <a:schemeClr val="bg1">
                    <a:lumMod val="75000"/>
                  </a:schemeClr>
                </a:solidFill>
              </a:rPr>
              <a:t>After your storyboards are approved, it’s time to put it all together into a working course. There are many options for eLearning development. While you could deliver your eLearning as a website, a set of videos or a PowerPoint presentation, there are many specialized applications that make interactive features easier to include.</a:t>
            </a:r>
            <a:endParaRPr lang="en-US" sz="900" dirty="0">
              <a:solidFill>
                <a:schemeClr val="bg1">
                  <a:lumMod val="75000"/>
                </a:schemeClr>
              </a:solidFill>
            </a:endParaRPr>
          </a:p>
        </p:txBody>
      </p:sp>
      <p:sp>
        <p:nvSpPr>
          <p:cNvPr id="23" name="TextBox 22"/>
          <p:cNvSpPr txBox="1"/>
          <p:nvPr/>
        </p:nvSpPr>
        <p:spPr>
          <a:xfrm>
            <a:off x="9251468" y="115170"/>
            <a:ext cx="5813215" cy="507831"/>
          </a:xfrm>
          <a:prstGeom prst="rect">
            <a:avLst/>
          </a:prstGeom>
          <a:solidFill>
            <a:schemeClr val="tx1">
              <a:lumMod val="65000"/>
              <a:lumOff val="35000"/>
            </a:schemeClr>
          </a:solidFill>
        </p:spPr>
        <p:txBody>
          <a:bodyPr wrap="square" rtlCol="0">
            <a:spAutoFit/>
          </a:bodyPr>
          <a:lstStyle/>
          <a:p>
            <a:r>
              <a:rPr lang="en-US" sz="900" dirty="0" smtClean="0">
                <a:solidFill>
                  <a:schemeClr val="bg1">
                    <a:lumMod val="75000"/>
                  </a:schemeClr>
                </a:solidFill>
              </a:rPr>
              <a:t>A few of the currently popular software tools include Adobe Captivate and Articulate Storyline 360. All of the specialized apps will enable you to create courses that learners can interact with and take an assessment or quiz at the conclusion. These tools are also what makes it possible to create complex navigation, voice-overs, animation and interaction.</a:t>
            </a:r>
            <a:endParaRPr lang="en-US" sz="900" dirty="0">
              <a:solidFill>
                <a:schemeClr val="bg1">
                  <a:lumMod val="75000"/>
                </a:schemeClr>
              </a:solidFill>
            </a:endParaRPr>
          </a:p>
        </p:txBody>
      </p:sp>
    </p:spTree>
    <p:extLst>
      <p:ext uri="{BB962C8B-B14F-4D97-AF65-F5344CB8AC3E}">
        <p14:creationId xmlns:p14="http://schemas.microsoft.com/office/powerpoint/2010/main" val="1862991567"/>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1042086" y="969124"/>
            <a:ext cx="891773" cy="995093"/>
          </a:xfrm>
        </p:spPr>
        <p:txBody>
          <a:bodyPr/>
          <a:lstStyle/>
          <a:p>
            <a:r>
              <a:rPr lang="en-US" dirty="0" smtClean="0"/>
              <a:t>3-2</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9" name="analysi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792770" y="4026673"/>
            <a:ext cx="812800" cy="812800"/>
          </a:xfrm>
          <a:prstGeom prst="rect">
            <a:avLst/>
          </a:prstGeom>
        </p:spPr>
      </p:pic>
      <p:pic>
        <p:nvPicPr>
          <p:cNvPr id="12" name="Picture 11">
            <a:hlinkClick r:id="" action="ppaction://hlinkshowjump?jump=previousslide"/>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pic>
        <p:nvPicPr>
          <p:cNvPr id="13" name="Picture 12">
            <a:hlinkClick r:id="" action="ppaction://hlinkshowjump?jump=nextslide"/>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2847543" y="1027627"/>
            <a:ext cx="6296457" cy="646331"/>
          </a:xfrm>
          <a:prstGeom prst="rect">
            <a:avLst/>
          </a:prstGeom>
          <a:noFill/>
        </p:spPr>
        <p:txBody>
          <a:bodyPr wrap="square" rtlCol="0">
            <a:spAutoFit/>
          </a:bodyPr>
          <a:lstStyle/>
          <a:p>
            <a:pPr>
              <a:lnSpc>
                <a:spcPct val="150000"/>
              </a:lnSpc>
            </a:pPr>
            <a:r>
              <a:rPr lang="en-US" sz="2400" b="1" i="1" dirty="0">
                <a:solidFill>
                  <a:schemeClr val="tx1">
                    <a:lumMod val="50000"/>
                    <a:lumOff val="50000"/>
                  </a:schemeClr>
                </a:solidFill>
                <a:latin typeface="Avenir Book" charset="0"/>
                <a:ea typeface="Avenir Book" charset="0"/>
                <a:cs typeface="Avenir Book" charset="0"/>
              </a:rPr>
              <a:t>Quality Assurance: Making sure it </a:t>
            </a:r>
            <a:r>
              <a:rPr lang="en-US" sz="2400" b="1" i="1" dirty="0" smtClean="0">
                <a:solidFill>
                  <a:schemeClr val="tx1">
                    <a:lumMod val="50000"/>
                    <a:lumOff val="50000"/>
                  </a:schemeClr>
                </a:solidFill>
                <a:latin typeface="Avenir Book" charset="0"/>
                <a:ea typeface="Avenir Book" charset="0"/>
                <a:cs typeface="Avenir Book" charset="0"/>
              </a:rPr>
              <a:t>works</a:t>
            </a:r>
            <a:endParaRPr lang="en-US" dirty="0"/>
          </a:p>
        </p:txBody>
      </p:sp>
      <p:pic>
        <p:nvPicPr>
          <p:cNvPr id="16" name="Picture 15">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270" y="2457120"/>
            <a:ext cx="2040467" cy="414867"/>
          </a:xfrm>
          <a:prstGeom prst="rect">
            <a:avLst/>
          </a:prstGeom>
        </p:spPr>
      </p:pic>
      <p:pic>
        <p:nvPicPr>
          <p:cNvPr id="18" name="Picture 17">
            <a:hlinkClick r:id="rId12" action="ppaction://hlinksldjump"/>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3437" y="2961003"/>
            <a:ext cx="1511300" cy="414867"/>
          </a:xfrm>
          <a:prstGeom prst="rect">
            <a:avLst/>
          </a:prstGeom>
        </p:spPr>
      </p:pic>
      <p:pic>
        <p:nvPicPr>
          <p:cNvPr id="19" name="Picture 18">
            <a:hlinkClick r:id="rId14" action="ppaction://hlinksldjump"/>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92770" y="906813"/>
            <a:ext cx="1337733" cy="452967"/>
          </a:xfrm>
          <a:prstGeom prst="rect">
            <a:avLst/>
          </a:prstGeom>
        </p:spPr>
      </p:pic>
      <p:pic>
        <p:nvPicPr>
          <p:cNvPr id="20" name="Picture 19">
            <a:hlinkClick r:id="rId16" action="ppaction://hlinksldjump"/>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4003" y="1404626"/>
            <a:ext cx="1206500" cy="457200"/>
          </a:xfrm>
          <a:prstGeom prst="rect">
            <a:avLst/>
          </a:prstGeom>
        </p:spPr>
      </p:pic>
      <p:pic>
        <p:nvPicPr>
          <p:cNvPr id="21" name="Picture 20">
            <a:hlinkClick r:id="rId18" action="ppaction://hlinksldjump"/>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20718" y="1949888"/>
            <a:ext cx="1824567" cy="414867"/>
          </a:xfrm>
          <a:prstGeom prst="rect">
            <a:avLst/>
          </a:prstGeom>
        </p:spPr>
      </p:pic>
    </p:spTree>
    <p:extLst>
      <p:ext uri="{BB962C8B-B14F-4D97-AF65-F5344CB8AC3E}">
        <p14:creationId xmlns:p14="http://schemas.microsoft.com/office/powerpoint/2010/main" val="1236443442"/>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0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remove" display="0">
                  <p:stCondLst>
                    <p:cond delay="indefinite"/>
                  </p:stCondLst>
                  <p:endCondLst>
                    <p:cond evt="onStopAudio" delay="0">
                      <p:tgtEl>
                        <p:sldTgt/>
                      </p:tgtEl>
                    </p:cond>
                  </p:endCondLst>
                </p:cTn>
                <p:tgtEl>
                  <p:spTgt spid="9"/>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1042086" y="969124"/>
            <a:ext cx="891773" cy="995093"/>
          </a:xfrm>
        </p:spPr>
        <p:txBody>
          <a:bodyPr/>
          <a:lstStyle/>
          <a:p>
            <a:r>
              <a:rPr lang="en-US" dirty="0" smtClean="0"/>
              <a:t>4-1</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9" name="analysi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705963" y="4057946"/>
            <a:ext cx="812800" cy="812800"/>
          </a:xfrm>
          <a:prstGeom prst="rect">
            <a:avLst/>
          </a:prstGeom>
        </p:spPr>
      </p:pic>
      <p:pic>
        <p:nvPicPr>
          <p:cNvPr id="12" name="Picture 11">
            <a:hlinkClick r:id="" action="ppaction://hlinkshowjump?jump=previousslide"/>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pic>
        <p:nvPicPr>
          <p:cNvPr id="13" name="Picture 12">
            <a:hlinkClick r:id="" action="ppaction://hlinkshowjump?jump=nextslide"/>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2847543" y="1027627"/>
            <a:ext cx="5981446" cy="2954655"/>
          </a:xfrm>
          <a:prstGeom prst="rect">
            <a:avLst/>
          </a:prstGeom>
          <a:noFill/>
        </p:spPr>
        <p:txBody>
          <a:bodyPr wrap="square" rtlCol="0">
            <a:spAutoFit/>
          </a:bodyPr>
          <a:lstStyle/>
          <a:p>
            <a:pPr>
              <a:lnSpc>
                <a:spcPct val="150000"/>
              </a:lnSpc>
            </a:pPr>
            <a:r>
              <a:rPr lang="en-US" sz="2400" b="1" i="1" dirty="0" smtClean="0">
                <a:solidFill>
                  <a:schemeClr val="tx1">
                    <a:lumMod val="50000"/>
                    <a:lumOff val="50000"/>
                  </a:schemeClr>
                </a:solidFill>
                <a:latin typeface="Avenir Book" charset="0"/>
                <a:ea typeface="Avenir Book" charset="0"/>
                <a:cs typeface="Avenir Book" charset="0"/>
              </a:rPr>
              <a:t>Implementation</a:t>
            </a:r>
            <a:endParaRPr lang="en-US" sz="2400" b="1" i="1" dirty="0" smtClean="0">
              <a:solidFill>
                <a:schemeClr val="tx1">
                  <a:lumMod val="50000"/>
                  <a:lumOff val="50000"/>
                </a:schemeClr>
              </a:solidFill>
              <a:latin typeface="Avenir Book" charset="0"/>
              <a:ea typeface="Avenir Book" charset="0"/>
              <a:cs typeface="Avenir Book" charset="0"/>
            </a:endParaRP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Upload or otherwise deliver the course material</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Train instructors</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Prepare the classroom or learning </a:t>
            </a:r>
            <a:r>
              <a:rPr lang="en-US" sz="2000" dirty="0" smtClean="0">
                <a:solidFill>
                  <a:schemeClr val="tx1">
                    <a:lumMod val="50000"/>
                    <a:lumOff val="50000"/>
                  </a:schemeClr>
                </a:solidFill>
                <a:latin typeface="Avenir Book" charset="0"/>
                <a:ea typeface="Avenir Book" charset="0"/>
                <a:cs typeface="Avenir Book" charset="0"/>
              </a:rPr>
              <a:t>environment</a:t>
            </a:r>
          </a:p>
          <a:p>
            <a:pPr marL="342900" indent="-342900">
              <a:lnSpc>
                <a:spcPct val="150000"/>
              </a:lnSpc>
              <a:buFont typeface="Symbol" charset="2"/>
              <a:buChar char=""/>
            </a:pPr>
            <a:endParaRPr lang="en-US" sz="2000" dirty="0" smtClean="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LMS </a:t>
            </a:r>
            <a:r>
              <a:rPr lang="en-US" sz="2000" dirty="0">
                <a:solidFill>
                  <a:schemeClr val="tx1">
                    <a:lumMod val="50000"/>
                    <a:lumOff val="50000"/>
                  </a:schemeClr>
                </a:solidFill>
                <a:latin typeface="Avenir Book" charset="0"/>
                <a:ea typeface="Avenir Book" charset="0"/>
                <a:cs typeface="Avenir Book" charset="0"/>
              </a:rPr>
              <a:t>= Learning Management System</a:t>
            </a:r>
            <a:endParaRPr lang="en-US" dirty="0"/>
          </a:p>
        </p:txBody>
      </p:sp>
      <p:pic>
        <p:nvPicPr>
          <p:cNvPr id="18" name="Picture 17">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3437" y="2961003"/>
            <a:ext cx="1511300" cy="414867"/>
          </a:xfrm>
          <a:prstGeom prst="rect">
            <a:avLst/>
          </a:prstGeom>
        </p:spPr>
      </p:pic>
      <p:pic>
        <p:nvPicPr>
          <p:cNvPr id="19" name="Picture 18">
            <a:hlinkClick r:id="rId12" action="ppaction://hlinksldjump"/>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2770" y="906813"/>
            <a:ext cx="1337733" cy="452967"/>
          </a:xfrm>
          <a:prstGeom prst="rect">
            <a:avLst/>
          </a:prstGeom>
        </p:spPr>
      </p:pic>
      <p:pic>
        <p:nvPicPr>
          <p:cNvPr id="20" name="Picture 19">
            <a:hlinkClick r:id="rId14" action="ppaction://hlinksldjump"/>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4003" y="1404626"/>
            <a:ext cx="1206500" cy="457200"/>
          </a:xfrm>
          <a:prstGeom prst="rect">
            <a:avLst/>
          </a:prstGeom>
        </p:spPr>
      </p:pic>
      <p:pic>
        <p:nvPicPr>
          <p:cNvPr id="21" name="Picture 20">
            <a:hlinkClick r:id="rId16" action="ppaction://hlinksldjump"/>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5936" y="1906671"/>
            <a:ext cx="1824567" cy="461434"/>
          </a:xfrm>
          <a:prstGeom prst="rect">
            <a:avLst/>
          </a:prstGeom>
        </p:spPr>
      </p:pic>
      <p:pic>
        <p:nvPicPr>
          <p:cNvPr id="22" name="Picture 21">
            <a:hlinkClick r:id="rId18" action="ppaction://hlinksldjump"/>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09052" y="2453770"/>
            <a:ext cx="2036233" cy="414867"/>
          </a:xfrm>
          <a:prstGeom prst="rect">
            <a:avLst/>
          </a:prstGeom>
        </p:spPr>
      </p:pic>
    </p:spTree>
    <p:extLst>
      <p:ext uri="{BB962C8B-B14F-4D97-AF65-F5344CB8AC3E}">
        <p14:creationId xmlns:p14="http://schemas.microsoft.com/office/powerpoint/2010/main" val="593936460"/>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0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remove" display="0">
                  <p:stCondLst>
                    <p:cond delay="indefinite"/>
                  </p:stCondLst>
                  <p:endCondLst>
                    <p:cond evt="onStopAudio" delay="0">
                      <p:tgtEl>
                        <p:sldTgt/>
                      </p:tgtEl>
                    </p:cond>
                  </p:endCondLst>
                </p:cTn>
                <p:tgtEl>
                  <p:spTgt spid="9"/>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1042086" y="969124"/>
            <a:ext cx="891773" cy="995093"/>
          </a:xfrm>
        </p:spPr>
        <p:txBody>
          <a:bodyPr/>
          <a:lstStyle/>
          <a:p>
            <a:r>
              <a:rPr lang="en-US" dirty="0"/>
              <a:t>5</a:t>
            </a:r>
            <a:r>
              <a:rPr lang="en-US" dirty="0" smtClean="0"/>
              <a:t>-1</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9" name="analysi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624993" y="4052073"/>
            <a:ext cx="812800" cy="812800"/>
          </a:xfrm>
          <a:prstGeom prst="rect">
            <a:avLst/>
          </a:prstGeom>
        </p:spPr>
      </p:pic>
      <p:pic>
        <p:nvPicPr>
          <p:cNvPr id="12" name="Picture 11">
            <a:hlinkClick r:id="" action="ppaction://hlinkshowjump?jump=previousslide"/>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pic>
        <p:nvPicPr>
          <p:cNvPr id="13" name="Picture 12">
            <a:hlinkClick r:id="" action="ppaction://hlinkshowjump?jump=nextslide"/>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2847543" y="1037054"/>
            <a:ext cx="5268935" cy="2031325"/>
          </a:xfrm>
          <a:prstGeom prst="rect">
            <a:avLst/>
          </a:prstGeom>
          <a:noFill/>
        </p:spPr>
        <p:txBody>
          <a:bodyPr wrap="square" rtlCol="0">
            <a:spAutoFit/>
          </a:bodyPr>
          <a:lstStyle/>
          <a:p>
            <a:pPr>
              <a:lnSpc>
                <a:spcPct val="150000"/>
              </a:lnSpc>
            </a:pPr>
            <a:r>
              <a:rPr lang="en-US" sz="2400" b="1" i="1" dirty="0" smtClean="0">
                <a:solidFill>
                  <a:schemeClr val="tx1">
                    <a:lumMod val="50000"/>
                    <a:lumOff val="50000"/>
                  </a:schemeClr>
                </a:solidFill>
                <a:latin typeface="Avenir Book" charset="0"/>
                <a:ea typeface="Avenir Book" charset="0"/>
                <a:cs typeface="Avenir Book" charset="0"/>
              </a:rPr>
              <a:t>Evaluation</a:t>
            </a:r>
            <a:r>
              <a:rPr lang="en-US" sz="2400" b="1" i="1" smtClean="0">
                <a:solidFill>
                  <a:schemeClr val="tx1">
                    <a:lumMod val="50000"/>
                    <a:lumOff val="50000"/>
                  </a:schemeClr>
                </a:solidFill>
                <a:latin typeface="Avenir Book" charset="0"/>
                <a:ea typeface="Avenir Book" charset="0"/>
                <a:cs typeface="Avenir Book" charset="0"/>
              </a:rPr>
              <a:t>: Formative </a:t>
            </a:r>
            <a:r>
              <a:rPr lang="en-US" sz="2400" b="1" i="1" dirty="0" smtClean="0">
                <a:solidFill>
                  <a:schemeClr val="tx1">
                    <a:lumMod val="50000"/>
                    <a:lumOff val="50000"/>
                  </a:schemeClr>
                </a:solidFill>
                <a:latin typeface="Avenir Book" charset="0"/>
                <a:ea typeface="Avenir Book" charset="0"/>
                <a:cs typeface="Avenir Book" charset="0"/>
              </a:rPr>
              <a:t>Assessment</a:t>
            </a:r>
            <a:endParaRPr lang="en-US" sz="2400" b="1" i="1" dirty="0" smtClean="0">
              <a:solidFill>
                <a:schemeClr val="tx1">
                  <a:lumMod val="50000"/>
                  <a:lumOff val="50000"/>
                </a:schemeClr>
              </a:solidFill>
              <a:latin typeface="Avenir Book" charset="0"/>
              <a:ea typeface="Avenir Book" charset="0"/>
              <a:cs typeface="Avenir Book" charset="0"/>
            </a:endParaRP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One-on-one Evaluation</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Small-group Evaluation</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Field Trial</a:t>
            </a:r>
            <a:endParaRPr lang="en-US" dirty="0"/>
          </a:p>
        </p:txBody>
      </p:sp>
      <p:pic>
        <p:nvPicPr>
          <p:cNvPr id="19" name="Picture 18">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2770" y="906813"/>
            <a:ext cx="1337733" cy="452967"/>
          </a:xfrm>
          <a:prstGeom prst="rect">
            <a:avLst/>
          </a:prstGeom>
        </p:spPr>
      </p:pic>
      <p:pic>
        <p:nvPicPr>
          <p:cNvPr id="20" name="Picture 19">
            <a:hlinkClick r:id="rId12" action="ppaction://hlinksldjump"/>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4003" y="1404626"/>
            <a:ext cx="1206500" cy="457200"/>
          </a:xfrm>
          <a:prstGeom prst="rect">
            <a:avLst/>
          </a:prstGeom>
        </p:spPr>
      </p:pic>
      <p:pic>
        <p:nvPicPr>
          <p:cNvPr id="21" name="Picture 20">
            <a:hlinkClick r:id="rId14" action="ppaction://hlinksldjump"/>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5936" y="1906671"/>
            <a:ext cx="1824567" cy="461434"/>
          </a:xfrm>
          <a:prstGeom prst="rect">
            <a:avLst/>
          </a:prstGeom>
        </p:spPr>
      </p:pic>
      <p:pic>
        <p:nvPicPr>
          <p:cNvPr id="22" name="Picture 21">
            <a:hlinkClick r:id="rId16" action="ppaction://hlinksldjump"/>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4270" y="2412950"/>
            <a:ext cx="2036233" cy="461434"/>
          </a:xfrm>
          <a:prstGeom prst="rect">
            <a:avLst/>
          </a:prstGeom>
        </p:spPr>
      </p:pic>
      <p:pic>
        <p:nvPicPr>
          <p:cNvPr id="23" name="Picture 22">
            <a:hlinkClick r:id="rId18" action="ppaction://hlinksldjump"/>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33985" y="2957651"/>
            <a:ext cx="1511300" cy="414867"/>
          </a:xfrm>
          <a:prstGeom prst="rect">
            <a:avLst/>
          </a:prstGeom>
        </p:spPr>
      </p:pic>
      <p:sp>
        <p:nvSpPr>
          <p:cNvPr id="24" name="TextBox 23"/>
          <p:cNvSpPr txBox="1"/>
          <p:nvPr/>
        </p:nvSpPr>
        <p:spPr>
          <a:xfrm>
            <a:off x="3625509" y="3159006"/>
            <a:ext cx="1143262" cy="461665"/>
          </a:xfrm>
          <a:prstGeom prst="rect">
            <a:avLst/>
          </a:prstGeom>
          <a:noFill/>
        </p:spPr>
        <p:txBody>
          <a:bodyPr wrap="none" rtlCol="0">
            <a:spAutoFit/>
          </a:bodyPr>
          <a:lstStyle/>
          <a:p>
            <a:r>
              <a:rPr lang="en-US" sz="2400" b="1" i="1" dirty="0">
                <a:solidFill>
                  <a:schemeClr val="accent2"/>
                </a:solidFill>
                <a:latin typeface="Avenir Black Oblique" charset="0"/>
                <a:ea typeface="Avenir Black Oblique" charset="0"/>
                <a:cs typeface="Avenir Black Oblique" charset="0"/>
              </a:rPr>
              <a:t>C</a:t>
            </a:r>
            <a:r>
              <a:rPr lang="en-US" sz="2400" b="1" i="1" dirty="0" smtClean="0">
                <a:solidFill>
                  <a:schemeClr val="accent2"/>
                </a:solidFill>
                <a:latin typeface="Avenir Black Oblique" charset="0"/>
                <a:ea typeface="Avenir Black Oblique" charset="0"/>
                <a:cs typeface="Avenir Black Oblique" charset="0"/>
              </a:rPr>
              <a:t>larity</a:t>
            </a:r>
            <a:endParaRPr lang="en-US" sz="2400" b="1" i="1" dirty="0">
              <a:solidFill>
                <a:schemeClr val="accent2"/>
              </a:solidFill>
              <a:latin typeface="Avenir Black Oblique" charset="0"/>
              <a:ea typeface="Avenir Black Oblique" charset="0"/>
              <a:cs typeface="Avenir Black Oblique" charset="0"/>
            </a:endParaRPr>
          </a:p>
        </p:txBody>
      </p:sp>
      <p:sp>
        <p:nvSpPr>
          <p:cNvPr id="25" name="TextBox 24"/>
          <p:cNvSpPr txBox="1"/>
          <p:nvPr/>
        </p:nvSpPr>
        <p:spPr>
          <a:xfrm>
            <a:off x="5239064" y="3159006"/>
            <a:ext cx="1176925" cy="461665"/>
          </a:xfrm>
          <a:prstGeom prst="rect">
            <a:avLst/>
          </a:prstGeom>
          <a:noFill/>
        </p:spPr>
        <p:txBody>
          <a:bodyPr wrap="none" rtlCol="0">
            <a:spAutoFit/>
          </a:bodyPr>
          <a:lstStyle/>
          <a:p>
            <a:r>
              <a:rPr lang="en-US" sz="2400" b="1" i="1" dirty="0">
                <a:solidFill>
                  <a:schemeClr val="accent2"/>
                </a:solidFill>
                <a:latin typeface="Avenir Black Oblique" charset="0"/>
                <a:ea typeface="Avenir Black Oblique" charset="0"/>
                <a:cs typeface="Avenir Black Oblique" charset="0"/>
              </a:rPr>
              <a:t>I</a:t>
            </a:r>
            <a:r>
              <a:rPr lang="en-US" sz="2400" b="1" i="1" dirty="0" smtClean="0">
                <a:solidFill>
                  <a:schemeClr val="accent2"/>
                </a:solidFill>
                <a:latin typeface="Avenir Black Oblique" charset="0"/>
                <a:ea typeface="Avenir Black Oblique" charset="0"/>
                <a:cs typeface="Avenir Black Oblique" charset="0"/>
              </a:rPr>
              <a:t>mpact</a:t>
            </a:r>
            <a:endParaRPr lang="en-US" sz="2400" b="1" i="1" dirty="0">
              <a:solidFill>
                <a:schemeClr val="accent2"/>
              </a:solidFill>
              <a:latin typeface="Avenir Black Oblique" charset="0"/>
              <a:ea typeface="Avenir Black Oblique" charset="0"/>
              <a:cs typeface="Avenir Black Oblique" charset="0"/>
            </a:endParaRPr>
          </a:p>
        </p:txBody>
      </p:sp>
      <p:sp>
        <p:nvSpPr>
          <p:cNvPr id="26" name="TextBox 25"/>
          <p:cNvSpPr txBox="1"/>
          <p:nvPr/>
        </p:nvSpPr>
        <p:spPr>
          <a:xfrm>
            <a:off x="6852619" y="3141685"/>
            <a:ext cx="1662635" cy="461665"/>
          </a:xfrm>
          <a:prstGeom prst="rect">
            <a:avLst/>
          </a:prstGeom>
          <a:noFill/>
        </p:spPr>
        <p:txBody>
          <a:bodyPr wrap="none" rtlCol="0">
            <a:spAutoFit/>
          </a:bodyPr>
          <a:lstStyle/>
          <a:p>
            <a:r>
              <a:rPr lang="en-US" sz="2400" b="1" i="1" dirty="0" smtClean="0">
                <a:solidFill>
                  <a:schemeClr val="accent2"/>
                </a:solidFill>
                <a:latin typeface="Avenir Black Oblique" charset="0"/>
                <a:ea typeface="Avenir Black Oblique" charset="0"/>
                <a:cs typeface="Avenir Black Oblique" charset="0"/>
              </a:rPr>
              <a:t>Feasibility</a:t>
            </a:r>
            <a:endParaRPr lang="en-US" sz="2400" b="1" i="1" dirty="0">
              <a:solidFill>
                <a:schemeClr val="accent2"/>
              </a:solidFill>
              <a:latin typeface="Avenir Black Oblique" charset="0"/>
              <a:ea typeface="Avenir Black Oblique" charset="0"/>
              <a:cs typeface="Avenir Black Oblique" charset="0"/>
            </a:endParaRPr>
          </a:p>
        </p:txBody>
      </p:sp>
    </p:spTree>
    <p:extLst>
      <p:ext uri="{BB962C8B-B14F-4D97-AF65-F5344CB8AC3E}">
        <p14:creationId xmlns:p14="http://schemas.microsoft.com/office/powerpoint/2010/main" val="100216558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0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remove" display="0">
                  <p:stCondLst>
                    <p:cond delay="indefinite"/>
                  </p:stCondLst>
                  <p:endCondLst>
                    <p:cond evt="onStopAudio" delay="0">
                      <p:tgtEl>
                        <p:sldTgt/>
                      </p:tgtEl>
                    </p:cond>
                  </p:endCondLst>
                </p:cTn>
                <p:tgtEl>
                  <p:spTgt spid="9"/>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1042086" y="969124"/>
            <a:ext cx="891773" cy="995093"/>
          </a:xfrm>
        </p:spPr>
        <p:txBody>
          <a:bodyPr/>
          <a:lstStyle/>
          <a:p>
            <a:r>
              <a:rPr lang="en-US" dirty="0" smtClean="0"/>
              <a:t>5-2</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9" name="analysi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705963" y="3941742"/>
            <a:ext cx="812800" cy="812800"/>
          </a:xfrm>
          <a:prstGeom prst="rect">
            <a:avLst/>
          </a:prstGeom>
        </p:spPr>
      </p:pic>
      <p:pic>
        <p:nvPicPr>
          <p:cNvPr id="12" name="Picture 11">
            <a:hlinkClick r:id="" action="ppaction://hlinkshowjump?jump=previousslide"/>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sp>
        <p:nvSpPr>
          <p:cNvPr id="14" name="TextBox 13"/>
          <p:cNvSpPr txBox="1"/>
          <p:nvPr/>
        </p:nvSpPr>
        <p:spPr>
          <a:xfrm>
            <a:off x="2847543" y="1037054"/>
            <a:ext cx="5589447" cy="2492990"/>
          </a:xfrm>
          <a:prstGeom prst="rect">
            <a:avLst/>
          </a:prstGeom>
          <a:noFill/>
        </p:spPr>
        <p:txBody>
          <a:bodyPr wrap="square" rtlCol="0">
            <a:spAutoFit/>
          </a:bodyPr>
          <a:lstStyle/>
          <a:p>
            <a:pPr>
              <a:lnSpc>
                <a:spcPct val="150000"/>
              </a:lnSpc>
            </a:pPr>
            <a:r>
              <a:rPr lang="en-US" sz="2400" b="1" i="1" dirty="0" smtClean="0">
                <a:solidFill>
                  <a:schemeClr val="tx1">
                    <a:lumMod val="50000"/>
                    <a:lumOff val="50000"/>
                  </a:schemeClr>
                </a:solidFill>
                <a:latin typeface="Avenir Book" charset="0"/>
                <a:ea typeface="Avenir Book" charset="0"/>
                <a:cs typeface="Avenir Book" charset="0"/>
              </a:rPr>
              <a:t>Evaluatio</a:t>
            </a:r>
            <a:r>
              <a:rPr lang="en-US" sz="2400" b="1" i="1" dirty="0" smtClean="0">
                <a:solidFill>
                  <a:schemeClr val="tx1">
                    <a:lumMod val="50000"/>
                    <a:lumOff val="50000"/>
                  </a:schemeClr>
                </a:solidFill>
                <a:latin typeface="Avenir Book" charset="0"/>
                <a:ea typeface="Avenir Book" charset="0"/>
                <a:cs typeface="Avenir Book" charset="0"/>
              </a:rPr>
              <a:t>n: Summative Assessment</a:t>
            </a:r>
            <a:endParaRPr lang="en-US" sz="2400" b="1" i="1" dirty="0" smtClean="0">
              <a:solidFill>
                <a:schemeClr val="tx1">
                  <a:lumMod val="50000"/>
                  <a:lumOff val="50000"/>
                </a:schemeClr>
              </a:solidFill>
              <a:latin typeface="Avenir Book" charset="0"/>
              <a:ea typeface="Avenir Book" charset="0"/>
              <a:cs typeface="Avenir Book" charset="0"/>
            </a:endParaRP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Reaction</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Learning</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Behavior</a:t>
            </a:r>
          </a:p>
          <a:p>
            <a:pPr marL="342900" indent="-342900">
              <a:lnSpc>
                <a:spcPct val="150000"/>
              </a:lnSpc>
              <a:buFont typeface="Symbol" charset="2"/>
              <a:buChar char=""/>
            </a:pPr>
            <a:r>
              <a:rPr lang="en-US" sz="2000" dirty="0" smtClean="0">
                <a:solidFill>
                  <a:schemeClr val="tx1">
                    <a:lumMod val="50000"/>
                    <a:lumOff val="50000"/>
                  </a:schemeClr>
                </a:solidFill>
                <a:latin typeface="Avenir Book" charset="0"/>
                <a:ea typeface="Avenir Book" charset="0"/>
                <a:cs typeface="Avenir Book" charset="0"/>
              </a:rPr>
              <a:t>Results</a:t>
            </a:r>
            <a:endParaRPr lang="en-US" dirty="0"/>
          </a:p>
        </p:txBody>
      </p:sp>
      <p:pic>
        <p:nvPicPr>
          <p:cNvPr id="19" name="Picture 18">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2770" y="906813"/>
            <a:ext cx="1337733" cy="452967"/>
          </a:xfrm>
          <a:prstGeom prst="rect">
            <a:avLst/>
          </a:prstGeom>
        </p:spPr>
      </p:pic>
      <p:pic>
        <p:nvPicPr>
          <p:cNvPr id="20" name="Picture 19">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4003" y="1404626"/>
            <a:ext cx="1206500" cy="457200"/>
          </a:xfrm>
          <a:prstGeom prst="rect">
            <a:avLst/>
          </a:prstGeom>
        </p:spPr>
      </p:pic>
      <p:pic>
        <p:nvPicPr>
          <p:cNvPr id="21" name="Picture 20">
            <a:hlinkClick r:id="rId13" action="ppaction://hlinksldjump"/>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5936" y="1906671"/>
            <a:ext cx="1824567" cy="461434"/>
          </a:xfrm>
          <a:prstGeom prst="rect">
            <a:avLst/>
          </a:prstGeom>
        </p:spPr>
      </p:pic>
      <p:pic>
        <p:nvPicPr>
          <p:cNvPr id="22" name="Picture 21">
            <a:hlinkClick r:id="rId15" action="ppaction://hlinksldjump"/>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4270" y="2412950"/>
            <a:ext cx="2036233" cy="461434"/>
          </a:xfrm>
          <a:prstGeom prst="rect">
            <a:avLst/>
          </a:prstGeom>
        </p:spPr>
      </p:pic>
      <p:pic>
        <p:nvPicPr>
          <p:cNvPr id="23" name="Picture 22">
            <a:hlinkClick r:id="rId17" action="ppaction://hlinksldjump"/>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33985" y="2957651"/>
            <a:ext cx="1511300" cy="414867"/>
          </a:xfrm>
          <a:prstGeom prst="rect">
            <a:avLst/>
          </a:prstGeom>
        </p:spPr>
      </p:pic>
      <p:pic>
        <p:nvPicPr>
          <p:cNvPr id="3" name="Picture 2">
            <a:hlinkClick r:id="rId19" action="ppaction://hlinksldjump"/>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869916" y="4426723"/>
            <a:ext cx="1968500" cy="438150"/>
          </a:xfrm>
          <a:prstGeom prst="rect">
            <a:avLst/>
          </a:prstGeom>
        </p:spPr>
      </p:pic>
    </p:spTree>
    <p:extLst>
      <p:ext uri="{BB962C8B-B14F-4D97-AF65-F5344CB8AC3E}">
        <p14:creationId xmlns:p14="http://schemas.microsoft.com/office/powerpoint/2010/main" val="1767103558"/>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0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remove" display="0">
                  <p:stCondLst>
                    <p:cond delay="indefinite"/>
                  </p:stCondLst>
                  <p:endCondLst>
                    <p:cond evt="onStopAudio" delay="0">
                      <p:tgtEl>
                        <p:sldTgt/>
                      </p:tgtEl>
                    </p:cond>
                  </p:endCondLst>
                </p:cTn>
                <p:tgtEl>
                  <p:spTgt spid="9"/>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a:bodyPr>
          <a:lstStyle/>
          <a:p>
            <a:r>
              <a:rPr lang="en-US" smtClean="0"/>
              <a:t>Quiz-1</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sp>
        <p:nvSpPr>
          <p:cNvPr id="14" name="TextBox 13"/>
          <p:cNvSpPr txBox="1"/>
          <p:nvPr/>
        </p:nvSpPr>
        <p:spPr>
          <a:xfrm>
            <a:off x="1031393" y="1232653"/>
            <a:ext cx="7643192" cy="2862322"/>
          </a:xfrm>
          <a:prstGeom prst="rect">
            <a:avLst/>
          </a:prstGeom>
          <a:noFill/>
        </p:spPr>
        <p:txBody>
          <a:bodyPr wrap="square" rtlCol="0">
            <a:spAutoFit/>
          </a:bodyPr>
          <a:lstStyle/>
          <a:p>
            <a:pPr>
              <a:lnSpc>
                <a:spcPct val="150000"/>
              </a:lnSpc>
            </a:pPr>
            <a:r>
              <a:rPr lang="en-US" sz="2000" b="1" i="1" dirty="0">
                <a:solidFill>
                  <a:schemeClr val="tx1">
                    <a:lumMod val="50000"/>
                    <a:lumOff val="50000"/>
                  </a:schemeClr>
                </a:solidFill>
                <a:latin typeface="Avenir Book" charset="0"/>
                <a:ea typeface="Avenir Book" charset="0"/>
                <a:cs typeface="Avenir Book" charset="0"/>
              </a:rPr>
              <a:t>Choose the correct word: </a:t>
            </a:r>
            <a:r>
              <a:rPr lang="en-US" sz="2000" b="1" i="1" dirty="0" smtClean="0">
                <a:solidFill>
                  <a:schemeClr val="tx1">
                    <a:lumMod val="50000"/>
                    <a:lumOff val="50000"/>
                  </a:schemeClr>
                </a:solidFill>
                <a:latin typeface="Avenir Book" charset="0"/>
                <a:ea typeface="Avenir Book" charset="0"/>
                <a:cs typeface="Avenir Book" charset="0"/>
              </a:rPr>
              <a:t>The </a:t>
            </a:r>
            <a:r>
              <a:rPr lang="en-US" sz="2000" b="1" i="1" dirty="0">
                <a:solidFill>
                  <a:schemeClr val="tx1">
                    <a:lumMod val="50000"/>
                    <a:lumOff val="50000"/>
                  </a:schemeClr>
                </a:solidFill>
                <a:latin typeface="Avenir Book" charset="0"/>
                <a:ea typeface="Avenir Book" charset="0"/>
                <a:cs typeface="Avenir Book" charset="0"/>
              </a:rPr>
              <a:t>first step in ADDIE is:</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Accommodate</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Analysis</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Assessment</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Arrange</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Acquisition</a:t>
            </a:r>
            <a:endParaRPr lang="en-US" sz="2000" dirty="0"/>
          </a:p>
        </p:txBody>
      </p:sp>
      <p:pic>
        <p:nvPicPr>
          <p:cNvPr id="16" name="Picture 15">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180" y="1754667"/>
            <a:ext cx="419100" cy="419100"/>
          </a:xfrm>
          <a:prstGeom prst="rect">
            <a:avLst/>
          </a:prstGeom>
        </p:spPr>
      </p:pic>
      <p:pic>
        <p:nvPicPr>
          <p:cNvPr id="11" name="Picture 10">
            <a:hlinkClick r:id="rId5"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229271"/>
            <a:ext cx="419100" cy="419100"/>
          </a:xfrm>
          <a:prstGeom prst="rect">
            <a:avLst/>
          </a:prstGeom>
        </p:spPr>
      </p:pic>
      <p:pic>
        <p:nvPicPr>
          <p:cNvPr id="15" name="Picture 14">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703875"/>
            <a:ext cx="419100" cy="419100"/>
          </a:xfrm>
          <a:prstGeom prst="rect">
            <a:avLst/>
          </a:prstGeom>
        </p:spPr>
      </p:pic>
      <p:pic>
        <p:nvPicPr>
          <p:cNvPr id="17" name="Picture 16">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3178479"/>
            <a:ext cx="419100" cy="419100"/>
          </a:xfrm>
          <a:prstGeom prst="rect">
            <a:avLst/>
          </a:prstGeom>
        </p:spPr>
      </p:pic>
      <p:pic>
        <p:nvPicPr>
          <p:cNvPr id="18" name="Picture 17">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3635374"/>
            <a:ext cx="419100" cy="419100"/>
          </a:xfrm>
          <a:prstGeom prst="rect">
            <a:avLst/>
          </a:prstGeom>
        </p:spPr>
      </p:pic>
    </p:spTree>
    <p:extLst>
      <p:ext uri="{BB962C8B-B14F-4D97-AF65-F5344CB8AC3E}">
        <p14:creationId xmlns:p14="http://schemas.microsoft.com/office/powerpoint/2010/main" val="509847841"/>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Quiz-1-x</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646331"/>
          </a:xfrm>
          <a:prstGeom prst="rect">
            <a:avLst/>
          </a:prstGeom>
          <a:noFill/>
        </p:spPr>
        <p:txBody>
          <a:bodyPr wrap="square" rtlCol="0">
            <a:spAutoFit/>
          </a:bodyPr>
          <a:lstStyle/>
          <a:p>
            <a:pPr>
              <a:lnSpc>
                <a:spcPct val="150000"/>
              </a:lnSpc>
            </a:pPr>
            <a:r>
              <a:rPr lang="en-US" sz="2400" b="1" dirty="0" smtClean="0">
                <a:solidFill>
                  <a:srgbClr val="EE0000"/>
                </a:solidFill>
                <a:latin typeface="Arial Rounded MT Bold" charset="0"/>
                <a:ea typeface="Arial Rounded MT Bold" charset="0"/>
                <a:cs typeface="Arial Rounded MT Bold" charset="0"/>
              </a:rPr>
              <a:t>X</a:t>
            </a:r>
            <a:r>
              <a:rPr lang="en-US" sz="2000" b="1" i="1" dirty="0" smtClean="0">
                <a:solidFill>
                  <a:schemeClr val="tx1">
                    <a:lumMod val="50000"/>
                    <a:lumOff val="50000"/>
                  </a:schemeClr>
                </a:solidFill>
                <a:latin typeface="Avenir Book" charset="0"/>
                <a:ea typeface="Avenir Book" charset="0"/>
                <a:cs typeface="Avenir Book" charset="0"/>
              </a:rPr>
              <a:t> The correct answer is “Analysis.”</a:t>
            </a:r>
            <a:endParaRPr lang="en-US" sz="2000" dirty="0"/>
          </a:p>
        </p:txBody>
      </p:sp>
    </p:spTree>
    <p:extLst>
      <p:ext uri="{BB962C8B-B14F-4D97-AF65-F5344CB8AC3E}">
        <p14:creationId xmlns:p14="http://schemas.microsoft.com/office/powerpoint/2010/main" val="36345531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Quiz-1-c</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587020"/>
          </a:xfrm>
          <a:prstGeom prst="rect">
            <a:avLst/>
          </a:prstGeom>
          <a:noFill/>
        </p:spPr>
        <p:txBody>
          <a:bodyPr wrap="square" rtlCol="0">
            <a:spAutoFit/>
          </a:bodyPr>
          <a:lstStyle/>
          <a:p>
            <a:pPr>
              <a:lnSpc>
                <a:spcPct val="150000"/>
              </a:lnSpc>
            </a:pPr>
            <a:r>
              <a:rPr lang="en-US" sz="2400" b="1" dirty="0" smtClean="0">
                <a:solidFill>
                  <a:schemeClr val="bg1"/>
                </a:solidFill>
                <a:latin typeface="Arial Rounded MT Bold" charset="0"/>
                <a:ea typeface="Arial Rounded MT Bold" charset="0"/>
                <a:cs typeface="Arial Rounded MT Bold" charset="0"/>
              </a:rPr>
              <a:t>X</a:t>
            </a:r>
            <a:r>
              <a:rPr lang="en-US" sz="2000" b="1" i="1" dirty="0" smtClean="0">
                <a:solidFill>
                  <a:schemeClr val="bg1"/>
                </a:solidFill>
                <a:latin typeface="Avenir Book" charset="0"/>
                <a:ea typeface="Avenir Book" charset="0"/>
                <a:cs typeface="Avenir Book" charset="0"/>
              </a:rPr>
              <a:t> </a:t>
            </a:r>
            <a:r>
              <a:rPr lang="en-US" sz="2000" b="1" i="1" dirty="0" smtClean="0">
                <a:solidFill>
                  <a:schemeClr val="accent6">
                    <a:lumMod val="75000"/>
                  </a:schemeClr>
                </a:solidFill>
                <a:latin typeface="Avenir Book" charset="0"/>
                <a:ea typeface="Avenir Book" charset="0"/>
                <a:cs typeface="Avenir Book" charset="0"/>
              </a:rPr>
              <a:t>That’s correct!</a:t>
            </a:r>
            <a:endParaRPr lang="en-US" sz="2000" dirty="0">
              <a:solidFill>
                <a:schemeClr val="accent6">
                  <a:lumMod val="75000"/>
                </a:schemeClr>
              </a:solidFill>
            </a:endParaRPr>
          </a:p>
        </p:txBody>
      </p:sp>
    </p:spTree>
    <p:extLst>
      <p:ext uri="{BB962C8B-B14F-4D97-AF65-F5344CB8AC3E}">
        <p14:creationId xmlns:p14="http://schemas.microsoft.com/office/powerpoint/2010/main" val="542116761"/>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splash1</a:t>
            </a:r>
            <a:endParaRPr lang="en-US" dirty="0"/>
          </a:p>
        </p:txBody>
      </p:sp>
      <p:sp>
        <p:nvSpPr>
          <p:cNvPr id="4" name="Rectangle 3"/>
          <p:cNvSpPr/>
          <p:nvPr/>
        </p:nvSpPr>
        <p:spPr>
          <a:xfrm>
            <a:off x="0" y="0"/>
            <a:ext cx="9144000" cy="51482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87" y="682718"/>
            <a:ext cx="4182533" cy="1354667"/>
          </a:xfrm>
          <a:prstGeom prst="rect">
            <a:avLst/>
          </a:prstGeom>
        </p:spPr>
      </p:pic>
      <p:sp>
        <p:nvSpPr>
          <p:cNvPr id="6" name="TextBox 5"/>
          <p:cNvSpPr txBox="1"/>
          <p:nvPr/>
        </p:nvSpPr>
        <p:spPr>
          <a:xfrm>
            <a:off x="1772887" y="2444079"/>
            <a:ext cx="6013653" cy="2239074"/>
          </a:xfrm>
          <a:prstGeom prst="rect">
            <a:avLst/>
          </a:prstGeom>
          <a:noFill/>
        </p:spPr>
        <p:txBody>
          <a:bodyPr wrap="square" rtlCol="0">
            <a:spAutoFit/>
          </a:bodyPr>
          <a:lstStyle/>
          <a:p>
            <a:pPr>
              <a:lnSpc>
                <a:spcPct val="150000"/>
              </a:lnSpc>
            </a:pPr>
            <a:r>
              <a:rPr lang="en-US" sz="2400" b="1" i="1" dirty="0" smtClean="0">
                <a:solidFill>
                  <a:schemeClr val="bg1"/>
                </a:solidFill>
                <a:latin typeface="Avenir Book" charset="0"/>
                <a:ea typeface="Avenir Book" charset="0"/>
                <a:cs typeface="Avenir Book" charset="0"/>
              </a:rPr>
              <a:t>What is ADDIE?</a:t>
            </a:r>
            <a:endParaRPr lang="en-US" sz="2400" b="1" i="1" dirty="0" smtClean="0">
              <a:solidFill>
                <a:schemeClr val="bg1"/>
              </a:solidFill>
              <a:latin typeface="Avenir Book" charset="0"/>
              <a:ea typeface="Avenir Book" charset="0"/>
              <a:cs typeface="Avenir Book" charset="0"/>
            </a:endParaRPr>
          </a:p>
          <a:p>
            <a:pPr marL="342900" indent="-342900">
              <a:lnSpc>
                <a:spcPct val="150000"/>
              </a:lnSpc>
              <a:buFont typeface="Symbol" charset="2"/>
              <a:buChar char=""/>
            </a:pPr>
            <a:r>
              <a:rPr lang="en-US" sz="2000" dirty="0" smtClean="0">
                <a:solidFill>
                  <a:schemeClr val="bg1"/>
                </a:solidFill>
                <a:latin typeface="Avenir Book" charset="0"/>
                <a:ea typeface="Avenir Book" charset="0"/>
                <a:cs typeface="Avenir Book" charset="0"/>
              </a:rPr>
              <a:t>An Instructional Design framework</a:t>
            </a:r>
            <a:endParaRPr lang="en-US" sz="2000" dirty="0">
              <a:solidFill>
                <a:schemeClr val="bg1"/>
              </a:solidFill>
              <a:latin typeface="Avenir Book" charset="0"/>
              <a:ea typeface="Avenir Book" charset="0"/>
              <a:cs typeface="Avenir Book" charset="0"/>
            </a:endParaRPr>
          </a:p>
          <a:p>
            <a:pPr marL="342900" indent="-342900">
              <a:lnSpc>
                <a:spcPct val="150000"/>
              </a:lnSpc>
              <a:buFont typeface="Symbol" charset="2"/>
              <a:buChar char=""/>
            </a:pPr>
            <a:r>
              <a:rPr lang="en-US" sz="2000" dirty="0" smtClean="0">
                <a:solidFill>
                  <a:schemeClr val="bg1"/>
                </a:solidFill>
                <a:latin typeface="Avenir Book" charset="0"/>
                <a:ea typeface="Avenir Book" charset="0"/>
                <a:cs typeface="Avenir Book" charset="0"/>
              </a:rPr>
              <a:t>Used to develop training or eLearning modules</a:t>
            </a:r>
            <a:endParaRPr lang="en-US" sz="2000" dirty="0">
              <a:solidFill>
                <a:schemeClr val="bg1"/>
              </a:solidFill>
              <a:latin typeface="Avenir Book" charset="0"/>
              <a:ea typeface="Avenir Book" charset="0"/>
              <a:cs typeface="Avenir Book" charset="0"/>
            </a:endParaRPr>
          </a:p>
          <a:p>
            <a:pPr marL="342900" indent="-342900">
              <a:lnSpc>
                <a:spcPct val="150000"/>
              </a:lnSpc>
              <a:buFont typeface="Symbol" charset="2"/>
              <a:buChar char=""/>
            </a:pPr>
            <a:r>
              <a:rPr lang="en-US" sz="2000" dirty="0" smtClean="0">
                <a:solidFill>
                  <a:schemeClr val="bg1"/>
                </a:solidFill>
                <a:latin typeface="Avenir Book" charset="0"/>
                <a:ea typeface="Avenir Book" charset="0"/>
                <a:cs typeface="Avenir Book" charset="0"/>
              </a:rPr>
              <a:t>ADDIE is an acronym for</a:t>
            </a:r>
            <a:r>
              <a:rPr lang="mr-IN" sz="2000" dirty="0" smtClean="0">
                <a:solidFill>
                  <a:schemeClr val="bg1"/>
                </a:solidFill>
                <a:latin typeface="Avenir Book" charset="0"/>
                <a:ea typeface="Avenir Book" charset="0"/>
                <a:cs typeface="Avenir Book" charset="0"/>
              </a:rPr>
              <a:t>…</a:t>
            </a:r>
            <a:endParaRPr lang="en-US" sz="2000" dirty="0">
              <a:solidFill>
                <a:schemeClr val="bg1"/>
              </a:solidFill>
              <a:latin typeface="Avenir Book" charset="0"/>
              <a:ea typeface="Avenir Book" charset="0"/>
              <a:cs typeface="Avenir Book" charset="0"/>
            </a:endParaRPr>
          </a:p>
          <a:p>
            <a:endParaRPr lang="en-US" dirty="0">
              <a:solidFill>
                <a:schemeClr val="bg1"/>
              </a:solidFill>
            </a:endParaRPr>
          </a:p>
        </p:txBody>
      </p:sp>
      <p:pic>
        <p:nvPicPr>
          <p:cNvPr id="7" name="Picture 6">
            <a:hlinkClick r:id="" action="ppaction://hlinkshowjump?jump=nextslid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Tree>
    <p:extLst>
      <p:ext uri="{BB962C8B-B14F-4D97-AF65-F5344CB8AC3E}">
        <p14:creationId xmlns:p14="http://schemas.microsoft.com/office/powerpoint/2010/main" val="1203175708"/>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nodeType="afterEffect">
                                  <p:stCondLst>
                                    <p:cond delay="250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a:bodyPr>
          <a:lstStyle/>
          <a:p>
            <a:r>
              <a:rPr lang="en-US" dirty="0" smtClean="0"/>
              <a:t>Quiz-2</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sp>
        <p:nvSpPr>
          <p:cNvPr id="14" name="TextBox 13"/>
          <p:cNvSpPr txBox="1"/>
          <p:nvPr/>
        </p:nvSpPr>
        <p:spPr>
          <a:xfrm>
            <a:off x="1031393" y="1232653"/>
            <a:ext cx="7643192" cy="2862322"/>
          </a:xfrm>
          <a:prstGeom prst="rect">
            <a:avLst/>
          </a:prstGeom>
          <a:noFill/>
        </p:spPr>
        <p:txBody>
          <a:bodyPr wrap="square" rtlCol="0">
            <a:spAutoFit/>
          </a:bodyPr>
          <a:lstStyle/>
          <a:p>
            <a:pPr>
              <a:lnSpc>
                <a:spcPct val="150000"/>
              </a:lnSpc>
            </a:pPr>
            <a:r>
              <a:rPr lang="en-US" sz="2000" b="1" i="1" dirty="0">
                <a:solidFill>
                  <a:schemeClr val="tx1">
                    <a:lumMod val="50000"/>
                    <a:lumOff val="50000"/>
                  </a:schemeClr>
                </a:solidFill>
                <a:latin typeface="Avenir Book" charset="0"/>
                <a:ea typeface="Avenir Book" charset="0"/>
                <a:cs typeface="Avenir Book" charset="0"/>
              </a:rPr>
              <a:t>Choose the correct word: </a:t>
            </a:r>
            <a:r>
              <a:rPr lang="en-US" sz="2000" b="1" i="1" dirty="0" smtClean="0">
                <a:solidFill>
                  <a:schemeClr val="tx1">
                    <a:lumMod val="50000"/>
                    <a:lumOff val="50000"/>
                  </a:schemeClr>
                </a:solidFill>
                <a:latin typeface="Avenir Book" charset="0"/>
                <a:ea typeface="Avenir Book" charset="0"/>
                <a:cs typeface="Avenir Book" charset="0"/>
              </a:rPr>
              <a:t>The second step </a:t>
            </a:r>
            <a:r>
              <a:rPr lang="en-US" sz="2000" b="1" i="1" dirty="0">
                <a:solidFill>
                  <a:schemeClr val="tx1">
                    <a:lumMod val="50000"/>
                    <a:lumOff val="50000"/>
                  </a:schemeClr>
                </a:solidFill>
                <a:latin typeface="Avenir Book" charset="0"/>
                <a:ea typeface="Avenir Book" charset="0"/>
                <a:cs typeface="Avenir Book" charset="0"/>
              </a:rPr>
              <a:t>in ADDIE is:</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Develop</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a:solidFill>
                  <a:schemeClr val="tx1">
                    <a:lumMod val="50000"/>
                    <a:lumOff val="50000"/>
                  </a:schemeClr>
                </a:solidFill>
                <a:latin typeface="Avenir Book" charset="0"/>
                <a:ea typeface="Avenir Book" charset="0"/>
                <a:cs typeface="Avenir Book" charset="0"/>
              </a:rPr>
              <a:t>	</a:t>
            </a:r>
            <a:r>
              <a:rPr lang="en-US" sz="2000" dirty="0" smtClean="0">
                <a:solidFill>
                  <a:schemeClr val="tx1">
                    <a:lumMod val="50000"/>
                    <a:lumOff val="50000"/>
                  </a:schemeClr>
                </a:solidFill>
                <a:latin typeface="Avenir Book" charset="0"/>
                <a:ea typeface="Avenir Book" charset="0"/>
                <a:cs typeface="Avenir Book" charset="0"/>
              </a:rPr>
              <a:t> Decode</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Decision</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Design</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Delegate</a:t>
            </a:r>
            <a:endParaRPr lang="en-US" sz="2000" dirty="0"/>
          </a:p>
        </p:txBody>
      </p:sp>
      <p:pic>
        <p:nvPicPr>
          <p:cNvPr id="16" name="Picture 15">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180" y="1754667"/>
            <a:ext cx="419100" cy="419100"/>
          </a:xfrm>
          <a:prstGeom prst="rect">
            <a:avLst/>
          </a:prstGeom>
        </p:spPr>
      </p:pic>
      <p:pic>
        <p:nvPicPr>
          <p:cNvPr id="11" name="Picture 10">
            <a:hlinkClick r:id="rId5"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3154890"/>
            <a:ext cx="419100" cy="419100"/>
          </a:xfrm>
          <a:prstGeom prst="rect">
            <a:avLst/>
          </a:prstGeom>
        </p:spPr>
      </p:pic>
      <p:pic>
        <p:nvPicPr>
          <p:cNvPr id="15" name="Picture 14">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686166"/>
            <a:ext cx="419100" cy="419100"/>
          </a:xfrm>
          <a:prstGeom prst="rect">
            <a:avLst/>
          </a:prstGeom>
        </p:spPr>
      </p:pic>
      <p:pic>
        <p:nvPicPr>
          <p:cNvPr id="17" name="Picture 16">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223391"/>
            <a:ext cx="419100" cy="419100"/>
          </a:xfrm>
          <a:prstGeom prst="rect">
            <a:avLst/>
          </a:prstGeom>
        </p:spPr>
      </p:pic>
      <p:pic>
        <p:nvPicPr>
          <p:cNvPr id="18" name="Picture 17">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3635374"/>
            <a:ext cx="419100" cy="419100"/>
          </a:xfrm>
          <a:prstGeom prst="rect">
            <a:avLst/>
          </a:prstGeom>
        </p:spPr>
      </p:pic>
    </p:spTree>
    <p:extLst>
      <p:ext uri="{BB962C8B-B14F-4D97-AF65-F5344CB8AC3E}">
        <p14:creationId xmlns:p14="http://schemas.microsoft.com/office/powerpoint/2010/main" val="105426182"/>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Quiz-2-x</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646331"/>
          </a:xfrm>
          <a:prstGeom prst="rect">
            <a:avLst/>
          </a:prstGeom>
          <a:noFill/>
        </p:spPr>
        <p:txBody>
          <a:bodyPr wrap="square" rtlCol="0">
            <a:spAutoFit/>
          </a:bodyPr>
          <a:lstStyle/>
          <a:p>
            <a:pPr>
              <a:lnSpc>
                <a:spcPct val="150000"/>
              </a:lnSpc>
            </a:pPr>
            <a:r>
              <a:rPr lang="en-US" sz="2400" b="1" dirty="0" smtClean="0">
                <a:solidFill>
                  <a:srgbClr val="EE0000"/>
                </a:solidFill>
                <a:latin typeface="Arial Rounded MT Bold" charset="0"/>
                <a:ea typeface="Arial Rounded MT Bold" charset="0"/>
                <a:cs typeface="Arial Rounded MT Bold" charset="0"/>
              </a:rPr>
              <a:t>X</a:t>
            </a:r>
            <a:r>
              <a:rPr lang="en-US" sz="2000" b="1" i="1" dirty="0" smtClean="0">
                <a:solidFill>
                  <a:schemeClr val="tx1">
                    <a:lumMod val="50000"/>
                    <a:lumOff val="50000"/>
                  </a:schemeClr>
                </a:solidFill>
                <a:latin typeface="Avenir Book" charset="0"/>
                <a:ea typeface="Avenir Book" charset="0"/>
                <a:cs typeface="Avenir Book" charset="0"/>
              </a:rPr>
              <a:t> The correct answer is “Design.”</a:t>
            </a:r>
            <a:endParaRPr lang="en-US" sz="2000" dirty="0"/>
          </a:p>
        </p:txBody>
      </p:sp>
      <p:pic>
        <p:nvPicPr>
          <p:cNvPr id="7" name="Picture 6">
            <a:hlinkClick r:id="rId5"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52952"/>
            <a:ext cx="1066800" cy="431800"/>
          </a:xfrm>
          <a:prstGeom prst="rect">
            <a:avLst/>
          </a:prstGeom>
        </p:spPr>
      </p:pic>
    </p:spTree>
    <p:extLst>
      <p:ext uri="{BB962C8B-B14F-4D97-AF65-F5344CB8AC3E}">
        <p14:creationId xmlns:p14="http://schemas.microsoft.com/office/powerpoint/2010/main" val="22383209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Quiz-2-c</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587020"/>
          </a:xfrm>
          <a:prstGeom prst="rect">
            <a:avLst/>
          </a:prstGeom>
          <a:noFill/>
        </p:spPr>
        <p:txBody>
          <a:bodyPr wrap="square" rtlCol="0">
            <a:spAutoFit/>
          </a:bodyPr>
          <a:lstStyle/>
          <a:p>
            <a:pPr>
              <a:lnSpc>
                <a:spcPct val="150000"/>
              </a:lnSpc>
            </a:pPr>
            <a:r>
              <a:rPr lang="en-US" sz="2400" b="1" dirty="0" smtClean="0">
                <a:solidFill>
                  <a:schemeClr val="bg1"/>
                </a:solidFill>
                <a:latin typeface="Arial Rounded MT Bold" charset="0"/>
                <a:ea typeface="Arial Rounded MT Bold" charset="0"/>
                <a:cs typeface="Arial Rounded MT Bold" charset="0"/>
              </a:rPr>
              <a:t>X</a:t>
            </a:r>
            <a:r>
              <a:rPr lang="en-US" sz="2000" b="1" i="1" dirty="0" smtClean="0">
                <a:solidFill>
                  <a:schemeClr val="bg1"/>
                </a:solidFill>
                <a:latin typeface="Avenir Book" charset="0"/>
                <a:ea typeface="Avenir Book" charset="0"/>
                <a:cs typeface="Avenir Book" charset="0"/>
              </a:rPr>
              <a:t> </a:t>
            </a:r>
            <a:r>
              <a:rPr lang="en-US" sz="2000" b="1" i="1" dirty="0" smtClean="0">
                <a:solidFill>
                  <a:schemeClr val="accent6">
                    <a:lumMod val="75000"/>
                  </a:schemeClr>
                </a:solidFill>
                <a:latin typeface="Avenir Book" charset="0"/>
                <a:ea typeface="Avenir Book" charset="0"/>
                <a:cs typeface="Avenir Book" charset="0"/>
              </a:rPr>
              <a:t>That’s correct!</a:t>
            </a:r>
            <a:endParaRPr lang="en-US" sz="2000" dirty="0">
              <a:solidFill>
                <a:schemeClr val="accent6">
                  <a:lumMod val="75000"/>
                </a:schemeClr>
              </a:solidFill>
            </a:endParaRPr>
          </a:p>
        </p:txBody>
      </p:sp>
    </p:spTree>
    <p:extLst>
      <p:ext uri="{BB962C8B-B14F-4D97-AF65-F5344CB8AC3E}">
        <p14:creationId xmlns:p14="http://schemas.microsoft.com/office/powerpoint/2010/main" val="1702221996"/>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a:bodyPr>
          <a:lstStyle/>
          <a:p>
            <a:r>
              <a:rPr lang="en-US" dirty="0" smtClean="0"/>
              <a:t>Quiz-3</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sp>
        <p:nvSpPr>
          <p:cNvPr id="14" name="TextBox 13"/>
          <p:cNvSpPr txBox="1"/>
          <p:nvPr/>
        </p:nvSpPr>
        <p:spPr>
          <a:xfrm>
            <a:off x="1031393" y="1232653"/>
            <a:ext cx="7643192" cy="2862322"/>
          </a:xfrm>
          <a:prstGeom prst="rect">
            <a:avLst/>
          </a:prstGeom>
          <a:noFill/>
        </p:spPr>
        <p:txBody>
          <a:bodyPr wrap="square" rtlCol="0">
            <a:spAutoFit/>
          </a:bodyPr>
          <a:lstStyle/>
          <a:p>
            <a:pPr>
              <a:lnSpc>
                <a:spcPct val="150000"/>
              </a:lnSpc>
            </a:pPr>
            <a:r>
              <a:rPr lang="en-US" sz="2000" b="1" i="1" dirty="0">
                <a:solidFill>
                  <a:schemeClr val="tx1">
                    <a:lumMod val="50000"/>
                    <a:lumOff val="50000"/>
                  </a:schemeClr>
                </a:solidFill>
                <a:latin typeface="Avenir Book" charset="0"/>
                <a:ea typeface="Avenir Book" charset="0"/>
                <a:cs typeface="Avenir Book" charset="0"/>
              </a:rPr>
              <a:t>Choose the correct word: </a:t>
            </a:r>
            <a:r>
              <a:rPr lang="en-US" sz="2000" b="1" i="1" dirty="0" smtClean="0">
                <a:solidFill>
                  <a:schemeClr val="tx1">
                    <a:lumMod val="50000"/>
                    <a:lumOff val="50000"/>
                  </a:schemeClr>
                </a:solidFill>
                <a:latin typeface="Avenir Book" charset="0"/>
                <a:ea typeface="Avenir Book" charset="0"/>
                <a:cs typeface="Avenir Book" charset="0"/>
              </a:rPr>
              <a:t>The third step </a:t>
            </a:r>
            <a:r>
              <a:rPr lang="en-US" sz="2000" b="1" i="1" dirty="0">
                <a:solidFill>
                  <a:schemeClr val="tx1">
                    <a:lumMod val="50000"/>
                    <a:lumOff val="50000"/>
                  </a:schemeClr>
                </a:solidFill>
                <a:latin typeface="Avenir Book" charset="0"/>
                <a:ea typeface="Avenir Book" charset="0"/>
                <a:cs typeface="Avenir Book" charset="0"/>
              </a:rPr>
              <a:t>in ADDIE is:</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Decision</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Development</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Decoding</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Design</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De-escalate</a:t>
            </a:r>
            <a:endParaRPr lang="en-US" sz="2000" dirty="0"/>
          </a:p>
        </p:txBody>
      </p:sp>
      <p:pic>
        <p:nvPicPr>
          <p:cNvPr id="16" name="Picture 15">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180" y="1754667"/>
            <a:ext cx="419100" cy="419100"/>
          </a:xfrm>
          <a:prstGeom prst="rect">
            <a:avLst/>
          </a:prstGeom>
        </p:spPr>
      </p:pic>
      <p:pic>
        <p:nvPicPr>
          <p:cNvPr id="11" name="Picture 10">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3154890"/>
            <a:ext cx="419100" cy="419100"/>
          </a:xfrm>
          <a:prstGeom prst="rect">
            <a:avLst/>
          </a:prstGeom>
        </p:spPr>
      </p:pic>
      <p:pic>
        <p:nvPicPr>
          <p:cNvPr id="15" name="Picture 14">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686166"/>
            <a:ext cx="419100" cy="419100"/>
          </a:xfrm>
          <a:prstGeom prst="rect">
            <a:avLst/>
          </a:prstGeom>
        </p:spPr>
      </p:pic>
      <p:pic>
        <p:nvPicPr>
          <p:cNvPr id="17" name="Picture 16">
            <a:hlinkClick r:id="rId5"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223391"/>
            <a:ext cx="419100" cy="419100"/>
          </a:xfrm>
          <a:prstGeom prst="rect">
            <a:avLst/>
          </a:prstGeom>
        </p:spPr>
      </p:pic>
      <p:pic>
        <p:nvPicPr>
          <p:cNvPr id="18" name="Picture 17">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3635374"/>
            <a:ext cx="419100" cy="419100"/>
          </a:xfrm>
          <a:prstGeom prst="rect">
            <a:avLst/>
          </a:prstGeom>
        </p:spPr>
      </p:pic>
    </p:spTree>
    <p:extLst>
      <p:ext uri="{BB962C8B-B14F-4D97-AF65-F5344CB8AC3E}">
        <p14:creationId xmlns:p14="http://schemas.microsoft.com/office/powerpoint/2010/main" val="2049609983"/>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Quiz-3-x</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646331"/>
          </a:xfrm>
          <a:prstGeom prst="rect">
            <a:avLst/>
          </a:prstGeom>
          <a:noFill/>
        </p:spPr>
        <p:txBody>
          <a:bodyPr wrap="square" rtlCol="0">
            <a:spAutoFit/>
          </a:bodyPr>
          <a:lstStyle/>
          <a:p>
            <a:pPr>
              <a:lnSpc>
                <a:spcPct val="150000"/>
              </a:lnSpc>
            </a:pPr>
            <a:r>
              <a:rPr lang="en-US" sz="2400" b="1" dirty="0" smtClean="0">
                <a:solidFill>
                  <a:srgbClr val="EE0000"/>
                </a:solidFill>
                <a:latin typeface="Arial Rounded MT Bold" charset="0"/>
                <a:ea typeface="Arial Rounded MT Bold" charset="0"/>
                <a:cs typeface="Arial Rounded MT Bold" charset="0"/>
              </a:rPr>
              <a:t>X</a:t>
            </a:r>
            <a:r>
              <a:rPr lang="en-US" sz="2000" b="1" i="1" dirty="0" smtClean="0">
                <a:solidFill>
                  <a:schemeClr val="tx1">
                    <a:lumMod val="50000"/>
                    <a:lumOff val="50000"/>
                  </a:schemeClr>
                </a:solidFill>
                <a:latin typeface="Avenir Book" charset="0"/>
                <a:ea typeface="Avenir Book" charset="0"/>
                <a:cs typeface="Avenir Book" charset="0"/>
              </a:rPr>
              <a:t> The correct answer is “Development.”</a:t>
            </a:r>
            <a:endParaRPr lang="en-US" sz="2000" dirty="0"/>
          </a:p>
        </p:txBody>
      </p:sp>
      <p:pic>
        <p:nvPicPr>
          <p:cNvPr id="7" name="Picture 6">
            <a:hlinkClick r:id="rId5"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52952"/>
            <a:ext cx="1066800" cy="431800"/>
          </a:xfrm>
          <a:prstGeom prst="rect">
            <a:avLst/>
          </a:prstGeom>
        </p:spPr>
      </p:pic>
    </p:spTree>
    <p:extLst>
      <p:ext uri="{BB962C8B-B14F-4D97-AF65-F5344CB8AC3E}">
        <p14:creationId xmlns:p14="http://schemas.microsoft.com/office/powerpoint/2010/main" val="9802754"/>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Quiz-3-c</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587020"/>
          </a:xfrm>
          <a:prstGeom prst="rect">
            <a:avLst/>
          </a:prstGeom>
          <a:noFill/>
        </p:spPr>
        <p:txBody>
          <a:bodyPr wrap="square" rtlCol="0">
            <a:spAutoFit/>
          </a:bodyPr>
          <a:lstStyle/>
          <a:p>
            <a:pPr>
              <a:lnSpc>
                <a:spcPct val="150000"/>
              </a:lnSpc>
            </a:pPr>
            <a:r>
              <a:rPr lang="en-US" sz="2400" b="1" dirty="0" smtClean="0">
                <a:solidFill>
                  <a:schemeClr val="bg1"/>
                </a:solidFill>
                <a:latin typeface="Arial Rounded MT Bold" charset="0"/>
                <a:ea typeface="Arial Rounded MT Bold" charset="0"/>
                <a:cs typeface="Arial Rounded MT Bold" charset="0"/>
              </a:rPr>
              <a:t>X</a:t>
            </a:r>
            <a:r>
              <a:rPr lang="en-US" sz="2000" b="1" i="1" dirty="0" smtClean="0">
                <a:solidFill>
                  <a:schemeClr val="bg1"/>
                </a:solidFill>
                <a:latin typeface="Avenir Book" charset="0"/>
                <a:ea typeface="Avenir Book" charset="0"/>
                <a:cs typeface="Avenir Book" charset="0"/>
              </a:rPr>
              <a:t> </a:t>
            </a:r>
            <a:r>
              <a:rPr lang="en-US" sz="2000" b="1" i="1" dirty="0" smtClean="0">
                <a:solidFill>
                  <a:schemeClr val="accent6">
                    <a:lumMod val="75000"/>
                  </a:schemeClr>
                </a:solidFill>
                <a:latin typeface="Avenir Book" charset="0"/>
                <a:ea typeface="Avenir Book" charset="0"/>
                <a:cs typeface="Avenir Book" charset="0"/>
              </a:rPr>
              <a:t>That’s correct!</a:t>
            </a:r>
            <a:endParaRPr lang="en-US" sz="2000" dirty="0">
              <a:solidFill>
                <a:schemeClr val="accent6">
                  <a:lumMod val="75000"/>
                </a:schemeClr>
              </a:solidFill>
            </a:endParaRPr>
          </a:p>
        </p:txBody>
      </p:sp>
    </p:spTree>
    <p:extLst>
      <p:ext uri="{BB962C8B-B14F-4D97-AF65-F5344CB8AC3E}">
        <p14:creationId xmlns:p14="http://schemas.microsoft.com/office/powerpoint/2010/main" val="1546129306"/>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a:bodyPr>
          <a:lstStyle/>
          <a:p>
            <a:r>
              <a:rPr lang="en-US" dirty="0" smtClean="0"/>
              <a:t>Quiz-4</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sp>
        <p:nvSpPr>
          <p:cNvPr id="14" name="TextBox 13"/>
          <p:cNvSpPr txBox="1"/>
          <p:nvPr/>
        </p:nvSpPr>
        <p:spPr>
          <a:xfrm>
            <a:off x="1031393" y="1232653"/>
            <a:ext cx="7643192" cy="2862322"/>
          </a:xfrm>
          <a:prstGeom prst="rect">
            <a:avLst/>
          </a:prstGeom>
          <a:noFill/>
        </p:spPr>
        <p:txBody>
          <a:bodyPr wrap="square" rtlCol="0">
            <a:spAutoFit/>
          </a:bodyPr>
          <a:lstStyle/>
          <a:p>
            <a:pPr>
              <a:lnSpc>
                <a:spcPct val="150000"/>
              </a:lnSpc>
            </a:pPr>
            <a:r>
              <a:rPr lang="en-US" sz="2000" b="1" i="1" dirty="0">
                <a:solidFill>
                  <a:schemeClr val="tx1">
                    <a:lumMod val="50000"/>
                    <a:lumOff val="50000"/>
                  </a:schemeClr>
                </a:solidFill>
                <a:latin typeface="Avenir Book" charset="0"/>
                <a:ea typeface="Avenir Book" charset="0"/>
                <a:cs typeface="Avenir Book" charset="0"/>
              </a:rPr>
              <a:t>Choose the correct word: </a:t>
            </a:r>
            <a:r>
              <a:rPr lang="en-US" sz="2000" b="1" i="1" dirty="0" smtClean="0">
                <a:solidFill>
                  <a:schemeClr val="tx1">
                    <a:lumMod val="50000"/>
                    <a:lumOff val="50000"/>
                  </a:schemeClr>
                </a:solidFill>
                <a:latin typeface="Avenir Book" charset="0"/>
                <a:ea typeface="Avenir Book" charset="0"/>
                <a:cs typeface="Avenir Book" charset="0"/>
              </a:rPr>
              <a:t>The fourth step </a:t>
            </a:r>
            <a:r>
              <a:rPr lang="en-US" sz="2000" b="1" i="1" dirty="0">
                <a:solidFill>
                  <a:schemeClr val="tx1">
                    <a:lumMod val="50000"/>
                    <a:lumOff val="50000"/>
                  </a:schemeClr>
                </a:solidFill>
                <a:latin typeface="Avenir Book" charset="0"/>
                <a:ea typeface="Avenir Book" charset="0"/>
                <a:cs typeface="Avenir Book" charset="0"/>
              </a:rPr>
              <a:t>in ADDIE is:</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Instruction</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Institute</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Iteration</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Inform</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Implementation</a:t>
            </a:r>
            <a:endParaRPr lang="en-US" sz="2000" dirty="0"/>
          </a:p>
        </p:txBody>
      </p:sp>
      <p:pic>
        <p:nvPicPr>
          <p:cNvPr id="16" name="Picture 15">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180" y="1754667"/>
            <a:ext cx="419100" cy="419100"/>
          </a:xfrm>
          <a:prstGeom prst="rect">
            <a:avLst/>
          </a:prstGeom>
        </p:spPr>
      </p:pic>
      <p:pic>
        <p:nvPicPr>
          <p:cNvPr id="11" name="Picture 10">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3154890"/>
            <a:ext cx="419100" cy="419100"/>
          </a:xfrm>
          <a:prstGeom prst="rect">
            <a:avLst/>
          </a:prstGeom>
        </p:spPr>
      </p:pic>
      <p:pic>
        <p:nvPicPr>
          <p:cNvPr id="15" name="Picture 14">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686166"/>
            <a:ext cx="419100" cy="419100"/>
          </a:xfrm>
          <a:prstGeom prst="rect">
            <a:avLst/>
          </a:prstGeom>
        </p:spPr>
      </p:pic>
      <p:pic>
        <p:nvPicPr>
          <p:cNvPr id="17" name="Picture 16">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223391"/>
            <a:ext cx="419100" cy="419100"/>
          </a:xfrm>
          <a:prstGeom prst="rect">
            <a:avLst/>
          </a:prstGeom>
        </p:spPr>
      </p:pic>
      <p:pic>
        <p:nvPicPr>
          <p:cNvPr id="18" name="Picture 17">
            <a:hlinkClick r:id="rId5"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3635374"/>
            <a:ext cx="419100" cy="419100"/>
          </a:xfrm>
          <a:prstGeom prst="rect">
            <a:avLst/>
          </a:prstGeom>
        </p:spPr>
      </p:pic>
    </p:spTree>
    <p:extLst>
      <p:ext uri="{BB962C8B-B14F-4D97-AF65-F5344CB8AC3E}">
        <p14:creationId xmlns:p14="http://schemas.microsoft.com/office/powerpoint/2010/main" val="163081283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Quiz-4-x</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646331"/>
          </a:xfrm>
          <a:prstGeom prst="rect">
            <a:avLst/>
          </a:prstGeom>
          <a:noFill/>
        </p:spPr>
        <p:txBody>
          <a:bodyPr wrap="square" rtlCol="0">
            <a:spAutoFit/>
          </a:bodyPr>
          <a:lstStyle/>
          <a:p>
            <a:pPr>
              <a:lnSpc>
                <a:spcPct val="150000"/>
              </a:lnSpc>
            </a:pPr>
            <a:r>
              <a:rPr lang="en-US" sz="2400" b="1" dirty="0" smtClean="0">
                <a:solidFill>
                  <a:srgbClr val="EE0000"/>
                </a:solidFill>
                <a:latin typeface="Arial Rounded MT Bold" charset="0"/>
                <a:ea typeface="Arial Rounded MT Bold" charset="0"/>
                <a:cs typeface="Arial Rounded MT Bold" charset="0"/>
              </a:rPr>
              <a:t>X</a:t>
            </a:r>
            <a:r>
              <a:rPr lang="en-US" sz="2000" b="1" i="1" dirty="0" smtClean="0">
                <a:solidFill>
                  <a:schemeClr val="tx1">
                    <a:lumMod val="50000"/>
                    <a:lumOff val="50000"/>
                  </a:schemeClr>
                </a:solidFill>
                <a:latin typeface="Avenir Book" charset="0"/>
                <a:ea typeface="Avenir Book" charset="0"/>
                <a:cs typeface="Avenir Book" charset="0"/>
              </a:rPr>
              <a:t> The correct answer is “Implementation.”</a:t>
            </a:r>
            <a:endParaRPr lang="en-US" sz="2000" dirty="0"/>
          </a:p>
        </p:txBody>
      </p:sp>
      <p:pic>
        <p:nvPicPr>
          <p:cNvPr id="7" name="Picture 6">
            <a:hlinkClick r:id="rId5"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52952"/>
            <a:ext cx="1066800" cy="431800"/>
          </a:xfrm>
          <a:prstGeom prst="rect">
            <a:avLst/>
          </a:prstGeom>
        </p:spPr>
      </p:pic>
    </p:spTree>
    <p:extLst>
      <p:ext uri="{BB962C8B-B14F-4D97-AF65-F5344CB8AC3E}">
        <p14:creationId xmlns:p14="http://schemas.microsoft.com/office/powerpoint/2010/main" val="737598412"/>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Quiz-4-c</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587020"/>
          </a:xfrm>
          <a:prstGeom prst="rect">
            <a:avLst/>
          </a:prstGeom>
          <a:noFill/>
        </p:spPr>
        <p:txBody>
          <a:bodyPr wrap="square" rtlCol="0">
            <a:spAutoFit/>
          </a:bodyPr>
          <a:lstStyle/>
          <a:p>
            <a:pPr>
              <a:lnSpc>
                <a:spcPct val="150000"/>
              </a:lnSpc>
            </a:pPr>
            <a:r>
              <a:rPr lang="en-US" sz="2400" b="1" dirty="0" smtClean="0">
                <a:solidFill>
                  <a:schemeClr val="bg1"/>
                </a:solidFill>
                <a:latin typeface="Arial Rounded MT Bold" charset="0"/>
                <a:ea typeface="Arial Rounded MT Bold" charset="0"/>
                <a:cs typeface="Arial Rounded MT Bold" charset="0"/>
              </a:rPr>
              <a:t>X</a:t>
            </a:r>
            <a:r>
              <a:rPr lang="en-US" sz="2000" b="1" i="1" dirty="0" smtClean="0">
                <a:solidFill>
                  <a:schemeClr val="bg1"/>
                </a:solidFill>
                <a:latin typeface="Avenir Book" charset="0"/>
                <a:ea typeface="Avenir Book" charset="0"/>
                <a:cs typeface="Avenir Book" charset="0"/>
              </a:rPr>
              <a:t> </a:t>
            </a:r>
            <a:r>
              <a:rPr lang="en-US" sz="2000" b="1" i="1" dirty="0" smtClean="0">
                <a:solidFill>
                  <a:schemeClr val="accent6">
                    <a:lumMod val="75000"/>
                  </a:schemeClr>
                </a:solidFill>
                <a:latin typeface="Avenir Book" charset="0"/>
                <a:ea typeface="Avenir Book" charset="0"/>
                <a:cs typeface="Avenir Book" charset="0"/>
              </a:rPr>
              <a:t>That’s correct!</a:t>
            </a:r>
            <a:endParaRPr lang="en-US" sz="2000" dirty="0">
              <a:solidFill>
                <a:schemeClr val="accent6">
                  <a:lumMod val="75000"/>
                </a:schemeClr>
              </a:solidFill>
            </a:endParaRPr>
          </a:p>
        </p:txBody>
      </p:sp>
    </p:spTree>
    <p:extLst>
      <p:ext uri="{BB962C8B-B14F-4D97-AF65-F5344CB8AC3E}">
        <p14:creationId xmlns:p14="http://schemas.microsoft.com/office/powerpoint/2010/main" val="1540900000"/>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a:bodyPr>
          <a:lstStyle/>
          <a:p>
            <a:r>
              <a:rPr lang="en-US" dirty="0" smtClean="0"/>
              <a:t>Quiz-5</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sp>
        <p:nvSpPr>
          <p:cNvPr id="14" name="TextBox 13"/>
          <p:cNvSpPr txBox="1"/>
          <p:nvPr/>
        </p:nvSpPr>
        <p:spPr>
          <a:xfrm>
            <a:off x="1031393" y="1232653"/>
            <a:ext cx="7643192" cy="2862322"/>
          </a:xfrm>
          <a:prstGeom prst="rect">
            <a:avLst/>
          </a:prstGeom>
          <a:noFill/>
        </p:spPr>
        <p:txBody>
          <a:bodyPr wrap="square" rtlCol="0">
            <a:spAutoFit/>
          </a:bodyPr>
          <a:lstStyle/>
          <a:p>
            <a:pPr>
              <a:lnSpc>
                <a:spcPct val="150000"/>
              </a:lnSpc>
            </a:pPr>
            <a:r>
              <a:rPr lang="en-US" sz="2000" b="1" i="1" dirty="0">
                <a:solidFill>
                  <a:schemeClr val="tx1">
                    <a:lumMod val="50000"/>
                    <a:lumOff val="50000"/>
                  </a:schemeClr>
                </a:solidFill>
                <a:latin typeface="Avenir Book" charset="0"/>
                <a:ea typeface="Avenir Book" charset="0"/>
                <a:cs typeface="Avenir Book" charset="0"/>
              </a:rPr>
              <a:t>Choose the correct word: </a:t>
            </a:r>
            <a:r>
              <a:rPr lang="en-US" sz="2000" b="1" i="1" dirty="0" smtClean="0">
                <a:solidFill>
                  <a:schemeClr val="tx1">
                    <a:lumMod val="50000"/>
                    <a:lumOff val="50000"/>
                  </a:schemeClr>
                </a:solidFill>
                <a:latin typeface="Avenir Book" charset="0"/>
                <a:ea typeface="Avenir Book" charset="0"/>
                <a:cs typeface="Avenir Book" charset="0"/>
              </a:rPr>
              <a:t>The final step </a:t>
            </a:r>
            <a:r>
              <a:rPr lang="en-US" sz="2000" b="1" i="1" dirty="0">
                <a:solidFill>
                  <a:schemeClr val="tx1">
                    <a:lumMod val="50000"/>
                    <a:lumOff val="50000"/>
                  </a:schemeClr>
                </a:solidFill>
                <a:latin typeface="Avenir Book" charset="0"/>
                <a:ea typeface="Avenir Book" charset="0"/>
                <a:cs typeface="Avenir Book" charset="0"/>
              </a:rPr>
              <a:t>in ADDIE is:</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Education</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Evaluation</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Evolve</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Examine</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Ergonomic</a:t>
            </a:r>
            <a:endParaRPr lang="en-US" sz="2000" dirty="0"/>
          </a:p>
        </p:txBody>
      </p:sp>
      <p:pic>
        <p:nvPicPr>
          <p:cNvPr id="16" name="Picture 15">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180" y="1754667"/>
            <a:ext cx="419100" cy="419100"/>
          </a:xfrm>
          <a:prstGeom prst="rect">
            <a:avLst/>
          </a:prstGeom>
        </p:spPr>
      </p:pic>
      <p:pic>
        <p:nvPicPr>
          <p:cNvPr id="11" name="Picture 10">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3154890"/>
            <a:ext cx="419100" cy="419100"/>
          </a:xfrm>
          <a:prstGeom prst="rect">
            <a:avLst/>
          </a:prstGeom>
        </p:spPr>
      </p:pic>
      <p:pic>
        <p:nvPicPr>
          <p:cNvPr id="15" name="Picture 14">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686166"/>
            <a:ext cx="419100" cy="419100"/>
          </a:xfrm>
          <a:prstGeom prst="rect">
            <a:avLst/>
          </a:prstGeom>
        </p:spPr>
      </p:pic>
      <p:pic>
        <p:nvPicPr>
          <p:cNvPr id="17" name="Picture 16">
            <a:hlinkClick r:id="rId5"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223391"/>
            <a:ext cx="419100" cy="419100"/>
          </a:xfrm>
          <a:prstGeom prst="rect">
            <a:avLst/>
          </a:prstGeom>
        </p:spPr>
      </p:pic>
      <p:pic>
        <p:nvPicPr>
          <p:cNvPr id="18" name="Picture 17">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3635374"/>
            <a:ext cx="419100" cy="419100"/>
          </a:xfrm>
          <a:prstGeom prst="rect">
            <a:avLst/>
          </a:prstGeom>
        </p:spPr>
      </p:pic>
    </p:spTree>
    <p:extLst>
      <p:ext uri="{BB962C8B-B14F-4D97-AF65-F5344CB8AC3E}">
        <p14:creationId xmlns:p14="http://schemas.microsoft.com/office/powerpoint/2010/main" val="1837662272"/>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3548"/>
            <a:ext cx="7886700" cy="995093"/>
          </a:xfrm>
        </p:spPr>
        <p:txBody>
          <a:bodyPr/>
          <a:lstStyle/>
          <a:p>
            <a:r>
              <a:rPr lang="en-US" smtClean="0"/>
              <a:t>splash2</a:t>
            </a:r>
            <a:endParaRPr lang="en-US" dirty="0"/>
          </a:p>
        </p:txBody>
      </p:sp>
      <p:sp>
        <p:nvSpPr>
          <p:cNvPr id="4" name="Rectangle 3"/>
          <p:cNvSpPr/>
          <p:nvPr/>
        </p:nvSpPr>
        <p:spPr>
          <a:xfrm>
            <a:off x="0" y="3678"/>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895" y="82450"/>
            <a:ext cx="1847850" cy="6540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5318" y="891465"/>
            <a:ext cx="2510367" cy="93556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8836" y="1646129"/>
            <a:ext cx="2269067" cy="93133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3834" y="2368961"/>
            <a:ext cx="3606800" cy="931333"/>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03083" y="3107202"/>
            <a:ext cx="4157133" cy="931333"/>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16880" y="3842223"/>
            <a:ext cx="2950633" cy="931333"/>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873876">
            <a:off x="1763307" y="1755127"/>
            <a:ext cx="1976967" cy="3090333"/>
          </a:xfrm>
          <a:prstGeom prst="rect">
            <a:avLst/>
          </a:prstGeom>
        </p:spPr>
      </p:pic>
      <p:pic>
        <p:nvPicPr>
          <p:cNvPr id="12" name="Picture 11">
            <a:hlinkClick r:id="" action="ppaction://hlinkshowjump?jump=nextslide"/>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pic>
        <p:nvPicPr>
          <p:cNvPr id="13" name="Picture 12">
            <a:hlinkClick r:id="" action="ppaction://hlinkshowjump?jump=previousslide"/>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7213" y="4433073"/>
            <a:ext cx="1066800" cy="431800"/>
          </a:xfrm>
          <a:prstGeom prst="rect">
            <a:avLst/>
          </a:prstGeom>
        </p:spPr>
      </p:pic>
      <p:sp>
        <p:nvSpPr>
          <p:cNvPr id="14" name="TextBox 13"/>
          <p:cNvSpPr txBox="1"/>
          <p:nvPr/>
        </p:nvSpPr>
        <p:spPr>
          <a:xfrm>
            <a:off x="9244584" y="82450"/>
            <a:ext cx="5813215" cy="507831"/>
          </a:xfrm>
          <a:prstGeom prst="rect">
            <a:avLst/>
          </a:prstGeom>
          <a:solidFill>
            <a:schemeClr val="tx1">
              <a:lumMod val="65000"/>
              <a:lumOff val="35000"/>
            </a:schemeClr>
          </a:solidFill>
        </p:spPr>
        <p:txBody>
          <a:bodyPr wrap="square" rtlCol="0">
            <a:spAutoFit/>
          </a:bodyPr>
          <a:lstStyle/>
          <a:p>
            <a:r>
              <a:rPr lang="en-US" sz="900" dirty="0">
                <a:solidFill>
                  <a:schemeClr val="bg1">
                    <a:lumMod val="75000"/>
                  </a:schemeClr>
                </a:solidFill>
              </a:rPr>
              <a:t>The name is an acronym for the five phases of design and development, which include Analysis, Design, Development, Implementation and Evaluation. The phases generally take place in sequence, with Design following Analysis, and so on. </a:t>
            </a:r>
            <a:endParaRPr lang="en-US" sz="900" dirty="0" smtClean="0">
              <a:solidFill>
                <a:schemeClr val="bg1">
                  <a:lumMod val="75000"/>
                </a:schemeClr>
              </a:solidFill>
            </a:endParaRPr>
          </a:p>
          <a:p>
            <a:endParaRPr lang="en-US" sz="900" dirty="0">
              <a:solidFill>
                <a:schemeClr val="bg1">
                  <a:lumMod val="75000"/>
                </a:schemeClr>
              </a:solidFill>
            </a:endParaRPr>
          </a:p>
        </p:txBody>
      </p:sp>
      <p:sp>
        <p:nvSpPr>
          <p:cNvPr id="15" name="TextBox 14"/>
          <p:cNvSpPr txBox="1"/>
          <p:nvPr/>
        </p:nvSpPr>
        <p:spPr>
          <a:xfrm>
            <a:off x="9364868" y="728254"/>
            <a:ext cx="5813215" cy="507831"/>
          </a:xfrm>
          <a:prstGeom prst="rect">
            <a:avLst/>
          </a:prstGeom>
          <a:solidFill>
            <a:schemeClr val="tx1">
              <a:lumMod val="65000"/>
              <a:lumOff val="35000"/>
            </a:schemeClr>
          </a:solidFill>
        </p:spPr>
        <p:txBody>
          <a:bodyPr wrap="square" rtlCol="0">
            <a:spAutoFit/>
          </a:bodyPr>
          <a:lstStyle/>
          <a:p>
            <a:r>
              <a:rPr lang="en-US" sz="900" dirty="0" smtClean="0">
                <a:solidFill>
                  <a:schemeClr val="bg1">
                    <a:lumMod val="75000"/>
                  </a:schemeClr>
                </a:solidFill>
              </a:rPr>
              <a:t>The </a:t>
            </a:r>
            <a:r>
              <a:rPr lang="en-US" sz="900" dirty="0">
                <a:solidFill>
                  <a:schemeClr val="bg1">
                    <a:lumMod val="75000"/>
                  </a:schemeClr>
                </a:solidFill>
              </a:rPr>
              <a:t>exception is the Evaluation step, which is done at the end, but aspects of evaluation take place throughout the </a:t>
            </a:r>
            <a:r>
              <a:rPr lang="en-US" sz="900" dirty="0" smtClean="0">
                <a:solidFill>
                  <a:schemeClr val="bg1">
                    <a:lumMod val="75000"/>
                  </a:schemeClr>
                </a:solidFill>
              </a:rPr>
              <a:t>process. The </a:t>
            </a:r>
            <a:r>
              <a:rPr lang="en-US" sz="900" dirty="0">
                <a:solidFill>
                  <a:schemeClr val="bg1">
                    <a:lumMod val="75000"/>
                  </a:schemeClr>
                </a:solidFill>
              </a:rPr>
              <a:t>process is circular in that after evaluation, the course may be tweaked or redesigned and the cycle repeats again.</a:t>
            </a:r>
          </a:p>
        </p:txBody>
      </p:sp>
    </p:spTree>
    <p:extLst>
      <p:ext uri="{BB962C8B-B14F-4D97-AF65-F5344CB8AC3E}">
        <p14:creationId xmlns:p14="http://schemas.microsoft.com/office/powerpoint/2010/main" val="497175984"/>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800" fill="hold"/>
                                        <p:tgtEl>
                                          <p:spTgt spid="6"/>
                                        </p:tgtEl>
                                        <p:attrNameLst>
                                          <p:attrName>ppt_x</p:attrName>
                                        </p:attrNameLst>
                                      </p:cBhvr>
                                      <p:tavLst>
                                        <p:tav tm="0">
                                          <p:val>
                                            <p:strVal val="1+#ppt_w/2"/>
                                          </p:val>
                                        </p:tav>
                                        <p:tav tm="100000">
                                          <p:val>
                                            <p:strVal val="#ppt_x"/>
                                          </p:val>
                                        </p:tav>
                                      </p:tavLst>
                                    </p:anim>
                                    <p:anim calcmode="lin" valueType="num">
                                      <p:cBhvr additive="base">
                                        <p:cTn id="8" dur="8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300"/>
                            </p:stCondLst>
                            <p:childTnLst>
                              <p:par>
                                <p:cTn id="10" presetID="2" presetClass="entr" presetSubtype="2" accel="50000" decel="50000" fill="hold" nodeType="afterEffect">
                                  <p:stCondLst>
                                    <p:cond delay="5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800" fill="hold"/>
                                        <p:tgtEl>
                                          <p:spTgt spid="7"/>
                                        </p:tgtEl>
                                        <p:attrNameLst>
                                          <p:attrName>ppt_x</p:attrName>
                                        </p:attrNameLst>
                                      </p:cBhvr>
                                      <p:tavLst>
                                        <p:tav tm="0">
                                          <p:val>
                                            <p:strVal val="1+#ppt_w/2"/>
                                          </p:val>
                                        </p:tav>
                                        <p:tav tm="100000">
                                          <p:val>
                                            <p:strVal val="#ppt_x"/>
                                          </p:val>
                                        </p:tav>
                                      </p:tavLst>
                                    </p:anim>
                                    <p:anim calcmode="lin" valueType="num">
                                      <p:cBhvr additive="base">
                                        <p:cTn id="13" dur="8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600"/>
                            </p:stCondLst>
                            <p:childTnLst>
                              <p:par>
                                <p:cTn id="15" presetID="2" presetClass="entr" presetSubtype="2" accel="50000" decel="50000" fill="hold" nodeType="after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800" fill="hold"/>
                                        <p:tgtEl>
                                          <p:spTgt spid="8"/>
                                        </p:tgtEl>
                                        <p:attrNameLst>
                                          <p:attrName>ppt_x</p:attrName>
                                        </p:attrNameLst>
                                      </p:cBhvr>
                                      <p:tavLst>
                                        <p:tav tm="0">
                                          <p:val>
                                            <p:strVal val="1+#ppt_w/2"/>
                                          </p:val>
                                        </p:tav>
                                        <p:tav tm="100000">
                                          <p:val>
                                            <p:strVal val="#ppt_x"/>
                                          </p:val>
                                        </p:tav>
                                      </p:tavLst>
                                    </p:anim>
                                    <p:anim calcmode="lin" valueType="num">
                                      <p:cBhvr additive="base">
                                        <p:cTn id="18" dur="8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3900"/>
                            </p:stCondLst>
                            <p:childTnLst>
                              <p:par>
                                <p:cTn id="20" presetID="2" presetClass="entr" presetSubtype="2" accel="50000" decel="50000" fill="hold" nodeType="afterEffect">
                                  <p:stCondLst>
                                    <p:cond delay="5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800" fill="hold"/>
                                        <p:tgtEl>
                                          <p:spTgt spid="9"/>
                                        </p:tgtEl>
                                        <p:attrNameLst>
                                          <p:attrName>ppt_x</p:attrName>
                                        </p:attrNameLst>
                                      </p:cBhvr>
                                      <p:tavLst>
                                        <p:tav tm="0">
                                          <p:val>
                                            <p:strVal val="1+#ppt_w/2"/>
                                          </p:val>
                                        </p:tav>
                                        <p:tav tm="100000">
                                          <p:val>
                                            <p:strVal val="#ppt_x"/>
                                          </p:val>
                                        </p:tav>
                                      </p:tavLst>
                                    </p:anim>
                                    <p:anim calcmode="lin" valueType="num">
                                      <p:cBhvr additive="base">
                                        <p:cTn id="23" dur="8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5200"/>
                            </p:stCondLst>
                            <p:childTnLst>
                              <p:par>
                                <p:cTn id="25" presetID="2" presetClass="entr" presetSubtype="2" accel="50000" decel="50000" fill="hold" nodeType="afterEffect">
                                  <p:stCondLst>
                                    <p:cond delay="5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800" fill="hold"/>
                                        <p:tgtEl>
                                          <p:spTgt spid="10"/>
                                        </p:tgtEl>
                                        <p:attrNameLst>
                                          <p:attrName>ppt_x</p:attrName>
                                        </p:attrNameLst>
                                      </p:cBhvr>
                                      <p:tavLst>
                                        <p:tav tm="0">
                                          <p:val>
                                            <p:strVal val="1+#ppt_w/2"/>
                                          </p:val>
                                        </p:tav>
                                        <p:tav tm="100000">
                                          <p:val>
                                            <p:strVal val="#ppt_x"/>
                                          </p:val>
                                        </p:tav>
                                      </p:tavLst>
                                    </p:anim>
                                    <p:anim calcmode="lin" valueType="num">
                                      <p:cBhvr additive="base">
                                        <p:cTn id="28" dur="8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6500"/>
                            </p:stCondLst>
                            <p:childTnLst>
                              <p:par>
                                <p:cTn id="30" presetID="9" presetClass="entr" presetSubtype="0" fill="hold" nodeType="afterEffect">
                                  <p:stCondLst>
                                    <p:cond delay="50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1000"/>
                                        <p:tgtEl>
                                          <p:spTgt spid="11"/>
                                        </p:tgtEl>
                                      </p:cBhvr>
                                    </p:animEffect>
                                  </p:childTnLst>
                                </p:cTn>
                              </p:par>
                            </p:childTnLst>
                          </p:cTn>
                        </p:par>
                        <p:par>
                          <p:cTn id="33" fill="hold">
                            <p:stCondLst>
                              <p:cond delay="8000"/>
                            </p:stCondLst>
                            <p:childTnLst>
                              <p:par>
                                <p:cTn id="34" presetID="1" presetClass="entr" presetSubtype="0" fill="hold" nodeType="afterEffect">
                                  <p:stCondLst>
                                    <p:cond delay="50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Quiz-5-x</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646331"/>
          </a:xfrm>
          <a:prstGeom prst="rect">
            <a:avLst/>
          </a:prstGeom>
          <a:noFill/>
        </p:spPr>
        <p:txBody>
          <a:bodyPr wrap="square" rtlCol="0">
            <a:spAutoFit/>
          </a:bodyPr>
          <a:lstStyle/>
          <a:p>
            <a:pPr>
              <a:lnSpc>
                <a:spcPct val="150000"/>
              </a:lnSpc>
            </a:pPr>
            <a:r>
              <a:rPr lang="en-US" sz="2400" b="1" dirty="0" smtClean="0">
                <a:solidFill>
                  <a:srgbClr val="EE0000"/>
                </a:solidFill>
                <a:latin typeface="Arial Rounded MT Bold" charset="0"/>
                <a:ea typeface="Arial Rounded MT Bold" charset="0"/>
                <a:cs typeface="Arial Rounded MT Bold" charset="0"/>
              </a:rPr>
              <a:t>X</a:t>
            </a:r>
            <a:r>
              <a:rPr lang="en-US" sz="2000" b="1" i="1" dirty="0" smtClean="0">
                <a:solidFill>
                  <a:schemeClr val="tx1">
                    <a:lumMod val="50000"/>
                    <a:lumOff val="50000"/>
                  </a:schemeClr>
                </a:solidFill>
                <a:latin typeface="Avenir Book" charset="0"/>
                <a:ea typeface="Avenir Book" charset="0"/>
                <a:cs typeface="Avenir Book" charset="0"/>
              </a:rPr>
              <a:t> The correct answer is “Evaluation.”</a:t>
            </a:r>
            <a:endParaRPr lang="en-US" sz="2000" dirty="0"/>
          </a:p>
        </p:txBody>
      </p:sp>
      <p:pic>
        <p:nvPicPr>
          <p:cNvPr id="7" name="Picture 6">
            <a:hlinkClick r:id="rId5"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52952"/>
            <a:ext cx="1066800" cy="431800"/>
          </a:xfrm>
          <a:prstGeom prst="rect">
            <a:avLst/>
          </a:prstGeom>
        </p:spPr>
      </p:pic>
    </p:spTree>
    <p:extLst>
      <p:ext uri="{BB962C8B-B14F-4D97-AF65-F5344CB8AC3E}">
        <p14:creationId xmlns:p14="http://schemas.microsoft.com/office/powerpoint/2010/main" val="479994350"/>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Quiz-5-c</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587020"/>
          </a:xfrm>
          <a:prstGeom prst="rect">
            <a:avLst/>
          </a:prstGeom>
          <a:noFill/>
        </p:spPr>
        <p:txBody>
          <a:bodyPr wrap="square" rtlCol="0">
            <a:spAutoFit/>
          </a:bodyPr>
          <a:lstStyle/>
          <a:p>
            <a:pPr>
              <a:lnSpc>
                <a:spcPct val="150000"/>
              </a:lnSpc>
            </a:pPr>
            <a:r>
              <a:rPr lang="en-US" sz="2400" b="1" dirty="0" smtClean="0">
                <a:solidFill>
                  <a:schemeClr val="bg1"/>
                </a:solidFill>
                <a:latin typeface="Arial Rounded MT Bold" charset="0"/>
                <a:ea typeface="Arial Rounded MT Bold" charset="0"/>
                <a:cs typeface="Arial Rounded MT Bold" charset="0"/>
              </a:rPr>
              <a:t>X</a:t>
            </a:r>
            <a:r>
              <a:rPr lang="en-US" sz="2000" b="1" i="1" dirty="0" smtClean="0">
                <a:solidFill>
                  <a:schemeClr val="bg1"/>
                </a:solidFill>
                <a:latin typeface="Avenir Book" charset="0"/>
                <a:ea typeface="Avenir Book" charset="0"/>
                <a:cs typeface="Avenir Book" charset="0"/>
              </a:rPr>
              <a:t> </a:t>
            </a:r>
            <a:r>
              <a:rPr lang="en-US" sz="2000" b="1" i="1" dirty="0" smtClean="0">
                <a:solidFill>
                  <a:schemeClr val="accent6">
                    <a:lumMod val="75000"/>
                  </a:schemeClr>
                </a:solidFill>
                <a:latin typeface="Avenir Book" charset="0"/>
                <a:ea typeface="Avenir Book" charset="0"/>
                <a:cs typeface="Avenir Book" charset="0"/>
              </a:rPr>
              <a:t>That’s correct!</a:t>
            </a:r>
            <a:endParaRPr lang="en-US" sz="2000" dirty="0">
              <a:solidFill>
                <a:schemeClr val="accent6">
                  <a:lumMod val="75000"/>
                </a:schemeClr>
              </a:solidFill>
            </a:endParaRPr>
          </a:p>
        </p:txBody>
      </p:sp>
    </p:spTree>
    <p:extLst>
      <p:ext uri="{BB962C8B-B14F-4D97-AF65-F5344CB8AC3E}">
        <p14:creationId xmlns:p14="http://schemas.microsoft.com/office/powerpoint/2010/main" val="1316462318"/>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a:bodyPr>
          <a:lstStyle/>
          <a:p>
            <a:r>
              <a:rPr lang="en-US" dirty="0" smtClean="0"/>
              <a:t>Quiz-6</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sp>
        <p:nvSpPr>
          <p:cNvPr id="14" name="TextBox 13"/>
          <p:cNvSpPr txBox="1"/>
          <p:nvPr/>
        </p:nvSpPr>
        <p:spPr>
          <a:xfrm>
            <a:off x="1031393" y="1232653"/>
            <a:ext cx="7643192" cy="2554545"/>
          </a:xfrm>
          <a:prstGeom prst="rect">
            <a:avLst/>
          </a:prstGeom>
          <a:noFill/>
        </p:spPr>
        <p:txBody>
          <a:bodyPr wrap="square" rtlCol="0">
            <a:spAutoFit/>
          </a:bodyPr>
          <a:lstStyle/>
          <a:p>
            <a:r>
              <a:rPr lang="en-US" sz="2000" b="1" i="1" dirty="0">
                <a:solidFill>
                  <a:schemeClr val="tx1">
                    <a:lumMod val="50000"/>
                    <a:lumOff val="50000"/>
                  </a:schemeClr>
                </a:solidFill>
                <a:latin typeface="Avenir Book" charset="0"/>
                <a:ea typeface="Avenir Book" charset="0"/>
                <a:cs typeface="Avenir Book" charset="0"/>
              </a:rPr>
              <a:t>Having a colleague play through your finished eLearning course to make sure everything is working properly is an example </a:t>
            </a:r>
            <a:r>
              <a:rPr lang="en-US" sz="2000" b="1" i="1" dirty="0" smtClean="0">
                <a:solidFill>
                  <a:schemeClr val="tx1">
                    <a:lumMod val="50000"/>
                    <a:lumOff val="50000"/>
                  </a:schemeClr>
                </a:solidFill>
                <a:latin typeface="Avenir Book" charset="0"/>
                <a:ea typeface="Avenir Book" charset="0"/>
                <a:cs typeface="Avenir Book" charset="0"/>
              </a:rPr>
              <a:t>of:</a:t>
            </a:r>
            <a:endParaRPr lang="en-US" sz="2000" b="1" i="1"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a:t>
            </a:r>
            <a:r>
              <a:rPr lang="en-US" sz="2000" dirty="0">
                <a:solidFill>
                  <a:schemeClr val="tx1">
                    <a:lumMod val="50000"/>
                    <a:lumOff val="50000"/>
                  </a:schemeClr>
                </a:solidFill>
                <a:latin typeface="Avenir Book" charset="0"/>
                <a:ea typeface="Avenir Book" charset="0"/>
                <a:cs typeface="Avenir Book" charset="0"/>
              </a:rPr>
              <a:t>Summative Assessment</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Quality </a:t>
            </a:r>
            <a:r>
              <a:rPr lang="en-US" sz="2000" dirty="0">
                <a:solidFill>
                  <a:schemeClr val="tx1">
                    <a:lumMod val="50000"/>
                    <a:lumOff val="50000"/>
                  </a:schemeClr>
                </a:solidFill>
                <a:latin typeface="Avenir Book" charset="0"/>
                <a:ea typeface="Avenir Book" charset="0"/>
                <a:cs typeface="Avenir Book" charset="0"/>
              </a:rPr>
              <a:t>Assurance</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Formative </a:t>
            </a:r>
            <a:r>
              <a:rPr lang="en-US" sz="2000" dirty="0">
                <a:solidFill>
                  <a:schemeClr val="tx1">
                    <a:lumMod val="50000"/>
                    <a:lumOff val="50000"/>
                  </a:schemeClr>
                </a:solidFill>
                <a:latin typeface="Avenir Book" charset="0"/>
                <a:ea typeface="Avenir Book" charset="0"/>
                <a:cs typeface="Avenir Book" charset="0"/>
              </a:rPr>
              <a:t>Assessment</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A </a:t>
            </a:r>
            <a:r>
              <a:rPr lang="en-US" sz="2000" dirty="0">
                <a:solidFill>
                  <a:schemeClr val="tx1">
                    <a:lumMod val="50000"/>
                    <a:lumOff val="50000"/>
                  </a:schemeClr>
                </a:solidFill>
                <a:latin typeface="Avenir Book" charset="0"/>
                <a:ea typeface="Avenir Book" charset="0"/>
                <a:cs typeface="Avenir Book" charset="0"/>
              </a:rPr>
              <a:t>“Connect” Activity</a:t>
            </a:r>
            <a:endParaRPr lang="en-US" sz="2000" dirty="0"/>
          </a:p>
        </p:txBody>
      </p:sp>
      <p:pic>
        <p:nvPicPr>
          <p:cNvPr id="11" name="Picture 10">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854" y="2826899"/>
            <a:ext cx="419100" cy="419100"/>
          </a:xfrm>
          <a:prstGeom prst="rect">
            <a:avLst/>
          </a:prstGeom>
        </p:spPr>
      </p:pic>
      <p:pic>
        <p:nvPicPr>
          <p:cNvPr id="15" name="Picture 14">
            <a:hlinkClick r:id="rId5"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854" y="2358175"/>
            <a:ext cx="419100" cy="419100"/>
          </a:xfrm>
          <a:prstGeom prst="rect">
            <a:avLst/>
          </a:prstGeom>
        </p:spPr>
      </p:pic>
      <p:pic>
        <p:nvPicPr>
          <p:cNvPr id="17" name="Picture 16">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854" y="1895400"/>
            <a:ext cx="419100" cy="419100"/>
          </a:xfrm>
          <a:prstGeom prst="rect">
            <a:avLst/>
          </a:prstGeom>
        </p:spPr>
      </p:pic>
      <p:pic>
        <p:nvPicPr>
          <p:cNvPr id="18" name="Picture 17">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854" y="3297444"/>
            <a:ext cx="419100" cy="419100"/>
          </a:xfrm>
          <a:prstGeom prst="rect">
            <a:avLst/>
          </a:prstGeom>
        </p:spPr>
      </p:pic>
    </p:spTree>
    <p:extLst>
      <p:ext uri="{BB962C8B-B14F-4D97-AF65-F5344CB8AC3E}">
        <p14:creationId xmlns:p14="http://schemas.microsoft.com/office/powerpoint/2010/main" val="1936161228"/>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Quiz-6-x</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2492990"/>
          </a:xfrm>
          <a:prstGeom prst="rect">
            <a:avLst/>
          </a:prstGeom>
          <a:noFill/>
        </p:spPr>
        <p:txBody>
          <a:bodyPr wrap="square" rtlCol="0">
            <a:spAutoFit/>
          </a:bodyPr>
          <a:lstStyle/>
          <a:p>
            <a:pPr>
              <a:lnSpc>
                <a:spcPct val="150000"/>
              </a:lnSpc>
            </a:pPr>
            <a:r>
              <a:rPr lang="en-US" sz="2400" b="1" dirty="0" smtClean="0">
                <a:solidFill>
                  <a:srgbClr val="EE0000"/>
                </a:solidFill>
                <a:latin typeface="Arial Rounded MT Bold" charset="0"/>
                <a:ea typeface="Arial Rounded MT Bold" charset="0"/>
                <a:cs typeface="Arial Rounded MT Bold" charset="0"/>
              </a:rPr>
              <a:t>X</a:t>
            </a:r>
            <a:r>
              <a:rPr lang="en-US" sz="2000" b="1" i="1" dirty="0" smtClean="0">
                <a:solidFill>
                  <a:schemeClr val="tx1">
                    <a:lumMod val="50000"/>
                    <a:lumOff val="50000"/>
                  </a:schemeClr>
                </a:solidFill>
                <a:latin typeface="Avenir Book" charset="0"/>
                <a:ea typeface="Avenir Book" charset="0"/>
                <a:cs typeface="Avenir Book" charset="0"/>
              </a:rPr>
              <a:t> The correct answer is “Quality Assurance.” A Summative </a:t>
            </a:r>
            <a:r>
              <a:rPr lang="en-US" sz="2000" b="1" i="1" dirty="0">
                <a:solidFill>
                  <a:schemeClr val="tx1">
                    <a:lumMod val="50000"/>
                    <a:lumOff val="50000"/>
                  </a:schemeClr>
                </a:solidFill>
                <a:latin typeface="Avenir Book" charset="0"/>
                <a:ea typeface="Avenir Book" charset="0"/>
                <a:cs typeface="Avenir Book" charset="0"/>
              </a:rPr>
              <a:t>A</a:t>
            </a:r>
            <a:r>
              <a:rPr lang="en-US" sz="2000" b="1" i="1" dirty="0" smtClean="0">
                <a:solidFill>
                  <a:schemeClr val="tx1">
                    <a:lumMod val="50000"/>
                    <a:lumOff val="50000"/>
                  </a:schemeClr>
                </a:solidFill>
                <a:latin typeface="Avenir Book" charset="0"/>
                <a:ea typeface="Avenir Book" charset="0"/>
                <a:cs typeface="Avenir Book" charset="0"/>
              </a:rPr>
              <a:t>ssessment takes place after the course is completed, and evaluates course success. A Formative </a:t>
            </a:r>
            <a:r>
              <a:rPr lang="en-US" sz="2000" b="1" i="1" dirty="0">
                <a:solidFill>
                  <a:schemeClr val="tx1">
                    <a:lumMod val="50000"/>
                    <a:lumOff val="50000"/>
                  </a:schemeClr>
                </a:solidFill>
                <a:latin typeface="Avenir Book" charset="0"/>
                <a:ea typeface="Avenir Book" charset="0"/>
                <a:cs typeface="Avenir Book" charset="0"/>
              </a:rPr>
              <a:t>A</a:t>
            </a:r>
            <a:r>
              <a:rPr lang="en-US" sz="2000" b="1" i="1" dirty="0" smtClean="0">
                <a:solidFill>
                  <a:schemeClr val="tx1">
                    <a:lumMod val="50000"/>
                    <a:lumOff val="50000"/>
                  </a:schemeClr>
                </a:solidFill>
                <a:latin typeface="Avenir Book" charset="0"/>
                <a:ea typeface="Avenir Book" charset="0"/>
                <a:cs typeface="Avenir Book" charset="0"/>
              </a:rPr>
              <a:t>ssessment can take place before the course is finished, but is wider in scope than making sure the mechanics work.</a:t>
            </a:r>
            <a:endParaRPr lang="en-US" sz="2000" dirty="0"/>
          </a:p>
        </p:txBody>
      </p:sp>
      <p:pic>
        <p:nvPicPr>
          <p:cNvPr id="7" name="Picture 6">
            <a:hlinkClick r:id="rId5"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52952"/>
            <a:ext cx="1066800" cy="431800"/>
          </a:xfrm>
          <a:prstGeom prst="rect">
            <a:avLst/>
          </a:prstGeom>
        </p:spPr>
      </p:pic>
    </p:spTree>
    <p:extLst>
      <p:ext uri="{BB962C8B-B14F-4D97-AF65-F5344CB8AC3E}">
        <p14:creationId xmlns:p14="http://schemas.microsoft.com/office/powerpoint/2010/main" val="242056005"/>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Quiz-6-c</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587020"/>
          </a:xfrm>
          <a:prstGeom prst="rect">
            <a:avLst/>
          </a:prstGeom>
          <a:noFill/>
        </p:spPr>
        <p:txBody>
          <a:bodyPr wrap="square" rtlCol="0">
            <a:spAutoFit/>
          </a:bodyPr>
          <a:lstStyle/>
          <a:p>
            <a:pPr>
              <a:lnSpc>
                <a:spcPct val="150000"/>
              </a:lnSpc>
            </a:pPr>
            <a:r>
              <a:rPr lang="en-US" sz="2400" b="1" dirty="0" smtClean="0">
                <a:solidFill>
                  <a:schemeClr val="bg1"/>
                </a:solidFill>
                <a:latin typeface="Arial Rounded MT Bold" charset="0"/>
                <a:ea typeface="Arial Rounded MT Bold" charset="0"/>
                <a:cs typeface="Arial Rounded MT Bold" charset="0"/>
              </a:rPr>
              <a:t>X</a:t>
            </a:r>
            <a:r>
              <a:rPr lang="en-US" sz="2000" b="1" i="1" dirty="0" smtClean="0">
                <a:solidFill>
                  <a:schemeClr val="bg1"/>
                </a:solidFill>
                <a:latin typeface="Avenir Book" charset="0"/>
                <a:ea typeface="Avenir Book" charset="0"/>
                <a:cs typeface="Avenir Book" charset="0"/>
              </a:rPr>
              <a:t> </a:t>
            </a:r>
            <a:r>
              <a:rPr lang="en-US" sz="2000" b="1" i="1" dirty="0" smtClean="0">
                <a:solidFill>
                  <a:schemeClr val="accent6">
                    <a:lumMod val="75000"/>
                  </a:schemeClr>
                </a:solidFill>
                <a:latin typeface="Avenir Book" charset="0"/>
                <a:ea typeface="Avenir Book" charset="0"/>
                <a:cs typeface="Avenir Book" charset="0"/>
              </a:rPr>
              <a:t>That’s correct!</a:t>
            </a:r>
            <a:endParaRPr lang="en-US" sz="2000" dirty="0">
              <a:solidFill>
                <a:schemeClr val="accent6">
                  <a:lumMod val="75000"/>
                </a:schemeClr>
              </a:solidFill>
            </a:endParaRPr>
          </a:p>
        </p:txBody>
      </p:sp>
    </p:spTree>
    <p:extLst>
      <p:ext uri="{BB962C8B-B14F-4D97-AF65-F5344CB8AC3E}">
        <p14:creationId xmlns:p14="http://schemas.microsoft.com/office/powerpoint/2010/main" val="901248617"/>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a:bodyPr>
          <a:lstStyle/>
          <a:p>
            <a:r>
              <a:rPr lang="en-US" dirty="0" smtClean="0"/>
              <a:t>Quiz-7</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sp>
        <p:nvSpPr>
          <p:cNvPr id="14" name="TextBox 13"/>
          <p:cNvSpPr txBox="1"/>
          <p:nvPr/>
        </p:nvSpPr>
        <p:spPr>
          <a:xfrm>
            <a:off x="1031393" y="1232653"/>
            <a:ext cx="7643192" cy="2708434"/>
          </a:xfrm>
          <a:prstGeom prst="rect">
            <a:avLst/>
          </a:prstGeom>
          <a:noFill/>
        </p:spPr>
        <p:txBody>
          <a:bodyPr wrap="square" rtlCol="0">
            <a:spAutoFit/>
          </a:bodyPr>
          <a:lstStyle/>
          <a:p>
            <a:r>
              <a:rPr lang="en-US" sz="2000" b="1" i="1" dirty="0" smtClean="0">
                <a:solidFill>
                  <a:schemeClr val="tx1">
                    <a:lumMod val="50000"/>
                    <a:lumOff val="50000"/>
                  </a:schemeClr>
                </a:solidFill>
                <a:latin typeface="Avenir Book" charset="0"/>
                <a:ea typeface="Avenir Book" charset="0"/>
                <a:cs typeface="Avenir Book" charset="0"/>
              </a:rPr>
              <a:t>Summative Assessments </a:t>
            </a:r>
            <a:r>
              <a:rPr lang="en-US" sz="2000" b="1" i="1" dirty="0">
                <a:solidFill>
                  <a:schemeClr val="tx1">
                    <a:lumMod val="50000"/>
                    <a:lumOff val="50000"/>
                  </a:schemeClr>
                </a:solidFill>
                <a:latin typeface="Avenir Book" charset="0"/>
                <a:ea typeface="Avenir Book" charset="0"/>
                <a:cs typeface="Avenir Book" charset="0"/>
              </a:rPr>
              <a:t>are part of which step in ADDIE</a:t>
            </a:r>
            <a:r>
              <a:rPr lang="en-US" sz="2000" b="1" i="1" dirty="0" smtClean="0">
                <a:solidFill>
                  <a:schemeClr val="tx1">
                    <a:lumMod val="50000"/>
                    <a:lumOff val="50000"/>
                  </a:schemeClr>
                </a:solidFill>
                <a:latin typeface="Avenir Book" charset="0"/>
                <a:ea typeface="Avenir Book" charset="0"/>
                <a:cs typeface="Avenir Book" charset="0"/>
              </a:rPr>
              <a:t>?</a:t>
            </a:r>
            <a:endParaRPr lang="en-US" sz="2000" b="1" i="1"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Analysis</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Design</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Development</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Implementation</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Evaluation</a:t>
            </a:r>
            <a:endParaRPr lang="en-US" sz="2000" dirty="0"/>
          </a:p>
        </p:txBody>
      </p:sp>
      <p:pic>
        <p:nvPicPr>
          <p:cNvPr id="12" name="Picture 11">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180" y="1585701"/>
            <a:ext cx="419100" cy="419100"/>
          </a:xfrm>
          <a:prstGeom prst="rect">
            <a:avLst/>
          </a:prstGeom>
        </p:spPr>
      </p:pic>
      <p:pic>
        <p:nvPicPr>
          <p:cNvPr id="13" name="Picture 12">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985924"/>
            <a:ext cx="419100" cy="419100"/>
          </a:xfrm>
          <a:prstGeom prst="rect">
            <a:avLst/>
          </a:prstGeom>
        </p:spPr>
      </p:pic>
      <p:pic>
        <p:nvPicPr>
          <p:cNvPr id="16" name="Picture 15">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517200"/>
            <a:ext cx="419100" cy="419100"/>
          </a:xfrm>
          <a:prstGeom prst="rect">
            <a:avLst/>
          </a:prstGeom>
        </p:spPr>
      </p:pic>
      <p:pic>
        <p:nvPicPr>
          <p:cNvPr id="19" name="Picture 18">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054425"/>
            <a:ext cx="419100" cy="419100"/>
          </a:xfrm>
          <a:prstGeom prst="rect">
            <a:avLst/>
          </a:prstGeom>
        </p:spPr>
      </p:pic>
      <p:pic>
        <p:nvPicPr>
          <p:cNvPr id="20" name="Picture 19">
            <a:hlinkClick r:id="rId5"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3466408"/>
            <a:ext cx="419100" cy="419100"/>
          </a:xfrm>
          <a:prstGeom prst="rect">
            <a:avLst/>
          </a:prstGeom>
        </p:spPr>
      </p:pic>
    </p:spTree>
    <p:extLst>
      <p:ext uri="{BB962C8B-B14F-4D97-AF65-F5344CB8AC3E}">
        <p14:creationId xmlns:p14="http://schemas.microsoft.com/office/powerpoint/2010/main" val="2045979874"/>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Quiz-7-x</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646331"/>
          </a:xfrm>
          <a:prstGeom prst="rect">
            <a:avLst/>
          </a:prstGeom>
          <a:noFill/>
        </p:spPr>
        <p:txBody>
          <a:bodyPr wrap="square" rtlCol="0">
            <a:spAutoFit/>
          </a:bodyPr>
          <a:lstStyle/>
          <a:p>
            <a:pPr>
              <a:lnSpc>
                <a:spcPct val="150000"/>
              </a:lnSpc>
            </a:pPr>
            <a:r>
              <a:rPr lang="en-US" sz="2400" b="1" dirty="0" smtClean="0">
                <a:solidFill>
                  <a:srgbClr val="EE0000"/>
                </a:solidFill>
                <a:latin typeface="Arial Rounded MT Bold" charset="0"/>
                <a:ea typeface="Arial Rounded MT Bold" charset="0"/>
                <a:cs typeface="Arial Rounded MT Bold" charset="0"/>
              </a:rPr>
              <a:t>X</a:t>
            </a:r>
            <a:r>
              <a:rPr lang="en-US" sz="2000" b="1" i="1" dirty="0" smtClean="0">
                <a:solidFill>
                  <a:schemeClr val="tx1">
                    <a:lumMod val="50000"/>
                    <a:lumOff val="50000"/>
                  </a:schemeClr>
                </a:solidFill>
                <a:latin typeface="Avenir Book" charset="0"/>
                <a:ea typeface="Avenir Book" charset="0"/>
                <a:cs typeface="Avenir Book" charset="0"/>
              </a:rPr>
              <a:t> The correct answer is “Evaluation, ” the final step of ADDIE.</a:t>
            </a:r>
            <a:endParaRPr lang="en-US" sz="2000" dirty="0"/>
          </a:p>
        </p:txBody>
      </p:sp>
      <p:pic>
        <p:nvPicPr>
          <p:cNvPr id="7" name="Picture 6">
            <a:hlinkClick r:id="rId5"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52952"/>
            <a:ext cx="1066800" cy="431800"/>
          </a:xfrm>
          <a:prstGeom prst="rect">
            <a:avLst/>
          </a:prstGeom>
        </p:spPr>
      </p:pic>
    </p:spTree>
    <p:extLst>
      <p:ext uri="{BB962C8B-B14F-4D97-AF65-F5344CB8AC3E}">
        <p14:creationId xmlns:p14="http://schemas.microsoft.com/office/powerpoint/2010/main" val="1275586554"/>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Quiz-7-c</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587020"/>
          </a:xfrm>
          <a:prstGeom prst="rect">
            <a:avLst/>
          </a:prstGeom>
          <a:noFill/>
        </p:spPr>
        <p:txBody>
          <a:bodyPr wrap="square" rtlCol="0">
            <a:spAutoFit/>
          </a:bodyPr>
          <a:lstStyle/>
          <a:p>
            <a:pPr>
              <a:lnSpc>
                <a:spcPct val="150000"/>
              </a:lnSpc>
            </a:pPr>
            <a:r>
              <a:rPr lang="en-US" sz="2400" b="1" dirty="0" smtClean="0">
                <a:solidFill>
                  <a:schemeClr val="bg1"/>
                </a:solidFill>
                <a:latin typeface="Arial Rounded MT Bold" charset="0"/>
                <a:ea typeface="Arial Rounded MT Bold" charset="0"/>
                <a:cs typeface="Arial Rounded MT Bold" charset="0"/>
              </a:rPr>
              <a:t>X</a:t>
            </a:r>
            <a:r>
              <a:rPr lang="en-US" sz="2000" b="1" i="1" dirty="0" smtClean="0">
                <a:solidFill>
                  <a:schemeClr val="bg1"/>
                </a:solidFill>
                <a:latin typeface="Avenir Book" charset="0"/>
                <a:ea typeface="Avenir Book" charset="0"/>
                <a:cs typeface="Avenir Book" charset="0"/>
              </a:rPr>
              <a:t> </a:t>
            </a:r>
            <a:r>
              <a:rPr lang="en-US" sz="2000" b="1" i="1" dirty="0" smtClean="0">
                <a:solidFill>
                  <a:schemeClr val="accent6">
                    <a:lumMod val="75000"/>
                  </a:schemeClr>
                </a:solidFill>
                <a:latin typeface="Avenir Book" charset="0"/>
                <a:ea typeface="Avenir Book" charset="0"/>
                <a:cs typeface="Avenir Book" charset="0"/>
              </a:rPr>
              <a:t>That’s correct!</a:t>
            </a:r>
            <a:endParaRPr lang="en-US" sz="2000" dirty="0">
              <a:solidFill>
                <a:schemeClr val="accent6">
                  <a:lumMod val="75000"/>
                </a:schemeClr>
              </a:solidFill>
            </a:endParaRPr>
          </a:p>
        </p:txBody>
      </p:sp>
    </p:spTree>
    <p:extLst>
      <p:ext uri="{BB962C8B-B14F-4D97-AF65-F5344CB8AC3E}">
        <p14:creationId xmlns:p14="http://schemas.microsoft.com/office/powerpoint/2010/main" val="453965077"/>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a:bodyPr>
          <a:lstStyle/>
          <a:p>
            <a:r>
              <a:rPr lang="en-US" dirty="0" smtClean="0"/>
              <a:t>Quiz-8</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sp>
        <p:nvSpPr>
          <p:cNvPr id="14" name="TextBox 13"/>
          <p:cNvSpPr txBox="1"/>
          <p:nvPr/>
        </p:nvSpPr>
        <p:spPr>
          <a:xfrm>
            <a:off x="1031393" y="1232653"/>
            <a:ext cx="7643192" cy="2246769"/>
          </a:xfrm>
          <a:prstGeom prst="rect">
            <a:avLst/>
          </a:prstGeom>
          <a:noFill/>
        </p:spPr>
        <p:txBody>
          <a:bodyPr wrap="square" rtlCol="0">
            <a:spAutoFit/>
          </a:bodyPr>
          <a:lstStyle/>
          <a:p>
            <a:r>
              <a:rPr lang="en-US" sz="2000" b="1" i="1" dirty="0">
                <a:solidFill>
                  <a:schemeClr val="tx1">
                    <a:lumMod val="50000"/>
                    <a:lumOff val="50000"/>
                  </a:schemeClr>
                </a:solidFill>
                <a:latin typeface="Avenir Book" charset="0"/>
                <a:ea typeface="Avenir Book" charset="0"/>
                <a:cs typeface="Avenir Book" charset="0"/>
              </a:rPr>
              <a:t>Which </a:t>
            </a:r>
            <a:r>
              <a:rPr lang="en-US" sz="2000" b="1" i="1" dirty="0" smtClean="0">
                <a:solidFill>
                  <a:schemeClr val="tx1">
                    <a:lumMod val="50000"/>
                    <a:lumOff val="50000"/>
                  </a:schemeClr>
                </a:solidFill>
                <a:latin typeface="Avenir Book" charset="0"/>
                <a:ea typeface="Avenir Book" charset="0"/>
                <a:cs typeface="Avenir Book" charset="0"/>
              </a:rPr>
              <a:t>one of </a:t>
            </a:r>
            <a:r>
              <a:rPr lang="en-US" sz="2000" b="1" i="1" dirty="0">
                <a:solidFill>
                  <a:schemeClr val="tx1">
                    <a:lumMod val="50000"/>
                    <a:lumOff val="50000"/>
                  </a:schemeClr>
                </a:solidFill>
                <a:latin typeface="Avenir Book" charset="0"/>
                <a:ea typeface="Avenir Book" charset="0"/>
                <a:cs typeface="Avenir Book" charset="0"/>
              </a:rPr>
              <a:t>these items </a:t>
            </a:r>
            <a:r>
              <a:rPr lang="en-US" sz="2000" b="1" i="1" dirty="0" smtClean="0">
                <a:solidFill>
                  <a:schemeClr val="tx1">
                    <a:lumMod val="50000"/>
                    <a:lumOff val="50000"/>
                  </a:schemeClr>
                </a:solidFill>
                <a:latin typeface="Avenir Book" charset="0"/>
                <a:ea typeface="Avenir Book" charset="0"/>
                <a:cs typeface="Avenir Book" charset="0"/>
              </a:rPr>
              <a:t>falls </a:t>
            </a:r>
            <a:r>
              <a:rPr lang="en-US" sz="2000" b="1" i="1" dirty="0">
                <a:solidFill>
                  <a:schemeClr val="tx1">
                    <a:lumMod val="50000"/>
                    <a:lumOff val="50000"/>
                  </a:schemeClr>
                </a:solidFill>
                <a:latin typeface="Avenir Book" charset="0"/>
                <a:ea typeface="Avenir Book" charset="0"/>
                <a:cs typeface="Avenir Book" charset="0"/>
              </a:rPr>
              <a:t>into the Analysis phase of </a:t>
            </a:r>
            <a:r>
              <a:rPr lang="en-US" sz="2000" b="1" i="1" dirty="0" smtClean="0">
                <a:solidFill>
                  <a:schemeClr val="tx1">
                    <a:lumMod val="50000"/>
                    <a:lumOff val="50000"/>
                  </a:schemeClr>
                </a:solidFill>
                <a:latin typeface="Avenir Book" charset="0"/>
                <a:ea typeface="Avenir Book" charset="0"/>
                <a:cs typeface="Avenir Book" charset="0"/>
              </a:rPr>
              <a:t>ADDIE?</a:t>
            </a:r>
            <a:endParaRPr lang="en-US" sz="2000" b="1" i="1"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Writing </a:t>
            </a:r>
            <a:r>
              <a:rPr lang="en-US" sz="2000" dirty="0">
                <a:solidFill>
                  <a:schemeClr val="tx1">
                    <a:lumMod val="50000"/>
                    <a:lumOff val="50000"/>
                  </a:schemeClr>
                </a:solidFill>
                <a:latin typeface="Avenir Book" charset="0"/>
                <a:ea typeface="Avenir Book" charset="0"/>
                <a:cs typeface="Avenir Book" charset="0"/>
              </a:rPr>
              <a:t>the final Quiz</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Loading </a:t>
            </a:r>
            <a:r>
              <a:rPr lang="en-US" sz="2000" dirty="0">
                <a:solidFill>
                  <a:schemeClr val="tx1">
                    <a:lumMod val="50000"/>
                    <a:lumOff val="50000"/>
                  </a:schemeClr>
                </a:solidFill>
                <a:latin typeface="Avenir Book" charset="0"/>
                <a:ea typeface="Avenir Book" charset="0"/>
                <a:cs typeface="Avenir Book" charset="0"/>
              </a:rPr>
              <a:t>the course into an LMS</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Writing </a:t>
            </a:r>
            <a:r>
              <a:rPr lang="en-US" sz="2000" dirty="0">
                <a:solidFill>
                  <a:schemeClr val="tx1">
                    <a:lumMod val="50000"/>
                    <a:lumOff val="50000"/>
                  </a:schemeClr>
                </a:solidFill>
                <a:latin typeface="Avenir Book" charset="0"/>
                <a:ea typeface="Avenir Book" charset="0"/>
                <a:cs typeface="Avenir Book" charset="0"/>
              </a:rPr>
              <a:t>Learning Objectives</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Gathering </a:t>
            </a:r>
            <a:r>
              <a:rPr lang="en-US" sz="2000" dirty="0">
                <a:solidFill>
                  <a:schemeClr val="tx1">
                    <a:lumMod val="50000"/>
                    <a:lumOff val="50000"/>
                  </a:schemeClr>
                </a:solidFill>
                <a:latin typeface="Avenir Book" charset="0"/>
                <a:ea typeface="Avenir Book" charset="0"/>
                <a:cs typeface="Avenir Book" charset="0"/>
              </a:rPr>
              <a:t>graphic assets</a:t>
            </a:r>
            <a:endParaRPr lang="en-US" sz="2000" dirty="0"/>
          </a:p>
        </p:txBody>
      </p:sp>
      <p:pic>
        <p:nvPicPr>
          <p:cNvPr id="12" name="Picture 11">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180" y="1605579"/>
            <a:ext cx="419100" cy="419100"/>
          </a:xfrm>
          <a:prstGeom prst="rect">
            <a:avLst/>
          </a:prstGeom>
        </p:spPr>
      </p:pic>
      <p:pic>
        <p:nvPicPr>
          <p:cNvPr id="13" name="Picture 12">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3005802"/>
            <a:ext cx="419100" cy="419100"/>
          </a:xfrm>
          <a:prstGeom prst="rect">
            <a:avLst/>
          </a:prstGeom>
        </p:spPr>
      </p:pic>
      <p:pic>
        <p:nvPicPr>
          <p:cNvPr id="16" name="Picture 15">
            <a:hlinkClick r:id="rId5"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537078"/>
            <a:ext cx="419100" cy="419100"/>
          </a:xfrm>
          <a:prstGeom prst="rect">
            <a:avLst/>
          </a:prstGeom>
        </p:spPr>
      </p:pic>
      <p:pic>
        <p:nvPicPr>
          <p:cNvPr id="19" name="Picture 18">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074303"/>
            <a:ext cx="419100" cy="419100"/>
          </a:xfrm>
          <a:prstGeom prst="rect">
            <a:avLst/>
          </a:prstGeom>
        </p:spPr>
      </p:pic>
    </p:spTree>
    <p:extLst>
      <p:ext uri="{BB962C8B-B14F-4D97-AF65-F5344CB8AC3E}">
        <p14:creationId xmlns:p14="http://schemas.microsoft.com/office/powerpoint/2010/main" val="284253677"/>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Quiz-8-x</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646331"/>
          </a:xfrm>
          <a:prstGeom prst="rect">
            <a:avLst/>
          </a:prstGeom>
          <a:noFill/>
        </p:spPr>
        <p:txBody>
          <a:bodyPr wrap="square" rtlCol="0">
            <a:spAutoFit/>
          </a:bodyPr>
          <a:lstStyle/>
          <a:p>
            <a:pPr>
              <a:lnSpc>
                <a:spcPct val="150000"/>
              </a:lnSpc>
            </a:pPr>
            <a:r>
              <a:rPr lang="en-US" sz="2400" b="1" dirty="0" smtClean="0">
                <a:solidFill>
                  <a:srgbClr val="EE0000"/>
                </a:solidFill>
                <a:latin typeface="Arial Rounded MT Bold" charset="0"/>
                <a:ea typeface="Arial Rounded MT Bold" charset="0"/>
                <a:cs typeface="Arial Rounded MT Bold" charset="0"/>
              </a:rPr>
              <a:t>X</a:t>
            </a:r>
            <a:r>
              <a:rPr lang="en-US" sz="2000" b="1" i="1" dirty="0" smtClean="0">
                <a:solidFill>
                  <a:schemeClr val="tx1">
                    <a:lumMod val="50000"/>
                    <a:lumOff val="50000"/>
                  </a:schemeClr>
                </a:solidFill>
                <a:latin typeface="Avenir Book" charset="0"/>
                <a:ea typeface="Avenir Book" charset="0"/>
                <a:cs typeface="Avenir Book" charset="0"/>
              </a:rPr>
              <a:t> The correct answer is “Writing learning objectives.”</a:t>
            </a:r>
            <a:endParaRPr lang="en-US" sz="2000" dirty="0"/>
          </a:p>
        </p:txBody>
      </p:sp>
      <p:pic>
        <p:nvPicPr>
          <p:cNvPr id="7" name="Picture 6">
            <a:hlinkClick r:id="rId5"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52952"/>
            <a:ext cx="1066800" cy="431800"/>
          </a:xfrm>
          <a:prstGeom prst="rect">
            <a:avLst/>
          </a:prstGeom>
        </p:spPr>
      </p:pic>
    </p:spTree>
    <p:extLst>
      <p:ext uri="{BB962C8B-B14F-4D97-AF65-F5344CB8AC3E}">
        <p14:creationId xmlns:p14="http://schemas.microsoft.com/office/powerpoint/2010/main" val="1447918411"/>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p:cNvSpPr/>
          <p:nvPr/>
        </p:nvSpPr>
        <p:spPr>
          <a:xfrm>
            <a:off x="4351"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993207" y="1061553"/>
            <a:ext cx="814098" cy="995093"/>
          </a:xfrm>
        </p:spPr>
        <p:txBody>
          <a:bodyPr/>
          <a:lstStyle/>
          <a:p>
            <a:r>
              <a:rPr lang="en-US" dirty="0" smtClean="0"/>
              <a:t>1-1</a:t>
            </a:r>
            <a:endParaRPr lang="en-US" dirty="0"/>
          </a:p>
        </p:txBody>
      </p:sp>
      <p:pic>
        <p:nvPicPr>
          <p:cNvPr id="6" name="Picture 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819" y="88199"/>
            <a:ext cx="1847850" cy="654050"/>
          </a:xfrm>
          <a:prstGeom prst="rect">
            <a:avLst/>
          </a:prstGeom>
        </p:spPr>
      </p:pic>
      <p:sp>
        <p:nvSpPr>
          <p:cNvPr id="7" name="TextBox 6"/>
          <p:cNvSpPr txBox="1"/>
          <p:nvPr/>
        </p:nvSpPr>
        <p:spPr>
          <a:xfrm>
            <a:off x="2847543" y="1027627"/>
            <a:ext cx="4490861" cy="2700739"/>
          </a:xfrm>
          <a:prstGeom prst="rect">
            <a:avLst/>
          </a:prstGeom>
          <a:noFill/>
        </p:spPr>
        <p:txBody>
          <a:bodyPr wrap="square" rtlCol="0">
            <a:spAutoFit/>
          </a:bodyPr>
          <a:lstStyle/>
          <a:p>
            <a:pPr>
              <a:lnSpc>
                <a:spcPct val="150000"/>
              </a:lnSpc>
            </a:pPr>
            <a:r>
              <a:rPr lang="en-US" sz="2400" b="1" i="1" dirty="0" smtClean="0">
                <a:solidFill>
                  <a:schemeClr val="tx1">
                    <a:lumMod val="50000"/>
                    <a:lumOff val="50000"/>
                  </a:schemeClr>
                </a:solidFill>
                <a:latin typeface="Avenir Book" charset="0"/>
                <a:ea typeface="Avenir Book" charset="0"/>
                <a:cs typeface="Avenir Book" charset="0"/>
              </a:rPr>
              <a:t>Analysis</a:t>
            </a:r>
          </a:p>
          <a:p>
            <a:pPr marL="342900" indent="-342900">
              <a:lnSpc>
                <a:spcPct val="150000"/>
              </a:lnSpc>
              <a:buFont typeface="Symbol" charset="2"/>
              <a:buChar char=""/>
            </a:pPr>
            <a:r>
              <a:rPr lang="en-US" sz="2000" dirty="0" smtClean="0">
                <a:solidFill>
                  <a:schemeClr val="tx1">
                    <a:lumMod val="50000"/>
                    <a:lumOff val="50000"/>
                  </a:schemeClr>
                </a:solidFill>
                <a:latin typeface="Avenir Book" charset="0"/>
                <a:ea typeface="Avenir Book" charset="0"/>
                <a:cs typeface="Avenir Book" charset="0"/>
              </a:rPr>
              <a:t>Needs </a:t>
            </a:r>
            <a:r>
              <a:rPr lang="en-US" sz="2000" dirty="0">
                <a:solidFill>
                  <a:schemeClr val="tx1">
                    <a:lumMod val="50000"/>
                    <a:lumOff val="50000"/>
                  </a:schemeClr>
                </a:solidFill>
                <a:latin typeface="Avenir Book" charset="0"/>
                <a:ea typeface="Avenir Book" charset="0"/>
                <a:cs typeface="Avenir Book" charset="0"/>
              </a:rPr>
              <a:t>analysis</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Instructional analysis</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Audience analysis</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Context analysis</a:t>
            </a:r>
          </a:p>
          <a:p>
            <a:endParaRPr lang="en-US" dirty="0"/>
          </a:p>
        </p:txBody>
      </p:sp>
      <p:pic>
        <p:nvPicPr>
          <p:cNvPr id="13" name="Picture 12">
            <a:hlinkClick r:id="" action="ppaction://hlinkshowjump?jump=nextslide"/>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pic>
        <p:nvPicPr>
          <p:cNvPr id="18" name="Picture 17">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8237" y="1449356"/>
            <a:ext cx="1206500" cy="414867"/>
          </a:xfrm>
          <a:prstGeom prst="rect">
            <a:avLst/>
          </a:prstGeom>
        </p:spPr>
      </p:pic>
      <p:pic>
        <p:nvPicPr>
          <p:cNvPr id="19" name="Picture 18">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0170" y="1953238"/>
            <a:ext cx="1824567" cy="414867"/>
          </a:xfrm>
          <a:prstGeom prst="rect">
            <a:avLst/>
          </a:prstGeom>
        </p:spPr>
      </p:pic>
      <p:pic>
        <p:nvPicPr>
          <p:cNvPr id="20" name="Picture 19">
            <a:hlinkClick r:id="rId12" action="ppaction://hlinksldjump"/>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4270" y="2457120"/>
            <a:ext cx="2040467" cy="414867"/>
          </a:xfrm>
          <a:prstGeom prst="rect">
            <a:avLst/>
          </a:prstGeom>
        </p:spPr>
      </p:pic>
      <p:pic>
        <p:nvPicPr>
          <p:cNvPr id="21" name="Picture 20">
            <a:hlinkClick r:id="rId14" action="ppaction://hlinksldjump"/>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3437" y="2961003"/>
            <a:ext cx="1511300" cy="414867"/>
          </a:xfrm>
          <a:prstGeom prst="rect">
            <a:avLst/>
          </a:prstGeom>
        </p:spPr>
      </p:pic>
      <p:pic>
        <p:nvPicPr>
          <p:cNvPr id="22" name="Picture 21">
            <a:hlinkClick r:id="rId16" action="ppaction://hlinksldjump"/>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07552" y="942124"/>
            <a:ext cx="1337733" cy="414867"/>
          </a:xfrm>
          <a:prstGeom prst="rect">
            <a:avLst/>
          </a:prstGeom>
        </p:spPr>
      </p:pic>
      <p:pic>
        <p:nvPicPr>
          <p:cNvPr id="23" name="Picture 22">
            <a:hlinkClick r:id="" action="ppaction://hlinkshowjump?jump=previousslide"/>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pic>
        <p:nvPicPr>
          <p:cNvPr id="24" name="Cymbals Sound.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9"/>
          <a:stretch>
            <a:fillRect/>
          </a:stretch>
        </p:blipFill>
        <p:spPr>
          <a:xfrm>
            <a:off x="111819" y="4373489"/>
            <a:ext cx="548640" cy="548640"/>
          </a:xfrm>
          <a:prstGeom prst="rect">
            <a:avLst/>
          </a:prstGeom>
        </p:spPr>
      </p:pic>
      <p:sp>
        <p:nvSpPr>
          <p:cNvPr id="25" name="TextBox 24"/>
          <p:cNvSpPr txBox="1"/>
          <p:nvPr/>
        </p:nvSpPr>
        <p:spPr>
          <a:xfrm>
            <a:off x="9321874" y="103246"/>
            <a:ext cx="5813215" cy="507831"/>
          </a:xfrm>
          <a:prstGeom prst="rect">
            <a:avLst/>
          </a:prstGeom>
          <a:solidFill>
            <a:schemeClr val="tx1">
              <a:lumMod val="65000"/>
              <a:lumOff val="35000"/>
            </a:schemeClr>
          </a:solidFill>
        </p:spPr>
        <p:txBody>
          <a:bodyPr wrap="square" rtlCol="0">
            <a:spAutoFit/>
          </a:bodyPr>
          <a:lstStyle/>
          <a:p>
            <a:r>
              <a:rPr lang="en-US" sz="900" dirty="0">
                <a:solidFill>
                  <a:schemeClr val="bg1">
                    <a:lumMod val="75000"/>
                  </a:schemeClr>
                </a:solidFill>
              </a:rPr>
              <a:t>It’s a really smart idea to begin with an analysis phase. Gathering relevant information and context beforehand will help you to develop the most effective material</a:t>
            </a:r>
            <a:r>
              <a:rPr lang="en-US" sz="900" dirty="0" smtClean="0">
                <a:solidFill>
                  <a:schemeClr val="bg1">
                    <a:lumMod val="75000"/>
                  </a:schemeClr>
                </a:solidFill>
              </a:rPr>
              <a:t>.</a:t>
            </a:r>
          </a:p>
          <a:p>
            <a:endParaRPr lang="en-US" sz="900" dirty="0">
              <a:solidFill>
                <a:schemeClr val="bg1">
                  <a:lumMod val="75000"/>
                </a:schemeClr>
              </a:solidFill>
            </a:endParaRPr>
          </a:p>
        </p:txBody>
      </p:sp>
      <p:sp>
        <p:nvSpPr>
          <p:cNvPr id="26" name="TextBox 25"/>
          <p:cNvSpPr txBox="1"/>
          <p:nvPr/>
        </p:nvSpPr>
        <p:spPr>
          <a:xfrm>
            <a:off x="9321876" y="794589"/>
            <a:ext cx="5813215" cy="507831"/>
          </a:xfrm>
          <a:prstGeom prst="rect">
            <a:avLst/>
          </a:prstGeom>
          <a:solidFill>
            <a:schemeClr val="tx1">
              <a:lumMod val="65000"/>
              <a:lumOff val="35000"/>
            </a:schemeClr>
          </a:solidFill>
        </p:spPr>
        <p:txBody>
          <a:bodyPr wrap="square" rtlCol="0">
            <a:spAutoFit/>
          </a:bodyPr>
          <a:lstStyle/>
          <a:p>
            <a:r>
              <a:rPr lang="en-US" sz="900" dirty="0" smtClean="0">
                <a:solidFill>
                  <a:schemeClr val="bg1">
                    <a:lumMod val="75000"/>
                  </a:schemeClr>
                </a:solidFill>
              </a:rPr>
              <a:t>Needs </a:t>
            </a:r>
            <a:r>
              <a:rPr lang="en-US" sz="900" dirty="0">
                <a:solidFill>
                  <a:schemeClr val="bg1">
                    <a:lumMod val="75000"/>
                  </a:schemeClr>
                </a:solidFill>
              </a:rPr>
              <a:t>analysis. What is the goal of the training? What outcome do you want to produce? The emphasis here is more about the outcome, rather than the individual </a:t>
            </a:r>
            <a:r>
              <a:rPr lang="en-US" sz="900" dirty="0" smtClean="0">
                <a:solidFill>
                  <a:schemeClr val="bg1">
                    <a:lumMod val="75000"/>
                  </a:schemeClr>
                </a:solidFill>
              </a:rPr>
              <a:t>learner.</a:t>
            </a:r>
          </a:p>
          <a:p>
            <a:endParaRPr lang="en-US" sz="900" dirty="0">
              <a:solidFill>
                <a:schemeClr val="bg1">
                  <a:lumMod val="75000"/>
                </a:schemeClr>
              </a:solidFill>
            </a:endParaRPr>
          </a:p>
        </p:txBody>
      </p:sp>
      <p:sp>
        <p:nvSpPr>
          <p:cNvPr id="28" name="TextBox 27"/>
          <p:cNvSpPr txBox="1"/>
          <p:nvPr/>
        </p:nvSpPr>
        <p:spPr>
          <a:xfrm>
            <a:off x="9321875" y="1400544"/>
            <a:ext cx="5813215" cy="507831"/>
          </a:xfrm>
          <a:prstGeom prst="rect">
            <a:avLst/>
          </a:prstGeom>
          <a:solidFill>
            <a:schemeClr val="tx1">
              <a:lumMod val="65000"/>
              <a:lumOff val="35000"/>
            </a:schemeClr>
          </a:solidFill>
        </p:spPr>
        <p:txBody>
          <a:bodyPr wrap="square" rtlCol="0">
            <a:spAutoFit/>
          </a:bodyPr>
          <a:lstStyle/>
          <a:p>
            <a:r>
              <a:rPr lang="en-US" sz="900" dirty="0" smtClean="0">
                <a:solidFill>
                  <a:schemeClr val="bg1">
                    <a:lumMod val="75000"/>
                  </a:schemeClr>
                </a:solidFill>
              </a:rPr>
              <a:t>Instructional analysis. Break down the steps needed to produce the outcome. What specific topics or concepts will your instruction need to cover in order to support the goal?</a:t>
            </a:r>
          </a:p>
          <a:p>
            <a:endParaRPr lang="en-US" sz="900" dirty="0">
              <a:solidFill>
                <a:schemeClr val="bg1">
                  <a:lumMod val="75000"/>
                </a:schemeClr>
              </a:solidFill>
            </a:endParaRPr>
          </a:p>
        </p:txBody>
      </p:sp>
      <p:sp>
        <p:nvSpPr>
          <p:cNvPr id="29" name="TextBox 28"/>
          <p:cNvSpPr txBox="1"/>
          <p:nvPr/>
        </p:nvSpPr>
        <p:spPr>
          <a:xfrm>
            <a:off x="9321874" y="1988265"/>
            <a:ext cx="5813215" cy="507831"/>
          </a:xfrm>
          <a:prstGeom prst="rect">
            <a:avLst/>
          </a:prstGeom>
          <a:solidFill>
            <a:schemeClr val="tx1">
              <a:lumMod val="65000"/>
              <a:lumOff val="35000"/>
            </a:schemeClr>
          </a:solidFill>
        </p:spPr>
        <p:txBody>
          <a:bodyPr wrap="square" rtlCol="0">
            <a:spAutoFit/>
          </a:bodyPr>
          <a:lstStyle/>
          <a:p>
            <a:r>
              <a:rPr lang="en-US" sz="900" dirty="0">
                <a:solidFill>
                  <a:schemeClr val="bg1">
                    <a:lumMod val="75000"/>
                  </a:schemeClr>
                </a:solidFill>
              </a:rPr>
              <a:t>Audience analysis. Who is your audience? What prior knowledge do they have? Do they have limitations? What is their motivation for completing your course</a:t>
            </a:r>
            <a:r>
              <a:rPr lang="en-US" sz="900" dirty="0" smtClean="0">
                <a:solidFill>
                  <a:schemeClr val="bg1">
                    <a:lumMod val="75000"/>
                  </a:schemeClr>
                </a:solidFill>
              </a:rPr>
              <a:t>?</a:t>
            </a:r>
          </a:p>
          <a:p>
            <a:endParaRPr lang="en-US" sz="900" dirty="0">
              <a:solidFill>
                <a:schemeClr val="bg1">
                  <a:lumMod val="75000"/>
                </a:schemeClr>
              </a:solidFill>
            </a:endParaRPr>
          </a:p>
        </p:txBody>
      </p:sp>
      <p:sp>
        <p:nvSpPr>
          <p:cNvPr id="30" name="TextBox 29"/>
          <p:cNvSpPr txBox="1"/>
          <p:nvPr/>
        </p:nvSpPr>
        <p:spPr>
          <a:xfrm>
            <a:off x="9321874" y="2593542"/>
            <a:ext cx="5813215" cy="507831"/>
          </a:xfrm>
          <a:prstGeom prst="rect">
            <a:avLst/>
          </a:prstGeom>
          <a:solidFill>
            <a:schemeClr val="tx1">
              <a:lumMod val="65000"/>
              <a:lumOff val="35000"/>
            </a:schemeClr>
          </a:solidFill>
        </p:spPr>
        <p:txBody>
          <a:bodyPr wrap="square" rtlCol="0">
            <a:spAutoFit/>
          </a:bodyPr>
          <a:lstStyle/>
          <a:p>
            <a:r>
              <a:rPr lang="en-US" sz="900" dirty="0">
                <a:solidFill>
                  <a:schemeClr val="bg1">
                    <a:lumMod val="75000"/>
                  </a:schemeClr>
                </a:solidFill>
              </a:rPr>
              <a:t>Context Analysis. Are the learners students in a classroom, or taking training on their own? Is it something for work, or school? Context matters when you are making decisions about what will work best for your course</a:t>
            </a:r>
            <a:r>
              <a:rPr lang="en-US" sz="900" dirty="0" smtClean="0">
                <a:solidFill>
                  <a:schemeClr val="bg1">
                    <a:lumMod val="75000"/>
                  </a:schemeClr>
                </a:solidFill>
              </a:rPr>
              <a:t>.</a:t>
            </a:r>
          </a:p>
          <a:p>
            <a:endParaRPr lang="en-US" sz="900" dirty="0">
              <a:solidFill>
                <a:schemeClr val="bg1">
                  <a:lumMod val="75000"/>
                </a:schemeClr>
              </a:solidFill>
            </a:endParaRPr>
          </a:p>
        </p:txBody>
      </p:sp>
    </p:spTree>
    <p:extLst>
      <p:ext uri="{BB962C8B-B14F-4D97-AF65-F5344CB8AC3E}">
        <p14:creationId xmlns:p14="http://schemas.microsoft.com/office/powerpoint/2010/main" val="344803970"/>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p:tgtEl>
                                          <p:spTgt spid="25"/>
                                        </p:tgtEl>
                                        <p:attrNameLst>
                                          <p:attrName>ppt_y</p:attrName>
                                        </p:attrNameLst>
                                      </p:cBhvr>
                                      <p:tavLst>
                                        <p:tav tm="0">
                                          <p:val>
                                            <p:strVal val="#ppt_y+#ppt_h*1.125000"/>
                                          </p:val>
                                        </p:tav>
                                        <p:tav tm="100000">
                                          <p:val>
                                            <p:strVal val="#ppt_y"/>
                                          </p:val>
                                        </p:tav>
                                      </p:tavLst>
                                    </p:anim>
                                    <p:animEffect transition="in" filter="wipe(up)">
                                      <p:cBhvr>
                                        <p:cTn id="8" dur="500"/>
                                        <p:tgtEl>
                                          <p:spTgt spid="25"/>
                                        </p:tgtEl>
                                      </p:cBhvr>
                                    </p:animEffect>
                                  </p:childTnLst>
                                </p:cTn>
                              </p:par>
                            </p:childTnLst>
                          </p:cTn>
                        </p:par>
                        <p:par>
                          <p:cTn id="9" fill="hold">
                            <p:stCondLst>
                              <p:cond delay="500"/>
                            </p:stCondLst>
                            <p:childTnLst>
                              <p:par>
                                <p:cTn id="10" presetID="12" presetClass="entr" presetSubtype="4" fill="hold" grpId="0" nodeType="afterEffect">
                                  <p:stCondLst>
                                    <p:cond delay="1000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p:tgtEl>
                                          <p:spTgt spid="26"/>
                                        </p:tgtEl>
                                        <p:attrNameLst>
                                          <p:attrName>ppt_y</p:attrName>
                                        </p:attrNameLst>
                                      </p:cBhvr>
                                      <p:tavLst>
                                        <p:tav tm="0">
                                          <p:val>
                                            <p:strVal val="#ppt_y+#ppt_h*1.125000"/>
                                          </p:val>
                                        </p:tav>
                                        <p:tav tm="100000">
                                          <p:val>
                                            <p:strVal val="#ppt_y"/>
                                          </p:val>
                                        </p:tav>
                                      </p:tavLst>
                                    </p:anim>
                                    <p:animEffect transition="in" filter="wipe(up)">
                                      <p:cBhvr>
                                        <p:cTn id="13" dur="500"/>
                                        <p:tgtEl>
                                          <p:spTgt spid="26"/>
                                        </p:tgtEl>
                                      </p:cBhvr>
                                    </p:animEffect>
                                  </p:childTnLst>
                                </p:cTn>
                              </p:par>
                            </p:childTnLst>
                          </p:cTn>
                        </p:par>
                        <p:par>
                          <p:cTn id="14" fill="hold">
                            <p:stCondLst>
                              <p:cond delay="11000"/>
                            </p:stCondLst>
                            <p:childTnLst>
                              <p:par>
                                <p:cTn id="15" presetID="12" presetClass="entr" presetSubtype="4" fill="hold" grpId="0" nodeType="afterEffect">
                                  <p:stCondLst>
                                    <p:cond delay="100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p:tgtEl>
                                          <p:spTgt spid="28"/>
                                        </p:tgtEl>
                                        <p:attrNameLst>
                                          <p:attrName>ppt_y</p:attrName>
                                        </p:attrNameLst>
                                      </p:cBhvr>
                                      <p:tavLst>
                                        <p:tav tm="0">
                                          <p:val>
                                            <p:strVal val="#ppt_y+#ppt_h*1.125000"/>
                                          </p:val>
                                        </p:tav>
                                        <p:tav tm="100000">
                                          <p:val>
                                            <p:strVal val="#ppt_y"/>
                                          </p:val>
                                        </p:tav>
                                      </p:tavLst>
                                    </p:anim>
                                    <p:animEffect transition="in" filter="wipe(up)">
                                      <p:cBhvr>
                                        <p:cTn id="18" dur="500"/>
                                        <p:tgtEl>
                                          <p:spTgt spid="28"/>
                                        </p:tgtEl>
                                      </p:cBhvr>
                                    </p:animEffect>
                                  </p:childTnLst>
                                </p:cTn>
                              </p:par>
                            </p:childTnLst>
                          </p:cTn>
                        </p:par>
                        <p:par>
                          <p:cTn id="19" fill="hold">
                            <p:stCondLst>
                              <p:cond delay="21500"/>
                            </p:stCondLst>
                            <p:childTnLst>
                              <p:par>
                                <p:cTn id="20" presetID="12" presetClass="entr" presetSubtype="4" fill="hold" grpId="0" nodeType="afterEffect">
                                  <p:stCondLst>
                                    <p:cond delay="1000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p:tgtEl>
                                          <p:spTgt spid="29"/>
                                        </p:tgtEl>
                                        <p:attrNameLst>
                                          <p:attrName>ppt_y</p:attrName>
                                        </p:attrNameLst>
                                      </p:cBhvr>
                                      <p:tavLst>
                                        <p:tav tm="0">
                                          <p:val>
                                            <p:strVal val="#ppt_y+#ppt_h*1.125000"/>
                                          </p:val>
                                        </p:tav>
                                        <p:tav tm="100000">
                                          <p:val>
                                            <p:strVal val="#ppt_y"/>
                                          </p:val>
                                        </p:tav>
                                      </p:tavLst>
                                    </p:anim>
                                    <p:animEffect transition="in" filter="wipe(up)">
                                      <p:cBhvr>
                                        <p:cTn id="23" dur="500"/>
                                        <p:tgtEl>
                                          <p:spTgt spid="29"/>
                                        </p:tgtEl>
                                      </p:cBhvr>
                                    </p:animEffect>
                                  </p:childTnLst>
                                </p:cTn>
                              </p:par>
                            </p:childTnLst>
                          </p:cTn>
                        </p:par>
                        <p:par>
                          <p:cTn id="24" fill="hold">
                            <p:stCondLst>
                              <p:cond delay="32000"/>
                            </p:stCondLst>
                            <p:childTnLst>
                              <p:par>
                                <p:cTn id="25" presetID="12" presetClass="entr" presetSubtype="4" fill="hold" grpId="0" nodeType="afterEffect">
                                  <p:stCondLst>
                                    <p:cond delay="1000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p:tgtEl>
                                          <p:spTgt spid="30"/>
                                        </p:tgtEl>
                                        <p:attrNameLst>
                                          <p:attrName>ppt_y</p:attrName>
                                        </p:attrNameLst>
                                      </p:cBhvr>
                                      <p:tavLst>
                                        <p:tav tm="0">
                                          <p:val>
                                            <p:strVal val="#ppt_y+#ppt_h*1.125000"/>
                                          </p:val>
                                        </p:tav>
                                        <p:tav tm="100000">
                                          <p:val>
                                            <p:strVal val="#ppt_y"/>
                                          </p:val>
                                        </p:tav>
                                      </p:tavLst>
                                    </p:anim>
                                    <p:animEffect transition="in" filter="wipe(up)">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24"/>
                    </p:tgtEl>
                  </p:cond>
                </p:stCondLst>
                <p:endSync evt="end" delay="0">
                  <p:rtn val="all"/>
                </p:endSync>
                <p:childTnLst>
                  <p:par>
                    <p:cTn id="30" fill="hold">
                      <p:stCondLst>
                        <p:cond delay="0"/>
                      </p:stCondLst>
                      <p:childTnLst>
                        <p:par>
                          <p:cTn id="31" fill="hold">
                            <p:stCondLst>
                              <p:cond delay="0"/>
                            </p:stCondLst>
                            <p:childTnLst>
                              <p:par>
                                <p:cTn id="32" presetID="1" presetClass="mediacall" presetSubtype="0" fill="hold" nodeType="clickEffect">
                                  <p:stCondLst>
                                    <p:cond delay="0"/>
                                  </p:stCondLst>
                                  <p:childTnLst>
                                    <p:cmd type="call" cmd="playFrom(0.0)">
                                      <p:cBhvr>
                                        <p:cTn id="33" dur="2298" fill="hold"/>
                                        <p:tgtEl>
                                          <p:spTgt spid="24"/>
                                        </p:tgtEl>
                                      </p:cBhvr>
                                    </p:cmd>
                                  </p:childTnLst>
                                </p:cTn>
                              </p:par>
                            </p:childTnLst>
                          </p:cTn>
                        </p:par>
                      </p:childTnLst>
                    </p:cTn>
                  </p:par>
                </p:childTnLst>
              </p:cTn>
              <p:nextCondLst>
                <p:cond evt="onClick" delay="0">
                  <p:tgtEl>
                    <p:spTgt spid="24"/>
                  </p:tgtEl>
                </p:cond>
              </p:nextCondLst>
            </p:seq>
            <p:audio>
              <p:cMediaNode vol="80000">
                <p:cTn id="34" fill="hold" display="0">
                  <p:stCondLst>
                    <p:cond delay="indefinite"/>
                  </p:stCondLst>
                  <p:endCondLst>
                    <p:cond evt="onStopAudio" delay="0">
                      <p:tgtEl>
                        <p:sldTgt/>
                      </p:tgtEl>
                    </p:cond>
                  </p:endCondLst>
                </p:cTn>
                <p:tgtEl>
                  <p:spTgt spid="24"/>
                </p:tgtEl>
              </p:cMediaNode>
            </p:audio>
          </p:childTnLst>
        </p:cTn>
      </p:par>
    </p:tnLst>
    <p:bldLst>
      <p:bldP spid="25" grpId="0" animBg="1"/>
      <p:bldP spid="26" grpId="0" animBg="1"/>
      <p:bldP spid="28" grpId="0" animBg="1"/>
      <p:bldP spid="29" grpId="0" animBg="1"/>
      <p:bldP spid="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Quiz-8-c</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587020"/>
          </a:xfrm>
          <a:prstGeom prst="rect">
            <a:avLst/>
          </a:prstGeom>
          <a:noFill/>
        </p:spPr>
        <p:txBody>
          <a:bodyPr wrap="square" rtlCol="0">
            <a:spAutoFit/>
          </a:bodyPr>
          <a:lstStyle/>
          <a:p>
            <a:pPr>
              <a:lnSpc>
                <a:spcPct val="150000"/>
              </a:lnSpc>
            </a:pPr>
            <a:r>
              <a:rPr lang="en-US" sz="2400" b="1" dirty="0" smtClean="0">
                <a:solidFill>
                  <a:schemeClr val="bg1"/>
                </a:solidFill>
                <a:latin typeface="Arial Rounded MT Bold" charset="0"/>
                <a:ea typeface="Arial Rounded MT Bold" charset="0"/>
                <a:cs typeface="Arial Rounded MT Bold" charset="0"/>
              </a:rPr>
              <a:t>X</a:t>
            </a:r>
            <a:r>
              <a:rPr lang="en-US" sz="2000" b="1" i="1" dirty="0" smtClean="0">
                <a:solidFill>
                  <a:schemeClr val="bg1"/>
                </a:solidFill>
                <a:latin typeface="Avenir Book" charset="0"/>
                <a:ea typeface="Avenir Book" charset="0"/>
                <a:cs typeface="Avenir Book" charset="0"/>
              </a:rPr>
              <a:t> </a:t>
            </a:r>
            <a:r>
              <a:rPr lang="en-US" sz="2000" b="1" i="1" dirty="0" smtClean="0">
                <a:solidFill>
                  <a:schemeClr val="accent6">
                    <a:lumMod val="75000"/>
                  </a:schemeClr>
                </a:solidFill>
                <a:latin typeface="Avenir Book" charset="0"/>
                <a:ea typeface="Avenir Book" charset="0"/>
                <a:cs typeface="Avenir Book" charset="0"/>
              </a:rPr>
              <a:t>That’s correct!</a:t>
            </a:r>
            <a:endParaRPr lang="en-US" sz="2000" dirty="0">
              <a:solidFill>
                <a:schemeClr val="accent6">
                  <a:lumMod val="75000"/>
                </a:schemeClr>
              </a:solidFill>
            </a:endParaRPr>
          </a:p>
        </p:txBody>
      </p:sp>
    </p:spTree>
    <p:extLst>
      <p:ext uri="{BB962C8B-B14F-4D97-AF65-F5344CB8AC3E}">
        <p14:creationId xmlns:p14="http://schemas.microsoft.com/office/powerpoint/2010/main" val="2027529520"/>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a:bodyPr>
          <a:lstStyle/>
          <a:p>
            <a:r>
              <a:rPr lang="en-US" dirty="0" smtClean="0"/>
              <a:t>Quiz-9</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sp>
        <p:nvSpPr>
          <p:cNvPr id="14" name="TextBox 13"/>
          <p:cNvSpPr txBox="1"/>
          <p:nvPr/>
        </p:nvSpPr>
        <p:spPr>
          <a:xfrm>
            <a:off x="1031393" y="1232653"/>
            <a:ext cx="7643192" cy="2246769"/>
          </a:xfrm>
          <a:prstGeom prst="rect">
            <a:avLst/>
          </a:prstGeom>
          <a:noFill/>
        </p:spPr>
        <p:txBody>
          <a:bodyPr wrap="square" rtlCol="0">
            <a:spAutoFit/>
          </a:bodyPr>
          <a:lstStyle/>
          <a:p>
            <a:r>
              <a:rPr lang="en-US" sz="2000" b="1" i="1" dirty="0">
                <a:solidFill>
                  <a:schemeClr val="tx1">
                    <a:lumMod val="50000"/>
                    <a:lumOff val="50000"/>
                  </a:schemeClr>
                </a:solidFill>
                <a:latin typeface="Avenir Book" charset="0"/>
                <a:ea typeface="Avenir Book" charset="0"/>
                <a:cs typeface="Avenir Book" charset="0"/>
              </a:rPr>
              <a:t>Which of these tasks is not part of the Design </a:t>
            </a:r>
            <a:r>
              <a:rPr lang="en-US" sz="2000" b="1" i="1" dirty="0" smtClean="0">
                <a:solidFill>
                  <a:schemeClr val="tx1">
                    <a:lumMod val="50000"/>
                    <a:lumOff val="50000"/>
                  </a:schemeClr>
                </a:solidFill>
                <a:latin typeface="Avenir Book" charset="0"/>
                <a:ea typeface="Avenir Book" charset="0"/>
                <a:cs typeface="Avenir Book" charset="0"/>
              </a:rPr>
              <a:t>step?</a:t>
            </a:r>
            <a:endParaRPr lang="en-US" sz="2000" b="1" i="1"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Creating </a:t>
            </a:r>
            <a:r>
              <a:rPr lang="en-US" sz="2000" dirty="0">
                <a:solidFill>
                  <a:schemeClr val="tx1">
                    <a:lumMod val="50000"/>
                    <a:lumOff val="50000"/>
                  </a:schemeClr>
                </a:solidFill>
                <a:latin typeface="Avenir Book" charset="0"/>
                <a:ea typeface="Avenir Book" charset="0"/>
                <a:cs typeface="Avenir Book" charset="0"/>
              </a:rPr>
              <a:t>infographics</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Writing </a:t>
            </a:r>
            <a:r>
              <a:rPr lang="en-US" sz="2000" dirty="0">
                <a:solidFill>
                  <a:schemeClr val="tx1">
                    <a:lumMod val="50000"/>
                    <a:lumOff val="50000"/>
                  </a:schemeClr>
                </a:solidFill>
                <a:latin typeface="Avenir Book" charset="0"/>
                <a:ea typeface="Avenir Book" charset="0"/>
                <a:cs typeface="Avenir Book" charset="0"/>
              </a:rPr>
              <a:t>the voice-over copy</a:t>
            </a: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Giving </a:t>
            </a:r>
            <a:r>
              <a:rPr lang="en-US" sz="2000" dirty="0">
                <a:solidFill>
                  <a:schemeClr val="tx1">
                    <a:lumMod val="50000"/>
                    <a:lumOff val="50000"/>
                  </a:schemeClr>
                </a:solidFill>
                <a:latin typeface="Avenir Book" charset="0"/>
                <a:ea typeface="Avenir Book" charset="0"/>
                <a:cs typeface="Avenir Book" charset="0"/>
              </a:rPr>
              <a:t>a user </a:t>
            </a:r>
            <a:r>
              <a:rPr lang="en-US" sz="2000" dirty="0" smtClean="0">
                <a:solidFill>
                  <a:schemeClr val="tx1">
                    <a:lumMod val="50000"/>
                    <a:lumOff val="50000"/>
                  </a:schemeClr>
                </a:solidFill>
                <a:latin typeface="Avenir Book" charset="0"/>
                <a:ea typeface="Avenir Book" charset="0"/>
                <a:cs typeface="Avenir Book" charset="0"/>
              </a:rPr>
              <a:t>survey</a:t>
            </a:r>
          </a:p>
          <a:p>
            <a:pPr>
              <a:lnSpc>
                <a:spcPct val="150000"/>
              </a:lnSpc>
            </a:pPr>
            <a:r>
              <a:rPr lang="en-US" sz="2000" dirty="0">
                <a:solidFill>
                  <a:schemeClr val="tx1">
                    <a:lumMod val="50000"/>
                    <a:lumOff val="50000"/>
                  </a:schemeClr>
                </a:solidFill>
                <a:latin typeface="Avenir Book" charset="0"/>
                <a:ea typeface="Avenir Book" charset="0"/>
                <a:cs typeface="Avenir Book" charset="0"/>
              </a:rPr>
              <a:t>	</a:t>
            </a:r>
            <a:r>
              <a:rPr lang="en-US" sz="2000" dirty="0" smtClean="0">
                <a:solidFill>
                  <a:schemeClr val="tx1">
                    <a:lumMod val="50000"/>
                    <a:lumOff val="50000"/>
                  </a:schemeClr>
                </a:solidFill>
                <a:latin typeface="Avenir Book" charset="0"/>
                <a:ea typeface="Avenir Book" charset="0"/>
                <a:cs typeface="Avenir Book" charset="0"/>
              </a:rPr>
              <a:t> Find </a:t>
            </a:r>
            <a:r>
              <a:rPr lang="en-US" sz="2000" dirty="0">
                <a:solidFill>
                  <a:schemeClr val="tx1">
                    <a:lumMod val="50000"/>
                    <a:lumOff val="50000"/>
                  </a:schemeClr>
                </a:solidFill>
                <a:latin typeface="Avenir Book" charset="0"/>
                <a:ea typeface="Avenir Book" charset="0"/>
                <a:cs typeface="Avenir Book" charset="0"/>
              </a:rPr>
              <a:t>supporting video content</a:t>
            </a:r>
            <a:endParaRPr lang="en-US" sz="2000" dirty="0"/>
          </a:p>
        </p:txBody>
      </p:sp>
      <p:pic>
        <p:nvPicPr>
          <p:cNvPr id="12" name="Picture 11">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180" y="1605579"/>
            <a:ext cx="419100" cy="419100"/>
          </a:xfrm>
          <a:prstGeom prst="rect">
            <a:avLst/>
          </a:prstGeom>
        </p:spPr>
      </p:pic>
      <p:pic>
        <p:nvPicPr>
          <p:cNvPr id="13" name="Picture 12">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3005802"/>
            <a:ext cx="419100" cy="419100"/>
          </a:xfrm>
          <a:prstGeom prst="rect">
            <a:avLst/>
          </a:prstGeom>
        </p:spPr>
      </p:pic>
      <p:pic>
        <p:nvPicPr>
          <p:cNvPr id="16" name="Picture 15">
            <a:hlinkClick r:id="rId5"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537078"/>
            <a:ext cx="419100" cy="419100"/>
          </a:xfrm>
          <a:prstGeom prst="rect">
            <a:avLst/>
          </a:prstGeom>
        </p:spPr>
      </p:pic>
      <p:pic>
        <p:nvPicPr>
          <p:cNvPr id="19" name="Picture 18">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074303"/>
            <a:ext cx="419100" cy="419100"/>
          </a:xfrm>
          <a:prstGeom prst="rect">
            <a:avLst/>
          </a:prstGeom>
        </p:spPr>
      </p:pic>
    </p:spTree>
    <p:extLst>
      <p:ext uri="{BB962C8B-B14F-4D97-AF65-F5344CB8AC3E}">
        <p14:creationId xmlns:p14="http://schemas.microsoft.com/office/powerpoint/2010/main" val="1111211234"/>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Quiz-9-x</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1569660"/>
          </a:xfrm>
          <a:prstGeom prst="rect">
            <a:avLst/>
          </a:prstGeom>
          <a:noFill/>
        </p:spPr>
        <p:txBody>
          <a:bodyPr wrap="square" rtlCol="0">
            <a:spAutoFit/>
          </a:bodyPr>
          <a:lstStyle/>
          <a:p>
            <a:pPr>
              <a:lnSpc>
                <a:spcPct val="150000"/>
              </a:lnSpc>
            </a:pPr>
            <a:r>
              <a:rPr lang="en-US" sz="2400" b="1" dirty="0" smtClean="0">
                <a:solidFill>
                  <a:srgbClr val="EE0000"/>
                </a:solidFill>
                <a:latin typeface="Arial Rounded MT Bold" charset="0"/>
                <a:ea typeface="Arial Rounded MT Bold" charset="0"/>
                <a:cs typeface="Arial Rounded MT Bold" charset="0"/>
              </a:rPr>
              <a:t>X</a:t>
            </a:r>
            <a:r>
              <a:rPr lang="en-US" sz="2000" b="1" i="1" dirty="0" smtClean="0">
                <a:solidFill>
                  <a:schemeClr val="tx1">
                    <a:lumMod val="50000"/>
                    <a:lumOff val="50000"/>
                  </a:schemeClr>
                </a:solidFill>
                <a:latin typeface="Avenir Book" charset="0"/>
                <a:ea typeface="Avenir Book" charset="0"/>
                <a:cs typeface="Avenir Book" charset="0"/>
              </a:rPr>
              <a:t> The correct answer is “Giving a user survey.” Doing this could be part of your research in the Analysis phase, or gauging your users’ reaction in the Evaluation phase.</a:t>
            </a:r>
            <a:endParaRPr lang="en-US" sz="2000" dirty="0"/>
          </a:p>
        </p:txBody>
      </p:sp>
      <p:pic>
        <p:nvPicPr>
          <p:cNvPr id="7" name="Picture 6">
            <a:hlinkClick r:id="rId5"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52952"/>
            <a:ext cx="1066800" cy="431800"/>
          </a:xfrm>
          <a:prstGeom prst="rect">
            <a:avLst/>
          </a:prstGeom>
        </p:spPr>
      </p:pic>
    </p:spTree>
    <p:extLst>
      <p:ext uri="{BB962C8B-B14F-4D97-AF65-F5344CB8AC3E}">
        <p14:creationId xmlns:p14="http://schemas.microsoft.com/office/powerpoint/2010/main" val="1609415526"/>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Quiz-9-c</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587020"/>
          </a:xfrm>
          <a:prstGeom prst="rect">
            <a:avLst/>
          </a:prstGeom>
          <a:noFill/>
        </p:spPr>
        <p:txBody>
          <a:bodyPr wrap="square" rtlCol="0">
            <a:spAutoFit/>
          </a:bodyPr>
          <a:lstStyle/>
          <a:p>
            <a:pPr>
              <a:lnSpc>
                <a:spcPct val="150000"/>
              </a:lnSpc>
            </a:pPr>
            <a:r>
              <a:rPr lang="en-US" sz="2400" b="1" dirty="0" smtClean="0">
                <a:solidFill>
                  <a:schemeClr val="bg1"/>
                </a:solidFill>
                <a:latin typeface="Arial Rounded MT Bold" charset="0"/>
                <a:ea typeface="Arial Rounded MT Bold" charset="0"/>
                <a:cs typeface="Arial Rounded MT Bold" charset="0"/>
              </a:rPr>
              <a:t>X</a:t>
            </a:r>
            <a:r>
              <a:rPr lang="en-US" sz="2000" b="1" i="1" dirty="0" smtClean="0">
                <a:solidFill>
                  <a:schemeClr val="bg1"/>
                </a:solidFill>
                <a:latin typeface="Avenir Book" charset="0"/>
                <a:ea typeface="Avenir Book" charset="0"/>
                <a:cs typeface="Avenir Book" charset="0"/>
              </a:rPr>
              <a:t> </a:t>
            </a:r>
            <a:r>
              <a:rPr lang="en-US" sz="2000" b="1" i="1" dirty="0" smtClean="0">
                <a:solidFill>
                  <a:schemeClr val="accent6">
                    <a:lumMod val="75000"/>
                  </a:schemeClr>
                </a:solidFill>
                <a:latin typeface="Avenir Book" charset="0"/>
                <a:ea typeface="Avenir Book" charset="0"/>
                <a:cs typeface="Avenir Book" charset="0"/>
              </a:rPr>
              <a:t>That’s correct!</a:t>
            </a:r>
            <a:endParaRPr lang="en-US" sz="2000" dirty="0">
              <a:solidFill>
                <a:schemeClr val="accent6">
                  <a:lumMod val="75000"/>
                </a:schemeClr>
              </a:solidFill>
            </a:endParaRPr>
          </a:p>
        </p:txBody>
      </p:sp>
    </p:spTree>
    <p:extLst>
      <p:ext uri="{BB962C8B-B14F-4D97-AF65-F5344CB8AC3E}">
        <p14:creationId xmlns:p14="http://schemas.microsoft.com/office/powerpoint/2010/main" val="1890211517"/>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Quiz-10</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sp>
        <p:nvSpPr>
          <p:cNvPr id="14" name="TextBox 13"/>
          <p:cNvSpPr txBox="1"/>
          <p:nvPr/>
        </p:nvSpPr>
        <p:spPr>
          <a:xfrm>
            <a:off x="1031393" y="1232653"/>
            <a:ext cx="7643192" cy="1631216"/>
          </a:xfrm>
          <a:prstGeom prst="rect">
            <a:avLst/>
          </a:prstGeom>
          <a:noFill/>
        </p:spPr>
        <p:txBody>
          <a:bodyPr wrap="square" rtlCol="0">
            <a:spAutoFit/>
          </a:bodyPr>
          <a:lstStyle/>
          <a:p>
            <a:r>
              <a:rPr lang="en-US" sz="2000" b="1" i="1" dirty="0">
                <a:solidFill>
                  <a:schemeClr val="tx1">
                    <a:lumMod val="50000"/>
                    <a:lumOff val="50000"/>
                  </a:schemeClr>
                </a:solidFill>
                <a:latin typeface="Avenir Book" charset="0"/>
                <a:ea typeface="Avenir Book" charset="0"/>
                <a:cs typeface="Avenir Book" charset="0"/>
              </a:rPr>
              <a:t>True or False: </a:t>
            </a:r>
            <a:r>
              <a:rPr lang="en-US" sz="2000" b="1" i="1" dirty="0" smtClean="0">
                <a:solidFill>
                  <a:schemeClr val="tx1">
                    <a:lumMod val="50000"/>
                    <a:lumOff val="50000"/>
                  </a:schemeClr>
                </a:solidFill>
                <a:latin typeface="Avenir Book" charset="0"/>
                <a:ea typeface="Avenir Book" charset="0"/>
                <a:cs typeface="Avenir Book" charset="0"/>
              </a:rPr>
              <a:t>Formative Assessments can </a:t>
            </a:r>
            <a:r>
              <a:rPr lang="en-US" sz="2000" b="1" i="1" dirty="0">
                <a:solidFill>
                  <a:schemeClr val="tx1">
                    <a:lumMod val="50000"/>
                    <a:lumOff val="50000"/>
                  </a:schemeClr>
                </a:solidFill>
                <a:latin typeface="Avenir Book" charset="0"/>
                <a:ea typeface="Avenir Book" charset="0"/>
                <a:cs typeface="Avenir Book" charset="0"/>
              </a:rPr>
              <a:t>be a part of all the phases of </a:t>
            </a:r>
            <a:r>
              <a:rPr lang="en-US" sz="2000" b="1" i="1" dirty="0" smtClean="0">
                <a:solidFill>
                  <a:schemeClr val="tx1">
                    <a:lumMod val="50000"/>
                    <a:lumOff val="50000"/>
                  </a:schemeClr>
                </a:solidFill>
                <a:latin typeface="Avenir Book" charset="0"/>
                <a:ea typeface="Avenir Book" charset="0"/>
                <a:cs typeface="Avenir Book" charset="0"/>
              </a:rPr>
              <a:t>ADDIE</a:t>
            </a:r>
            <a:endParaRPr lang="en-US" sz="2000" b="1" i="1"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	 True</a:t>
            </a:r>
          </a:p>
          <a:p>
            <a:pPr>
              <a:lnSpc>
                <a:spcPct val="150000"/>
              </a:lnSpc>
            </a:pPr>
            <a:r>
              <a:rPr lang="en-US" sz="2000" dirty="0">
                <a:solidFill>
                  <a:schemeClr val="tx1">
                    <a:lumMod val="50000"/>
                    <a:lumOff val="50000"/>
                  </a:schemeClr>
                </a:solidFill>
                <a:latin typeface="Avenir Book" charset="0"/>
                <a:ea typeface="Avenir Book" charset="0"/>
                <a:cs typeface="Avenir Book" charset="0"/>
              </a:rPr>
              <a:t>	</a:t>
            </a:r>
            <a:r>
              <a:rPr lang="en-US" sz="2000" dirty="0" smtClean="0">
                <a:solidFill>
                  <a:schemeClr val="tx1">
                    <a:lumMod val="50000"/>
                    <a:lumOff val="50000"/>
                  </a:schemeClr>
                </a:solidFill>
                <a:latin typeface="Avenir Book" charset="0"/>
                <a:ea typeface="Avenir Book" charset="0"/>
                <a:cs typeface="Avenir Book" charset="0"/>
              </a:rPr>
              <a:t> False</a:t>
            </a:r>
            <a:endParaRPr lang="en-US" sz="2000" dirty="0"/>
          </a:p>
        </p:txBody>
      </p:sp>
      <p:pic>
        <p:nvPicPr>
          <p:cNvPr id="12" name="Picture 11">
            <a:hlinkClick r:id="rId3"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180" y="1933569"/>
            <a:ext cx="419100" cy="419100"/>
          </a:xfrm>
          <a:prstGeom prst="rect">
            <a:avLst/>
          </a:prstGeom>
        </p:spPr>
      </p:pic>
      <p:pic>
        <p:nvPicPr>
          <p:cNvPr id="19" name="Picture 18">
            <a:hlinkClick r:id="rId5" action="ppaction://hlinksldjump" highlightClick="1"/>
            <a:hlinkHover r:id="" action="ppaction://noaction" highlightClick="1"/>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915" y="2402293"/>
            <a:ext cx="419100" cy="419100"/>
          </a:xfrm>
          <a:prstGeom prst="rect">
            <a:avLst/>
          </a:prstGeom>
        </p:spPr>
      </p:pic>
    </p:spTree>
    <p:extLst>
      <p:ext uri="{BB962C8B-B14F-4D97-AF65-F5344CB8AC3E}">
        <p14:creationId xmlns:p14="http://schemas.microsoft.com/office/powerpoint/2010/main" val="635148945"/>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Quiz-10-x</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1107996"/>
          </a:xfrm>
          <a:prstGeom prst="rect">
            <a:avLst/>
          </a:prstGeom>
          <a:noFill/>
        </p:spPr>
        <p:txBody>
          <a:bodyPr wrap="square" rtlCol="0">
            <a:spAutoFit/>
          </a:bodyPr>
          <a:lstStyle/>
          <a:p>
            <a:pPr>
              <a:lnSpc>
                <a:spcPct val="150000"/>
              </a:lnSpc>
            </a:pPr>
            <a:r>
              <a:rPr lang="en-US" sz="2400" b="1" dirty="0" smtClean="0">
                <a:solidFill>
                  <a:srgbClr val="EE0000"/>
                </a:solidFill>
                <a:latin typeface="Arial Rounded MT Bold" charset="0"/>
                <a:ea typeface="Arial Rounded MT Bold" charset="0"/>
                <a:cs typeface="Arial Rounded MT Bold" charset="0"/>
              </a:rPr>
              <a:t>X</a:t>
            </a:r>
            <a:r>
              <a:rPr lang="en-US" sz="2000" b="1" i="1" dirty="0" smtClean="0">
                <a:solidFill>
                  <a:schemeClr val="tx1">
                    <a:lumMod val="50000"/>
                    <a:lumOff val="50000"/>
                  </a:schemeClr>
                </a:solidFill>
                <a:latin typeface="Avenir Book" charset="0"/>
                <a:ea typeface="Avenir Book" charset="0"/>
                <a:cs typeface="Avenir Book" charset="0"/>
              </a:rPr>
              <a:t> The correct answer is “True.” You should be evaluating your work throughout the process.</a:t>
            </a:r>
            <a:endParaRPr lang="en-US" sz="2000" dirty="0"/>
          </a:p>
        </p:txBody>
      </p:sp>
      <p:pic>
        <p:nvPicPr>
          <p:cNvPr id="7" name="Picture 6">
            <a:hlinkClick r:id="rId5"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52952"/>
            <a:ext cx="1066800" cy="431800"/>
          </a:xfrm>
          <a:prstGeom prst="rect">
            <a:avLst/>
          </a:prstGeom>
        </p:spPr>
      </p:pic>
    </p:spTree>
    <p:extLst>
      <p:ext uri="{BB962C8B-B14F-4D97-AF65-F5344CB8AC3E}">
        <p14:creationId xmlns:p14="http://schemas.microsoft.com/office/powerpoint/2010/main" val="1954593025"/>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08" y="969124"/>
            <a:ext cx="1318996" cy="995093"/>
          </a:xfrm>
        </p:spPr>
        <p:txBody>
          <a:bodyPr>
            <a:normAutofit fontScale="90000"/>
          </a:bodyPr>
          <a:lstStyle/>
          <a:p>
            <a:r>
              <a:rPr lang="en-US" dirty="0" smtClean="0"/>
              <a:t>Quiz-10-c</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13" name="Picture 12">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sp>
        <p:nvSpPr>
          <p:cNvPr id="14" name="TextBox 13"/>
          <p:cNvSpPr txBox="1"/>
          <p:nvPr/>
        </p:nvSpPr>
        <p:spPr>
          <a:xfrm>
            <a:off x="1031393" y="1232653"/>
            <a:ext cx="7643192" cy="587020"/>
          </a:xfrm>
          <a:prstGeom prst="rect">
            <a:avLst/>
          </a:prstGeom>
          <a:noFill/>
        </p:spPr>
        <p:txBody>
          <a:bodyPr wrap="square" rtlCol="0">
            <a:spAutoFit/>
          </a:bodyPr>
          <a:lstStyle/>
          <a:p>
            <a:pPr>
              <a:lnSpc>
                <a:spcPct val="150000"/>
              </a:lnSpc>
            </a:pPr>
            <a:r>
              <a:rPr lang="en-US" sz="2400" b="1" dirty="0" smtClean="0">
                <a:solidFill>
                  <a:schemeClr val="bg1"/>
                </a:solidFill>
                <a:latin typeface="Arial Rounded MT Bold" charset="0"/>
                <a:ea typeface="Arial Rounded MT Bold" charset="0"/>
                <a:cs typeface="Arial Rounded MT Bold" charset="0"/>
              </a:rPr>
              <a:t>X</a:t>
            </a:r>
            <a:r>
              <a:rPr lang="en-US" sz="2000" b="1" i="1" dirty="0" smtClean="0">
                <a:solidFill>
                  <a:schemeClr val="bg1"/>
                </a:solidFill>
                <a:latin typeface="Avenir Book" charset="0"/>
                <a:ea typeface="Avenir Book" charset="0"/>
                <a:cs typeface="Avenir Book" charset="0"/>
              </a:rPr>
              <a:t> </a:t>
            </a:r>
            <a:r>
              <a:rPr lang="en-US" sz="2000" b="1" i="1" dirty="0" smtClean="0">
                <a:solidFill>
                  <a:schemeClr val="accent6">
                    <a:lumMod val="75000"/>
                  </a:schemeClr>
                </a:solidFill>
                <a:latin typeface="Avenir Book" charset="0"/>
                <a:ea typeface="Avenir Book" charset="0"/>
                <a:cs typeface="Avenir Book" charset="0"/>
              </a:rPr>
              <a:t>That’s correct!</a:t>
            </a:r>
            <a:endParaRPr lang="en-US" sz="2000" dirty="0">
              <a:solidFill>
                <a:schemeClr val="accent6">
                  <a:lumMod val="75000"/>
                </a:schemeClr>
              </a:solidFill>
            </a:endParaRPr>
          </a:p>
        </p:txBody>
      </p:sp>
    </p:spTree>
    <p:extLst>
      <p:ext uri="{BB962C8B-B14F-4D97-AF65-F5344CB8AC3E}">
        <p14:creationId xmlns:p14="http://schemas.microsoft.com/office/powerpoint/2010/main" val="787623016"/>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150" y="682718"/>
            <a:ext cx="7886700" cy="995093"/>
          </a:xfrm>
        </p:spPr>
        <p:txBody>
          <a:bodyPr/>
          <a:lstStyle/>
          <a:p>
            <a:r>
              <a:rPr lang="en-US" smtClean="0"/>
              <a:t>final</a:t>
            </a:r>
            <a:endParaRPr lang="en-US" dirty="0"/>
          </a:p>
        </p:txBody>
      </p:sp>
      <p:sp>
        <p:nvSpPr>
          <p:cNvPr id="4" name="Rectangle 3"/>
          <p:cNvSpPr/>
          <p:nvPr/>
        </p:nvSpPr>
        <p:spPr>
          <a:xfrm>
            <a:off x="0" y="0"/>
            <a:ext cx="9144000" cy="51482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87" y="682718"/>
            <a:ext cx="4182533" cy="1354667"/>
          </a:xfrm>
          <a:prstGeom prst="rect">
            <a:avLst/>
          </a:prstGeom>
        </p:spPr>
      </p:pic>
      <p:sp>
        <p:nvSpPr>
          <p:cNvPr id="6" name="TextBox 5"/>
          <p:cNvSpPr txBox="1"/>
          <p:nvPr/>
        </p:nvSpPr>
        <p:spPr>
          <a:xfrm>
            <a:off x="1772887" y="2444079"/>
            <a:ext cx="6013653" cy="1938992"/>
          </a:xfrm>
          <a:prstGeom prst="rect">
            <a:avLst/>
          </a:prstGeom>
          <a:noFill/>
        </p:spPr>
        <p:txBody>
          <a:bodyPr wrap="square" rtlCol="0">
            <a:spAutoFit/>
          </a:bodyPr>
          <a:lstStyle/>
          <a:p>
            <a:r>
              <a:rPr lang="en-US" sz="2400" b="1" i="1" dirty="0" smtClean="0">
                <a:solidFill>
                  <a:schemeClr val="bg1"/>
                </a:solidFill>
                <a:latin typeface="Avenir Book" charset="0"/>
                <a:ea typeface="Avenir Book" charset="0"/>
                <a:cs typeface="Avenir Book" charset="0"/>
              </a:rPr>
              <a:t>You have completed </a:t>
            </a:r>
            <a:r>
              <a:rPr lang="en-US" sz="2400" b="1" i="1" dirty="0" smtClean="0">
                <a:solidFill>
                  <a:schemeClr val="bg1"/>
                </a:solidFill>
                <a:latin typeface="Avenir Book" charset="0"/>
                <a:ea typeface="Avenir Book" charset="0"/>
                <a:cs typeface="Avenir Book" charset="0"/>
              </a:rPr>
              <a:t>the course!</a:t>
            </a:r>
            <a:endParaRPr lang="en-US" dirty="0">
              <a:solidFill>
                <a:schemeClr val="bg1"/>
              </a:solidFill>
            </a:endParaRPr>
          </a:p>
          <a:p>
            <a:endParaRPr lang="en-US" sz="2400" b="1" i="1" dirty="0">
              <a:solidFill>
                <a:schemeClr val="bg1"/>
              </a:solidFill>
              <a:latin typeface="Avenir Book" charset="0"/>
              <a:ea typeface="Avenir Book" charset="0"/>
              <a:cs typeface="Avenir Book" charset="0"/>
            </a:endParaRPr>
          </a:p>
          <a:p>
            <a:r>
              <a:rPr lang="en-US" sz="2400" b="1" i="1" dirty="0" smtClean="0">
                <a:solidFill>
                  <a:schemeClr val="bg1"/>
                </a:solidFill>
                <a:latin typeface="Avenir Book" charset="0"/>
                <a:ea typeface="Avenir Book" charset="0"/>
                <a:cs typeface="Avenir Book" charset="0"/>
              </a:rPr>
              <a:t>Click                to go back to the course material. </a:t>
            </a:r>
            <a:br>
              <a:rPr lang="en-US" sz="2400" b="1" i="1" dirty="0" smtClean="0">
                <a:solidFill>
                  <a:schemeClr val="bg1"/>
                </a:solidFill>
                <a:latin typeface="Avenir Book" charset="0"/>
                <a:ea typeface="Avenir Book" charset="0"/>
                <a:cs typeface="Avenir Book" charset="0"/>
              </a:rPr>
            </a:br>
            <a:r>
              <a:rPr lang="en-US" sz="2400" b="1" i="1" dirty="0" smtClean="0">
                <a:solidFill>
                  <a:schemeClr val="bg1"/>
                </a:solidFill>
                <a:latin typeface="Avenir Book" charset="0"/>
                <a:ea typeface="Avenir Book" charset="0"/>
                <a:cs typeface="Avenir Book" charset="0"/>
              </a:rPr>
              <a:t>(You may take the quiz multiple times.)</a:t>
            </a:r>
            <a:endParaRPr lang="en-US" sz="2400" b="1" i="1" dirty="0" smtClean="0">
              <a:solidFill>
                <a:schemeClr val="bg1"/>
              </a:solidFill>
              <a:latin typeface="Avenir Book" charset="0"/>
              <a:ea typeface="Avenir Book" charset="0"/>
              <a:cs typeface="Avenir Book" charset="0"/>
            </a:endParaRPr>
          </a:p>
        </p:txBody>
      </p:sp>
      <p:pic>
        <p:nvPicPr>
          <p:cNvPr id="8" name="Picture 7">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149" y="3197675"/>
            <a:ext cx="1066800" cy="431800"/>
          </a:xfrm>
          <a:prstGeom prst="rect">
            <a:avLst/>
          </a:prstGeom>
        </p:spPr>
      </p:pic>
    </p:spTree>
    <p:extLst>
      <p:ext uri="{BB962C8B-B14F-4D97-AF65-F5344CB8AC3E}">
        <p14:creationId xmlns:p14="http://schemas.microsoft.com/office/powerpoint/2010/main" val="56118955"/>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993207" y="1061553"/>
            <a:ext cx="814098" cy="995093"/>
          </a:xfrm>
        </p:spPr>
        <p:txBody>
          <a:bodyPr/>
          <a:lstStyle/>
          <a:p>
            <a:r>
              <a:rPr lang="en-US" dirty="0" smtClean="0"/>
              <a:t>1-2</a:t>
            </a:r>
            <a:endParaRPr lang="en-US" dirty="0"/>
          </a:p>
        </p:txBody>
      </p:sp>
      <p:sp>
        <p:nvSpPr>
          <p:cNvPr id="5" name="Rectangle 4"/>
          <p:cNvSpPr/>
          <p:nvPr/>
        </p:nvSpPr>
        <p:spPr>
          <a:xfrm>
            <a:off x="4351"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819" y="88199"/>
            <a:ext cx="1847850" cy="654050"/>
          </a:xfrm>
          <a:prstGeom prst="rect">
            <a:avLst/>
          </a:prstGeom>
        </p:spPr>
      </p:pic>
      <p:sp>
        <p:nvSpPr>
          <p:cNvPr id="7" name="TextBox 6"/>
          <p:cNvSpPr txBox="1"/>
          <p:nvPr/>
        </p:nvSpPr>
        <p:spPr>
          <a:xfrm>
            <a:off x="2847543" y="1027627"/>
            <a:ext cx="5981446" cy="2031325"/>
          </a:xfrm>
          <a:prstGeom prst="rect">
            <a:avLst/>
          </a:prstGeom>
          <a:noFill/>
        </p:spPr>
        <p:txBody>
          <a:bodyPr wrap="square" rtlCol="0">
            <a:spAutoFit/>
          </a:bodyPr>
          <a:lstStyle/>
          <a:p>
            <a:pPr>
              <a:lnSpc>
                <a:spcPct val="150000"/>
              </a:lnSpc>
            </a:pPr>
            <a:r>
              <a:rPr lang="en-US" sz="2400" b="1" i="1" dirty="0" smtClean="0">
                <a:solidFill>
                  <a:schemeClr val="tx1">
                    <a:lumMod val="50000"/>
                    <a:lumOff val="50000"/>
                  </a:schemeClr>
                </a:solidFill>
                <a:latin typeface="Avenir Book" charset="0"/>
                <a:ea typeface="Avenir Book" charset="0"/>
                <a:cs typeface="Avenir Book" charset="0"/>
              </a:rPr>
              <a:t>Learning </a:t>
            </a:r>
            <a:r>
              <a:rPr lang="en-US" sz="2400" b="1" i="1" dirty="0">
                <a:solidFill>
                  <a:schemeClr val="tx1">
                    <a:lumMod val="50000"/>
                    <a:lumOff val="50000"/>
                  </a:schemeClr>
                </a:solidFill>
                <a:latin typeface="Avenir Book" charset="0"/>
                <a:ea typeface="Avenir Book" charset="0"/>
                <a:cs typeface="Avenir Book" charset="0"/>
              </a:rPr>
              <a:t>Objectives should </a:t>
            </a:r>
            <a:r>
              <a:rPr lang="en-US" sz="2400" b="1" i="1" dirty="0" smtClean="0">
                <a:solidFill>
                  <a:schemeClr val="tx1">
                    <a:lumMod val="50000"/>
                    <a:lumOff val="50000"/>
                  </a:schemeClr>
                </a:solidFill>
                <a:latin typeface="Avenir Book" charset="0"/>
                <a:ea typeface="Avenir Book" charset="0"/>
                <a:cs typeface="Avenir Book" charset="0"/>
              </a:rPr>
              <a:t>be…</a:t>
            </a:r>
          </a:p>
          <a:p>
            <a:pPr marL="342900" indent="-342900">
              <a:lnSpc>
                <a:spcPct val="150000"/>
              </a:lnSpc>
              <a:buFont typeface="Symbol" charset="2"/>
              <a:buChar char=""/>
            </a:pPr>
            <a:r>
              <a:rPr lang="en-US" sz="2000" dirty="0" smtClean="0">
                <a:solidFill>
                  <a:schemeClr val="tx1">
                    <a:lumMod val="50000"/>
                    <a:lumOff val="50000"/>
                  </a:schemeClr>
                </a:solidFill>
                <a:latin typeface="Avenir Book" charset="0"/>
                <a:ea typeface="Avenir Book" charset="0"/>
                <a:cs typeface="Avenir Book" charset="0"/>
              </a:rPr>
              <a:t>Specific</a:t>
            </a:r>
          </a:p>
          <a:p>
            <a:pPr marL="342900" indent="-342900">
              <a:lnSpc>
                <a:spcPct val="150000"/>
              </a:lnSpc>
              <a:buFont typeface="Symbol" charset="2"/>
              <a:buChar char=""/>
            </a:pPr>
            <a:r>
              <a:rPr lang="en-US" sz="2000" dirty="0" smtClean="0">
                <a:solidFill>
                  <a:schemeClr val="tx1">
                    <a:lumMod val="50000"/>
                    <a:lumOff val="50000"/>
                  </a:schemeClr>
                </a:solidFill>
                <a:latin typeface="Avenir Book" charset="0"/>
                <a:ea typeface="Avenir Book" charset="0"/>
                <a:cs typeface="Avenir Book" charset="0"/>
              </a:rPr>
              <a:t>Well-defined</a:t>
            </a:r>
          </a:p>
          <a:p>
            <a:pPr marL="342900" indent="-342900">
              <a:lnSpc>
                <a:spcPct val="150000"/>
              </a:lnSpc>
              <a:buFont typeface="Symbol" charset="2"/>
              <a:buChar char=""/>
            </a:pPr>
            <a:r>
              <a:rPr lang="en-US" sz="2000" dirty="0" smtClean="0">
                <a:solidFill>
                  <a:schemeClr val="tx1">
                    <a:lumMod val="50000"/>
                    <a:lumOff val="50000"/>
                  </a:schemeClr>
                </a:solidFill>
                <a:latin typeface="Avenir Book" charset="0"/>
                <a:ea typeface="Avenir Book" charset="0"/>
                <a:cs typeface="Avenir Book" charset="0"/>
              </a:rPr>
              <a:t>Measurable</a:t>
            </a:r>
          </a:p>
        </p:txBody>
      </p:sp>
      <p:pic>
        <p:nvPicPr>
          <p:cNvPr id="9" name="analysi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633512" y="4158778"/>
            <a:ext cx="812800" cy="812800"/>
          </a:xfrm>
          <a:prstGeom prst="rect">
            <a:avLst/>
          </a:prstGeom>
        </p:spPr>
      </p:pic>
      <p:pic>
        <p:nvPicPr>
          <p:cNvPr id="13" name="Picture 12">
            <a:hlinkClick r:id="" action="ppaction://hlinkshowjump?jump=nextslide"/>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pic>
        <p:nvPicPr>
          <p:cNvPr id="18" name="Picture 17">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8237" y="1449356"/>
            <a:ext cx="1206500" cy="414867"/>
          </a:xfrm>
          <a:prstGeom prst="rect">
            <a:avLst/>
          </a:prstGeom>
        </p:spPr>
      </p:pic>
      <p:pic>
        <p:nvPicPr>
          <p:cNvPr id="19" name="Picture 18">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0170" y="1953238"/>
            <a:ext cx="1824567" cy="414867"/>
          </a:xfrm>
          <a:prstGeom prst="rect">
            <a:avLst/>
          </a:prstGeom>
        </p:spPr>
      </p:pic>
      <p:pic>
        <p:nvPicPr>
          <p:cNvPr id="20" name="Picture 19">
            <a:hlinkClick r:id="rId13" action="ppaction://hlinksldjump"/>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270" y="2457120"/>
            <a:ext cx="2040467" cy="414867"/>
          </a:xfrm>
          <a:prstGeom prst="rect">
            <a:avLst/>
          </a:prstGeom>
        </p:spPr>
      </p:pic>
      <p:pic>
        <p:nvPicPr>
          <p:cNvPr id="21" name="Picture 20">
            <a:hlinkClick r:id="rId15" action="ppaction://hlinksldjump"/>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23437" y="2961003"/>
            <a:ext cx="1511300" cy="414867"/>
          </a:xfrm>
          <a:prstGeom prst="rect">
            <a:avLst/>
          </a:prstGeom>
        </p:spPr>
      </p:pic>
      <p:pic>
        <p:nvPicPr>
          <p:cNvPr id="22" name="Picture 21">
            <a:hlinkClick r:id="rId17" action="ppaction://hlinksldjump"/>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07552" y="942124"/>
            <a:ext cx="1337733" cy="414867"/>
          </a:xfrm>
          <a:prstGeom prst="rect">
            <a:avLst/>
          </a:prstGeom>
        </p:spPr>
      </p:pic>
      <p:pic>
        <p:nvPicPr>
          <p:cNvPr id="23" name="Picture 22">
            <a:hlinkClick r:id="" action="ppaction://hlinkshowjump?jump=previousslide"/>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sp>
        <p:nvSpPr>
          <p:cNvPr id="24" name="TextBox 23"/>
          <p:cNvSpPr txBox="1"/>
          <p:nvPr/>
        </p:nvSpPr>
        <p:spPr>
          <a:xfrm>
            <a:off x="10015142" y="555958"/>
            <a:ext cx="5813215" cy="507831"/>
          </a:xfrm>
          <a:prstGeom prst="rect">
            <a:avLst/>
          </a:prstGeom>
          <a:solidFill>
            <a:schemeClr val="tx1">
              <a:lumMod val="65000"/>
              <a:lumOff val="35000"/>
            </a:schemeClr>
          </a:solidFill>
        </p:spPr>
        <p:txBody>
          <a:bodyPr wrap="square" rtlCol="0">
            <a:spAutoFit/>
          </a:bodyPr>
          <a:lstStyle/>
          <a:p>
            <a:r>
              <a:rPr lang="en-US" sz="900" dirty="0">
                <a:solidFill>
                  <a:schemeClr val="bg1">
                    <a:lumMod val="75000"/>
                  </a:schemeClr>
                </a:solidFill>
              </a:rPr>
              <a:t>The other thing you need to nail down in the Analysis phase is your Learning Objective or objectives. Once you have a clear objective defined, you can refer back to it and make sure that all the content and activities point back to that objective</a:t>
            </a:r>
            <a:r>
              <a:rPr lang="en-US" sz="900" dirty="0" smtClean="0">
                <a:solidFill>
                  <a:schemeClr val="bg1">
                    <a:lumMod val="75000"/>
                  </a:schemeClr>
                </a:solidFill>
              </a:rPr>
              <a:t>.</a:t>
            </a:r>
            <a:endParaRPr lang="en-US" sz="900" dirty="0">
              <a:solidFill>
                <a:schemeClr val="bg1">
                  <a:lumMod val="75000"/>
                </a:schemeClr>
              </a:solidFill>
            </a:endParaRPr>
          </a:p>
        </p:txBody>
      </p:sp>
      <p:sp>
        <p:nvSpPr>
          <p:cNvPr id="25" name="TextBox 24"/>
          <p:cNvSpPr txBox="1"/>
          <p:nvPr/>
        </p:nvSpPr>
        <p:spPr>
          <a:xfrm>
            <a:off x="9255819" y="1445407"/>
            <a:ext cx="5813215" cy="507831"/>
          </a:xfrm>
          <a:prstGeom prst="rect">
            <a:avLst/>
          </a:prstGeom>
          <a:solidFill>
            <a:schemeClr val="tx1">
              <a:lumMod val="65000"/>
              <a:lumOff val="35000"/>
            </a:schemeClr>
          </a:solidFill>
        </p:spPr>
        <p:txBody>
          <a:bodyPr wrap="square" rtlCol="0">
            <a:spAutoFit/>
          </a:bodyPr>
          <a:lstStyle/>
          <a:p>
            <a:r>
              <a:rPr lang="en-US" sz="900" dirty="0">
                <a:solidFill>
                  <a:schemeClr val="bg1">
                    <a:lumMod val="75000"/>
                  </a:schemeClr>
                </a:solidFill>
              </a:rPr>
              <a:t>It’s a really smart idea to begin with an analysis phase. Gathering relevant information and context beforehand will help you to develop the most effective material</a:t>
            </a:r>
            <a:r>
              <a:rPr lang="en-US" sz="900" dirty="0" smtClean="0">
                <a:solidFill>
                  <a:schemeClr val="bg1">
                    <a:lumMod val="75000"/>
                  </a:schemeClr>
                </a:solidFill>
              </a:rPr>
              <a:t>.</a:t>
            </a:r>
          </a:p>
          <a:p>
            <a:endParaRPr lang="en-US" sz="900" dirty="0">
              <a:solidFill>
                <a:schemeClr val="bg1">
                  <a:lumMod val="75000"/>
                </a:schemeClr>
              </a:solidFill>
            </a:endParaRPr>
          </a:p>
        </p:txBody>
      </p:sp>
    </p:spTree>
    <p:extLst>
      <p:ext uri="{BB962C8B-B14F-4D97-AF65-F5344CB8AC3E}">
        <p14:creationId xmlns:p14="http://schemas.microsoft.com/office/powerpoint/2010/main" val="235509350"/>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100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ppt_y</p:attrName>
                                        </p:attrNameLst>
                                      </p:cBhvr>
                                      <p:tavLst>
                                        <p:tav tm="0">
                                          <p:val>
                                            <p:strVal val="#ppt_y+#ppt_h*1.125000"/>
                                          </p:val>
                                        </p:tav>
                                        <p:tav tm="100000">
                                          <p:val>
                                            <p:strVal val="#ppt_y"/>
                                          </p:val>
                                        </p:tav>
                                      </p:tavLst>
                                    </p:anim>
                                    <p:animEffect transition="in" filter="wipe(up)">
                                      <p:cBhvr>
                                        <p:cTn id="8" dur="500"/>
                                        <p:tgtEl>
                                          <p:spTgt spid="24"/>
                                        </p:tgtEl>
                                      </p:cBhvr>
                                    </p:animEffect>
                                  </p:childTnLst>
                                </p:cTn>
                              </p:par>
                            </p:childTnLst>
                          </p:cTn>
                        </p:par>
                        <p:par>
                          <p:cTn id="9" fill="hold">
                            <p:stCondLst>
                              <p:cond delay="1500"/>
                            </p:stCondLst>
                            <p:childTnLst>
                              <p:par>
                                <p:cTn id="10" presetID="12" presetClass="entr" presetSubtype="4" fill="hold" grpId="0" nodeType="afterEffect">
                                  <p:stCondLst>
                                    <p:cond delay="500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p:tgtEl>
                                          <p:spTgt spid="25"/>
                                        </p:tgtEl>
                                        <p:attrNameLst>
                                          <p:attrName>ppt_y</p:attrName>
                                        </p:attrNameLst>
                                      </p:cBhvr>
                                      <p:tavLst>
                                        <p:tav tm="0">
                                          <p:val>
                                            <p:strVal val="#ppt_y+#ppt_h*1.125000"/>
                                          </p:val>
                                        </p:tav>
                                        <p:tav tm="100000">
                                          <p:val>
                                            <p:strVal val="#ppt_y"/>
                                          </p:val>
                                        </p:tav>
                                      </p:tavLst>
                                    </p:anim>
                                    <p:animEffect transition="in" filter="wipe(up)">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4" fill="remove" display="0">
                  <p:stCondLst>
                    <p:cond delay="indefinite"/>
                  </p:stCondLst>
                  <p:endCondLst>
                    <p:cond evt="onStopAudio" delay="0">
                      <p:tgtEl>
                        <p:sldTgt/>
                      </p:tgtEl>
                    </p:cond>
                  </p:endCondLst>
                </p:cTn>
                <p:tgtEl>
                  <p:spTgt spid="9"/>
                </p:tgtEl>
              </p:cMediaNode>
            </p:audio>
          </p:childTnLst>
        </p:cTn>
      </p:par>
    </p:tnLst>
    <p:bldLst>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8503" y="1953238"/>
            <a:ext cx="3056059" cy="2622464"/>
          </a:xfrm>
          <a:prstGeom prst="rect">
            <a:avLst/>
          </a:prstGeom>
        </p:spPr>
      </p:pic>
      <p:sp>
        <p:nvSpPr>
          <p:cNvPr id="16" name="Rectangle 15"/>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993207" y="1061553"/>
            <a:ext cx="814098" cy="995093"/>
          </a:xfrm>
        </p:spPr>
        <p:txBody>
          <a:bodyPr/>
          <a:lstStyle/>
          <a:p>
            <a:r>
              <a:rPr lang="en-US" dirty="0" smtClean="0"/>
              <a:t>1-3</a:t>
            </a:r>
            <a:endParaRPr lang="en-US" dirty="0"/>
          </a:p>
        </p:txBody>
      </p:sp>
      <p:sp>
        <p:nvSpPr>
          <p:cNvPr id="5" name="Rectangle 4"/>
          <p:cNvSpPr/>
          <p:nvPr/>
        </p:nvSpPr>
        <p:spPr>
          <a:xfrm>
            <a:off x="4351"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819" y="88199"/>
            <a:ext cx="1847850" cy="654050"/>
          </a:xfrm>
          <a:prstGeom prst="rect">
            <a:avLst/>
          </a:prstGeom>
        </p:spPr>
      </p:pic>
      <p:sp>
        <p:nvSpPr>
          <p:cNvPr id="7" name="TextBox 6"/>
          <p:cNvSpPr txBox="1"/>
          <p:nvPr/>
        </p:nvSpPr>
        <p:spPr>
          <a:xfrm>
            <a:off x="2847543" y="1027627"/>
            <a:ext cx="5981446" cy="1477328"/>
          </a:xfrm>
          <a:prstGeom prst="rect">
            <a:avLst/>
          </a:prstGeom>
          <a:noFill/>
        </p:spPr>
        <p:txBody>
          <a:bodyPr wrap="square" rtlCol="0">
            <a:spAutoFit/>
          </a:bodyPr>
          <a:lstStyle/>
          <a:p>
            <a:pPr>
              <a:lnSpc>
                <a:spcPct val="150000"/>
              </a:lnSpc>
            </a:pPr>
            <a:r>
              <a:rPr lang="en-US" sz="2000" b="1" i="1" dirty="0" smtClean="0">
                <a:solidFill>
                  <a:schemeClr val="tx1">
                    <a:lumMod val="50000"/>
                    <a:lumOff val="50000"/>
                  </a:schemeClr>
                </a:solidFill>
                <a:latin typeface="Avenir Book" charset="0"/>
                <a:ea typeface="Avenir Book" charset="0"/>
                <a:cs typeface="Avenir Book" charset="0"/>
              </a:rPr>
              <a:t>“After </a:t>
            </a:r>
            <a:r>
              <a:rPr lang="en-US" sz="2000" b="1" i="1" dirty="0">
                <a:solidFill>
                  <a:schemeClr val="tx1">
                    <a:lumMod val="50000"/>
                    <a:lumOff val="50000"/>
                  </a:schemeClr>
                </a:solidFill>
                <a:latin typeface="Avenir Book" charset="0"/>
                <a:ea typeface="Avenir Book" charset="0"/>
                <a:cs typeface="Avenir Book" charset="0"/>
              </a:rPr>
              <a:t>a student completes this course, he or she should be able to  _______”</a:t>
            </a:r>
            <a:endParaRPr lang="en-US" sz="2000" b="1" i="1" dirty="0"/>
          </a:p>
          <a:p>
            <a:pPr>
              <a:lnSpc>
                <a:spcPct val="150000"/>
              </a:lnSpc>
            </a:pPr>
            <a:endParaRPr lang="en-US" sz="2000" b="1" i="1" dirty="0" smtClean="0">
              <a:solidFill>
                <a:schemeClr val="tx1">
                  <a:lumMod val="50000"/>
                  <a:lumOff val="50000"/>
                </a:schemeClr>
              </a:solidFill>
              <a:latin typeface="Avenir Book" charset="0"/>
              <a:ea typeface="Avenir Book" charset="0"/>
              <a:cs typeface="Avenir Book" charset="0"/>
            </a:endParaRPr>
          </a:p>
        </p:txBody>
      </p:sp>
      <p:pic>
        <p:nvPicPr>
          <p:cNvPr id="9" name="analysi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718687" y="4042646"/>
            <a:ext cx="812800" cy="812800"/>
          </a:xfrm>
          <a:prstGeom prst="rect">
            <a:avLst/>
          </a:prstGeom>
        </p:spPr>
      </p:pic>
      <p:pic>
        <p:nvPicPr>
          <p:cNvPr id="13" name="Picture 12">
            <a:hlinkClick r:id="" action="ppaction://hlinkshowjump?jump=nextslide"/>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pic>
        <p:nvPicPr>
          <p:cNvPr id="18" name="Picture 17">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8237" y="1449356"/>
            <a:ext cx="1206500" cy="414867"/>
          </a:xfrm>
          <a:prstGeom prst="rect">
            <a:avLst/>
          </a:prstGeom>
        </p:spPr>
      </p:pic>
      <p:pic>
        <p:nvPicPr>
          <p:cNvPr id="19" name="Picture 18">
            <a:hlinkClick r:id="rId12" action="ppaction://hlinksldjump"/>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70" y="1953238"/>
            <a:ext cx="1824567" cy="414867"/>
          </a:xfrm>
          <a:prstGeom prst="rect">
            <a:avLst/>
          </a:prstGeom>
        </p:spPr>
      </p:pic>
      <p:pic>
        <p:nvPicPr>
          <p:cNvPr id="20" name="Picture 19">
            <a:hlinkClick r:id="rId14" action="ppaction://hlinksldjump"/>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4270" y="2457120"/>
            <a:ext cx="2040467" cy="414867"/>
          </a:xfrm>
          <a:prstGeom prst="rect">
            <a:avLst/>
          </a:prstGeom>
        </p:spPr>
      </p:pic>
      <p:pic>
        <p:nvPicPr>
          <p:cNvPr id="21" name="Picture 20">
            <a:hlinkClick r:id="rId16" action="ppaction://hlinksldjump"/>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3437" y="2961003"/>
            <a:ext cx="1511300" cy="414867"/>
          </a:xfrm>
          <a:prstGeom prst="rect">
            <a:avLst/>
          </a:prstGeom>
        </p:spPr>
      </p:pic>
      <p:pic>
        <p:nvPicPr>
          <p:cNvPr id="22" name="Picture 21">
            <a:hlinkClick r:id="rId18" action="ppaction://hlinksldjump"/>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207552" y="942124"/>
            <a:ext cx="1337733" cy="414867"/>
          </a:xfrm>
          <a:prstGeom prst="rect">
            <a:avLst/>
          </a:prstGeom>
        </p:spPr>
      </p:pic>
      <p:sp>
        <p:nvSpPr>
          <p:cNvPr id="4" name="TextBox 3"/>
          <p:cNvSpPr txBox="1"/>
          <p:nvPr/>
        </p:nvSpPr>
        <p:spPr>
          <a:xfrm>
            <a:off x="6396342" y="2787996"/>
            <a:ext cx="1689180" cy="461665"/>
          </a:xfrm>
          <a:prstGeom prst="rect">
            <a:avLst/>
          </a:prstGeom>
          <a:noFill/>
        </p:spPr>
        <p:txBody>
          <a:bodyPr wrap="none" rtlCol="0">
            <a:spAutoFit/>
          </a:bodyPr>
          <a:lstStyle/>
          <a:p>
            <a:r>
              <a:rPr lang="en-US" sz="2400" b="1" i="1" dirty="0" smtClean="0">
                <a:solidFill>
                  <a:schemeClr val="accent2"/>
                </a:solidFill>
                <a:latin typeface="Avenir Black Oblique" charset="0"/>
                <a:ea typeface="Avenir Black Oblique" charset="0"/>
                <a:cs typeface="Avenir Black Oblique" charset="0"/>
              </a:rPr>
              <a:t>produce</a:t>
            </a:r>
            <a:r>
              <a:rPr lang="mr-IN" sz="2400" b="1" i="1" dirty="0" smtClean="0">
                <a:solidFill>
                  <a:schemeClr val="accent2"/>
                </a:solidFill>
                <a:latin typeface="Avenir Black Oblique" charset="0"/>
                <a:ea typeface="Avenir Black Oblique" charset="0"/>
                <a:cs typeface="Avenir Black Oblique" charset="0"/>
              </a:rPr>
              <a:t>…</a:t>
            </a:r>
            <a:endParaRPr lang="en-US" sz="2400" b="1" i="1" dirty="0">
              <a:solidFill>
                <a:schemeClr val="accent2"/>
              </a:solidFill>
              <a:latin typeface="Avenir Black Oblique" charset="0"/>
              <a:ea typeface="Avenir Black Oblique" charset="0"/>
              <a:cs typeface="Avenir Black Oblique" charset="0"/>
            </a:endParaRPr>
          </a:p>
        </p:txBody>
      </p:sp>
      <p:sp>
        <p:nvSpPr>
          <p:cNvPr id="17" name="TextBox 16"/>
          <p:cNvSpPr txBox="1"/>
          <p:nvPr/>
        </p:nvSpPr>
        <p:spPr>
          <a:xfrm>
            <a:off x="2671861" y="2577808"/>
            <a:ext cx="1547731" cy="461665"/>
          </a:xfrm>
          <a:prstGeom prst="rect">
            <a:avLst/>
          </a:prstGeom>
          <a:noFill/>
        </p:spPr>
        <p:txBody>
          <a:bodyPr wrap="none" rtlCol="0">
            <a:spAutoFit/>
          </a:bodyPr>
          <a:lstStyle/>
          <a:p>
            <a:r>
              <a:rPr lang="en-US" sz="2400" b="1" i="1" dirty="0" smtClean="0">
                <a:solidFill>
                  <a:srgbClr val="7030A0"/>
                </a:solidFill>
                <a:latin typeface="Avenir Black Oblique" charset="0"/>
                <a:ea typeface="Avenir Black Oblique" charset="0"/>
                <a:cs typeface="Avenir Black Oblique" charset="0"/>
              </a:rPr>
              <a:t>identify...</a:t>
            </a:r>
            <a:endParaRPr lang="en-US" sz="2400" b="1" i="1" dirty="0">
              <a:solidFill>
                <a:schemeClr val="accent2"/>
              </a:solidFill>
              <a:latin typeface="Avenir Black Oblique" charset="0"/>
              <a:ea typeface="Avenir Black Oblique" charset="0"/>
              <a:cs typeface="Avenir Black Oblique" charset="0"/>
            </a:endParaRPr>
          </a:p>
        </p:txBody>
      </p:sp>
      <p:sp>
        <p:nvSpPr>
          <p:cNvPr id="24" name="TextBox 23"/>
          <p:cNvSpPr txBox="1"/>
          <p:nvPr/>
        </p:nvSpPr>
        <p:spPr>
          <a:xfrm>
            <a:off x="6957301" y="2041585"/>
            <a:ext cx="1502334" cy="461665"/>
          </a:xfrm>
          <a:prstGeom prst="rect">
            <a:avLst/>
          </a:prstGeom>
          <a:noFill/>
        </p:spPr>
        <p:txBody>
          <a:bodyPr wrap="none" rtlCol="0">
            <a:spAutoFit/>
          </a:bodyPr>
          <a:lstStyle/>
          <a:p>
            <a:r>
              <a:rPr lang="en-US" sz="2400" b="1" i="1" dirty="0" smtClean="0">
                <a:solidFill>
                  <a:schemeClr val="accent6"/>
                </a:solidFill>
                <a:latin typeface="Avenir Black Oblique" charset="0"/>
                <a:ea typeface="Avenir Black Oblique" charset="0"/>
                <a:cs typeface="Avenir Black Oblique" charset="0"/>
              </a:rPr>
              <a:t>explain...</a:t>
            </a:r>
            <a:endParaRPr lang="en-US" sz="2400" b="1" i="1" dirty="0">
              <a:solidFill>
                <a:schemeClr val="accent2"/>
              </a:solidFill>
              <a:latin typeface="Avenir Black Oblique" charset="0"/>
              <a:ea typeface="Avenir Black Oblique" charset="0"/>
              <a:cs typeface="Avenir Black Oblique" charset="0"/>
            </a:endParaRPr>
          </a:p>
        </p:txBody>
      </p:sp>
      <p:sp>
        <p:nvSpPr>
          <p:cNvPr id="10" name="TextBox 9"/>
          <p:cNvSpPr txBox="1"/>
          <p:nvPr/>
        </p:nvSpPr>
        <p:spPr>
          <a:xfrm>
            <a:off x="4674360" y="4456032"/>
            <a:ext cx="1970202" cy="300082"/>
          </a:xfrm>
          <a:prstGeom prst="rect">
            <a:avLst/>
          </a:prstGeom>
          <a:noFill/>
        </p:spPr>
        <p:txBody>
          <a:bodyPr wrap="square" rtlCol="0">
            <a:spAutoFit/>
          </a:bodyPr>
          <a:lstStyle/>
          <a:p>
            <a:r>
              <a:rPr lang="en-US" b="1" smtClean="0">
                <a:solidFill>
                  <a:srgbClr val="929292"/>
                </a:solidFill>
                <a:latin typeface="Avenir Heavy" charset="0"/>
                <a:ea typeface="Avenir Heavy" charset="0"/>
                <a:cs typeface="Avenir Heavy" charset="0"/>
              </a:rPr>
              <a:t>Bloom’s Taxonomy</a:t>
            </a:r>
            <a:endParaRPr lang="en-US" b="1" dirty="0">
              <a:solidFill>
                <a:srgbClr val="929292"/>
              </a:solidFill>
              <a:latin typeface="Avenir Heavy" charset="0"/>
              <a:ea typeface="Avenir Heavy" charset="0"/>
              <a:cs typeface="Avenir Heavy" charset="0"/>
            </a:endParaRPr>
          </a:p>
        </p:txBody>
      </p:sp>
      <p:pic>
        <p:nvPicPr>
          <p:cNvPr id="25" name="Picture 24">
            <a:hlinkClick r:id="" action="ppaction://hlinkshowjump?jump=previousslide"/>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spTree>
    <p:extLst>
      <p:ext uri="{BB962C8B-B14F-4D97-AF65-F5344CB8AC3E}">
        <p14:creationId xmlns:p14="http://schemas.microsoft.com/office/powerpoint/2010/main" val="606553146"/>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audio>
              <p:cMediaNode vol="80000" showWhenStopped="0">
                <p:cTn id="2" fill="remove" display="0">
                  <p:stCondLst>
                    <p:cond delay="indefinite"/>
                  </p:stCondLst>
                  <p:endCondLst>
                    <p:cond evt="onStopAudio" delay="0">
                      <p:tgtEl>
                        <p:sldTgt/>
                      </p:tgtEl>
                    </p:cond>
                  </p:endCondLst>
                </p:cTn>
                <p:tgtEl>
                  <p:spTgt spid="9"/>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993207" y="1061553"/>
            <a:ext cx="814098" cy="995093"/>
          </a:xfrm>
        </p:spPr>
        <p:txBody>
          <a:bodyPr/>
          <a:lstStyle/>
          <a:p>
            <a:r>
              <a:rPr lang="en-US" dirty="0" smtClean="0"/>
              <a:t>1-4</a:t>
            </a:r>
            <a:endParaRPr lang="en-US" dirty="0"/>
          </a:p>
        </p:txBody>
      </p:sp>
      <p:sp>
        <p:nvSpPr>
          <p:cNvPr id="5" name="Rectangle 4"/>
          <p:cNvSpPr/>
          <p:nvPr/>
        </p:nvSpPr>
        <p:spPr>
          <a:xfrm>
            <a:off x="4351"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819" y="88199"/>
            <a:ext cx="1847850" cy="654050"/>
          </a:xfrm>
          <a:prstGeom prst="rect">
            <a:avLst/>
          </a:prstGeom>
        </p:spPr>
      </p:pic>
      <p:sp>
        <p:nvSpPr>
          <p:cNvPr id="7" name="TextBox 6"/>
          <p:cNvSpPr txBox="1"/>
          <p:nvPr/>
        </p:nvSpPr>
        <p:spPr>
          <a:xfrm>
            <a:off x="2847543" y="1027627"/>
            <a:ext cx="5981446" cy="1992853"/>
          </a:xfrm>
          <a:prstGeom prst="rect">
            <a:avLst/>
          </a:prstGeom>
          <a:noFill/>
        </p:spPr>
        <p:txBody>
          <a:bodyPr wrap="square" rtlCol="0">
            <a:spAutoFit/>
          </a:bodyPr>
          <a:lstStyle/>
          <a:p>
            <a:pPr>
              <a:lnSpc>
                <a:spcPct val="150000"/>
              </a:lnSpc>
            </a:pPr>
            <a:r>
              <a:rPr lang="en-US" sz="2400" b="1" i="1" dirty="0" smtClean="0">
                <a:solidFill>
                  <a:schemeClr val="tx1">
                    <a:lumMod val="50000"/>
                    <a:lumOff val="50000"/>
                  </a:schemeClr>
                </a:solidFill>
                <a:latin typeface="Avenir Book" charset="0"/>
                <a:ea typeface="Avenir Book" charset="0"/>
                <a:cs typeface="Avenir Book" charset="0"/>
              </a:rPr>
              <a:t>Take-away:</a:t>
            </a:r>
            <a:endParaRPr lang="en-US" sz="2000" dirty="0">
              <a:solidFill>
                <a:schemeClr val="tx1">
                  <a:lumMod val="50000"/>
                  <a:lumOff val="50000"/>
                </a:schemeClr>
              </a:solidFill>
              <a:latin typeface="Avenir Book" charset="0"/>
              <a:ea typeface="Avenir Book" charset="0"/>
              <a:cs typeface="Avenir Book" charset="0"/>
            </a:endParaRPr>
          </a:p>
          <a:p>
            <a:pPr>
              <a:lnSpc>
                <a:spcPct val="150000"/>
              </a:lnSpc>
            </a:pPr>
            <a:r>
              <a:rPr lang="en-US" sz="2000" dirty="0" smtClean="0">
                <a:solidFill>
                  <a:schemeClr val="tx1">
                    <a:lumMod val="50000"/>
                    <a:lumOff val="50000"/>
                  </a:schemeClr>
                </a:solidFill>
                <a:latin typeface="Avenir Book" charset="0"/>
                <a:ea typeface="Avenir Book" charset="0"/>
                <a:cs typeface="Avenir Book" charset="0"/>
              </a:rPr>
              <a:t>With </a:t>
            </a:r>
            <a:r>
              <a:rPr lang="en-US" sz="2000" dirty="0">
                <a:solidFill>
                  <a:schemeClr val="tx1">
                    <a:lumMod val="50000"/>
                    <a:lumOff val="50000"/>
                  </a:schemeClr>
                </a:solidFill>
                <a:latin typeface="Avenir Book" charset="0"/>
                <a:ea typeface="Avenir Book" charset="0"/>
                <a:cs typeface="Avenir Book" charset="0"/>
              </a:rPr>
              <a:t>well-defined goals from the start, you will have a standard by which you can judge whether the learning experience is successful.</a:t>
            </a:r>
            <a:endParaRPr lang="en-US" sz="2000" dirty="0" smtClean="0">
              <a:solidFill>
                <a:schemeClr val="tx1">
                  <a:lumMod val="50000"/>
                  <a:lumOff val="50000"/>
                </a:schemeClr>
              </a:solidFill>
              <a:latin typeface="Avenir Book" charset="0"/>
              <a:ea typeface="Avenir Book" charset="0"/>
              <a:cs typeface="Avenir Book" charset="0"/>
            </a:endParaRPr>
          </a:p>
        </p:txBody>
      </p:sp>
      <p:pic>
        <p:nvPicPr>
          <p:cNvPr id="9" name="analysi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629344" y="4158778"/>
            <a:ext cx="812800" cy="812800"/>
          </a:xfrm>
          <a:prstGeom prst="rect">
            <a:avLst/>
          </a:prstGeom>
        </p:spPr>
      </p:pic>
      <p:pic>
        <p:nvPicPr>
          <p:cNvPr id="13" name="Picture 12">
            <a:hlinkClick r:id="" action="ppaction://hlinkshowjump?jump=nextslide"/>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pic>
        <p:nvPicPr>
          <p:cNvPr id="18" name="Picture 17">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8237" y="1449356"/>
            <a:ext cx="1206500" cy="414867"/>
          </a:xfrm>
          <a:prstGeom prst="rect">
            <a:avLst/>
          </a:prstGeom>
        </p:spPr>
      </p:pic>
      <p:pic>
        <p:nvPicPr>
          <p:cNvPr id="19" name="Picture 18">
            <a:hlinkClick r:id="rId11" action="ppaction://hlinksldjump"/>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0170" y="1953238"/>
            <a:ext cx="1824567" cy="414867"/>
          </a:xfrm>
          <a:prstGeom prst="rect">
            <a:avLst/>
          </a:prstGeom>
        </p:spPr>
      </p:pic>
      <p:pic>
        <p:nvPicPr>
          <p:cNvPr id="20" name="Picture 19">
            <a:hlinkClick r:id="rId13" action="ppaction://hlinksldjump"/>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270" y="2457120"/>
            <a:ext cx="2040467" cy="414867"/>
          </a:xfrm>
          <a:prstGeom prst="rect">
            <a:avLst/>
          </a:prstGeom>
        </p:spPr>
      </p:pic>
      <p:pic>
        <p:nvPicPr>
          <p:cNvPr id="21" name="Picture 20">
            <a:hlinkClick r:id="rId15" action="ppaction://hlinksldjump"/>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23437" y="2961003"/>
            <a:ext cx="1511300" cy="414867"/>
          </a:xfrm>
          <a:prstGeom prst="rect">
            <a:avLst/>
          </a:prstGeom>
        </p:spPr>
      </p:pic>
      <p:pic>
        <p:nvPicPr>
          <p:cNvPr id="22" name="Picture 21">
            <a:hlinkClick r:id="rId17" action="ppaction://hlinksldjump"/>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07552" y="942124"/>
            <a:ext cx="1337733" cy="414867"/>
          </a:xfrm>
          <a:prstGeom prst="rect">
            <a:avLst/>
          </a:prstGeom>
        </p:spPr>
      </p:pic>
      <p:pic>
        <p:nvPicPr>
          <p:cNvPr id="15" name="Picture 14">
            <a:hlinkClick r:id="" action="ppaction://hlinkshowjump?jump=previousslide"/>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spTree>
    <p:extLst>
      <p:ext uri="{BB962C8B-B14F-4D97-AF65-F5344CB8AC3E}">
        <p14:creationId xmlns:p14="http://schemas.microsoft.com/office/powerpoint/2010/main" val="2118147167"/>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audio>
              <p:cMediaNode vol="80000" showWhenStopped="0">
                <p:cTn id="2" fill="remove" display="0">
                  <p:stCondLst>
                    <p:cond delay="indefinite"/>
                  </p:stCondLst>
                  <p:endCondLst>
                    <p:cond evt="onStopAudio" delay="0">
                      <p:tgtEl>
                        <p:sldTgt/>
                      </p:tgtEl>
                    </p:cond>
                  </p:endCondLst>
                </p:cTn>
                <p:tgtEl>
                  <p:spTgt spid="9"/>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1042086" y="969124"/>
            <a:ext cx="891773" cy="995093"/>
          </a:xfrm>
        </p:spPr>
        <p:txBody>
          <a:bodyPr/>
          <a:lstStyle/>
          <a:p>
            <a:r>
              <a:rPr lang="en-US" dirty="0" smtClean="0"/>
              <a:t>2-1</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9" name="analysi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705963" y="4158778"/>
            <a:ext cx="812800" cy="812800"/>
          </a:xfrm>
          <a:prstGeom prst="rect">
            <a:avLst/>
          </a:prstGeom>
        </p:spPr>
      </p:pic>
      <p:pic>
        <p:nvPicPr>
          <p:cNvPr id="12" name="Picture 11">
            <a:hlinkClick r:id="" action="ppaction://hlinkshowjump?jump=previousslide"/>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pic>
        <p:nvPicPr>
          <p:cNvPr id="13" name="Picture 12">
            <a:hlinkClick r:id="" action="ppaction://hlinkshowjump?jump=nextslide"/>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pic>
        <p:nvPicPr>
          <p:cNvPr id="20" name="Picture 19">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0170" y="1953238"/>
            <a:ext cx="1824567" cy="414867"/>
          </a:xfrm>
          <a:prstGeom prst="rect">
            <a:avLst/>
          </a:prstGeom>
        </p:spPr>
      </p:pic>
      <p:pic>
        <p:nvPicPr>
          <p:cNvPr id="21" name="Picture 20">
            <a:hlinkClick r:id="rId12" action="ppaction://hlinksldjump"/>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4270" y="2457120"/>
            <a:ext cx="2040467" cy="414867"/>
          </a:xfrm>
          <a:prstGeom prst="rect">
            <a:avLst/>
          </a:prstGeom>
        </p:spPr>
      </p:pic>
      <p:pic>
        <p:nvPicPr>
          <p:cNvPr id="22" name="Picture 21">
            <a:hlinkClick r:id="rId14" action="ppaction://hlinksldjump"/>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3437" y="2961003"/>
            <a:ext cx="1511300" cy="414867"/>
          </a:xfrm>
          <a:prstGeom prst="rect">
            <a:avLst/>
          </a:prstGeom>
        </p:spPr>
      </p:pic>
      <p:pic>
        <p:nvPicPr>
          <p:cNvPr id="23" name="Picture 22">
            <a:hlinkClick r:id="rId16" action="ppaction://hlinksldjump"/>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92770" y="906813"/>
            <a:ext cx="1337733" cy="452967"/>
          </a:xfrm>
          <a:prstGeom prst="rect">
            <a:avLst/>
          </a:prstGeom>
        </p:spPr>
      </p:pic>
      <p:pic>
        <p:nvPicPr>
          <p:cNvPr id="24" name="Picture 23">
            <a:hlinkClick r:id="rId18" action="ppaction://hlinksldjump"/>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38785" y="1446006"/>
            <a:ext cx="1206500" cy="414867"/>
          </a:xfrm>
          <a:prstGeom prst="rect">
            <a:avLst/>
          </a:prstGeom>
        </p:spPr>
      </p:pic>
      <p:sp>
        <p:nvSpPr>
          <p:cNvPr id="25" name="TextBox 24"/>
          <p:cNvSpPr txBox="1"/>
          <p:nvPr/>
        </p:nvSpPr>
        <p:spPr>
          <a:xfrm>
            <a:off x="2847543" y="1027627"/>
            <a:ext cx="6070214" cy="2492990"/>
          </a:xfrm>
          <a:prstGeom prst="rect">
            <a:avLst/>
          </a:prstGeom>
          <a:noFill/>
        </p:spPr>
        <p:txBody>
          <a:bodyPr wrap="square" rtlCol="0">
            <a:spAutoFit/>
          </a:bodyPr>
          <a:lstStyle/>
          <a:p>
            <a:pPr>
              <a:lnSpc>
                <a:spcPct val="150000"/>
              </a:lnSpc>
            </a:pPr>
            <a:r>
              <a:rPr lang="en-US" sz="2400" b="1" i="1" smtClean="0">
                <a:solidFill>
                  <a:schemeClr val="tx1">
                    <a:lumMod val="50000"/>
                    <a:lumOff val="50000"/>
                  </a:schemeClr>
                </a:solidFill>
                <a:latin typeface="Avenir Book" charset="0"/>
                <a:ea typeface="Avenir Book" charset="0"/>
                <a:cs typeface="Avenir Book" charset="0"/>
              </a:rPr>
              <a:t>Design</a:t>
            </a:r>
            <a:endParaRPr lang="en-US" sz="2000" dirty="0">
              <a:solidFill>
                <a:schemeClr val="tx1">
                  <a:lumMod val="50000"/>
                  <a:lumOff val="50000"/>
                </a:schemeClr>
              </a:solidFill>
              <a:latin typeface="Avenir Book" charset="0"/>
              <a:ea typeface="Avenir Book" charset="0"/>
              <a:cs typeface="Avenir Book" charset="0"/>
            </a:endParaRP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Complete text for all elements including quizzes</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Overall graphic design</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All illustrations and infographics</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All videos or media</a:t>
            </a:r>
            <a:endParaRPr lang="en-US" dirty="0"/>
          </a:p>
        </p:txBody>
      </p:sp>
    </p:spTree>
    <p:extLst>
      <p:ext uri="{BB962C8B-B14F-4D97-AF65-F5344CB8AC3E}">
        <p14:creationId xmlns:p14="http://schemas.microsoft.com/office/powerpoint/2010/main" val="12978142"/>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0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remove" display="0">
                  <p:stCondLst>
                    <p:cond delay="indefinite"/>
                  </p:stCondLst>
                  <p:endCondLst>
                    <p:cond evt="onStopAudio" delay="0">
                      <p:tgtEl>
                        <p:sldTgt/>
                      </p:tgtEl>
                    </p:cond>
                  </p:endCondLst>
                </p:cTn>
                <p:tgtEl>
                  <p:spTgt spid="9"/>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3678"/>
            <a:ext cx="2224726" cy="5148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1042086" y="969124"/>
            <a:ext cx="891773" cy="995093"/>
          </a:xfrm>
        </p:spPr>
        <p:txBody>
          <a:bodyPr/>
          <a:lstStyle/>
          <a:p>
            <a:r>
              <a:rPr lang="en-US" dirty="0" smtClean="0"/>
              <a:t>2-2</a:t>
            </a:r>
            <a:endParaRPr lang="en-US" dirty="0"/>
          </a:p>
        </p:txBody>
      </p:sp>
      <p:sp>
        <p:nvSpPr>
          <p:cNvPr id="5" name="Rectangle 4"/>
          <p:cNvSpPr/>
          <p:nvPr/>
        </p:nvSpPr>
        <p:spPr>
          <a:xfrm>
            <a:off x="0" y="0"/>
            <a:ext cx="9144000" cy="7639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468" y="91877"/>
            <a:ext cx="1847850" cy="654050"/>
          </a:xfrm>
          <a:prstGeom prst="rect">
            <a:avLst/>
          </a:prstGeom>
        </p:spPr>
      </p:pic>
      <p:pic>
        <p:nvPicPr>
          <p:cNvPr id="9" name="analysi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705963" y="4158778"/>
            <a:ext cx="812800" cy="812800"/>
          </a:xfrm>
          <a:prstGeom prst="rect">
            <a:avLst/>
          </a:prstGeom>
        </p:spPr>
      </p:pic>
      <p:pic>
        <p:nvPicPr>
          <p:cNvPr id="12" name="Picture 11">
            <a:hlinkClick r:id="" action="ppaction://hlinkshowjump?jump=previousslide"/>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8709" y="4433073"/>
            <a:ext cx="1066800" cy="431800"/>
          </a:xfrm>
          <a:prstGeom prst="rect">
            <a:avLst/>
          </a:prstGeom>
        </p:spPr>
      </p:pic>
      <p:pic>
        <p:nvPicPr>
          <p:cNvPr id="13" name="Picture 12">
            <a:hlinkClick r:id="" action="ppaction://hlinkshowjump?jump=nextslide"/>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2189" y="4433073"/>
            <a:ext cx="1066800" cy="431800"/>
          </a:xfrm>
          <a:prstGeom prst="rect">
            <a:avLst/>
          </a:prstGeom>
        </p:spPr>
      </p:pic>
      <p:pic>
        <p:nvPicPr>
          <p:cNvPr id="20" name="Picture 19">
            <a:hlinkClick r:id="rId10" action="ppaction://hlinksldjump"/>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0170" y="1953238"/>
            <a:ext cx="1824567" cy="414867"/>
          </a:xfrm>
          <a:prstGeom prst="rect">
            <a:avLst/>
          </a:prstGeom>
        </p:spPr>
      </p:pic>
      <p:pic>
        <p:nvPicPr>
          <p:cNvPr id="21" name="Picture 20">
            <a:hlinkClick r:id="rId12" action="ppaction://hlinksldjump"/>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4270" y="2457120"/>
            <a:ext cx="2040467" cy="414867"/>
          </a:xfrm>
          <a:prstGeom prst="rect">
            <a:avLst/>
          </a:prstGeom>
        </p:spPr>
      </p:pic>
      <p:pic>
        <p:nvPicPr>
          <p:cNvPr id="22" name="Picture 21">
            <a:hlinkClick r:id="rId14" action="ppaction://hlinksldjump"/>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3437" y="2961003"/>
            <a:ext cx="1511300" cy="414867"/>
          </a:xfrm>
          <a:prstGeom prst="rect">
            <a:avLst/>
          </a:prstGeom>
        </p:spPr>
      </p:pic>
      <p:pic>
        <p:nvPicPr>
          <p:cNvPr id="23" name="Picture 22">
            <a:hlinkClick r:id="rId16" action="ppaction://hlinksldjump"/>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92770" y="906813"/>
            <a:ext cx="1337733" cy="452967"/>
          </a:xfrm>
          <a:prstGeom prst="rect">
            <a:avLst/>
          </a:prstGeom>
        </p:spPr>
      </p:pic>
      <p:pic>
        <p:nvPicPr>
          <p:cNvPr id="24" name="Picture 23">
            <a:hlinkClick r:id="rId18" action="ppaction://hlinksldjump"/>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38785" y="1446006"/>
            <a:ext cx="1206500" cy="414867"/>
          </a:xfrm>
          <a:prstGeom prst="rect">
            <a:avLst/>
          </a:prstGeom>
        </p:spPr>
      </p:pic>
      <p:sp>
        <p:nvSpPr>
          <p:cNvPr id="25" name="TextBox 24"/>
          <p:cNvSpPr txBox="1"/>
          <p:nvPr/>
        </p:nvSpPr>
        <p:spPr>
          <a:xfrm>
            <a:off x="2847543" y="1027627"/>
            <a:ext cx="6070214" cy="1569660"/>
          </a:xfrm>
          <a:prstGeom prst="rect">
            <a:avLst/>
          </a:prstGeom>
          <a:noFill/>
        </p:spPr>
        <p:txBody>
          <a:bodyPr wrap="square" rtlCol="0">
            <a:spAutoFit/>
          </a:bodyPr>
          <a:lstStyle/>
          <a:p>
            <a:pPr>
              <a:lnSpc>
                <a:spcPct val="150000"/>
              </a:lnSpc>
            </a:pPr>
            <a:r>
              <a:rPr lang="en-US" sz="2400" b="1" i="1" dirty="0" smtClean="0">
                <a:solidFill>
                  <a:schemeClr val="tx1">
                    <a:lumMod val="50000"/>
                    <a:lumOff val="50000"/>
                  </a:schemeClr>
                </a:solidFill>
                <a:latin typeface="Avenir Book" charset="0"/>
                <a:ea typeface="Avenir Book" charset="0"/>
                <a:cs typeface="Avenir Book" charset="0"/>
              </a:rPr>
              <a:t>Design</a:t>
            </a:r>
            <a:endParaRPr lang="en-US" sz="2000" dirty="0">
              <a:solidFill>
                <a:schemeClr val="tx1">
                  <a:lumMod val="50000"/>
                  <a:lumOff val="50000"/>
                </a:schemeClr>
              </a:solidFill>
              <a:latin typeface="Avenir Book" charset="0"/>
              <a:ea typeface="Avenir Book" charset="0"/>
              <a:cs typeface="Avenir Book" charset="0"/>
            </a:endParaRP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Presentation</a:t>
            </a:r>
          </a:p>
          <a:p>
            <a:pPr marL="342900" indent="-342900">
              <a:lnSpc>
                <a:spcPct val="150000"/>
              </a:lnSpc>
              <a:buFont typeface="Symbol" charset="2"/>
              <a:buChar char=""/>
            </a:pPr>
            <a:r>
              <a:rPr lang="en-US" sz="2000" dirty="0">
                <a:solidFill>
                  <a:schemeClr val="tx1">
                    <a:lumMod val="50000"/>
                    <a:lumOff val="50000"/>
                  </a:schemeClr>
                </a:solidFill>
                <a:latin typeface="Avenir Book" charset="0"/>
                <a:ea typeface="Avenir Book" charset="0"/>
                <a:cs typeface="Avenir Book" charset="0"/>
              </a:rPr>
              <a:t>Backwards Course Design</a:t>
            </a:r>
            <a:endParaRPr lang="en-US" dirty="0"/>
          </a:p>
        </p:txBody>
      </p:sp>
      <p:pic>
        <p:nvPicPr>
          <p:cNvPr id="3" name="Picture 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273123" y="2664553"/>
            <a:ext cx="4822479" cy="1614028"/>
          </a:xfrm>
          <a:prstGeom prst="rect">
            <a:avLst/>
          </a:prstGeom>
        </p:spPr>
      </p:pic>
    </p:spTree>
    <p:extLst>
      <p:ext uri="{BB962C8B-B14F-4D97-AF65-F5344CB8AC3E}">
        <p14:creationId xmlns:p14="http://schemas.microsoft.com/office/powerpoint/2010/main" val="940307760"/>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0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remove" display="0">
                  <p:stCondLst>
                    <p:cond delay="indefinite"/>
                  </p:stCondLst>
                  <p:endCondLst>
                    <p:cond evt="onStopAudio" delay="0">
                      <p:tgtEl>
                        <p:sldTgt/>
                      </p:tgtEl>
                    </p:cond>
                  </p:endCondLst>
                </p:cTn>
                <p:tgtEl>
                  <p:spTgt spid="9"/>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18671</TotalTime>
  <Words>2250</Words>
  <Application>Microsoft Macintosh PowerPoint</Application>
  <PresentationFormat>Custom</PresentationFormat>
  <Paragraphs>331</Paragraphs>
  <Slides>47</Slides>
  <Notes>14</Notes>
  <HiddenSlides>0</HiddenSlides>
  <MMClips>12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 Rounded MT Bold</vt:lpstr>
      <vt:lpstr>Avenir Black Oblique</vt:lpstr>
      <vt:lpstr>Avenir Book</vt:lpstr>
      <vt:lpstr>Avenir Heavy</vt:lpstr>
      <vt:lpstr>Calibri</vt:lpstr>
      <vt:lpstr>Calibri Light</vt:lpstr>
      <vt:lpstr>Symbol</vt:lpstr>
      <vt:lpstr>Arial</vt:lpstr>
      <vt:lpstr>Office Theme</vt:lpstr>
      <vt:lpstr>resources</vt:lpstr>
      <vt:lpstr>splash1</vt:lpstr>
      <vt:lpstr>splash2</vt:lpstr>
      <vt:lpstr>1-1</vt:lpstr>
      <vt:lpstr>1-2</vt:lpstr>
      <vt:lpstr>1-3</vt:lpstr>
      <vt:lpstr>1-4</vt:lpstr>
      <vt:lpstr>2-1</vt:lpstr>
      <vt:lpstr>2-2</vt:lpstr>
      <vt:lpstr>2-3</vt:lpstr>
      <vt:lpstr>2-4</vt:lpstr>
      <vt:lpstr>3-1</vt:lpstr>
      <vt:lpstr>3-2</vt:lpstr>
      <vt:lpstr>4-1</vt:lpstr>
      <vt:lpstr>5-1</vt:lpstr>
      <vt:lpstr>5-2</vt:lpstr>
      <vt:lpstr>Quiz-1</vt:lpstr>
      <vt:lpstr>Quiz-1-x</vt:lpstr>
      <vt:lpstr>Quiz-1-c</vt:lpstr>
      <vt:lpstr>Quiz-2</vt:lpstr>
      <vt:lpstr>Quiz-2-x</vt:lpstr>
      <vt:lpstr>Quiz-2-c</vt:lpstr>
      <vt:lpstr>Quiz-3</vt:lpstr>
      <vt:lpstr>Quiz-3-x</vt:lpstr>
      <vt:lpstr>Quiz-3-c</vt:lpstr>
      <vt:lpstr>Quiz-4</vt:lpstr>
      <vt:lpstr>Quiz-4-x</vt:lpstr>
      <vt:lpstr>Quiz-4-c</vt:lpstr>
      <vt:lpstr>Quiz-5</vt:lpstr>
      <vt:lpstr>Quiz-5-x</vt:lpstr>
      <vt:lpstr>Quiz-5-c</vt:lpstr>
      <vt:lpstr>Quiz-6</vt:lpstr>
      <vt:lpstr>Quiz-6-x</vt:lpstr>
      <vt:lpstr>Quiz-6-c</vt:lpstr>
      <vt:lpstr>Quiz-7</vt:lpstr>
      <vt:lpstr>Quiz-7-x</vt:lpstr>
      <vt:lpstr>Quiz-7-c</vt:lpstr>
      <vt:lpstr>Quiz-8</vt:lpstr>
      <vt:lpstr>Quiz-8-x</vt:lpstr>
      <vt:lpstr>Quiz-8-c</vt:lpstr>
      <vt:lpstr>Quiz-9</vt:lpstr>
      <vt:lpstr>Quiz-9-x</vt:lpstr>
      <vt:lpstr>Quiz-9-c</vt:lpstr>
      <vt:lpstr>Quiz-10</vt:lpstr>
      <vt:lpstr>Quiz-10-x</vt:lpstr>
      <vt:lpstr>Quiz-10-c</vt:lpstr>
      <vt:lpstr>final</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54</cp:revision>
  <dcterms:created xsi:type="dcterms:W3CDTF">2018-04-08T02:56:54Z</dcterms:created>
  <dcterms:modified xsi:type="dcterms:W3CDTF">2018-04-21T02:27:40Z</dcterms:modified>
</cp:coreProperties>
</file>