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Montserrat"/>
      <p:regular r:id="rId46"/>
      <p:bold r:id="rId47"/>
      <p:italic r:id="rId48"/>
      <p:boldItalic r:id="rId49"/>
    </p:embeddedFont>
    <p:embeddedFont>
      <p:font typeface="Lat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Montserrat-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italic.fntdata"/><Relationship Id="rId47" Type="http://schemas.openxmlformats.org/officeDocument/2006/relationships/font" Target="fonts/Montserrat-bold.fntdata"/><Relationship Id="rId49"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fntdata"/><Relationship Id="rId50" Type="http://schemas.openxmlformats.org/officeDocument/2006/relationships/font" Target="fonts/Lato-regular.fntdata"/><Relationship Id="rId53" Type="http://schemas.openxmlformats.org/officeDocument/2006/relationships/font" Target="fonts/Lato-boldItalic.fntdata"/><Relationship Id="rId52"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324e676bad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324e676bad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324e676bad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324e676bad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324e676bad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324e676bad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324e676bad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324e676bad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324e676bad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324e676bad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324e676bad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324e676bad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324e676bad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324e676bad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324e676bad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324e676bad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324e676bad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324e676bad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324e676bad_2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324e676bad_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324e676bad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324e676ba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324e676ba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324e676ba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324e676bad_2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324e676bad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324e676bad_2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324e676bad_2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324e676bad_2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324e676bad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324e676bad_2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324e676bad_2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324e676bad_2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324e676bad_2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324e676bad_2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324e676bad_2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324e676bad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324e676bad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324e676bad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324e676bad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324bedc26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324bedc26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324e676bad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324e676bad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324bedc26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324bedc26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324bedc26a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324bedc26a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324e676bad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324e676bad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324e676bad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324e676bad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324e676bad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324e676bad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324e676bad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324e676bad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324bedc26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324bedc26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324bedc26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324bedc26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324e676bad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324e676bad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324e676bad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324e676bad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324e676bad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324e676bad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324e676bad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324e676bad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324e676bad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324e676bad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324e676ba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324e676ba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324e676bad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324e676bad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324e676bad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324e676bad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24e676bad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324e676bad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빅데이터 분석 프로젝트</a:t>
            </a:r>
            <a:endParaRPr/>
          </a:p>
          <a:p>
            <a:pPr indent="0" lvl="0" marL="0" rtl="0" algn="l">
              <a:spcBef>
                <a:spcPts val="0"/>
              </a:spcBef>
              <a:spcAft>
                <a:spcPts val="0"/>
              </a:spcAft>
              <a:buNone/>
            </a:pPr>
            <a:r>
              <a:rPr lang="ko" sz="2000"/>
              <a:t>코로나 백신의 효용성 분석</a:t>
            </a:r>
            <a:r>
              <a:rPr lang="ko"/>
              <a:t>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                    </a:t>
            </a:r>
            <a:endParaRPr/>
          </a:p>
        </p:txBody>
      </p:sp>
      <p:sp>
        <p:nvSpPr>
          <p:cNvPr id="136" name="Google Shape;136;p13"/>
          <p:cNvSpPr txBox="1"/>
          <p:nvPr/>
        </p:nvSpPr>
        <p:spPr>
          <a:xfrm>
            <a:off x="6374550" y="2660175"/>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37" name="Google Shape;137;p13"/>
          <p:cNvSpPr txBox="1"/>
          <p:nvPr/>
        </p:nvSpPr>
        <p:spPr>
          <a:xfrm>
            <a:off x="6296725" y="4089325"/>
            <a:ext cx="3261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chemeClr val="lt1"/>
                </a:solidFill>
                <a:latin typeface="Lato"/>
                <a:ea typeface="Lato"/>
                <a:cs typeface="Lato"/>
                <a:sym typeface="Lato"/>
              </a:rPr>
              <a:t>2조</a:t>
            </a:r>
            <a:endParaRPr>
              <a:solidFill>
                <a:schemeClr val="lt1"/>
              </a:solidFill>
              <a:latin typeface="Lato"/>
              <a:ea typeface="Lato"/>
              <a:cs typeface="Lato"/>
              <a:sym typeface="Lato"/>
            </a:endParaRPr>
          </a:p>
          <a:p>
            <a:pPr indent="0" lvl="0" marL="0" rtl="0" algn="l">
              <a:spcBef>
                <a:spcPts val="0"/>
              </a:spcBef>
              <a:spcAft>
                <a:spcPts val="0"/>
              </a:spcAft>
              <a:buNone/>
            </a:pPr>
            <a:r>
              <a:rPr lang="ko">
                <a:solidFill>
                  <a:schemeClr val="lt1"/>
                </a:solidFill>
                <a:latin typeface="Lato"/>
                <a:ea typeface="Lato"/>
                <a:cs typeface="Lato"/>
                <a:sym typeface="Lato"/>
              </a:rPr>
              <a:t>서재현 최윤성 고진석</a:t>
            </a:r>
            <a:endParaRPr>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데이터 탐색</a:t>
            </a:r>
            <a:endParaRPr/>
          </a:p>
          <a:p>
            <a:pPr indent="0" lvl="0" marL="0" rtl="0" algn="l">
              <a:spcBef>
                <a:spcPts val="0"/>
              </a:spcBef>
              <a:spcAft>
                <a:spcPts val="0"/>
              </a:spcAft>
              <a:buNone/>
            </a:pPr>
            <a:r>
              <a:t/>
            </a:r>
            <a:endParaRPr sz="1177"/>
          </a:p>
          <a:p>
            <a:pPr indent="-302260" lvl="0" marL="457200" rtl="0" algn="l">
              <a:spcBef>
                <a:spcPts val="0"/>
              </a:spcBef>
              <a:spcAft>
                <a:spcPts val="0"/>
              </a:spcAft>
              <a:buSzPct val="100000"/>
              <a:buChar char="-"/>
            </a:pPr>
            <a:r>
              <a:rPr lang="ko" sz="1288"/>
              <a:t>데이터 전처리</a:t>
            </a:r>
            <a:endParaRPr sz="1288"/>
          </a:p>
        </p:txBody>
      </p:sp>
      <p:sp>
        <p:nvSpPr>
          <p:cNvPr id="196" name="Google Shape;196;p22"/>
          <p:cNvSpPr txBox="1"/>
          <p:nvPr>
            <p:ph idx="1" type="body"/>
          </p:nvPr>
        </p:nvSpPr>
        <p:spPr>
          <a:xfrm>
            <a:off x="1297500" y="1116150"/>
            <a:ext cx="7038900" cy="29112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ko" sz="1050">
                <a:solidFill>
                  <a:srgbClr val="9CDCFE"/>
                </a:solidFill>
                <a:highlight>
                  <a:srgbClr val="1E1E1E"/>
                </a:highlight>
                <a:latin typeface="Courier New"/>
                <a:ea typeface="Courier New"/>
                <a:cs typeface="Courier New"/>
                <a:sym typeface="Courier New"/>
              </a:rPr>
              <a:t>corona_df0</a:t>
            </a:r>
            <a:r>
              <a:rPr lang="ko" sz="1050">
                <a:solidFill>
                  <a:srgbClr val="D4D4D4"/>
                </a:solidFill>
                <a:highlight>
                  <a:srgbClr val="1E1E1E"/>
                </a:highlight>
                <a:latin typeface="Courier New"/>
                <a:ea typeface="Courier New"/>
                <a:cs typeface="Courier New"/>
                <a:sym typeface="Courier New"/>
              </a:rPr>
              <a:t>.</a:t>
            </a:r>
            <a:r>
              <a:rPr lang="ko" sz="1050">
                <a:solidFill>
                  <a:srgbClr val="DCDCAA"/>
                </a:solidFill>
                <a:highlight>
                  <a:srgbClr val="1E1E1E"/>
                </a:highlight>
                <a:latin typeface="Courier New"/>
                <a:ea typeface="Courier New"/>
                <a:cs typeface="Courier New"/>
                <a:sym typeface="Courier New"/>
              </a:rPr>
              <a:t>isnull</a:t>
            </a:r>
            <a:r>
              <a:rPr lang="ko" sz="1050">
                <a:solidFill>
                  <a:srgbClr val="D4D4D4"/>
                </a:solidFill>
                <a:highlight>
                  <a:srgbClr val="1E1E1E"/>
                </a:highlight>
                <a:latin typeface="Courier New"/>
                <a:ea typeface="Courier New"/>
                <a:cs typeface="Courier New"/>
                <a:sym typeface="Courier New"/>
              </a:rPr>
              <a:t>().</a:t>
            </a:r>
            <a:r>
              <a:rPr lang="ko" sz="1050">
                <a:solidFill>
                  <a:srgbClr val="DCDCAA"/>
                </a:solidFill>
                <a:highlight>
                  <a:srgbClr val="1E1E1E"/>
                </a:highlight>
                <a:latin typeface="Courier New"/>
                <a:ea typeface="Courier New"/>
                <a:cs typeface="Courier New"/>
                <a:sym typeface="Courier New"/>
              </a:rPr>
              <a:t>sum</a:t>
            </a:r>
            <a:r>
              <a:rPr lang="k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ko" sz="1050">
                <a:solidFill>
                  <a:srgbClr val="6A9955"/>
                </a:solidFill>
                <a:highlight>
                  <a:srgbClr val="1E1E1E"/>
                </a:highlight>
                <a:latin typeface="Courier New"/>
                <a:ea typeface="Courier New"/>
                <a:cs typeface="Courier New"/>
                <a:sym typeface="Courier New"/>
              </a:rPr>
              <a:t>#데이터 정제를 위한 결측값 측정</a:t>
            </a:r>
            <a:endParaRPr sz="1050">
              <a:solidFill>
                <a:srgbClr val="6A9955"/>
              </a:solidFill>
              <a:highlight>
                <a:srgbClr val="1E1E1E"/>
              </a:highlight>
              <a:latin typeface="Courier New"/>
              <a:ea typeface="Courier New"/>
              <a:cs typeface="Courier New"/>
              <a:sym typeface="Courier New"/>
            </a:endParaRPr>
          </a:p>
          <a:p>
            <a:pPr indent="-311150" lvl="0" marL="457200" rtl="0" algn="l">
              <a:spcBef>
                <a:spcPts val="0"/>
              </a:spcBef>
              <a:spcAft>
                <a:spcPts val="0"/>
              </a:spcAft>
              <a:buSzPts val="1300"/>
              <a:buChar char="●"/>
            </a:pPr>
            <a:r>
              <a:rPr lang="ko"/>
              <a:t>측정 후 결측값 관찰 / 결측치에 알맞은 수치 대입, 미접종자 변수 추가</a:t>
            </a:r>
            <a:endParaRPr/>
          </a:p>
          <a:p>
            <a:pPr indent="0" lvl="0" marL="0" rtl="0" algn="l">
              <a:lnSpc>
                <a:spcPct val="135714"/>
              </a:lnSpc>
              <a:spcBef>
                <a:spcPts val="1200"/>
              </a:spcBef>
              <a:spcAft>
                <a:spcPts val="0"/>
              </a:spcAft>
              <a:buNone/>
            </a:pPr>
            <a:r>
              <a:rPr lang="ko" sz="1050">
                <a:solidFill>
                  <a:srgbClr val="9CDCFE"/>
                </a:solidFill>
                <a:highlight>
                  <a:srgbClr val="1E1E1E"/>
                </a:highlight>
                <a:latin typeface="Courier New"/>
                <a:ea typeface="Courier New"/>
                <a:cs typeface="Courier New"/>
                <a:sym typeface="Courier New"/>
              </a:rPr>
              <a:t>file_path</a:t>
            </a:r>
            <a:r>
              <a:rPr lang="ko" sz="1050">
                <a:solidFill>
                  <a:srgbClr val="D4D4D4"/>
                </a:solidFill>
                <a:highlight>
                  <a:srgbClr val="1E1E1E"/>
                </a:highlight>
                <a:latin typeface="Courier New"/>
                <a:ea typeface="Courier New"/>
                <a:cs typeface="Courier New"/>
                <a:sym typeface="Courier New"/>
              </a:rPr>
              <a:t>=</a:t>
            </a:r>
            <a:r>
              <a:rPr lang="ko" sz="1050">
                <a:solidFill>
                  <a:srgbClr val="CE9178"/>
                </a:solidFill>
                <a:highlight>
                  <a:srgbClr val="1E1E1E"/>
                </a:highlight>
                <a:latin typeface="Courier New"/>
                <a:ea typeface="Courier New"/>
                <a:cs typeface="Courier New"/>
                <a:sym typeface="Courier New"/>
              </a:rPr>
              <a:t>"C:/project/corona.csv"</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ko" sz="1050">
                <a:solidFill>
                  <a:srgbClr val="9CDCFE"/>
                </a:solidFill>
                <a:highlight>
                  <a:srgbClr val="1E1E1E"/>
                </a:highlight>
                <a:latin typeface="Courier New"/>
                <a:ea typeface="Courier New"/>
                <a:cs typeface="Courier New"/>
                <a:sym typeface="Courier New"/>
              </a:rPr>
              <a:t>corona_df</a:t>
            </a:r>
            <a:r>
              <a:rPr lang="ko" sz="1050">
                <a:solidFill>
                  <a:srgbClr val="D4D4D4"/>
                </a:solidFill>
                <a:highlight>
                  <a:srgbClr val="1E1E1E"/>
                </a:highlight>
                <a:latin typeface="Courier New"/>
                <a:ea typeface="Courier New"/>
                <a:cs typeface="Courier New"/>
                <a:sym typeface="Courier New"/>
              </a:rPr>
              <a:t>=</a:t>
            </a:r>
            <a:r>
              <a:rPr lang="ko" sz="1050">
                <a:solidFill>
                  <a:srgbClr val="4EC9B0"/>
                </a:solidFill>
                <a:highlight>
                  <a:srgbClr val="1E1E1E"/>
                </a:highlight>
                <a:latin typeface="Courier New"/>
                <a:ea typeface="Courier New"/>
                <a:cs typeface="Courier New"/>
                <a:sym typeface="Courier New"/>
              </a:rPr>
              <a:t>pd</a:t>
            </a:r>
            <a:r>
              <a:rPr lang="ko" sz="1050">
                <a:solidFill>
                  <a:srgbClr val="D4D4D4"/>
                </a:solidFill>
                <a:highlight>
                  <a:srgbClr val="1E1E1E"/>
                </a:highlight>
                <a:latin typeface="Courier New"/>
                <a:ea typeface="Courier New"/>
                <a:cs typeface="Courier New"/>
                <a:sym typeface="Courier New"/>
              </a:rPr>
              <a:t>.</a:t>
            </a:r>
            <a:r>
              <a:rPr lang="ko" sz="1050">
                <a:solidFill>
                  <a:srgbClr val="DCDCAA"/>
                </a:solidFill>
                <a:highlight>
                  <a:srgbClr val="1E1E1E"/>
                </a:highlight>
                <a:latin typeface="Courier New"/>
                <a:ea typeface="Courier New"/>
                <a:cs typeface="Courier New"/>
                <a:sym typeface="Courier New"/>
              </a:rPr>
              <a:t>read_csv</a:t>
            </a:r>
            <a:r>
              <a:rPr lang="ko" sz="1050">
                <a:solidFill>
                  <a:srgbClr val="D4D4D4"/>
                </a:solidFill>
                <a:highlight>
                  <a:srgbClr val="1E1E1E"/>
                </a:highlight>
                <a:latin typeface="Courier New"/>
                <a:ea typeface="Courier New"/>
                <a:cs typeface="Courier New"/>
                <a:sym typeface="Courier New"/>
              </a:rPr>
              <a:t>(</a:t>
            </a:r>
            <a:r>
              <a:rPr lang="ko" sz="1050">
                <a:solidFill>
                  <a:srgbClr val="9CDCFE"/>
                </a:solidFill>
                <a:highlight>
                  <a:srgbClr val="1E1E1E"/>
                </a:highlight>
                <a:latin typeface="Courier New"/>
                <a:ea typeface="Courier New"/>
                <a:cs typeface="Courier New"/>
                <a:sym typeface="Courier New"/>
              </a:rPr>
              <a:t>file_path</a:t>
            </a:r>
            <a:r>
              <a:rPr lang="k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ko" sz="1050">
                <a:solidFill>
                  <a:srgbClr val="9CDCFE"/>
                </a:solidFill>
                <a:highlight>
                  <a:srgbClr val="1E1E1E"/>
                </a:highlight>
                <a:latin typeface="Courier New"/>
                <a:ea typeface="Courier New"/>
                <a:cs typeface="Courier New"/>
                <a:sym typeface="Courier New"/>
              </a:rPr>
              <a:t>corona_df</a:t>
            </a:r>
            <a:endParaRPr sz="10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9CDCFE"/>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
        <p:nvSpPr>
          <p:cNvPr id="197" name="Google Shape;197;p22"/>
          <p:cNvSpPr txBox="1"/>
          <p:nvPr/>
        </p:nvSpPr>
        <p:spPr>
          <a:xfrm>
            <a:off x="9623975" y="3074050"/>
            <a:ext cx="57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98" name="Google Shape;198;p22"/>
          <p:cNvPicPr preferRelativeResize="0"/>
          <p:nvPr/>
        </p:nvPicPr>
        <p:blipFill>
          <a:blip r:embed="rId3">
            <a:alphaModFix/>
          </a:blip>
          <a:stretch>
            <a:fillRect/>
          </a:stretch>
        </p:blipFill>
        <p:spPr>
          <a:xfrm>
            <a:off x="881225" y="2683750"/>
            <a:ext cx="7381549" cy="2305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데이터 탐색</a:t>
            </a:r>
            <a:endParaRPr/>
          </a:p>
          <a:p>
            <a:pPr indent="0" lvl="0" marL="0" rtl="0" algn="l">
              <a:spcBef>
                <a:spcPts val="0"/>
              </a:spcBef>
              <a:spcAft>
                <a:spcPts val="0"/>
              </a:spcAft>
              <a:buNone/>
            </a:pPr>
            <a:r>
              <a:t/>
            </a:r>
            <a:endParaRPr sz="1177"/>
          </a:p>
          <a:p>
            <a:pPr indent="-302260" lvl="0" marL="457200" rtl="0" algn="l">
              <a:spcBef>
                <a:spcPts val="0"/>
              </a:spcBef>
              <a:spcAft>
                <a:spcPts val="0"/>
              </a:spcAft>
              <a:buSzPct val="100000"/>
              <a:buChar char="-"/>
            </a:pPr>
            <a:r>
              <a:rPr lang="ko" sz="1288"/>
              <a:t>데이터 전처리</a:t>
            </a:r>
            <a:endParaRPr sz="1288"/>
          </a:p>
        </p:txBody>
      </p:sp>
      <p:sp>
        <p:nvSpPr>
          <p:cNvPr id="204" name="Google Shape;204;p23"/>
          <p:cNvSpPr txBox="1"/>
          <p:nvPr>
            <p:ph idx="1" type="body"/>
          </p:nvPr>
        </p:nvSpPr>
        <p:spPr>
          <a:xfrm>
            <a:off x="1297500" y="1602050"/>
            <a:ext cx="3669900" cy="3630900"/>
          </a:xfrm>
          <a:prstGeom prst="rect">
            <a:avLst/>
          </a:prstGeom>
        </p:spPr>
        <p:txBody>
          <a:bodyPr anchorCtr="0" anchor="t" bIns="0" lIns="90000" spcFirstLastPara="1" rIns="91425" wrap="square" tIns="0">
            <a:normAutofit/>
          </a:bodyPr>
          <a:lstStyle/>
          <a:p>
            <a:pPr indent="0" lvl="0" marL="0" rtl="0" algn="l">
              <a:spcBef>
                <a:spcPts val="0"/>
              </a:spcBef>
              <a:spcAft>
                <a:spcPts val="0"/>
              </a:spcAft>
              <a:buNone/>
            </a:pPr>
            <a:r>
              <a:rPr lang="ko" sz="1269"/>
              <a:t>일자: 날짜</a:t>
            </a:r>
            <a:endParaRPr sz="1269"/>
          </a:p>
          <a:p>
            <a:pPr indent="0" lvl="0" marL="0" rtl="0" algn="l">
              <a:spcBef>
                <a:spcPts val="1200"/>
              </a:spcBef>
              <a:spcAft>
                <a:spcPts val="0"/>
              </a:spcAft>
              <a:buNone/>
            </a:pPr>
            <a:r>
              <a:rPr lang="ko" sz="1269"/>
              <a:t>누적확진: 확진자의 누계</a:t>
            </a:r>
            <a:endParaRPr sz="1269"/>
          </a:p>
          <a:p>
            <a:pPr indent="0" lvl="0" marL="0" rtl="0" algn="l">
              <a:spcBef>
                <a:spcPts val="1200"/>
              </a:spcBef>
              <a:spcAft>
                <a:spcPts val="0"/>
              </a:spcAft>
              <a:buNone/>
            </a:pPr>
            <a:r>
              <a:rPr lang="ko" sz="1269"/>
              <a:t>신규확진: 당일 신규 확진자</a:t>
            </a:r>
            <a:endParaRPr sz="1269"/>
          </a:p>
          <a:p>
            <a:pPr indent="0" lvl="0" marL="0" rtl="0" algn="l">
              <a:spcBef>
                <a:spcPts val="1200"/>
              </a:spcBef>
              <a:spcAft>
                <a:spcPts val="0"/>
              </a:spcAft>
              <a:buNone/>
            </a:pPr>
            <a:r>
              <a:rPr lang="ko" sz="1269"/>
              <a:t>인구확진율: 인구 대비 확진율</a:t>
            </a:r>
            <a:endParaRPr sz="1269"/>
          </a:p>
          <a:p>
            <a:pPr indent="0" lvl="0" marL="0" rtl="0" algn="l">
              <a:spcBef>
                <a:spcPts val="1200"/>
              </a:spcBef>
              <a:spcAft>
                <a:spcPts val="0"/>
              </a:spcAft>
              <a:buNone/>
            </a:pPr>
            <a:r>
              <a:rPr lang="ko" sz="1269"/>
              <a:t>인구: 총 인구</a:t>
            </a:r>
            <a:endParaRPr sz="1269"/>
          </a:p>
          <a:p>
            <a:pPr indent="0" lvl="0" marL="0" rtl="0" algn="l">
              <a:spcBef>
                <a:spcPts val="1200"/>
              </a:spcBef>
              <a:spcAft>
                <a:spcPts val="0"/>
              </a:spcAft>
              <a:buNone/>
            </a:pPr>
            <a:r>
              <a:rPr lang="ko" sz="1269"/>
              <a:t>누적사망: 코로나로 인한 사망누계</a:t>
            </a:r>
            <a:endParaRPr sz="1269"/>
          </a:p>
          <a:p>
            <a:pPr indent="0" lvl="0" marL="0" rtl="0" algn="l">
              <a:spcBef>
                <a:spcPts val="1200"/>
              </a:spcBef>
              <a:spcAft>
                <a:spcPts val="0"/>
              </a:spcAft>
              <a:buNone/>
            </a:pPr>
            <a:r>
              <a:rPr lang="ko" sz="1269"/>
              <a:t>신규사망: 당일 신규 코로나 사망자</a:t>
            </a:r>
            <a:endParaRPr sz="1269"/>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05" name="Google Shape;205;p23"/>
          <p:cNvSpPr txBox="1"/>
          <p:nvPr/>
        </p:nvSpPr>
        <p:spPr>
          <a:xfrm>
            <a:off x="9623975" y="3074050"/>
            <a:ext cx="57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06" name="Google Shape;206;p23"/>
          <p:cNvSpPr txBox="1"/>
          <p:nvPr/>
        </p:nvSpPr>
        <p:spPr>
          <a:xfrm>
            <a:off x="4572000" y="1477475"/>
            <a:ext cx="3777300" cy="340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ko" sz="1250">
                <a:solidFill>
                  <a:schemeClr val="lt1"/>
                </a:solidFill>
                <a:latin typeface="Lato"/>
                <a:ea typeface="Lato"/>
                <a:cs typeface="Lato"/>
                <a:sym typeface="Lato"/>
              </a:rPr>
              <a:t>사망률: 인구 대비 코로나 사망률</a:t>
            </a:r>
            <a:endParaRPr sz="1250">
              <a:solidFill>
                <a:schemeClr val="lt1"/>
              </a:solidFill>
              <a:latin typeface="Lato"/>
              <a:ea typeface="Lato"/>
              <a:cs typeface="Lato"/>
              <a:sym typeface="Lato"/>
            </a:endParaRPr>
          </a:p>
          <a:p>
            <a:pPr indent="0" lvl="0" marL="0" rtl="0" algn="l">
              <a:lnSpc>
                <a:spcPct val="115000"/>
              </a:lnSpc>
              <a:spcBef>
                <a:spcPts val="1200"/>
              </a:spcBef>
              <a:spcAft>
                <a:spcPts val="0"/>
              </a:spcAft>
              <a:buNone/>
            </a:pPr>
            <a:r>
              <a:rPr lang="ko" sz="1250">
                <a:solidFill>
                  <a:schemeClr val="lt1"/>
                </a:solidFill>
                <a:latin typeface="Lato"/>
                <a:ea typeface="Lato"/>
                <a:cs typeface="Lato"/>
                <a:sym typeface="Lato"/>
              </a:rPr>
              <a:t>누적일차: 1차 접종을 마친 접종자 누계</a:t>
            </a:r>
            <a:endParaRPr sz="1250">
              <a:solidFill>
                <a:schemeClr val="lt1"/>
              </a:solidFill>
              <a:latin typeface="Lato"/>
              <a:ea typeface="Lato"/>
              <a:cs typeface="Lato"/>
              <a:sym typeface="Lato"/>
            </a:endParaRPr>
          </a:p>
          <a:p>
            <a:pPr indent="0" lvl="0" marL="0" rtl="0" algn="l">
              <a:lnSpc>
                <a:spcPct val="115000"/>
              </a:lnSpc>
              <a:spcBef>
                <a:spcPts val="1200"/>
              </a:spcBef>
              <a:spcAft>
                <a:spcPts val="0"/>
              </a:spcAft>
              <a:buNone/>
            </a:pPr>
            <a:r>
              <a:rPr lang="ko" sz="1250">
                <a:solidFill>
                  <a:schemeClr val="lt1"/>
                </a:solidFill>
                <a:latin typeface="Lato"/>
                <a:ea typeface="Lato"/>
                <a:cs typeface="Lato"/>
                <a:sym typeface="Lato"/>
              </a:rPr>
              <a:t>누적이차: 2차 접종을 마친 접종자 누계</a:t>
            </a:r>
            <a:endParaRPr sz="1250">
              <a:solidFill>
                <a:schemeClr val="lt1"/>
              </a:solidFill>
              <a:latin typeface="Lato"/>
              <a:ea typeface="Lato"/>
              <a:cs typeface="Lato"/>
              <a:sym typeface="Lato"/>
            </a:endParaRPr>
          </a:p>
          <a:p>
            <a:pPr indent="0" lvl="0" marL="0" rtl="0" algn="l">
              <a:lnSpc>
                <a:spcPct val="115000"/>
              </a:lnSpc>
              <a:spcBef>
                <a:spcPts val="1200"/>
              </a:spcBef>
              <a:spcAft>
                <a:spcPts val="0"/>
              </a:spcAft>
              <a:buNone/>
            </a:pPr>
            <a:r>
              <a:rPr lang="ko" sz="1250">
                <a:solidFill>
                  <a:schemeClr val="lt1"/>
                </a:solidFill>
                <a:latin typeface="Lato"/>
                <a:ea typeface="Lato"/>
                <a:cs typeface="Lato"/>
                <a:sym typeface="Lato"/>
              </a:rPr>
              <a:t>당일일차: 당일 1차 접종을 마친 접종자</a:t>
            </a:r>
            <a:endParaRPr sz="1250">
              <a:solidFill>
                <a:schemeClr val="lt1"/>
              </a:solidFill>
              <a:latin typeface="Lato"/>
              <a:ea typeface="Lato"/>
              <a:cs typeface="Lato"/>
              <a:sym typeface="Lato"/>
            </a:endParaRPr>
          </a:p>
          <a:p>
            <a:pPr indent="0" lvl="0" marL="0" rtl="0" algn="l">
              <a:lnSpc>
                <a:spcPct val="115000"/>
              </a:lnSpc>
              <a:spcBef>
                <a:spcPts val="1200"/>
              </a:spcBef>
              <a:spcAft>
                <a:spcPts val="0"/>
              </a:spcAft>
              <a:buNone/>
            </a:pPr>
            <a:r>
              <a:rPr lang="ko" sz="1250">
                <a:solidFill>
                  <a:schemeClr val="lt1"/>
                </a:solidFill>
                <a:latin typeface="Lato"/>
                <a:ea typeface="Lato"/>
                <a:cs typeface="Lato"/>
                <a:sym typeface="Lato"/>
              </a:rPr>
              <a:t>당일이차: 당일 2차 접종을 마친 접종자</a:t>
            </a:r>
            <a:endParaRPr sz="1250">
              <a:solidFill>
                <a:schemeClr val="lt1"/>
              </a:solidFill>
              <a:latin typeface="Lato"/>
              <a:ea typeface="Lato"/>
              <a:cs typeface="Lato"/>
              <a:sym typeface="Lato"/>
            </a:endParaRPr>
          </a:p>
          <a:p>
            <a:pPr indent="0" lvl="0" marL="0" rtl="0" algn="l">
              <a:lnSpc>
                <a:spcPct val="115000"/>
              </a:lnSpc>
              <a:spcBef>
                <a:spcPts val="1200"/>
              </a:spcBef>
              <a:spcAft>
                <a:spcPts val="0"/>
              </a:spcAft>
              <a:buNone/>
            </a:pPr>
            <a:r>
              <a:rPr lang="ko" sz="1250">
                <a:solidFill>
                  <a:schemeClr val="lt1"/>
                </a:solidFill>
                <a:latin typeface="Lato"/>
                <a:ea typeface="Lato"/>
                <a:cs typeface="Lato"/>
                <a:sym typeface="Lato"/>
              </a:rPr>
              <a:t>일차접종률: 인구 대비 1차 접종률</a:t>
            </a:r>
            <a:endParaRPr sz="1250">
              <a:solidFill>
                <a:schemeClr val="lt1"/>
              </a:solidFill>
              <a:latin typeface="Lato"/>
              <a:ea typeface="Lato"/>
              <a:cs typeface="Lato"/>
              <a:sym typeface="Lato"/>
            </a:endParaRPr>
          </a:p>
          <a:p>
            <a:pPr indent="0" lvl="0" marL="0" rtl="0" algn="l">
              <a:lnSpc>
                <a:spcPct val="115000"/>
              </a:lnSpc>
              <a:spcBef>
                <a:spcPts val="1200"/>
              </a:spcBef>
              <a:spcAft>
                <a:spcPts val="0"/>
              </a:spcAft>
              <a:buNone/>
            </a:pPr>
            <a:r>
              <a:rPr lang="ko" sz="1250">
                <a:solidFill>
                  <a:schemeClr val="lt1"/>
                </a:solidFill>
                <a:latin typeface="Lato"/>
                <a:ea typeface="Lato"/>
                <a:cs typeface="Lato"/>
                <a:sym typeface="Lato"/>
              </a:rPr>
              <a:t>접종률: 인구 대비 2차 접종까지 끝마친 접종률</a:t>
            </a:r>
            <a:endParaRPr sz="1250">
              <a:solidFill>
                <a:schemeClr val="lt1"/>
              </a:solidFill>
              <a:latin typeface="Lato"/>
              <a:ea typeface="Lato"/>
              <a:cs typeface="Lato"/>
              <a:sym typeface="Lato"/>
            </a:endParaRPr>
          </a:p>
          <a:p>
            <a:pPr indent="0" lvl="0" marL="0" rtl="0" algn="l">
              <a:lnSpc>
                <a:spcPct val="115000"/>
              </a:lnSpc>
              <a:spcBef>
                <a:spcPts val="1200"/>
              </a:spcBef>
              <a:spcAft>
                <a:spcPts val="0"/>
              </a:spcAft>
              <a:buNone/>
            </a:pPr>
            <a:r>
              <a:rPr lang="ko" sz="1250">
                <a:solidFill>
                  <a:schemeClr val="lt1"/>
                </a:solidFill>
                <a:latin typeface="Lato"/>
                <a:ea typeface="Lato"/>
                <a:cs typeface="Lato"/>
                <a:sym typeface="Lato"/>
              </a:rPr>
              <a:t>미접종자수: 미접종자의 수 (인구 - 2차접종 누계)</a:t>
            </a:r>
            <a:endParaRPr sz="1250">
              <a:solidFill>
                <a:schemeClr val="lt1"/>
              </a:solidFill>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p:txBody>
      </p:sp>
      <p:sp>
        <p:nvSpPr>
          <p:cNvPr id="207" name="Google Shape;207;p23"/>
          <p:cNvSpPr txBox="1"/>
          <p:nvPr/>
        </p:nvSpPr>
        <p:spPr>
          <a:xfrm>
            <a:off x="1297500" y="1181950"/>
            <a:ext cx="30000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lt1"/>
              </a:buClr>
              <a:buSzPts val="1400"/>
              <a:buFont typeface="Lato"/>
              <a:buChar char="●"/>
            </a:pPr>
            <a:r>
              <a:rPr lang="ko">
                <a:solidFill>
                  <a:schemeClr val="lt1"/>
                </a:solidFill>
                <a:latin typeface="Lato"/>
                <a:ea typeface="Lato"/>
                <a:cs typeface="Lato"/>
                <a:sym typeface="Lato"/>
              </a:rPr>
              <a:t>변수 설명</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데이터 탐색</a:t>
            </a:r>
            <a:endParaRPr/>
          </a:p>
          <a:p>
            <a:pPr indent="0" lvl="0" marL="0" rtl="0" algn="l">
              <a:spcBef>
                <a:spcPts val="0"/>
              </a:spcBef>
              <a:spcAft>
                <a:spcPts val="0"/>
              </a:spcAft>
              <a:buNone/>
            </a:pPr>
            <a:r>
              <a:t/>
            </a:r>
            <a:endParaRPr sz="1177"/>
          </a:p>
          <a:p>
            <a:pPr indent="-302260" lvl="0" marL="457200" rtl="0" algn="l">
              <a:spcBef>
                <a:spcPts val="0"/>
              </a:spcBef>
              <a:spcAft>
                <a:spcPts val="0"/>
              </a:spcAft>
              <a:buSzPct val="100000"/>
              <a:buChar char="-"/>
            </a:pPr>
            <a:r>
              <a:rPr lang="ko" sz="1288"/>
              <a:t>데이터 전처리</a:t>
            </a:r>
            <a:endParaRPr sz="1288"/>
          </a:p>
        </p:txBody>
      </p:sp>
      <p:sp>
        <p:nvSpPr>
          <p:cNvPr id="213" name="Google Shape;213;p24"/>
          <p:cNvSpPr txBox="1"/>
          <p:nvPr>
            <p:ph idx="1" type="body"/>
          </p:nvPr>
        </p:nvSpPr>
        <p:spPr>
          <a:xfrm>
            <a:off x="1297500" y="1434350"/>
            <a:ext cx="7038900" cy="2911200"/>
          </a:xfrm>
          <a:prstGeom prst="rect">
            <a:avLst/>
          </a:prstGeom>
        </p:spPr>
        <p:txBody>
          <a:bodyPr anchorCtr="0" anchor="t" bIns="91425" lIns="91425" spcFirstLastPara="1" rIns="91425" wrap="square" tIns="91425">
            <a:normAutofit fontScale="25000" lnSpcReduction="20000"/>
          </a:bodyPr>
          <a:lstStyle/>
          <a:p>
            <a:pPr indent="-300491" lvl="0" marL="457200" rtl="0" algn="l">
              <a:spcBef>
                <a:spcPts val="0"/>
              </a:spcBef>
              <a:spcAft>
                <a:spcPts val="0"/>
              </a:spcAft>
              <a:buSzPct val="100000"/>
              <a:buChar char="●"/>
            </a:pPr>
            <a:r>
              <a:rPr lang="ko" sz="4528"/>
              <a:t>데이터 표준화</a:t>
            </a:r>
            <a:endParaRPr sz="4528"/>
          </a:p>
          <a:p>
            <a:pPr indent="0" lvl="0" marL="0" rtl="0" algn="l">
              <a:lnSpc>
                <a:spcPct val="135714"/>
              </a:lnSpc>
              <a:spcBef>
                <a:spcPts val="1200"/>
              </a:spcBef>
              <a:spcAft>
                <a:spcPts val="0"/>
              </a:spcAft>
              <a:buNone/>
            </a:pPr>
            <a:r>
              <a:rPr lang="ko" sz="4242">
                <a:solidFill>
                  <a:srgbClr val="9CDCFE"/>
                </a:solidFill>
                <a:highlight>
                  <a:srgbClr val="1E1E1E"/>
                </a:highlight>
                <a:latin typeface="Courier New"/>
                <a:ea typeface="Courier New"/>
                <a:cs typeface="Courier New"/>
                <a:sym typeface="Courier New"/>
              </a:rPr>
              <a:t>corona_df</a:t>
            </a:r>
            <a:r>
              <a:rPr lang="ko" sz="4242">
                <a:solidFill>
                  <a:srgbClr val="D4D4D4"/>
                </a:solidFill>
                <a:highlight>
                  <a:srgbClr val="1E1E1E"/>
                </a:highlight>
                <a:latin typeface="Courier New"/>
                <a:ea typeface="Courier New"/>
                <a:cs typeface="Courier New"/>
                <a:sym typeface="Courier New"/>
              </a:rPr>
              <a:t>.</a:t>
            </a:r>
            <a:r>
              <a:rPr lang="ko" sz="4242">
                <a:solidFill>
                  <a:srgbClr val="DCDCAA"/>
                </a:solidFill>
                <a:highlight>
                  <a:srgbClr val="1E1E1E"/>
                </a:highlight>
                <a:latin typeface="Courier New"/>
                <a:ea typeface="Courier New"/>
                <a:cs typeface="Courier New"/>
                <a:sym typeface="Courier New"/>
              </a:rPr>
              <a:t>isnull</a:t>
            </a:r>
            <a:r>
              <a:rPr lang="ko" sz="4242">
                <a:solidFill>
                  <a:srgbClr val="D4D4D4"/>
                </a:solidFill>
                <a:highlight>
                  <a:srgbClr val="1E1E1E"/>
                </a:highlight>
                <a:latin typeface="Courier New"/>
                <a:ea typeface="Courier New"/>
                <a:cs typeface="Courier New"/>
                <a:sym typeface="Courier New"/>
              </a:rPr>
              <a:t>().</a:t>
            </a:r>
            <a:r>
              <a:rPr lang="ko" sz="4242">
                <a:solidFill>
                  <a:srgbClr val="DCDCAA"/>
                </a:solidFill>
                <a:highlight>
                  <a:srgbClr val="1E1E1E"/>
                </a:highlight>
                <a:latin typeface="Courier New"/>
                <a:ea typeface="Courier New"/>
                <a:cs typeface="Courier New"/>
                <a:sym typeface="Courier New"/>
              </a:rPr>
              <a:t>sum</a:t>
            </a:r>
            <a:r>
              <a:rPr lang="ko" sz="4242">
                <a:solidFill>
                  <a:srgbClr val="D4D4D4"/>
                </a:solidFill>
                <a:highlight>
                  <a:srgbClr val="1E1E1E"/>
                </a:highlight>
                <a:latin typeface="Courier New"/>
                <a:ea typeface="Courier New"/>
                <a:cs typeface="Courier New"/>
                <a:sym typeface="Courier New"/>
              </a:rPr>
              <a:t>()</a:t>
            </a:r>
            <a:r>
              <a:rPr lang="ko" sz="4242">
                <a:solidFill>
                  <a:srgbClr val="6A9955"/>
                </a:solidFill>
                <a:highlight>
                  <a:srgbClr val="1E1E1E"/>
                </a:highlight>
                <a:latin typeface="Courier New"/>
                <a:ea typeface="Courier New"/>
                <a:cs typeface="Courier New"/>
                <a:sym typeface="Courier New"/>
              </a:rPr>
              <a:t>#결측치 측정</a:t>
            </a:r>
            <a:endParaRPr sz="4242">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4242">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ko" sz="4242">
                <a:solidFill>
                  <a:srgbClr val="569CD6"/>
                </a:solidFill>
                <a:highlight>
                  <a:srgbClr val="1E1E1E"/>
                </a:highlight>
                <a:latin typeface="Courier New"/>
                <a:ea typeface="Courier New"/>
                <a:cs typeface="Courier New"/>
                <a:sym typeface="Courier New"/>
              </a:rPr>
              <a:t>def</a:t>
            </a:r>
            <a:r>
              <a:rPr lang="ko" sz="4242">
                <a:solidFill>
                  <a:srgbClr val="D4D4D4"/>
                </a:solidFill>
                <a:highlight>
                  <a:srgbClr val="1E1E1E"/>
                </a:highlight>
                <a:latin typeface="Courier New"/>
                <a:ea typeface="Courier New"/>
                <a:cs typeface="Courier New"/>
                <a:sym typeface="Courier New"/>
              </a:rPr>
              <a:t> </a:t>
            </a:r>
            <a:r>
              <a:rPr lang="ko" sz="4242">
                <a:solidFill>
                  <a:srgbClr val="DCDCAA"/>
                </a:solidFill>
                <a:highlight>
                  <a:srgbClr val="1E1E1E"/>
                </a:highlight>
                <a:latin typeface="Courier New"/>
                <a:ea typeface="Courier New"/>
                <a:cs typeface="Courier New"/>
                <a:sym typeface="Courier New"/>
              </a:rPr>
              <a:t>standard_scaling</a:t>
            </a:r>
            <a:r>
              <a:rPr lang="ko" sz="4242">
                <a:solidFill>
                  <a:srgbClr val="D4D4D4"/>
                </a:solidFill>
                <a:highlight>
                  <a:srgbClr val="1E1E1E"/>
                </a:highlight>
                <a:latin typeface="Courier New"/>
                <a:ea typeface="Courier New"/>
                <a:cs typeface="Courier New"/>
                <a:sym typeface="Courier New"/>
              </a:rPr>
              <a:t>(</a:t>
            </a:r>
            <a:r>
              <a:rPr lang="ko" sz="4242">
                <a:solidFill>
                  <a:srgbClr val="9CDCFE"/>
                </a:solidFill>
                <a:highlight>
                  <a:srgbClr val="1E1E1E"/>
                </a:highlight>
                <a:latin typeface="Courier New"/>
                <a:ea typeface="Courier New"/>
                <a:cs typeface="Courier New"/>
                <a:sym typeface="Courier New"/>
              </a:rPr>
              <a:t>df</a:t>
            </a:r>
            <a:r>
              <a:rPr lang="ko" sz="4242">
                <a:solidFill>
                  <a:srgbClr val="D4D4D4"/>
                </a:solidFill>
                <a:highlight>
                  <a:srgbClr val="1E1E1E"/>
                </a:highlight>
                <a:latin typeface="Courier New"/>
                <a:ea typeface="Courier New"/>
                <a:cs typeface="Courier New"/>
                <a:sym typeface="Courier New"/>
              </a:rPr>
              <a:t>,</a:t>
            </a:r>
            <a:r>
              <a:rPr lang="ko" sz="4242">
                <a:solidFill>
                  <a:srgbClr val="9CDCFE"/>
                </a:solidFill>
                <a:highlight>
                  <a:srgbClr val="1E1E1E"/>
                </a:highlight>
                <a:latin typeface="Courier New"/>
                <a:ea typeface="Courier New"/>
                <a:cs typeface="Courier New"/>
                <a:sym typeface="Courier New"/>
              </a:rPr>
              <a:t>scale_columns</a:t>
            </a:r>
            <a:r>
              <a:rPr lang="ko" sz="4242">
                <a:solidFill>
                  <a:srgbClr val="D4D4D4"/>
                </a:solidFill>
                <a:highlight>
                  <a:srgbClr val="1E1E1E"/>
                </a:highlight>
                <a:latin typeface="Courier New"/>
                <a:ea typeface="Courier New"/>
                <a:cs typeface="Courier New"/>
                <a:sym typeface="Courier New"/>
              </a:rPr>
              <a:t>):</a:t>
            </a:r>
            <a:endParaRPr sz="4242">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ko" sz="4242">
                <a:solidFill>
                  <a:srgbClr val="D4D4D4"/>
                </a:solidFill>
                <a:highlight>
                  <a:srgbClr val="1E1E1E"/>
                </a:highlight>
                <a:latin typeface="Courier New"/>
                <a:ea typeface="Courier New"/>
                <a:cs typeface="Courier New"/>
                <a:sym typeface="Courier New"/>
              </a:rPr>
              <a:t>    </a:t>
            </a:r>
            <a:r>
              <a:rPr lang="ko" sz="4242">
                <a:solidFill>
                  <a:srgbClr val="C586C0"/>
                </a:solidFill>
                <a:highlight>
                  <a:srgbClr val="1E1E1E"/>
                </a:highlight>
                <a:latin typeface="Courier New"/>
                <a:ea typeface="Courier New"/>
                <a:cs typeface="Courier New"/>
                <a:sym typeface="Courier New"/>
              </a:rPr>
              <a:t>for</a:t>
            </a:r>
            <a:r>
              <a:rPr lang="ko" sz="4242">
                <a:solidFill>
                  <a:srgbClr val="D4D4D4"/>
                </a:solidFill>
                <a:highlight>
                  <a:srgbClr val="1E1E1E"/>
                </a:highlight>
                <a:latin typeface="Courier New"/>
                <a:ea typeface="Courier New"/>
                <a:cs typeface="Courier New"/>
                <a:sym typeface="Courier New"/>
              </a:rPr>
              <a:t> </a:t>
            </a:r>
            <a:r>
              <a:rPr lang="ko" sz="4242">
                <a:solidFill>
                  <a:srgbClr val="9CDCFE"/>
                </a:solidFill>
                <a:highlight>
                  <a:srgbClr val="1E1E1E"/>
                </a:highlight>
                <a:latin typeface="Courier New"/>
                <a:ea typeface="Courier New"/>
                <a:cs typeface="Courier New"/>
                <a:sym typeface="Courier New"/>
              </a:rPr>
              <a:t>col</a:t>
            </a:r>
            <a:r>
              <a:rPr lang="ko" sz="4242">
                <a:solidFill>
                  <a:srgbClr val="D4D4D4"/>
                </a:solidFill>
                <a:highlight>
                  <a:srgbClr val="1E1E1E"/>
                </a:highlight>
                <a:latin typeface="Courier New"/>
                <a:ea typeface="Courier New"/>
                <a:cs typeface="Courier New"/>
                <a:sym typeface="Courier New"/>
              </a:rPr>
              <a:t> </a:t>
            </a:r>
            <a:r>
              <a:rPr lang="ko" sz="4242">
                <a:solidFill>
                  <a:srgbClr val="569CD6"/>
                </a:solidFill>
                <a:highlight>
                  <a:srgbClr val="1E1E1E"/>
                </a:highlight>
                <a:latin typeface="Courier New"/>
                <a:ea typeface="Courier New"/>
                <a:cs typeface="Courier New"/>
                <a:sym typeface="Courier New"/>
              </a:rPr>
              <a:t>in</a:t>
            </a:r>
            <a:r>
              <a:rPr lang="ko" sz="4242">
                <a:solidFill>
                  <a:srgbClr val="D4D4D4"/>
                </a:solidFill>
                <a:highlight>
                  <a:srgbClr val="1E1E1E"/>
                </a:highlight>
                <a:latin typeface="Courier New"/>
                <a:ea typeface="Courier New"/>
                <a:cs typeface="Courier New"/>
                <a:sym typeface="Courier New"/>
              </a:rPr>
              <a:t> </a:t>
            </a:r>
            <a:r>
              <a:rPr lang="ko" sz="4242">
                <a:solidFill>
                  <a:srgbClr val="9CDCFE"/>
                </a:solidFill>
                <a:highlight>
                  <a:srgbClr val="1E1E1E"/>
                </a:highlight>
                <a:latin typeface="Courier New"/>
                <a:ea typeface="Courier New"/>
                <a:cs typeface="Courier New"/>
                <a:sym typeface="Courier New"/>
              </a:rPr>
              <a:t>scale_columns</a:t>
            </a:r>
            <a:r>
              <a:rPr lang="ko" sz="4242">
                <a:solidFill>
                  <a:srgbClr val="D4D4D4"/>
                </a:solidFill>
                <a:highlight>
                  <a:srgbClr val="1E1E1E"/>
                </a:highlight>
                <a:latin typeface="Courier New"/>
                <a:ea typeface="Courier New"/>
                <a:cs typeface="Courier New"/>
                <a:sym typeface="Courier New"/>
              </a:rPr>
              <a:t>:</a:t>
            </a:r>
            <a:endParaRPr sz="4242">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ko" sz="4242">
                <a:solidFill>
                  <a:srgbClr val="D4D4D4"/>
                </a:solidFill>
                <a:highlight>
                  <a:srgbClr val="1E1E1E"/>
                </a:highlight>
                <a:latin typeface="Courier New"/>
                <a:ea typeface="Courier New"/>
                <a:cs typeface="Courier New"/>
                <a:sym typeface="Courier New"/>
              </a:rPr>
              <a:t>        </a:t>
            </a:r>
            <a:r>
              <a:rPr lang="ko" sz="4242">
                <a:solidFill>
                  <a:srgbClr val="9CDCFE"/>
                </a:solidFill>
                <a:highlight>
                  <a:srgbClr val="1E1E1E"/>
                </a:highlight>
                <a:latin typeface="Courier New"/>
                <a:ea typeface="Courier New"/>
                <a:cs typeface="Courier New"/>
                <a:sym typeface="Courier New"/>
              </a:rPr>
              <a:t>series_mean</a:t>
            </a:r>
            <a:r>
              <a:rPr lang="ko" sz="4242">
                <a:solidFill>
                  <a:srgbClr val="D4D4D4"/>
                </a:solidFill>
                <a:highlight>
                  <a:srgbClr val="1E1E1E"/>
                </a:highlight>
                <a:latin typeface="Courier New"/>
                <a:ea typeface="Courier New"/>
                <a:cs typeface="Courier New"/>
                <a:sym typeface="Courier New"/>
              </a:rPr>
              <a:t>=</a:t>
            </a:r>
            <a:r>
              <a:rPr lang="ko" sz="4242">
                <a:solidFill>
                  <a:srgbClr val="9CDCFE"/>
                </a:solidFill>
                <a:highlight>
                  <a:srgbClr val="1E1E1E"/>
                </a:highlight>
                <a:latin typeface="Courier New"/>
                <a:ea typeface="Courier New"/>
                <a:cs typeface="Courier New"/>
                <a:sym typeface="Courier New"/>
              </a:rPr>
              <a:t>df</a:t>
            </a:r>
            <a:r>
              <a:rPr lang="ko" sz="4242">
                <a:solidFill>
                  <a:srgbClr val="D4D4D4"/>
                </a:solidFill>
                <a:highlight>
                  <a:srgbClr val="1E1E1E"/>
                </a:highlight>
                <a:latin typeface="Courier New"/>
                <a:ea typeface="Courier New"/>
                <a:cs typeface="Courier New"/>
                <a:sym typeface="Courier New"/>
              </a:rPr>
              <a:t>[</a:t>
            </a:r>
            <a:r>
              <a:rPr lang="ko" sz="4242">
                <a:solidFill>
                  <a:srgbClr val="9CDCFE"/>
                </a:solidFill>
                <a:highlight>
                  <a:srgbClr val="1E1E1E"/>
                </a:highlight>
                <a:latin typeface="Courier New"/>
                <a:ea typeface="Courier New"/>
                <a:cs typeface="Courier New"/>
                <a:sym typeface="Courier New"/>
              </a:rPr>
              <a:t>col</a:t>
            </a:r>
            <a:r>
              <a:rPr lang="ko" sz="4242">
                <a:solidFill>
                  <a:srgbClr val="D4D4D4"/>
                </a:solidFill>
                <a:highlight>
                  <a:srgbClr val="1E1E1E"/>
                </a:highlight>
                <a:latin typeface="Courier New"/>
                <a:ea typeface="Courier New"/>
                <a:cs typeface="Courier New"/>
                <a:sym typeface="Courier New"/>
              </a:rPr>
              <a:t>].mean()</a:t>
            </a:r>
            <a:endParaRPr sz="4242">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ko" sz="4242">
                <a:solidFill>
                  <a:srgbClr val="D4D4D4"/>
                </a:solidFill>
                <a:highlight>
                  <a:srgbClr val="1E1E1E"/>
                </a:highlight>
                <a:latin typeface="Courier New"/>
                <a:ea typeface="Courier New"/>
                <a:cs typeface="Courier New"/>
                <a:sym typeface="Courier New"/>
              </a:rPr>
              <a:t>        </a:t>
            </a:r>
            <a:r>
              <a:rPr lang="ko" sz="4242">
                <a:solidFill>
                  <a:srgbClr val="9CDCFE"/>
                </a:solidFill>
                <a:highlight>
                  <a:srgbClr val="1E1E1E"/>
                </a:highlight>
                <a:latin typeface="Courier New"/>
                <a:ea typeface="Courier New"/>
                <a:cs typeface="Courier New"/>
                <a:sym typeface="Courier New"/>
              </a:rPr>
              <a:t>series_std</a:t>
            </a:r>
            <a:r>
              <a:rPr lang="ko" sz="4242">
                <a:solidFill>
                  <a:srgbClr val="D4D4D4"/>
                </a:solidFill>
                <a:highlight>
                  <a:srgbClr val="1E1E1E"/>
                </a:highlight>
                <a:latin typeface="Courier New"/>
                <a:ea typeface="Courier New"/>
                <a:cs typeface="Courier New"/>
                <a:sym typeface="Courier New"/>
              </a:rPr>
              <a:t>=</a:t>
            </a:r>
            <a:r>
              <a:rPr lang="ko" sz="4242">
                <a:solidFill>
                  <a:srgbClr val="9CDCFE"/>
                </a:solidFill>
                <a:highlight>
                  <a:srgbClr val="1E1E1E"/>
                </a:highlight>
                <a:latin typeface="Courier New"/>
                <a:ea typeface="Courier New"/>
                <a:cs typeface="Courier New"/>
                <a:sym typeface="Courier New"/>
              </a:rPr>
              <a:t>df</a:t>
            </a:r>
            <a:r>
              <a:rPr lang="ko" sz="4242">
                <a:solidFill>
                  <a:srgbClr val="D4D4D4"/>
                </a:solidFill>
                <a:highlight>
                  <a:srgbClr val="1E1E1E"/>
                </a:highlight>
                <a:latin typeface="Courier New"/>
                <a:ea typeface="Courier New"/>
                <a:cs typeface="Courier New"/>
                <a:sym typeface="Courier New"/>
              </a:rPr>
              <a:t>[</a:t>
            </a:r>
            <a:r>
              <a:rPr lang="ko" sz="4242">
                <a:solidFill>
                  <a:srgbClr val="9CDCFE"/>
                </a:solidFill>
                <a:highlight>
                  <a:srgbClr val="1E1E1E"/>
                </a:highlight>
                <a:latin typeface="Courier New"/>
                <a:ea typeface="Courier New"/>
                <a:cs typeface="Courier New"/>
                <a:sym typeface="Courier New"/>
              </a:rPr>
              <a:t>col</a:t>
            </a:r>
            <a:r>
              <a:rPr lang="ko" sz="4242">
                <a:solidFill>
                  <a:srgbClr val="D4D4D4"/>
                </a:solidFill>
                <a:highlight>
                  <a:srgbClr val="1E1E1E"/>
                </a:highlight>
                <a:latin typeface="Courier New"/>
                <a:ea typeface="Courier New"/>
                <a:cs typeface="Courier New"/>
                <a:sym typeface="Courier New"/>
              </a:rPr>
              <a:t>].std()</a:t>
            </a:r>
            <a:endParaRPr sz="4242">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ko" sz="4242">
                <a:solidFill>
                  <a:srgbClr val="D4D4D4"/>
                </a:solidFill>
                <a:highlight>
                  <a:srgbClr val="1E1E1E"/>
                </a:highlight>
                <a:latin typeface="Courier New"/>
                <a:ea typeface="Courier New"/>
                <a:cs typeface="Courier New"/>
                <a:sym typeface="Courier New"/>
              </a:rPr>
              <a:t>        </a:t>
            </a:r>
            <a:r>
              <a:rPr lang="ko" sz="4242">
                <a:solidFill>
                  <a:srgbClr val="9CDCFE"/>
                </a:solidFill>
                <a:highlight>
                  <a:srgbClr val="1E1E1E"/>
                </a:highlight>
                <a:latin typeface="Courier New"/>
                <a:ea typeface="Courier New"/>
                <a:cs typeface="Courier New"/>
                <a:sym typeface="Courier New"/>
              </a:rPr>
              <a:t>df</a:t>
            </a:r>
            <a:r>
              <a:rPr lang="ko" sz="4242">
                <a:solidFill>
                  <a:srgbClr val="D4D4D4"/>
                </a:solidFill>
                <a:highlight>
                  <a:srgbClr val="1E1E1E"/>
                </a:highlight>
                <a:latin typeface="Courier New"/>
                <a:ea typeface="Courier New"/>
                <a:cs typeface="Courier New"/>
                <a:sym typeface="Courier New"/>
              </a:rPr>
              <a:t>[</a:t>
            </a:r>
            <a:r>
              <a:rPr lang="ko" sz="4242">
                <a:solidFill>
                  <a:srgbClr val="9CDCFE"/>
                </a:solidFill>
                <a:highlight>
                  <a:srgbClr val="1E1E1E"/>
                </a:highlight>
                <a:latin typeface="Courier New"/>
                <a:ea typeface="Courier New"/>
                <a:cs typeface="Courier New"/>
                <a:sym typeface="Courier New"/>
              </a:rPr>
              <a:t>col</a:t>
            </a:r>
            <a:r>
              <a:rPr lang="ko" sz="4242">
                <a:solidFill>
                  <a:srgbClr val="D4D4D4"/>
                </a:solidFill>
                <a:highlight>
                  <a:srgbClr val="1E1E1E"/>
                </a:highlight>
                <a:latin typeface="Courier New"/>
                <a:ea typeface="Courier New"/>
                <a:cs typeface="Courier New"/>
                <a:sym typeface="Courier New"/>
              </a:rPr>
              <a:t>]=</a:t>
            </a:r>
            <a:r>
              <a:rPr lang="ko" sz="4242">
                <a:solidFill>
                  <a:srgbClr val="9CDCFE"/>
                </a:solidFill>
                <a:highlight>
                  <a:srgbClr val="1E1E1E"/>
                </a:highlight>
                <a:latin typeface="Courier New"/>
                <a:ea typeface="Courier New"/>
                <a:cs typeface="Courier New"/>
                <a:sym typeface="Courier New"/>
              </a:rPr>
              <a:t>df</a:t>
            </a:r>
            <a:r>
              <a:rPr lang="ko" sz="4242">
                <a:solidFill>
                  <a:srgbClr val="D4D4D4"/>
                </a:solidFill>
                <a:highlight>
                  <a:srgbClr val="1E1E1E"/>
                </a:highlight>
                <a:latin typeface="Courier New"/>
                <a:ea typeface="Courier New"/>
                <a:cs typeface="Courier New"/>
                <a:sym typeface="Courier New"/>
              </a:rPr>
              <a:t>[</a:t>
            </a:r>
            <a:r>
              <a:rPr lang="ko" sz="4242">
                <a:solidFill>
                  <a:srgbClr val="9CDCFE"/>
                </a:solidFill>
                <a:highlight>
                  <a:srgbClr val="1E1E1E"/>
                </a:highlight>
                <a:latin typeface="Courier New"/>
                <a:ea typeface="Courier New"/>
                <a:cs typeface="Courier New"/>
                <a:sym typeface="Courier New"/>
              </a:rPr>
              <a:t>col</a:t>
            </a:r>
            <a:r>
              <a:rPr lang="ko" sz="4242">
                <a:solidFill>
                  <a:srgbClr val="D4D4D4"/>
                </a:solidFill>
                <a:highlight>
                  <a:srgbClr val="1E1E1E"/>
                </a:highlight>
                <a:latin typeface="Courier New"/>
                <a:ea typeface="Courier New"/>
                <a:cs typeface="Courier New"/>
                <a:sym typeface="Courier New"/>
              </a:rPr>
              <a:t>].apply(</a:t>
            </a:r>
            <a:r>
              <a:rPr lang="ko" sz="4242">
                <a:solidFill>
                  <a:srgbClr val="569CD6"/>
                </a:solidFill>
                <a:highlight>
                  <a:srgbClr val="1E1E1E"/>
                </a:highlight>
                <a:latin typeface="Courier New"/>
                <a:ea typeface="Courier New"/>
                <a:cs typeface="Courier New"/>
                <a:sym typeface="Courier New"/>
              </a:rPr>
              <a:t>lambda</a:t>
            </a:r>
            <a:r>
              <a:rPr lang="ko" sz="4242">
                <a:solidFill>
                  <a:srgbClr val="D4D4D4"/>
                </a:solidFill>
                <a:highlight>
                  <a:srgbClr val="1E1E1E"/>
                </a:highlight>
                <a:latin typeface="Courier New"/>
                <a:ea typeface="Courier New"/>
                <a:cs typeface="Courier New"/>
                <a:sym typeface="Courier New"/>
              </a:rPr>
              <a:t> </a:t>
            </a:r>
            <a:r>
              <a:rPr lang="ko" sz="4242">
                <a:solidFill>
                  <a:srgbClr val="9CDCFE"/>
                </a:solidFill>
                <a:highlight>
                  <a:srgbClr val="1E1E1E"/>
                </a:highlight>
                <a:latin typeface="Courier New"/>
                <a:ea typeface="Courier New"/>
                <a:cs typeface="Courier New"/>
                <a:sym typeface="Courier New"/>
              </a:rPr>
              <a:t>x</a:t>
            </a:r>
            <a:r>
              <a:rPr lang="ko" sz="4242">
                <a:solidFill>
                  <a:srgbClr val="D4D4D4"/>
                </a:solidFill>
                <a:highlight>
                  <a:srgbClr val="1E1E1E"/>
                </a:highlight>
                <a:latin typeface="Courier New"/>
                <a:ea typeface="Courier New"/>
                <a:cs typeface="Courier New"/>
                <a:sym typeface="Courier New"/>
              </a:rPr>
              <a:t>: (</a:t>
            </a:r>
            <a:r>
              <a:rPr lang="ko" sz="4242">
                <a:solidFill>
                  <a:srgbClr val="9CDCFE"/>
                </a:solidFill>
                <a:highlight>
                  <a:srgbClr val="1E1E1E"/>
                </a:highlight>
                <a:latin typeface="Courier New"/>
                <a:ea typeface="Courier New"/>
                <a:cs typeface="Courier New"/>
                <a:sym typeface="Courier New"/>
              </a:rPr>
              <a:t>x</a:t>
            </a:r>
            <a:r>
              <a:rPr lang="ko" sz="4242">
                <a:solidFill>
                  <a:srgbClr val="D4D4D4"/>
                </a:solidFill>
                <a:highlight>
                  <a:srgbClr val="1E1E1E"/>
                </a:highlight>
                <a:latin typeface="Courier New"/>
                <a:ea typeface="Courier New"/>
                <a:cs typeface="Courier New"/>
                <a:sym typeface="Courier New"/>
              </a:rPr>
              <a:t>-</a:t>
            </a:r>
            <a:r>
              <a:rPr lang="ko" sz="4242">
                <a:solidFill>
                  <a:srgbClr val="9CDCFE"/>
                </a:solidFill>
                <a:highlight>
                  <a:srgbClr val="1E1E1E"/>
                </a:highlight>
                <a:latin typeface="Courier New"/>
                <a:ea typeface="Courier New"/>
                <a:cs typeface="Courier New"/>
                <a:sym typeface="Courier New"/>
              </a:rPr>
              <a:t>series_mean</a:t>
            </a:r>
            <a:r>
              <a:rPr lang="ko" sz="4242">
                <a:solidFill>
                  <a:srgbClr val="D4D4D4"/>
                </a:solidFill>
                <a:highlight>
                  <a:srgbClr val="1E1E1E"/>
                </a:highlight>
                <a:latin typeface="Courier New"/>
                <a:ea typeface="Courier New"/>
                <a:cs typeface="Courier New"/>
                <a:sym typeface="Courier New"/>
              </a:rPr>
              <a:t>)/</a:t>
            </a:r>
            <a:r>
              <a:rPr lang="ko" sz="4242">
                <a:solidFill>
                  <a:srgbClr val="9CDCFE"/>
                </a:solidFill>
                <a:highlight>
                  <a:srgbClr val="1E1E1E"/>
                </a:highlight>
                <a:latin typeface="Courier New"/>
                <a:ea typeface="Courier New"/>
                <a:cs typeface="Courier New"/>
                <a:sym typeface="Courier New"/>
              </a:rPr>
              <a:t>series_std</a:t>
            </a:r>
            <a:r>
              <a:rPr lang="ko" sz="4242">
                <a:solidFill>
                  <a:srgbClr val="D4D4D4"/>
                </a:solidFill>
                <a:highlight>
                  <a:srgbClr val="1E1E1E"/>
                </a:highlight>
                <a:latin typeface="Courier New"/>
                <a:ea typeface="Courier New"/>
                <a:cs typeface="Courier New"/>
                <a:sym typeface="Courier New"/>
              </a:rPr>
              <a:t>)</a:t>
            </a:r>
            <a:endParaRPr sz="4242">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ko" sz="4242">
                <a:solidFill>
                  <a:srgbClr val="D4D4D4"/>
                </a:solidFill>
                <a:highlight>
                  <a:srgbClr val="1E1E1E"/>
                </a:highlight>
                <a:latin typeface="Courier New"/>
                <a:ea typeface="Courier New"/>
                <a:cs typeface="Courier New"/>
                <a:sym typeface="Courier New"/>
              </a:rPr>
              <a:t>    </a:t>
            </a:r>
            <a:r>
              <a:rPr lang="ko" sz="4242">
                <a:solidFill>
                  <a:srgbClr val="C586C0"/>
                </a:solidFill>
                <a:highlight>
                  <a:srgbClr val="1E1E1E"/>
                </a:highlight>
                <a:latin typeface="Courier New"/>
                <a:ea typeface="Courier New"/>
                <a:cs typeface="Courier New"/>
                <a:sym typeface="Courier New"/>
              </a:rPr>
              <a:t>return</a:t>
            </a:r>
            <a:r>
              <a:rPr lang="ko" sz="4242">
                <a:solidFill>
                  <a:srgbClr val="D4D4D4"/>
                </a:solidFill>
                <a:highlight>
                  <a:srgbClr val="1E1E1E"/>
                </a:highlight>
                <a:latin typeface="Courier New"/>
                <a:ea typeface="Courier New"/>
                <a:cs typeface="Courier New"/>
                <a:sym typeface="Courier New"/>
              </a:rPr>
              <a:t> </a:t>
            </a:r>
            <a:r>
              <a:rPr lang="ko" sz="4242">
                <a:solidFill>
                  <a:srgbClr val="9CDCFE"/>
                </a:solidFill>
                <a:highlight>
                  <a:srgbClr val="1E1E1E"/>
                </a:highlight>
                <a:latin typeface="Courier New"/>
                <a:ea typeface="Courier New"/>
                <a:cs typeface="Courier New"/>
                <a:sym typeface="Courier New"/>
              </a:rPr>
              <a:t>df</a:t>
            </a:r>
            <a:endParaRPr sz="4242">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ko" sz="4242">
                <a:solidFill>
                  <a:srgbClr val="9CDCFE"/>
                </a:solidFill>
                <a:highlight>
                  <a:srgbClr val="1E1E1E"/>
                </a:highlight>
                <a:latin typeface="Courier New"/>
                <a:ea typeface="Courier New"/>
                <a:cs typeface="Courier New"/>
                <a:sym typeface="Courier New"/>
              </a:rPr>
              <a:t>scale_columns</a:t>
            </a:r>
            <a:r>
              <a:rPr lang="ko" sz="4242">
                <a:solidFill>
                  <a:srgbClr val="D4D4D4"/>
                </a:solidFill>
                <a:highlight>
                  <a:srgbClr val="1E1E1E"/>
                </a:highlight>
                <a:latin typeface="Courier New"/>
                <a:ea typeface="Courier New"/>
                <a:cs typeface="Courier New"/>
                <a:sym typeface="Courier New"/>
              </a:rPr>
              <a:t>=[</a:t>
            </a:r>
            <a:r>
              <a:rPr lang="ko" sz="4242">
                <a:solidFill>
                  <a:srgbClr val="CE9178"/>
                </a:solidFill>
                <a:highlight>
                  <a:srgbClr val="1E1E1E"/>
                </a:highlight>
                <a:latin typeface="Courier New"/>
                <a:ea typeface="Courier New"/>
                <a:cs typeface="Courier New"/>
                <a:sym typeface="Courier New"/>
              </a:rPr>
              <a:t>'누적확진'</a:t>
            </a:r>
            <a:r>
              <a:rPr lang="ko" sz="4242">
                <a:solidFill>
                  <a:srgbClr val="D4D4D4"/>
                </a:solidFill>
                <a:highlight>
                  <a:srgbClr val="1E1E1E"/>
                </a:highlight>
                <a:latin typeface="Courier New"/>
                <a:ea typeface="Courier New"/>
                <a:cs typeface="Courier New"/>
                <a:sym typeface="Courier New"/>
              </a:rPr>
              <a:t>,</a:t>
            </a:r>
            <a:r>
              <a:rPr lang="ko" sz="4242">
                <a:solidFill>
                  <a:srgbClr val="CE9178"/>
                </a:solidFill>
                <a:highlight>
                  <a:srgbClr val="1E1E1E"/>
                </a:highlight>
                <a:latin typeface="Courier New"/>
                <a:ea typeface="Courier New"/>
                <a:cs typeface="Courier New"/>
                <a:sym typeface="Courier New"/>
              </a:rPr>
              <a:t>'신규확진'</a:t>
            </a:r>
            <a:r>
              <a:rPr lang="ko" sz="4242">
                <a:solidFill>
                  <a:srgbClr val="D4D4D4"/>
                </a:solidFill>
                <a:highlight>
                  <a:srgbClr val="1E1E1E"/>
                </a:highlight>
                <a:latin typeface="Courier New"/>
                <a:ea typeface="Courier New"/>
                <a:cs typeface="Courier New"/>
                <a:sym typeface="Courier New"/>
              </a:rPr>
              <a:t>,</a:t>
            </a:r>
            <a:r>
              <a:rPr lang="ko" sz="4242">
                <a:solidFill>
                  <a:srgbClr val="CE9178"/>
                </a:solidFill>
                <a:highlight>
                  <a:srgbClr val="1E1E1E"/>
                </a:highlight>
                <a:latin typeface="Courier New"/>
                <a:ea typeface="Courier New"/>
                <a:cs typeface="Courier New"/>
                <a:sym typeface="Courier New"/>
              </a:rPr>
              <a:t>'인구확진률'</a:t>
            </a:r>
            <a:r>
              <a:rPr lang="ko" sz="4242">
                <a:solidFill>
                  <a:srgbClr val="D4D4D4"/>
                </a:solidFill>
                <a:highlight>
                  <a:srgbClr val="1E1E1E"/>
                </a:highlight>
                <a:latin typeface="Courier New"/>
                <a:ea typeface="Courier New"/>
                <a:cs typeface="Courier New"/>
                <a:sym typeface="Courier New"/>
              </a:rPr>
              <a:t>,</a:t>
            </a:r>
            <a:r>
              <a:rPr lang="ko" sz="4242">
                <a:solidFill>
                  <a:srgbClr val="CE9178"/>
                </a:solidFill>
                <a:highlight>
                  <a:srgbClr val="1E1E1E"/>
                </a:highlight>
                <a:latin typeface="Courier New"/>
                <a:ea typeface="Courier New"/>
                <a:cs typeface="Courier New"/>
                <a:sym typeface="Courier New"/>
              </a:rPr>
              <a:t>'인구'</a:t>
            </a:r>
            <a:r>
              <a:rPr lang="ko" sz="4242">
                <a:solidFill>
                  <a:srgbClr val="D4D4D4"/>
                </a:solidFill>
                <a:highlight>
                  <a:srgbClr val="1E1E1E"/>
                </a:highlight>
                <a:latin typeface="Courier New"/>
                <a:ea typeface="Courier New"/>
                <a:cs typeface="Courier New"/>
                <a:sym typeface="Courier New"/>
              </a:rPr>
              <a:t>,</a:t>
            </a:r>
            <a:r>
              <a:rPr lang="ko" sz="4242">
                <a:solidFill>
                  <a:srgbClr val="CE9178"/>
                </a:solidFill>
                <a:highlight>
                  <a:srgbClr val="1E1E1E"/>
                </a:highlight>
                <a:latin typeface="Courier New"/>
                <a:ea typeface="Courier New"/>
                <a:cs typeface="Courier New"/>
                <a:sym typeface="Courier New"/>
              </a:rPr>
              <a:t>'누적사망'</a:t>
            </a:r>
            <a:r>
              <a:rPr lang="ko" sz="4242">
                <a:solidFill>
                  <a:srgbClr val="D4D4D4"/>
                </a:solidFill>
                <a:highlight>
                  <a:srgbClr val="1E1E1E"/>
                </a:highlight>
                <a:latin typeface="Courier New"/>
                <a:ea typeface="Courier New"/>
                <a:cs typeface="Courier New"/>
                <a:sym typeface="Courier New"/>
              </a:rPr>
              <a:t>,</a:t>
            </a:r>
            <a:r>
              <a:rPr lang="ko" sz="4242">
                <a:solidFill>
                  <a:srgbClr val="CE9178"/>
                </a:solidFill>
                <a:highlight>
                  <a:srgbClr val="1E1E1E"/>
                </a:highlight>
                <a:latin typeface="Courier New"/>
                <a:ea typeface="Courier New"/>
                <a:cs typeface="Courier New"/>
                <a:sym typeface="Courier New"/>
              </a:rPr>
              <a:t>'사망률'</a:t>
            </a:r>
            <a:r>
              <a:rPr lang="ko" sz="4242">
                <a:solidFill>
                  <a:srgbClr val="D4D4D4"/>
                </a:solidFill>
                <a:highlight>
                  <a:srgbClr val="1E1E1E"/>
                </a:highlight>
                <a:latin typeface="Courier New"/>
                <a:ea typeface="Courier New"/>
                <a:cs typeface="Courier New"/>
                <a:sym typeface="Courier New"/>
              </a:rPr>
              <a:t>,</a:t>
            </a:r>
            <a:r>
              <a:rPr lang="ko" sz="4242">
                <a:solidFill>
                  <a:srgbClr val="CE9178"/>
                </a:solidFill>
                <a:highlight>
                  <a:srgbClr val="1E1E1E"/>
                </a:highlight>
                <a:latin typeface="Courier New"/>
                <a:ea typeface="Courier New"/>
                <a:cs typeface="Courier New"/>
                <a:sym typeface="Courier New"/>
              </a:rPr>
              <a:t>'누적일차'</a:t>
            </a:r>
            <a:r>
              <a:rPr lang="ko" sz="4242">
                <a:solidFill>
                  <a:srgbClr val="D4D4D4"/>
                </a:solidFill>
                <a:highlight>
                  <a:srgbClr val="1E1E1E"/>
                </a:highlight>
                <a:latin typeface="Courier New"/>
                <a:ea typeface="Courier New"/>
                <a:cs typeface="Courier New"/>
                <a:sym typeface="Courier New"/>
              </a:rPr>
              <a:t>, </a:t>
            </a:r>
            <a:r>
              <a:rPr lang="ko" sz="4242">
                <a:solidFill>
                  <a:srgbClr val="CE9178"/>
                </a:solidFill>
                <a:highlight>
                  <a:srgbClr val="1E1E1E"/>
                </a:highlight>
                <a:latin typeface="Courier New"/>
                <a:ea typeface="Courier New"/>
                <a:cs typeface="Courier New"/>
                <a:sym typeface="Courier New"/>
              </a:rPr>
              <a:t>'누적이차'</a:t>
            </a:r>
            <a:r>
              <a:rPr lang="ko" sz="4242">
                <a:solidFill>
                  <a:srgbClr val="D4D4D4"/>
                </a:solidFill>
                <a:highlight>
                  <a:srgbClr val="1E1E1E"/>
                </a:highlight>
                <a:latin typeface="Courier New"/>
                <a:ea typeface="Courier New"/>
                <a:cs typeface="Courier New"/>
                <a:sym typeface="Courier New"/>
              </a:rPr>
              <a:t>,</a:t>
            </a:r>
            <a:endParaRPr sz="4242">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ko" sz="4242">
                <a:solidFill>
                  <a:srgbClr val="D4D4D4"/>
                </a:solidFill>
                <a:highlight>
                  <a:srgbClr val="1E1E1E"/>
                </a:highlight>
                <a:latin typeface="Courier New"/>
                <a:ea typeface="Courier New"/>
                <a:cs typeface="Courier New"/>
                <a:sym typeface="Courier New"/>
              </a:rPr>
              <a:t>               </a:t>
            </a:r>
            <a:r>
              <a:rPr lang="ko" sz="4242">
                <a:solidFill>
                  <a:srgbClr val="CE9178"/>
                </a:solidFill>
                <a:highlight>
                  <a:srgbClr val="1E1E1E"/>
                </a:highlight>
                <a:latin typeface="Courier New"/>
                <a:ea typeface="Courier New"/>
                <a:cs typeface="Courier New"/>
                <a:sym typeface="Courier New"/>
              </a:rPr>
              <a:t>'당일일차'</a:t>
            </a:r>
            <a:r>
              <a:rPr lang="ko" sz="4242">
                <a:solidFill>
                  <a:srgbClr val="D4D4D4"/>
                </a:solidFill>
                <a:highlight>
                  <a:srgbClr val="1E1E1E"/>
                </a:highlight>
                <a:latin typeface="Courier New"/>
                <a:ea typeface="Courier New"/>
                <a:cs typeface="Courier New"/>
                <a:sym typeface="Courier New"/>
              </a:rPr>
              <a:t>, </a:t>
            </a:r>
            <a:r>
              <a:rPr lang="ko" sz="4242">
                <a:solidFill>
                  <a:srgbClr val="CE9178"/>
                </a:solidFill>
                <a:highlight>
                  <a:srgbClr val="1E1E1E"/>
                </a:highlight>
                <a:latin typeface="Courier New"/>
                <a:ea typeface="Courier New"/>
                <a:cs typeface="Courier New"/>
                <a:sym typeface="Courier New"/>
              </a:rPr>
              <a:t>'당일이차'</a:t>
            </a:r>
            <a:r>
              <a:rPr lang="ko" sz="4242">
                <a:solidFill>
                  <a:srgbClr val="D4D4D4"/>
                </a:solidFill>
                <a:highlight>
                  <a:srgbClr val="1E1E1E"/>
                </a:highlight>
                <a:latin typeface="Courier New"/>
                <a:ea typeface="Courier New"/>
                <a:cs typeface="Courier New"/>
                <a:sym typeface="Courier New"/>
              </a:rPr>
              <a:t>,</a:t>
            </a:r>
            <a:r>
              <a:rPr lang="ko" sz="4242">
                <a:solidFill>
                  <a:srgbClr val="CE9178"/>
                </a:solidFill>
                <a:highlight>
                  <a:srgbClr val="1E1E1E"/>
                </a:highlight>
                <a:latin typeface="Courier New"/>
                <a:ea typeface="Courier New"/>
                <a:cs typeface="Courier New"/>
                <a:sym typeface="Courier New"/>
              </a:rPr>
              <a:t>'일차접종률'</a:t>
            </a:r>
            <a:r>
              <a:rPr lang="ko" sz="4242">
                <a:solidFill>
                  <a:srgbClr val="D4D4D4"/>
                </a:solidFill>
                <a:highlight>
                  <a:srgbClr val="1E1E1E"/>
                </a:highlight>
                <a:latin typeface="Courier New"/>
                <a:ea typeface="Courier New"/>
                <a:cs typeface="Courier New"/>
                <a:sym typeface="Courier New"/>
              </a:rPr>
              <a:t>,</a:t>
            </a:r>
            <a:r>
              <a:rPr lang="ko" sz="4242">
                <a:solidFill>
                  <a:srgbClr val="CE9178"/>
                </a:solidFill>
                <a:highlight>
                  <a:srgbClr val="1E1E1E"/>
                </a:highlight>
                <a:latin typeface="Courier New"/>
                <a:ea typeface="Courier New"/>
                <a:cs typeface="Courier New"/>
                <a:sym typeface="Courier New"/>
              </a:rPr>
              <a:t>'접종률'</a:t>
            </a:r>
            <a:r>
              <a:rPr lang="ko" sz="4242">
                <a:solidFill>
                  <a:srgbClr val="D4D4D4"/>
                </a:solidFill>
                <a:highlight>
                  <a:srgbClr val="1E1E1E"/>
                </a:highlight>
                <a:latin typeface="Courier New"/>
                <a:ea typeface="Courier New"/>
                <a:cs typeface="Courier New"/>
                <a:sym typeface="Courier New"/>
              </a:rPr>
              <a:t>,</a:t>
            </a:r>
            <a:r>
              <a:rPr lang="ko" sz="4242">
                <a:solidFill>
                  <a:srgbClr val="CE9178"/>
                </a:solidFill>
                <a:highlight>
                  <a:srgbClr val="1E1E1E"/>
                </a:highlight>
                <a:latin typeface="Courier New"/>
                <a:ea typeface="Courier New"/>
                <a:cs typeface="Courier New"/>
                <a:sym typeface="Courier New"/>
              </a:rPr>
              <a:t>'미접종자수'</a:t>
            </a:r>
            <a:r>
              <a:rPr lang="ko" sz="4242">
                <a:solidFill>
                  <a:srgbClr val="D4D4D4"/>
                </a:solidFill>
                <a:highlight>
                  <a:srgbClr val="1E1E1E"/>
                </a:highlight>
                <a:latin typeface="Courier New"/>
                <a:ea typeface="Courier New"/>
                <a:cs typeface="Courier New"/>
                <a:sym typeface="Courier New"/>
              </a:rPr>
              <a:t>,]</a:t>
            </a:r>
            <a:endParaRPr sz="4242">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ko" sz="4242">
                <a:solidFill>
                  <a:srgbClr val="9CDCFE"/>
                </a:solidFill>
                <a:highlight>
                  <a:srgbClr val="1E1E1E"/>
                </a:highlight>
                <a:latin typeface="Courier New"/>
                <a:ea typeface="Courier New"/>
                <a:cs typeface="Courier New"/>
                <a:sym typeface="Courier New"/>
              </a:rPr>
              <a:t>corona_df</a:t>
            </a:r>
            <a:r>
              <a:rPr lang="ko" sz="4242">
                <a:solidFill>
                  <a:srgbClr val="D4D4D4"/>
                </a:solidFill>
                <a:highlight>
                  <a:srgbClr val="1E1E1E"/>
                </a:highlight>
                <a:latin typeface="Courier New"/>
                <a:ea typeface="Courier New"/>
                <a:cs typeface="Courier New"/>
                <a:sym typeface="Courier New"/>
              </a:rPr>
              <a:t>=</a:t>
            </a:r>
            <a:r>
              <a:rPr lang="ko" sz="4242">
                <a:solidFill>
                  <a:srgbClr val="DCDCAA"/>
                </a:solidFill>
                <a:highlight>
                  <a:srgbClr val="1E1E1E"/>
                </a:highlight>
                <a:latin typeface="Courier New"/>
                <a:ea typeface="Courier New"/>
                <a:cs typeface="Courier New"/>
                <a:sym typeface="Courier New"/>
              </a:rPr>
              <a:t>standard_scaling</a:t>
            </a:r>
            <a:r>
              <a:rPr lang="ko" sz="4242">
                <a:solidFill>
                  <a:srgbClr val="D4D4D4"/>
                </a:solidFill>
                <a:highlight>
                  <a:srgbClr val="1E1E1E"/>
                </a:highlight>
                <a:latin typeface="Courier New"/>
                <a:ea typeface="Courier New"/>
                <a:cs typeface="Courier New"/>
                <a:sym typeface="Courier New"/>
              </a:rPr>
              <a:t>(</a:t>
            </a:r>
            <a:r>
              <a:rPr lang="ko" sz="4242">
                <a:solidFill>
                  <a:srgbClr val="9CDCFE"/>
                </a:solidFill>
                <a:highlight>
                  <a:srgbClr val="1E1E1E"/>
                </a:highlight>
                <a:latin typeface="Courier New"/>
                <a:ea typeface="Courier New"/>
                <a:cs typeface="Courier New"/>
                <a:sym typeface="Courier New"/>
              </a:rPr>
              <a:t>corona_df</a:t>
            </a:r>
            <a:r>
              <a:rPr lang="ko" sz="4242">
                <a:solidFill>
                  <a:srgbClr val="D4D4D4"/>
                </a:solidFill>
                <a:highlight>
                  <a:srgbClr val="1E1E1E"/>
                </a:highlight>
                <a:latin typeface="Courier New"/>
                <a:ea typeface="Courier New"/>
                <a:cs typeface="Courier New"/>
                <a:sym typeface="Courier New"/>
              </a:rPr>
              <a:t>,</a:t>
            </a:r>
            <a:r>
              <a:rPr lang="ko" sz="4242">
                <a:solidFill>
                  <a:srgbClr val="9CDCFE"/>
                </a:solidFill>
                <a:highlight>
                  <a:srgbClr val="1E1E1E"/>
                </a:highlight>
                <a:latin typeface="Courier New"/>
                <a:ea typeface="Courier New"/>
                <a:cs typeface="Courier New"/>
                <a:sym typeface="Courier New"/>
              </a:rPr>
              <a:t>scale_columns</a:t>
            </a:r>
            <a:r>
              <a:rPr lang="ko" sz="4242">
                <a:solidFill>
                  <a:srgbClr val="D4D4D4"/>
                </a:solidFill>
                <a:highlight>
                  <a:srgbClr val="1E1E1E"/>
                </a:highlight>
                <a:latin typeface="Courier New"/>
                <a:ea typeface="Courier New"/>
                <a:cs typeface="Courier New"/>
                <a:sym typeface="Courier New"/>
              </a:rPr>
              <a:t>)</a:t>
            </a:r>
            <a:endParaRPr sz="4242">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ko" sz="4242">
                <a:solidFill>
                  <a:srgbClr val="9CDCFE"/>
                </a:solidFill>
                <a:highlight>
                  <a:srgbClr val="1E1E1E"/>
                </a:highlight>
                <a:latin typeface="Courier New"/>
                <a:ea typeface="Courier New"/>
                <a:cs typeface="Courier New"/>
                <a:sym typeface="Courier New"/>
              </a:rPr>
              <a:t>corona_df</a:t>
            </a:r>
            <a:endParaRPr sz="4242">
              <a:solidFill>
                <a:srgbClr val="9CDCFE"/>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14" name="Google Shape;214;p24"/>
          <p:cNvSpPr txBox="1"/>
          <p:nvPr/>
        </p:nvSpPr>
        <p:spPr>
          <a:xfrm>
            <a:off x="9623975" y="3074050"/>
            <a:ext cx="57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데이터 탐색</a:t>
            </a:r>
            <a:endParaRPr/>
          </a:p>
          <a:p>
            <a:pPr indent="0" lvl="0" marL="0" rtl="0" algn="l">
              <a:spcBef>
                <a:spcPts val="0"/>
              </a:spcBef>
              <a:spcAft>
                <a:spcPts val="0"/>
              </a:spcAft>
              <a:buNone/>
            </a:pPr>
            <a:r>
              <a:t/>
            </a:r>
            <a:endParaRPr sz="1177"/>
          </a:p>
          <a:p>
            <a:pPr indent="-302260" lvl="0" marL="457200" rtl="0" algn="l">
              <a:spcBef>
                <a:spcPts val="0"/>
              </a:spcBef>
              <a:spcAft>
                <a:spcPts val="0"/>
              </a:spcAft>
              <a:buSzPct val="100000"/>
              <a:buChar char="-"/>
            </a:pPr>
            <a:r>
              <a:rPr lang="ko" sz="1288"/>
              <a:t>데이터 전처리</a:t>
            </a:r>
            <a:endParaRPr sz="1288"/>
          </a:p>
        </p:txBody>
      </p:sp>
      <p:sp>
        <p:nvSpPr>
          <p:cNvPr id="220" name="Google Shape;220;p25"/>
          <p:cNvSpPr txBox="1"/>
          <p:nvPr>
            <p:ph idx="1" type="body"/>
          </p:nvPr>
        </p:nvSpPr>
        <p:spPr>
          <a:xfrm>
            <a:off x="1297500" y="1434350"/>
            <a:ext cx="7038900" cy="29112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ko" sz="1100"/>
              <a:t>데이터 표준화 결과</a:t>
            </a:r>
            <a:endParaRPr sz="1100"/>
          </a:p>
          <a:p>
            <a:pPr indent="0" lvl="0" marL="0" rtl="0" algn="l">
              <a:lnSpc>
                <a:spcPct val="135714"/>
              </a:lnSpc>
              <a:spcBef>
                <a:spcPts val="1200"/>
              </a:spcBef>
              <a:spcAft>
                <a:spcPts val="0"/>
              </a:spcAft>
              <a:buNone/>
            </a:pPr>
            <a:r>
              <a:t/>
            </a:r>
            <a:endParaRPr sz="4242">
              <a:solidFill>
                <a:srgbClr val="9CDCFE"/>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21" name="Google Shape;221;p25"/>
          <p:cNvSpPr txBox="1"/>
          <p:nvPr/>
        </p:nvSpPr>
        <p:spPr>
          <a:xfrm>
            <a:off x="9623975" y="3074050"/>
            <a:ext cx="57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222" name="Google Shape;222;p25"/>
          <p:cNvPicPr preferRelativeResize="0"/>
          <p:nvPr/>
        </p:nvPicPr>
        <p:blipFill>
          <a:blip r:embed="rId3">
            <a:alphaModFix/>
          </a:blip>
          <a:stretch>
            <a:fillRect/>
          </a:stretch>
        </p:blipFill>
        <p:spPr>
          <a:xfrm>
            <a:off x="584638" y="2313800"/>
            <a:ext cx="7974725" cy="2352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데이터 탐색</a:t>
            </a:r>
            <a:endParaRPr/>
          </a:p>
          <a:p>
            <a:pPr indent="0" lvl="0" marL="0" rtl="0" algn="l">
              <a:spcBef>
                <a:spcPts val="0"/>
              </a:spcBef>
              <a:spcAft>
                <a:spcPts val="0"/>
              </a:spcAft>
              <a:buNone/>
            </a:pPr>
            <a:r>
              <a:t/>
            </a:r>
            <a:endParaRPr sz="1177"/>
          </a:p>
          <a:p>
            <a:pPr indent="-302260" lvl="0" marL="457200" rtl="0" algn="l">
              <a:spcBef>
                <a:spcPts val="0"/>
              </a:spcBef>
              <a:spcAft>
                <a:spcPts val="0"/>
              </a:spcAft>
              <a:buSzPct val="100000"/>
              <a:buChar char="-"/>
            </a:pPr>
            <a:r>
              <a:rPr lang="ko" sz="1288"/>
              <a:t>탐색적 자료분석</a:t>
            </a:r>
            <a:endParaRPr sz="1288"/>
          </a:p>
        </p:txBody>
      </p:sp>
      <p:sp>
        <p:nvSpPr>
          <p:cNvPr id="228" name="Google Shape;228;p26"/>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ko" sz="1100"/>
              <a:t>데이터 요약</a:t>
            </a:r>
            <a:endParaRPr sz="1100"/>
          </a:p>
          <a:p>
            <a:pPr indent="0" lvl="0" marL="0" rtl="0" algn="l">
              <a:spcBef>
                <a:spcPts val="1200"/>
              </a:spcBef>
              <a:spcAft>
                <a:spcPts val="0"/>
              </a:spcAft>
              <a:buNone/>
            </a:pPr>
            <a:r>
              <a:rPr lang="ko" sz="1050">
                <a:solidFill>
                  <a:srgbClr val="9CDCFE"/>
                </a:solidFill>
                <a:highlight>
                  <a:srgbClr val="1E1E1E"/>
                </a:highlight>
                <a:latin typeface="Courier New"/>
                <a:ea typeface="Courier New"/>
                <a:cs typeface="Courier New"/>
                <a:sym typeface="Courier New"/>
              </a:rPr>
              <a:t>corona_df</a:t>
            </a:r>
            <a:r>
              <a:rPr lang="ko" sz="1050">
                <a:solidFill>
                  <a:srgbClr val="D4D4D4"/>
                </a:solidFill>
                <a:highlight>
                  <a:srgbClr val="1E1E1E"/>
                </a:highlight>
                <a:latin typeface="Courier New"/>
                <a:ea typeface="Courier New"/>
                <a:cs typeface="Courier New"/>
                <a:sym typeface="Courier New"/>
              </a:rPr>
              <a:t>.</a:t>
            </a:r>
            <a:r>
              <a:rPr lang="ko" sz="1050">
                <a:solidFill>
                  <a:srgbClr val="DCDCAA"/>
                </a:solidFill>
                <a:highlight>
                  <a:srgbClr val="1E1E1E"/>
                </a:highlight>
                <a:latin typeface="Courier New"/>
                <a:ea typeface="Courier New"/>
                <a:cs typeface="Courier New"/>
                <a:sym typeface="Courier New"/>
              </a:rPr>
              <a:t>describe</a:t>
            </a:r>
            <a:r>
              <a:rPr lang="k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457200" rtl="0" algn="l">
              <a:spcBef>
                <a:spcPts val="1200"/>
              </a:spcBef>
              <a:spcAft>
                <a:spcPts val="1200"/>
              </a:spcAft>
              <a:buNone/>
            </a:pPr>
            <a:r>
              <a:t/>
            </a:r>
            <a:endParaRPr sz="1100"/>
          </a:p>
        </p:txBody>
      </p:sp>
      <p:pic>
        <p:nvPicPr>
          <p:cNvPr id="229" name="Google Shape;229;p26"/>
          <p:cNvPicPr preferRelativeResize="0"/>
          <p:nvPr/>
        </p:nvPicPr>
        <p:blipFill>
          <a:blip r:embed="rId3">
            <a:alphaModFix/>
          </a:blip>
          <a:stretch>
            <a:fillRect/>
          </a:stretch>
        </p:blipFill>
        <p:spPr>
          <a:xfrm>
            <a:off x="480312" y="2101025"/>
            <a:ext cx="8183375" cy="2200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데이터 탐색</a:t>
            </a:r>
            <a:endParaRPr/>
          </a:p>
          <a:p>
            <a:pPr indent="0" lvl="0" marL="0" rtl="0" algn="l">
              <a:spcBef>
                <a:spcPts val="0"/>
              </a:spcBef>
              <a:spcAft>
                <a:spcPts val="0"/>
              </a:spcAft>
              <a:buNone/>
            </a:pPr>
            <a:r>
              <a:t/>
            </a:r>
            <a:endParaRPr sz="1177"/>
          </a:p>
          <a:p>
            <a:pPr indent="-302260" lvl="0" marL="457200" rtl="0" algn="l">
              <a:spcBef>
                <a:spcPts val="0"/>
              </a:spcBef>
              <a:spcAft>
                <a:spcPts val="0"/>
              </a:spcAft>
              <a:buSzPct val="100000"/>
              <a:buChar char="-"/>
            </a:pPr>
            <a:r>
              <a:rPr lang="ko" sz="1288"/>
              <a:t>탐색적 자료분석</a:t>
            </a:r>
            <a:endParaRPr sz="1288"/>
          </a:p>
        </p:txBody>
      </p:sp>
      <p:sp>
        <p:nvSpPr>
          <p:cNvPr id="235" name="Google Shape;235;p27"/>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ko" sz="1100"/>
              <a:t>데이터를 ‘일자’ 기준으로 월별/일별 데이터로 분류</a:t>
            </a:r>
            <a:endParaRPr sz="1100"/>
          </a:p>
          <a:p>
            <a:pPr indent="0" lvl="0" marL="0" rtl="0" algn="l">
              <a:lnSpc>
                <a:spcPct val="135714"/>
              </a:lnSpc>
              <a:spcBef>
                <a:spcPts val="1200"/>
              </a:spcBef>
              <a:spcAft>
                <a:spcPts val="0"/>
              </a:spcAft>
              <a:buNone/>
            </a:pPr>
            <a:r>
              <a:rPr lang="ko" sz="1050">
                <a:solidFill>
                  <a:srgbClr val="9CDCFE"/>
                </a:solidFill>
                <a:highlight>
                  <a:srgbClr val="1E1E1E"/>
                </a:highlight>
                <a:latin typeface="Courier New"/>
                <a:ea typeface="Courier New"/>
                <a:cs typeface="Courier New"/>
                <a:sym typeface="Courier New"/>
              </a:rPr>
              <a:t>datatimeIndex</a:t>
            </a:r>
            <a:r>
              <a:rPr lang="ko" sz="1050">
                <a:solidFill>
                  <a:srgbClr val="D4D4D4"/>
                </a:solidFill>
                <a:highlight>
                  <a:srgbClr val="1E1E1E"/>
                </a:highlight>
                <a:latin typeface="Courier New"/>
                <a:ea typeface="Courier New"/>
                <a:cs typeface="Courier New"/>
                <a:sym typeface="Courier New"/>
              </a:rPr>
              <a:t>=</a:t>
            </a:r>
            <a:r>
              <a:rPr lang="ko" sz="1050">
                <a:solidFill>
                  <a:srgbClr val="4EC9B0"/>
                </a:solidFill>
                <a:highlight>
                  <a:srgbClr val="1E1E1E"/>
                </a:highlight>
                <a:latin typeface="Courier New"/>
                <a:ea typeface="Courier New"/>
                <a:cs typeface="Courier New"/>
                <a:sym typeface="Courier New"/>
              </a:rPr>
              <a:t>pd</a:t>
            </a:r>
            <a:r>
              <a:rPr lang="ko" sz="1050">
                <a:solidFill>
                  <a:srgbClr val="D4D4D4"/>
                </a:solidFill>
                <a:highlight>
                  <a:srgbClr val="1E1E1E"/>
                </a:highlight>
                <a:latin typeface="Courier New"/>
                <a:ea typeface="Courier New"/>
                <a:cs typeface="Courier New"/>
                <a:sym typeface="Courier New"/>
              </a:rPr>
              <a:t>.</a:t>
            </a:r>
            <a:r>
              <a:rPr lang="ko" sz="1050">
                <a:solidFill>
                  <a:srgbClr val="4EC9B0"/>
                </a:solidFill>
                <a:highlight>
                  <a:srgbClr val="1E1E1E"/>
                </a:highlight>
                <a:latin typeface="Courier New"/>
                <a:ea typeface="Courier New"/>
                <a:cs typeface="Courier New"/>
                <a:sym typeface="Courier New"/>
              </a:rPr>
              <a:t>DatetimeIndex</a:t>
            </a:r>
            <a:r>
              <a:rPr lang="ko" sz="1050">
                <a:solidFill>
                  <a:srgbClr val="D4D4D4"/>
                </a:solidFill>
                <a:highlight>
                  <a:srgbClr val="1E1E1E"/>
                </a:highlight>
                <a:latin typeface="Courier New"/>
                <a:ea typeface="Courier New"/>
                <a:cs typeface="Courier New"/>
                <a:sym typeface="Courier New"/>
              </a:rPr>
              <a:t>(</a:t>
            </a:r>
            <a:r>
              <a:rPr lang="ko" sz="1050">
                <a:solidFill>
                  <a:srgbClr val="9CDCFE"/>
                </a:solidFill>
                <a:highlight>
                  <a:srgbClr val="1E1E1E"/>
                </a:highlight>
                <a:latin typeface="Courier New"/>
                <a:ea typeface="Courier New"/>
                <a:cs typeface="Courier New"/>
                <a:sym typeface="Courier New"/>
              </a:rPr>
              <a:t>corona_df</a:t>
            </a:r>
            <a:r>
              <a:rPr lang="ko" sz="1050">
                <a:solidFill>
                  <a:srgbClr val="D4D4D4"/>
                </a:solidFill>
                <a:highlight>
                  <a:srgbClr val="1E1E1E"/>
                </a:highlight>
                <a:latin typeface="Courier New"/>
                <a:ea typeface="Courier New"/>
                <a:cs typeface="Courier New"/>
                <a:sym typeface="Courier New"/>
              </a:rPr>
              <a:t>[</a:t>
            </a:r>
            <a:r>
              <a:rPr lang="ko" sz="1050">
                <a:solidFill>
                  <a:srgbClr val="CE9178"/>
                </a:solidFill>
                <a:highlight>
                  <a:srgbClr val="1E1E1E"/>
                </a:highlight>
                <a:latin typeface="Courier New"/>
                <a:ea typeface="Courier New"/>
                <a:cs typeface="Courier New"/>
                <a:sym typeface="Courier New"/>
              </a:rPr>
              <a:t>'일자'</a:t>
            </a:r>
            <a:r>
              <a:rPr lang="k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ko" sz="1050">
                <a:solidFill>
                  <a:srgbClr val="9CDCFE"/>
                </a:solidFill>
                <a:highlight>
                  <a:srgbClr val="1E1E1E"/>
                </a:highlight>
                <a:latin typeface="Courier New"/>
                <a:ea typeface="Courier New"/>
                <a:cs typeface="Courier New"/>
                <a:sym typeface="Courier New"/>
              </a:rPr>
              <a:t>datatimeIndex</a:t>
            </a:r>
            <a:r>
              <a:rPr lang="ko" sz="1050">
                <a:solidFill>
                  <a:srgbClr val="D4D4D4"/>
                </a:solidFill>
                <a:highlight>
                  <a:srgbClr val="1E1E1E"/>
                </a:highlight>
                <a:latin typeface="Courier New"/>
                <a:ea typeface="Courier New"/>
                <a:cs typeface="Courier New"/>
                <a:sym typeface="Courier New"/>
              </a:rPr>
              <a:t>.year</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ko" sz="1050">
                <a:solidFill>
                  <a:srgbClr val="9CDCFE"/>
                </a:solidFill>
                <a:highlight>
                  <a:srgbClr val="1E1E1E"/>
                </a:highlight>
                <a:latin typeface="Courier New"/>
                <a:ea typeface="Courier New"/>
                <a:cs typeface="Courier New"/>
                <a:sym typeface="Courier New"/>
              </a:rPr>
              <a:t>datatimeIndex</a:t>
            </a:r>
            <a:r>
              <a:rPr lang="ko" sz="1050">
                <a:solidFill>
                  <a:srgbClr val="D4D4D4"/>
                </a:solidFill>
                <a:highlight>
                  <a:srgbClr val="1E1E1E"/>
                </a:highlight>
                <a:latin typeface="Courier New"/>
                <a:ea typeface="Courier New"/>
                <a:cs typeface="Courier New"/>
                <a:sym typeface="Courier New"/>
              </a:rPr>
              <a:t>.month</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ko" sz="1050">
                <a:solidFill>
                  <a:srgbClr val="9CDCFE"/>
                </a:solidFill>
                <a:highlight>
                  <a:srgbClr val="1E1E1E"/>
                </a:highlight>
                <a:latin typeface="Courier New"/>
                <a:ea typeface="Courier New"/>
                <a:cs typeface="Courier New"/>
                <a:sym typeface="Courier New"/>
              </a:rPr>
              <a:t>datatimeIndex</a:t>
            </a:r>
            <a:r>
              <a:rPr lang="ko" sz="1050">
                <a:solidFill>
                  <a:srgbClr val="D4D4D4"/>
                </a:solidFill>
                <a:highlight>
                  <a:srgbClr val="1E1E1E"/>
                </a:highlight>
                <a:latin typeface="Courier New"/>
                <a:ea typeface="Courier New"/>
                <a:cs typeface="Courier New"/>
                <a:sym typeface="Courier New"/>
              </a:rPr>
              <a:t>.day</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ko" sz="1050">
                <a:solidFill>
                  <a:srgbClr val="9CDCFE"/>
                </a:solidFill>
                <a:highlight>
                  <a:srgbClr val="1E1E1E"/>
                </a:highlight>
                <a:latin typeface="Courier New"/>
                <a:ea typeface="Courier New"/>
                <a:cs typeface="Courier New"/>
                <a:sym typeface="Courier New"/>
              </a:rPr>
              <a:t>corona_df</a:t>
            </a:r>
            <a:r>
              <a:rPr lang="ko" sz="1050">
                <a:solidFill>
                  <a:srgbClr val="D4D4D4"/>
                </a:solidFill>
                <a:highlight>
                  <a:srgbClr val="1E1E1E"/>
                </a:highlight>
                <a:latin typeface="Courier New"/>
                <a:ea typeface="Courier New"/>
                <a:cs typeface="Courier New"/>
                <a:sym typeface="Courier New"/>
              </a:rPr>
              <a:t>[</a:t>
            </a:r>
            <a:r>
              <a:rPr lang="ko" sz="1050">
                <a:solidFill>
                  <a:srgbClr val="CE9178"/>
                </a:solidFill>
                <a:highlight>
                  <a:srgbClr val="1E1E1E"/>
                </a:highlight>
                <a:latin typeface="Courier New"/>
                <a:ea typeface="Courier New"/>
                <a:cs typeface="Courier New"/>
                <a:sym typeface="Courier New"/>
              </a:rPr>
              <a:t>'month'</a:t>
            </a:r>
            <a:r>
              <a:rPr lang="ko" sz="1050">
                <a:solidFill>
                  <a:srgbClr val="D4D4D4"/>
                </a:solidFill>
                <a:highlight>
                  <a:srgbClr val="1E1E1E"/>
                </a:highlight>
                <a:latin typeface="Courier New"/>
                <a:ea typeface="Courier New"/>
                <a:cs typeface="Courier New"/>
                <a:sym typeface="Courier New"/>
              </a:rPr>
              <a:t>] = </a:t>
            </a:r>
            <a:r>
              <a:rPr lang="ko" sz="1050">
                <a:solidFill>
                  <a:srgbClr val="4EC9B0"/>
                </a:solidFill>
                <a:highlight>
                  <a:srgbClr val="1E1E1E"/>
                </a:highlight>
                <a:latin typeface="Courier New"/>
                <a:ea typeface="Courier New"/>
                <a:cs typeface="Courier New"/>
                <a:sym typeface="Courier New"/>
              </a:rPr>
              <a:t>pd</a:t>
            </a:r>
            <a:r>
              <a:rPr lang="ko" sz="1050">
                <a:solidFill>
                  <a:srgbClr val="D4D4D4"/>
                </a:solidFill>
                <a:highlight>
                  <a:srgbClr val="1E1E1E"/>
                </a:highlight>
                <a:latin typeface="Courier New"/>
                <a:ea typeface="Courier New"/>
                <a:cs typeface="Courier New"/>
                <a:sym typeface="Courier New"/>
              </a:rPr>
              <a:t>.</a:t>
            </a:r>
            <a:r>
              <a:rPr lang="ko" sz="1050">
                <a:solidFill>
                  <a:srgbClr val="4EC9B0"/>
                </a:solidFill>
                <a:highlight>
                  <a:srgbClr val="1E1E1E"/>
                </a:highlight>
                <a:latin typeface="Courier New"/>
                <a:ea typeface="Courier New"/>
                <a:cs typeface="Courier New"/>
                <a:sym typeface="Courier New"/>
              </a:rPr>
              <a:t>DatetimeIndex</a:t>
            </a:r>
            <a:r>
              <a:rPr lang="ko" sz="1050">
                <a:solidFill>
                  <a:srgbClr val="D4D4D4"/>
                </a:solidFill>
                <a:highlight>
                  <a:srgbClr val="1E1E1E"/>
                </a:highlight>
                <a:latin typeface="Courier New"/>
                <a:ea typeface="Courier New"/>
                <a:cs typeface="Courier New"/>
                <a:sym typeface="Courier New"/>
              </a:rPr>
              <a:t>(</a:t>
            </a:r>
            <a:r>
              <a:rPr lang="ko" sz="1050">
                <a:solidFill>
                  <a:srgbClr val="9CDCFE"/>
                </a:solidFill>
                <a:highlight>
                  <a:srgbClr val="1E1E1E"/>
                </a:highlight>
                <a:latin typeface="Courier New"/>
                <a:ea typeface="Courier New"/>
                <a:cs typeface="Courier New"/>
                <a:sym typeface="Courier New"/>
              </a:rPr>
              <a:t>corona_df</a:t>
            </a:r>
            <a:r>
              <a:rPr lang="ko" sz="1050">
                <a:solidFill>
                  <a:srgbClr val="D4D4D4"/>
                </a:solidFill>
                <a:highlight>
                  <a:srgbClr val="1E1E1E"/>
                </a:highlight>
                <a:latin typeface="Courier New"/>
                <a:ea typeface="Courier New"/>
                <a:cs typeface="Courier New"/>
                <a:sym typeface="Courier New"/>
              </a:rPr>
              <a:t>[</a:t>
            </a:r>
            <a:r>
              <a:rPr lang="ko" sz="1050">
                <a:solidFill>
                  <a:srgbClr val="CE9178"/>
                </a:solidFill>
                <a:highlight>
                  <a:srgbClr val="1E1E1E"/>
                </a:highlight>
                <a:latin typeface="Courier New"/>
                <a:ea typeface="Courier New"/>
                <a:cs typeface="Courier New"/>
                <a:sym typeface="Courier New"/>
              </a:rPr>
              <a:t>'일자'</a:t>
            </a:r>
            <a:r>
              <a:rPr lang="ko" sz="1050">
                <a:solidFill>
                  <a:srgbClr val="D4D4D4"/>
                </a:solidFill>
                <a:highlight>
                  <a:srgbClr val="1E1E1E"/>
                </a:highlight>
                <a:latin typeface="Courier New"/>
                <a:ea typeface="Courier New"/>
                <a:cs typeface="Courier New"/>
                <a:sym typeface="Courier New"/>
              </a:rPr>
              <a:t>]).month</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ko" sz="1050">
                <a:solidFill>
                  <a:srgbClr val="9CDCFE"/>
                </a:solidFill>
                <a:highlight>
                  <a:srgbClr val="1E1E1E"/>
                </a:highlight>
                <a:latin typeface="Courier New"/>
                <a:ea typeface="Courier New"/>
                <a:cs typeface="Courier New"/>
                <a:sym typeface="Courier New"/>
              </a:rPr>
              <a:t>new_df</a:t>
            </a:r>
            <a:r>
              <a:rPr lang="ko" sz="1050">
                <a:solidFill>
                  <a:srgbClr val="D4D4D4"/>
                </a:solidFill>
                <a:highlight>
                  <a:srgbClr val="1E1E1E"/>
                </a:highlight>
                <a:latin typeface="Courier New"/>
                <a:ea typeface="Courier New"/>
                <a:cs typeface="Courier New"/>
                <a:sym typeface="Courier New"/>
              </a:rPr>
              <a:t>=</a:t>
            </a:r>
            <a:r>
              <a:rPr lang="ko" sz="1050">
                <a:solidFill>
                  <a:srgbClr val="9CDCFE"/>
                </a:solidFill>
                <a:highlight>
                  <a:srgbClr val="1E1E1E"/>
                </a:highlight>
                <a:latin typeface="Courier New"/>
                <a:ea typeface="Courier New"/>
                <a:cs typeface="Courier New"/>
                <a:sym typeface="Courier New"/>
              </a:rPr>
              <a:t>corona_df</a:t>
            </a:r>
            <a:r>
              <a:rPr lang="ko" sz="1050">
                <a:solidFill>
                  <a:srgbClr val="D4D4D4"/>
                </a:solidFill>
                <a:highlight>
                  <a:srgbClr val="1E1E1E"/>
                </a:highlight>
                <a:latin typeface="Courier New"/>
                <a:ea typeface="Courier New"/>
                <a:cs typeface="Courier New"/>
                <a:sym typeface="Courier New"/>
              </a:rPr>
              <a:t>.</a:t>
            </a:r>
            <a:r>
              <a:rPr lang="ko" sz="1050">
                <a:solidFill>
                  <a:srgbClr val="DCDCAA"/>
                </a:solidFill>
                <a:highlight>
                  <a:srgbClr val="1E1E1E"/>
                </a:highlight>
                <a:latin typeface="Courier New"/>
                <a:ea typeface="Courier New"/>
                <a:cs typeface="Courier New"/>
                <a:sym typeface="Courier New"/>
              </a:rPr>
              <a:t>groupby</a:t>
            </a:r>
            <a:r>
              <a:rPr lang="ko" sz="1050">
                <a:solidFill>
                  <a:srgbClr val="D4D4D4"/>
                </a:solidFill>
                <a:highlight>
                  <a:srgbClr val="1E1E1E"/>
                </a:highlight>
                <a:latin typeface="Courier New"/>
                <a:ea typeface="Courier New"/>
                <a:cs typeface="Courier New"/>
                <a:sym typeface="Courier New"/>
              </a:rPr>
              <a:t>(</a:t>
            </a:r>
            <a:r>
              <a:rPr lang="ko" sz="1050">
                <a:solidFill>
                  <a:srgbClr val="CE9178"/>
                </a:solidFill>
                <a:highlight>
                  <a:srgbClr val="1E1E1E"/>
                </a:highlight>
                <a:latin typeface="Courier New"/>
                <a:ea typeface="Courier New"/>
                <a:cs typeface="Courier New"/>
                <a:sym typeface="Courier New"/>
              </a:rPr>
              <a:t>'month'</a:t>
            </a:r>
            <a:r>
              <a:rPr lang="ko" sz="1050">
                <a:solidFill>
                  <a:srgbClr val="D4D4D4"/>
                </a:solidFill>
                <a:highlight>
                  <a:srgbClr val="1E1E1E"/>
                </a:highlight>
                <a:latin typeface="Courier New"/>
                <a:ea typeface="Courier New"/>
                <a:cs typeface="Courier New"/>
                <a:sym typeface="Courier New"/>
              </a:rPr>
              <a:t>).</a:t>
            </a:r>
            <a:r>
              <a:rPr lang="ko" sz="1050">
                <a:solidFill>
                  <a:srgbClr val="DCDCAA"/>
                </a:solidFill>
                <a:highlight>
                  <a:srgbClr val="1E1E1E"/>
                </a:highlight>
                <a:latin typeface="Courier New"/>
                <a:ea typeface="Courier New"/>
                <a:cs typeface="Courier New"/>
                <a:sym typeface="Courier New"/>
              </a:rPr>
              <a:t>mean</a:t>
            </a:r>
            <a:r>
              <a:rPr lang="k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ko" sz="1050">
                <a:solidFill>
                  <a:srgbClr val="DCDCAA"/>
                </a:solidFill>
                <a:highlight>
                  <a:srgbClr val="1E1E1E"/>
                </a:highlight>
                <a:latin typeface="Courier New"/>
                <a:ea typeface="Courier New"/>
                <a:cs typeface="Courier New"/>
                <a:sym typeface="Courier New"/>
              </a:rPr>
              <a:t>print</a:t>
            </a:r>
            <a:r>
              <a:rPr lang="ko" sz="1050">
                <a:solidFill>
                  <a:srgbClr val="D4D4D4"/>
                </a:solidFill>
                <a:highlight>
                  <a:srgbClr val="1E1E1E"/>
                </a:highlight>
                <a:latin typeface="Courier New"/>
                <a:ea typeface="Courier New"/>
                <a:cs typeface="Courier New"/>
                <a:sym typeface="Courier New"/>
              </a:rPr>
              <a:t>(</a:t>
            </a:r>
            <a:r>
              <a:rPr lang="ko" sz="1050">
                <a:solidFill>
                  <a:srgbClr val="9CDCFE"/>
                </a:solidFill>
                <a:highlight>
                  <a:srgbClr val="1E1E1E"/>
                </a:highlight>
                <a:latin typeface="Courier New"/>
                <a:ea typeface="Courier New"/>
                <a:cs typeface="Courier New"/>
                <a:sym typeface="Courier New"/>
              </a:rPr>
              <a:t>new_df</a:t>
            </a:r>
            <a:r>
              <a:rPr lang="k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100"/>
          </a:p>
          <a:p>
            <a:pPr indent="0" lvl="0" marL="457200" rtl="0" algn="l">
              <a:spcBef>
                <a:spcPts val="1200"/>
              </a:spcBef>
              <a:spcAft>
                <a:spcPts val="1200"/>
              </a:spcAft>
              <a:buNone/>
            </a:pPr>
            <a:r>
              <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데이터 탐색</a:t>
            </a:r>
            <a:endParaRPr/>
          </a:p>
          <a:p>
            <a:pPr indent="0" lvl="0" marL="0" rtl="0" algn="l">
              <a:spcBef>
                <a:spcPts val="0"/>
              </a:spcBef>
              <a:spcAft>
                <a:spcPts val="0"/>
              </a:spcAft>
              <a:buNone/>
            </a:pPr>
            <a:r>
              <a:t/>
            </a:r>
            <a:endParaRPr sz="1177"/>
          </a:p>
          <a:p>
            <a:pPr indent="-302260" lvl="0" marL="457200" rtl="0" algn="l">
              <a:spcBef>
                <a:spcPts val="0"/>
              </a:spcBef>
              <a:spcAft>
                <a:spcPts val="0"/>
              </a:spcAft>
              <a:buSzPct val="100000"/>
              <a:buChar char="-"/>
            </a:pPr>
            <a:r>
              <a:rPr lang="ko" sz="1288"/>
              <a:t>탐색적 자료분석</a:t>
            </a:r>
            <a:endParaRPr sz="1288"/>
          </a:p>
        </p:txBody>
      </p:sp>
      <p:pic>
        <p:nvPicPr>
          <p:cNvPr id="241" name="Google Shape;241;p28"/>
          <p:cNvPicPr preferRelativeResize="0"/>
          <p:nvPr/>
        </p:nvPicPr>
        <p:blipFill>
          <a:blip r:embed="rId3">
            <a:alphaModFix/>
          </a:blip>
          <a:stretch>
            <a:fillRect/>
          </a:stretch>
        </p:blipFill>
        <p:spPr>
          <a:xfrm>
            <a:off x="3762002" y="734713"/>
            <a:ext cx="5098975" cy="3674075"/>
          </a:xfrm>
          <a:prstGeom prst="rect">
            <a:avLst/>
          </a:prstGeom>
          <a:noFill/>
          <a:ln>
            <a:noFill/>
          </a:ln>
        </p:spPr>
      </p:pic>
      <p:sp>
        <p:nvSpPr>
          <p:cNvPr id="242" name="Google Shape;242;p28"/>
          <p:cNvSpPr txBox="1"/>
          <p:nvPr/>
        </p:nvSpPr>
        <p:spPr>
          <a:xfrm>
            <a:off x="1429500" y="1493375"/>
            <a:ext cx="2922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chemeClr val="lt1"/>
                </a:solidFill>
                <a:latin typeface="Lato"/>
                <a:ea typeface="Lato"/>
                <a:cs typeface="Lato"/>
                <a:sym typeface="Lato"/>
              </a:rPr>
              <a:t>corona_df= 일별 데이터</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ko">
                <a:solidFill>
                  <a:schemeClr val="lt1"/>
                </a:solidFill>
                <a:latin typeface="Lato"/>
                <a:ea typeface="Lato"/>
                <a:cs typeface="Lato"/>
                <a:sym typeface="Lato"/>
              </a:rPr>
              <a:t>new_df=월별 데이터</a:t>
            </a:r>
            <a:endParaRPr>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데이터 탐색</a:t>
            </a:r>
            <a:endParaRPr/>
          </a:p>
          <a:p>
            <a:pPr indent="0" lvl="0" marL="0" rtl="0" algn="l">
              <a:spcBef>
                <a:spcPts val="0"/>
              </a:spcBef>
              <a:spcAft>
                <a:spcPts val="0"/>
              </a:spcAft>
              <a:buNone/>
            </a:pPr>
            <a:r>
              <a:t/>
            </a:r>
            <a:endParaRPr sz="1177"/>
          </a:p>
          <a:p>
            <a:pPr indent="-302260" lvl="0" marL="457200" rtl="0" algn="l">
              <a:spcBef>
                <a:spcPts val="0"/>
              </a:spcBef>
              <a:spcAft>
                <a:spcPts val="0"/>
              </a:spcAft>
              <a:buSzPct val="100000"/>
              <a:buChar char="-"/>
            </a:pPr>
            <a:r>
              <a:rPr lang="ko" sz="1288"/>
              <a:t>탐색적 자료분석</a:t>
            </a:r>
            <a:endParaRPr sz="1288"/>
          </a:p>
        </p:txBody>
      </p:sp>
      <p:sp>
        <p:nvSpPr>
          <p:cNvPr id="248" name="Google Shape;248;p29"/>
          <p:cNvSpPr txBox="1"/>
          <p:nvPr>
            <p:ph idx="1" type="body"/>
          </p:nvPr>
        </p:nvSpPr>
        <p:spPr>
          <a:xfrm>
            <a:off x="1297500" y="1307850"/>
            <a:ext cx="7038900" cy="3171000"/>
          </a:xfrm>
          <a:prstGeom prst="rect">
            <a:avLst/>
          </a:prstGeom>
        </p:spPr>
        <p:txBody>
          <a:bodyPr anchorCtr="0" anchor="t" bIns="91425" lIns="91425" spcFirstLastPara="1" rIns="91425" wrap="square" tIns="91425">
            <a:noAutofit/>
          </a:bodyPr>
          <a:lstStyle/>
          <a:p>
            <a:pPr indent="-294322" lvl="0" marL="457200" rtl="0" algn="l">
              <a:lnSpc>
                <a:spcPct val="95000"/>
              </a:lnSpc>
              <a:spcBef>
                <a:spcPts val="0"/>
              </a:spcBef>
              <a:spcAft>
                <a:spcPts val="0"/>
              </a:spcAft>
              <a:buSzPts val="1035"/>
              <a:buChar char="●"/>
            </a:pPr>
            <a:r>
              <a:rPr lang="ko" sz="1035"/>
              <a:t>변수간의 상관관계는 유의수준을 5%로 선형회귀분석으로 진행</a:t>
            </a:r>
            <a:endParaRPr sz="992">
              <a:solidFill>
                <a:srgbClr val="D4D4D4"/>
              </a:solidFill>
              <a:highlight>
                <a:srgbClr val="1E1E1E"/>
              </a:highlight>
              <a:latin typeface="Courier New"/>
              <a:ea typeface="Courier New"/>
              <a:cs typeface="Courier New"/>
              <a:sym typeface="Courier New"/>
            </a:endParaRPr>
          </a:p>
          <a:p>
            <a:pPr indent="0" lvl="0" marL="0" rtl="0" algn="l">
              <a:lnSpc>
                <a:spcPct val="115714"/>
              </a:lnSpc>
              <a:spcBef>
                <a:spcPts val="1200"/>
              </a:spcBef>
              <a:spcAft>
                <a:spcPts val="0"/>
              </a:spcAft>
              <a:buSzPts val="935"/>
              <a:buNone/>
            </a:pPr>
            <a:r>
              <a:rPr lang="ko" sz="992">
                <a:solidFill>
                  <a:srgbClr val="C586C0"/>
                </a:solidFill>
                <a:highlight>
                  <a:srgbClr val="1E1E1E"/>
                </a:highlight>
                <a:latin typeface="Courier New"/>
                <a:ea typeface="Courier New"/>
                <a:cs typeface="Courier New"/>
                <a:sym typeface="Courier New"/>
              </a:rPr>
              <a:t>import</a:t>
            </a:r>
            <a:r>
              <a:rPr lang="ko" sz="992">
                <a:solidFill>
                  <a:srgbClr val="D4D4D4"/>
                </a:solidFill>
                <a:highlight>
                  <a:srgbClr val="1E1E1E"/>
                </a:highlight>
                <a:latin typeface="Courier New"/>
                <a:ea typeface="Courier New"/>
                <a:cs typeface="Courier New"/>
                <a:sym typeface="Courier New"/>
              </a:rPr>
              <a:t> </a:t>
            </a:r>
            <a:r>
              <a:rPr lang="ko" sz="992">
                <a:solidFill>
                  <a:srgbClr val="4EC9B0"/>
                </a:solidFill>
                <a:highlight>
                  <a:srgbClr val="1E1E1E"/>
                </a:highlight>
                <a:latin typeface="Courier New"/>
                <a:ea typeface="Courier New"/>
                <a:cs typeface="Courier New"/>
                <a:sym typeface="Courier New"/>
              </a:rPr>
              <a:t>pandas</a:t>
            </a:r>
            <a:r>
              <a:rPr lang="ko" sz="992">
                <a:solidFill>
                  <a:srgbClr val="D4D4D4"/>
                </a:solidFill>
                <a:highlight>
                  <a:srgbClr val="1E1E1E"/>
                </a:highlight>
                <a:latin typeface="Courier New"/>
                <a:ea typeface="Courier New"/>
                <a:cs typeface="Courier New"/>
                <a:sym typeface="Courier New"/>
              </a:rPr>
              <a:t> </a:t>
            </a:r>
            <a:r>
              <a:rPr lang="ko" sz="992">
                <a:solidFill>
                  <a:srgbClr val="569CD6"/>
                </a:solidFill>
                <a:highlight>
                  <a:srgbClr val="1E1E1E"/>
                </a:highlight>
                <a:latin typeface="Courier New"/>
                <a:ea typeface="Courier New"/>
                <a:cs typeface="Courier New"/>
                <a:sym typeface="Courier New"/>
              </a:rPr>
              <a:t>as</a:t>
            </a:r>
            <a:r>
              <a:rPr lang="ko" sz="992">
                <a:solidFill>
                  <a:srgbClr val="D4D4D4"/>
                </a:solidFill>
                <a:highlight>
                  <a:srgbClr val="1E1E1E"/>
                </a:highlight>
                <a:latin typeface="Courier New"/>
                <a:ea typeface="Courier New"/>
                <a:cs typeface="Courier New"/>
                <a:sym typeface="Courier New"/>
              </a:rPr>
              <a:t> </a:t>
            </a:r>
            <a:r>
              <a:rPr lang="ko" sz="992">
                <a:solidFill>
                  <a:srgbClr val="4EC9B0"/>
                </a:solidFill>
                <a:highlight>
                  <a:srgbClr val="1E1E1E"/>
                </a:highlight>
                <a:latin typeface="Courier New"/>
                <a:ea typeface="Courier New"/>
                <a:cs typeface="Courier New"/>
                <a:sym typeface="Courier New"/>
              </a:rPr>
              <a:t>pd</a:t>
            </a:r>
            <a:endParaRPr sz="992">
              <a:solidFill>
                <a:srgbClr val="4EC9B0"/>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992">
                <a:solidFill>
                  <a:srgbClr val="C586C0"/>
                </a:solidFill>
                <a:highlight>
                  <a:srgbClr val="1E1E1E"/>
                </a:highlight>
                <a:latin typeface="Courier New"/>
                <a:ea typeface="Courier New"/>
                <a:cs typeface="Courier New"/>
                <a:sym typeface="Courier New"/>
              </a:rPr>
              <a:t>import</a:t>
            </a:r>
            <a:r>
              <a:rPr lang="ko" sz="992">
                <a:solidFill>
                  <a:srgbClr val="D4D4D4"/>
                </a:solidFill>
                <a:highlight>
                  <a:srgbClr val="1E1E1E"/>
                </a:highlight>
                <a:latin typeface="Courier New"/>
                <a:ea typeface="Courier New"/>
                <a:cs typeface="Courier New"/>
                <a:sym typeface="Courier New"/>
              </a:rPr>
              <a:t> </a:t>
            </a:r>
            <a:r>
              <a:rPr lang="ko" sz="992">
                <a:solidFill>
                  <a:srgbClr val="4EC9B0"/>
                </a:solidFill>
                <a:highlight>
                  <a:srgbClr val="1E1E1E"/>
                </a:highlight>
                <a:latin typeface="Courier New"/>
                <a:ea typeface="Courier New"/>
                <a:cs typeface="Courier New"/>
                <a:sym typeface="Courier New"/>
              </a:rPr>
              <a:t>numpy</a:t>
            </a:r>
            <a:r>
              <a:rPr lang="ko" sz="992">
                <a:solidFill>
                  <a:srgbClr val="D4D4D4"/>
                </a:solidFill>
                <a:highlight>
                  <a:srgbClr val="1E1E1E"/>
                </a:highlight>
                <a:latin typeface="Courier New"/>
                <a:ea typeface="Courier New"/>
                <a:cs typeface="Courier New"/>
                <a:sym typeface="Courier New"/>
              </a:rPr>
              <a:t> </a:t>
            </a:r>
            <a:r>
              <a:rPr lang="ko" sz="992">
                <a:solidFill>
                  <a:srgbClr val="569CD6"/>
                </a:solidFill>
                <a:highlight>
                  <a:srgbClr val="1E1E1E"/>
                </a:highlight>
                <a:latin typeface="Courier New"/>
                <a:ea typeface="Courier New"/>
                <a:cs typeface="Courier New"/>
                <a:sym typeface="Courier New"/>
              </a:rPr>
              <a:t>as</a:t>
            </a:r>
            <a:r>
              <a:rPr lang="ko" sz="992">
                <a:solidFill>
                  <a:srgbClr val="D4D4D4"/>
                </a:solidFill>
                <a:highlight>
                  <a:srgbClr val="1E1E1E"/>
                </a:highlight>
                <a:latin typeface="Courier New"/>
                <a:ea typeface="Courier New"/>
                <a:cs typeface="Courier New"/>
                <a:sym typeface="Courier New"/>
              </a:rPr>
              <a:t> </a:t>
            </a:r>
            <a:r>
              <a:rPr lang="ko" sz="992">
                <a:solidFill>
                  <a:srgbClr val="4EC9B0"/>
                </a:solidFill>
                <a:highlight>
                  <a:srgbClr val="1E1E1E"/>
                </a:highlight>
                <a:latin typeface="Courier New"/>
                <a:ea typeface="Courier New"/>
                <a:cs typeface="Courier New"/>
                <a:sym typeface="Courier New"/>
              </a:rPr>
              <a:t>np</a:t>
            </a:r>
            <a:endParaRPr sz="992">
              <a:solidFill>
                <a:srgbClr val="4EC9B0"/>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992">
                <a:solidFill>
                  <a:srgbClr val="C586C0"/>
                </a:solidFill>
                <a:highlight>
                  <a:srgbClr val="1E1E1E"/>
                </a:highlight>
                <a:latin typeface="Courier New"/>
                <a:ea typeface="Courier New"/>
                <a:cs typeface="Courier New"/>
                <a:sym typeface="Courier New"/>
              </a:rPr>
              <a:t>import</a:t>
            </a:r>
            <a:r>
              <a:rPr lang="ko" sz="992">
                <a:solidFill>
                  <a:srgbClr val="D4D4D4"/>
                </a:solidFill>
                <a:highlight>
                  <a:srgbClr val="1E1E1E"/>
                </a:highlight>
                <a:latin typeface="Courier New"/>
                <a:ea typeface="Courier New"/>
                <a:cs typeface="Courier New"/>
                <a:sym typeface="Courier New"/>
              </a:rPr>
              <a:t> </a:t>
            </a:r>
            <a:r>
              <a:rPr lang="ko" sz="992">
                <a:solidFill>
                  <a:srgbClr val="4EC9B0"/>
                </a:solidFill>
                <a:highlight>
                  <a:srgbClr val="1E1E1E"/>
                </a:highlight>
                <a:latin typeface="Courier New"/>
                <a:ea typeface="Courier New"/>
                <a:cs typeface="Courier New"/>
                <a:sym typeface="Courier New"/>
              </a:rPr>
              <a:t>matplotlib</a:t>
            </a:r>
            <a:r>
              <a:rPr lang="ko" sz="992">
                <a:solidFill>
                  <a:srgbClr val="D4D4D4"/>
                </a:solidFill>
                <a:highlight>
                  <a:srgbClr val="1E1E1E"/>
                </a:highlight>
                <a:latin typeface="Courier New"/>
                <a:ea typeface="Courier New"/>
                <a:cs typeface="Courier New"/>
                <a:sym typeface="Courier New"/>
              </a:rPr>
              <a:t>.</a:t>
            </a:r>
            <a:r>
              <a:rPr lang="ko" sz="992">
                <a:solidFill>
                  <a:srgbClr val="4EC9B0"/>
                </a:solidFill>
                <a:highlight>
                  <a:srgbClr val="1E1E1E"/>
                </a:highlight>
                <a:latin typeface="Courier New"/>
                <a:ea typeface="Courier New"/>
                <a:cs typeface="Courier New"/>
                <a:sym typeface="Courier New"/>
              </a:rPr>
              <a:t>pyplot</a:t>
            </a:r>
            <a:r>
              <a:rPr lang="ko" sz="992">
                <a:solidFill>
                  <a:srgbClr val="D4D4D4"/>
                </a:solidFill>
                <a:highlight>
                  <a:srgbClr val="1E1E1E"/>
                </a:highlight>
                <a:latin typeface="Courier New"/>
                <a:ea typeface="Courier New"/>
                <a:cs typeface="Courier New"/>
                <a:sym typeface="Courier New"/>
              </a:rPr>
              <a:t> </a:t>
            </a:r>
            <a:r>
              <a:rPr lang="ko" sz="992">
                <a:solidFill>
                  <a:srgbClr val="569CD6"/>
                </a:solidFill>
                <a:highlight>
                  <a:srgbClr val="1E1E1E"/>
                </a:highlight>
                <a:latin typeface="Courier New"/>
                <a:ea typeface="Courier New"/>
                <a:cs typeface="Courier New"/>
                <a:sym typeface="Courier New"/>
              </a:rPr>
              <a:t>as</a:t>
            </a:r>
            <a:r>
              <a:rPr lang="ko" sz="992">
                <a:solidFill>
                  <a:srgbClr val="D4D4D4"/>
                </a:solidFill>
                <a:highlight>
                  <a:srgbClr val="1E1E1E"/>
                </a:highlight>
                <a:latin typeface="Courier New"/>
                <a:ea typeface="Courier New"/>
                <a:cs typeface="Courier New"/>
                <a:sym typeface="Courier New"/>
              </a:rPr>
              <a:t> </a:t>
            </a:r>
            <a:r>
              <a:rPr lang="ko" sz="992">
                <a:solidFill>
                  <a:srgbClr val="4EC9B0"/>
                </a:solidFill>
                <a:highlight>
                  <a:srgbClr val="1E1E1E"/>
                </a:highlight>
                <a:latin typeface="Courier New"/>
                <a:ea typeface="Courier New"/>
                <a:cs typeface="Courier New"/>
                <a:sym typeface="Courier New"/>
              </a:rPr>
              <a:t>plt</a:t>
            </a:r>
            <a:endParaRPr sz="992">
              <a:solidFill>
                <a:srgbClr val="4EC9B0"/>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992">
                <a:solidFill>
                  <a:srgbClr val="C586C0"/>
                </a:solidFill>
                <a:highlight>
                  <a:srgbClr val="1E1E1E"/>
                </a:highlight>
                <a:latin typeface="Courier New"/>
                <a:ea typeface="Courier New"/>
                <a:cs typeface="Courier New"/>
                <a:sym typeface="Courier New"/>
              </a:rPr>
              <a:t>import</a:t>
            </a:r>
            <a:r>
              <a:rPr lang="ko" sz="992">
                <a:solidFill>
                  <a:srgbClr val="D4D4D4"/>
                </a:solidFill>
                <a:highlight>
                  <a:srgbClr val="1E1E1E"/>
                </a:highlight>
                <a:latin typeface="Courier New"/>
                <a:ea typeface="Courier New"/>
                <a:cs typeface="Courier New"/>
                <a:sym typeface="Courier New"/>
              </a:rPr>
              <a:t> </a:t>
            </a:r>
            <a:r>
              <a:rPr lang="ko" sz="992">
                <a:solidFill>
                  <a:srgbClr val="4EC9B0"/>
                </a:solidFill>
                <a:highlight>
                  <a:srgbClr val="1E1E1E"/>
                </a:highlight>
                <a:latin typeface="Courier New"/>
                <a:ea typeface="Courier New"/>
                <a:cs typeface="Courier New"/>
                <a:sym typeface="Courier New"/>
              </a:rPr>
              <a:t>statsmodels</a:t>
            </a:r>
            <a:r>
              <a:rPr lang="ko" sz="992">
                <a:solidFill>
                  <a:srgbClr val="D4D4D4"/>
                </a:solidFill>
                <a:highlight>
                  <a:srgbClr val="1E1E1E"/>
                </a:highlight>
                <a:latin typeface="Courier New"/>
                <a:ea typeface="Courier New"/>
                <a:cs typeface="Courier New"/>
                <a:sym typeface="Courier New"/>
              </a:rPr>
              <a:t>.</a:t>
            </a:r>
            <a:r>
              <a:rPr lang="ko" sz="992">
                <a:solidFill>
                  <a:srgbClr val="4EC9B0"/>
                </a:solidFill>
                <a:highlight>
                  <a:srgbClr val="1E1E1E"/>
                </a:highlight>
                <a:latin typeface="Courier New"/>
                <a:ea typeface="Courier New"/>
                <a:cs typeface="Courier New"/>
                <a:sym typeface="Courier New"/>
              </a:rPr>
              <a:t>formula</a:t>
            </a:r>
            <a:r>
              <a:rPr lang="ko" sz="992">
                <a:solidFill>
                  <a:srgbClr val="D4D4D4"/>
                </a:solidFill>
                <a:highlight>
                  <a:srgbClr val="1E1E1E"/>
                </a:highlight>
                <a:latin typeface="Courier New"/>
                <a:ea typeface="Courier New"/>
                <a:cs typeface="Courier New"/>
                <a:sym typeface="Courier New"/>
              </a:rPr>
              <a:t>.</a:t>
            </a:r>
            <a:r>
              <a:rPr lang="ko" sz="992">
                <a:solidFill>
                  <a:srgbClr val="4EC9B0"/>
                </a:solidFill>
                <a:highlight>
                  <a:srgbClr val="1E1E1E"/>
                </a:highlight>
                <a:latin typeface="Courier New"/>
                <a:ea typeface="Courier New"/>
                <a:cs typeface="Courier New"/>
                <a:sym typeface="Courier New"/>
              </a:rPr>
              <a:t>api</a:t>
            </a:r>
            <a:r>
              <a:rPr lang="ko" sz="992">
                <a:solidFill>
                  <a:srgbClr val="D4D4D4"/>
                </a:solidFill>
                <a:highlight>
                  <a:srgbClr val="1E1E1E"/>
                </a:highlight>
                <a:latin typeface="Courier New"/>
                <a:ea typeface="Courier New"/>
                <a:cs typeface="Courier New"/>
                <a:sym typeface="Courier New"/>
              </a:rPr>
              <a:t> </a:t>
            </a:r>
            <a:r>
              <a:rPr lang="ko" sz="992">
                <a:solidFill>
                  <a:srgbClr val="569CD6"/>
                </a:solidFill>
                <a:highlight>
                  <a:srgbClr val="1E1E1E"/>
                </a:highlight>
                <a:latin typeface="Courier New"/>
                <a:ea typeface="Courier New"/>
                <a:cs typeface="Courier New"/>
                <a:sym typeface="Courier New"/>
              </a:rPr>
              <a:t>as</a:t>
            </a:r>
            <a:r>
              <a:rPr lang="ko" sz="992">
                <a:solidFill>
                  <a:srgbClr val="D4D4D4"/>
                </a:solidFill>
                <a:highlight>
                  <a:srgbClr val="1E1E1E"/>
                </a:highlight>
                <a:latin typeface="Courier New"/>
                <a:ea typeface="Courier New"/>
                <a:cs typeface="Courier New"/>
                <a:sym typeface="Courier New"/>
              </a:rPr>
              <a:t> </a:t>
            </a:r>
            <a:r>
              <a:rPr lang="ko" sz="992">
                <a:solidFill>
                  <a:srgbClr val="4EC9B0"/>
                </a:solidFill>
                <a:highlight>
                  <a:srgbClr val="1E1E1E"/>
                </a:highlight>
                <a:latin typeface="Courier New"/>
                <a:ea typeface="Courier New"/>
                <a:cs typeface="Courier New"/>
                <a:sym typeface="Courier New"/>
              </a:rPr>
              <a:t>smf</a:t>
            </a:r>
            <a:endParaRPr sz="992">
              <a:solidFill>
                <a:srgbClr val="4EC9B0"/>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992">
                <a:solidFill>
                  <a:srgbClr val="9CDCFE"/>
                </a:solidFill>
                <a:highlight>
                  <a:srgbClr val="1E1E1E"/>
                </a:highlight>
                <a:latin typeface="Courier New"/>
                <a:ea typeface="Courier New"/>
                <a:cs typeface="Courier New"/>
                <a:sym typeface="Courier New"/>
              </a:rPr>
              <a:t>model</a:t>
            </a:r>
            <a:r>
              <a:rPr lang="ko" sz="992">
                <a:solidFill>
                  <a:srgbClr val="D4D4D4"/>
                </a:solidFill>
                <a:highlight>
                  <a:srgbClr val="1E1E1E"/>
                </a:highlight>
                <a:latin typeface="Courier New"/>
                <a:ea typeface="Courier New"/>
                <a:cs typeface="Courier New"/>
                <a:sym typeface="Courier New"/>
              </a:rPr>
              <a:t>=</a:t>
            </a:r>
            <a:r>
              <a:rPr lang="ko" sz="992">
                <a:solidFill>
                  <a:srgbClr val="4EC9B0"/>
                </a:solidFill>
                <a:highlight>
                  <a:srgbClr val="1E1E1E"/>
                </a:highlight>
                <a:latin typeface="Courier New"/>
                <a:ea typeface="Courier New"/>
                <a:cs typeface="Courier New"/>
                <a:sym typeface="Courier New"/>
              </a:rPr>
              <a:t>smf</a:t>
            </a:r>
            <a:r>
              <a:rPr lang="ko" sz="992">
                <a:solidFill>
                  <a:srgbClr val="D4D4D4"/>
                </a:solidFill>
                <a:highlight>
                  <a:srgbClr val="1E1E1E"/>
                </a:highlight>
                <a:latin typeface="Courier New"/>
                <a:ea typeface="Courier New"/>
                <a:cs typeface="Courier New"/>
                <a:sym typeface="Courier New"/>
              </a:rPr>
              <a:t>.</a:t>
            </a:r>
            <a:r>
              <a:rPr lang="ko" sz="992">
                <a:solidFill>
                  <a:srgbClr val="9CDCFE"/>
                </a:solidFill>
                <a:highlight>
                  <a:srgbClr val="1E1E1E"/>
                </a:highlight>
                <a:latin typeface="Courier New"/>
                <a:ea typeface="Courier New"/>
                <a:cs typeface="Courier New"/>
                <a:sym typeface="Courier New"/>
              </a:rPr>
              <a:t>ols</a:t>
            </a:r>
            <a:r>
              <a:rPr lang="ko" sz="992">
                <a:solidFill>
                  <a:srgbClr val="D4D4D4"/>
                </a:solidFill>
                <a:highlight>
                  <a:srgbClr val="1E1E1E"/>
                </a:highlight>
                <a:latin typeface="Courier New"/>
                <a:ea typeface="Courier New"/>
                <a:cs typeface="Courier New"/>
                <a:sym typeface="Courier New"/>
              </a:rPr>
              <a:t>(</a:t>
            </a:r>
            <a:r>
              <a:rPr lang="ko" sz="992">
                <a:solidFill>
                  <a:srgbClr val="9CDCFE"/>
                </a:solidFill>
                <a:highlight>
                  <a:srgbClr val="1E1E1E"/>
                </a:highlight>
                <a:latin typeface="Courier New"/>
                <a:ea typeface="Courier New"/>
                <a:cs typeface="Courier New"/>
                <a:sym typeface="Courier New"/>
              </a:rPr>
              <a:t>formula</a:t>
            </a:r>
            <a:r>
              <a:rPr lang="ko" sz="992">
                <a:solidFill>
                  <a:srgbClr val="D4D4D4"/>
                </a:solidFill>
                <a:highlight>
                  <a:srgbClr val="1E1E1E"/>
                </a:highlight>
                <a:latin typeface="Courier New"/>
                <a:ea typeface="Courier New"/>
                <a:cs typeface="Courier New"/>
                <a:sym typeface="Courier New"/>
              </a:rPr>
              <a:t>=</a:t>
            </a:r>
            <a:r>
              <a:rPr lang="ko" sz="992">
                <a:solidFill>
                  <a:srgbClr val="CE9178"/>
                </a:solidFill>
                <a:highlight>
                  <a:srgbClr val="1E1E1E"/>
                </a:highlight>
                <a:latin typeface="Courier New"/>
                <a:ea typeface="Courier New"/>
                <a:cs typeface="Courier New"/>
                <a:sym typeface="Courier New"/>
              </a:rPr>
              <a:t>'사망률~접종률'</a:t>
            </a:r>
            <a:r>
              <a:rPr lang="ko" sz="992">
                <a:solidFill>
                  <a:srgbClr val="D4D4D4"/>
                </a:solidFill>
                <a:highlight>
                  <a:srgbClr val="1E1E1E"/>
                </a:highlight>
                <a:latin typeface="Courier New"/>
                <a:ea typeface="Courier New"/>
                <a:cs typeface="Courier New"/>
                <a:sym typeface="Courier New"/>
              </a:rPr>
              <a:t>,</a:t>
            </a:r>
            <a:r>
              <a:rPr lang="ko" sz="992">
                <a:solidFill>
                  <a:srgbClr val="9CDCFE"/>
                </a:solidFill>
                <a:highlight>
                  <a:srgbClr val="1E1E1E"/>
                </a:highlight>
                <a:latin typeface="Courier New"/>
                <a:ea typeface="Courier New"/>
                <a:cs typeface="Courier New"/>
                <a:sym typeface="Courier New"/>
              </a:rPr>
              <a:t>data</a:t>
            </a:r>
            <a:r>
              <a:rPr lang="ko" sz="992">
                <a:solidFill>
                  <a:srgbClr val="D4D4D4"/>
                </a:solidFill>
                <a:highlight>
                  <a:srgbClr val="1E1E1E"/>
                </a:highlight>
                <a:latin typeface="Courier New"/>
                <a:ea typeface="Courier New"/>
                <a:cs typeface="Courier New"/>
                <a:sym typeface="Courier New"/>
              </a:rPr>
              <a:t>=</a:t>
            </a:r>
            <a:r>
              <a:rPr lang="ko" sz="992">
                <a:solidFill>
                  <a:srgbClr val="9CDCFE"/>
                </a:solidFill>
                <a:highlight>
                  <a:srgbClr val="1E1E1E"/>
                </a:highlight>
                <a:latin typeface="Courier New"/>
                <a:ea typeface="Courier New"/>
                <a:cs typeface="Courier New"/>
                <a:sym typeface="Courier New"/>
              </a:rPr>
              <a:t>new_df</a:t>
            </a:r>
            <a:r>
              <a:rPr lang="ko" sz="992">
                <a:solidFill>
                  <a:srgbClr val="D4D4D4"/>
                </a:solidFill>
                <a:highlight>
                  <a:srgbClr val="1E1E1E"/>
                </a:highlight>
                <a:latin typeface="Courier New"/>
                <a:ea typeface="Courier New"/>
                <a:cs typeface="Courier New"/>
                <a:sym typeface="Courier New"/>
              </a:rPr>
              <a:t>)</a:t>
            </a:r>
            <a:endParaRPr sz="992">
              <a:solidFill>
                <a:srgbClr val="D4D4D4"/>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992">
                <a:solidFill>
                  <a:srgbClr val="9CDCFE"/>
                </a:solidFill>
                <a:highlight>
                  <a:srgbClr val="1E1E1E"/>
                </a:highlight>
                <a:latin typeface="Courier New"/>
                <a:ea typeface="Courier New"/>
                <a:cs typeface="Courier New"/>
                <a:sym typeface="Courier New"/>
              </a:rPr>
              <a:t>result</a:t>
            </a:r>
            <a:r>
              <a:rPr lang="ko" sz="992">
                <a:solidFill>
                  <a:srgbClr val="D4D4D4"/>
                </a:solidFill>
                <a:highlight>
                  <a:srgbClr val="1E1E1E"/>
                </a:highlight>
                <a:latin typeface="Courier New"/>
                <a:ea typeface="Courier New"/>
                <a:cs typeface="Courier New"/>
                <a:sym typeface="Courier New"/>
              </a:rPr>
              <a:t>= </a:t>
            </a:r>
            <a:r>
              <a:rPr lang="ko" sz="992">
                <a:solidFill>
                  <a:srgbClr val="9CDCFE"/>
                </a:solidFill>
                <a:highlight>
                  <a:srgbClr val="1E1E1E"/>
                </a:highlight>
                <a:latin typeface="Courier New"/>
                <a:ea typeface="Courier New"/>
                <a:cs typeface="Courier New"/>
                <a:sym typeface="Courier New"/>
              </a:rPr>
              <a:t>model</a:t>
            </a:r>
            <a:r>
              <a:rPr lang="ko" sz="992">
                <a:solidFill>
                  <a:srgbClr val="D4D4D4"/>
                </a:solidFill>
                <a:highlight>
                  <a:srgbClr val="1E1E1E"/>
                </a:highlight>
                <a:latin typeface="Courier New"/>
                <a:ea typeface="Courier New"/>
                <a:cs typeface="Courier New"/>
                <a:sym typeface="Courier New"/>
              </a:rPr>
              <a:t>.fit()</a:t>
            </a:r>
            <a:endParaRPr sz="992">
              <a:solidFill>
                <a:srgbClr val="D4D4D4"/>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992">
                <a:solidFill>
                  <a:srgbClr val="DCDCAA"/>
                </a:solidFill>
                <a:highlight>
                  <a:srgbClr val="1E1E1E"/>
                </a:highlight>
                <a:latin typeface="Courier New"/>
                <a:ea typeface="Courier New"/>
                <a:cs typeface="Courier New"/>
                <a:sym typeface="Courier New"/>
              </a:rPr>
              <a:t>print</a:t>
            </a:r>
            <a:r>
              <a:rPr lang="ko" sz="992">
                <a:solidFill>
                  <a:srgbClr val="D4D4D4"/>
                </a:solidFill>
                <a:highlight>
                  <a:srgbClr val="1E1E1E"/>
                </a:highlight>
                <a:latin typeface="Courier New"/>
                <a:ea typeface="Courier New"/>
                <a:cs typeface="Courier New"/>
                <a:sym typeface="Courier New"/>
              </a:rPr>
              <a:t>(</a:t>
            </a:r>
            <a:r>
              <a:rPr lang="ko" sz="992">
                <a:solidFill>
                  <a:srgbClr val="9CDCFE"/>
                </a:solidFill>
                <a:highlight>
                  <a:srgbClr val="1E1E1E"/>
                </a:highlight>
                <a:latin typeface="Courier New"/>
                <a:ea typeface="Courier New"/>
                <a:cs typeface="Courier New"/>
                <a:sym typeface="Courier New"/>
              </a:rPr>
              <a:t>result</a:t>
            </a:r>
            <a:r>
              <a:rPr lang="ko" sz="992">
                <a:solidFill>
                  <a:srgbClr val="D4D4D4"/>
                </a:solidFill>
                <a:highlight>
                  <a:srgbClr val="1E1E1E"/>
                </a:highlight>
                <a:latin typeface="Courier New"/>
                <a:ea typeface="Courier New"/>
                <a:cs typeface="Courier New"/>
                <a:sym typeface="Courier New"/>
              </a:rPr>
              <a:t>.summary())</a:t>
            </a:r>
            <a:endParaRPr sz="992">
              <a:solidFill>
                <a:srgbClr val="D4D4D4"/>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992">
                <a:solidFill>
                  <a:srgbClr val="9CDCFE"/>
                </a:solidFill>
                <a:highlight>
                  <a:srgbClr val="1E1E1E"/>
                </a:highlight>
                <a:latin typeface="Courier New"/>
                <a:ea typeface="Courier New"/>
                <a:cs typeface="Courier New"/>
                <a:sym typeface="Courier New"/>
              </a:rPr>
              <a:t>접종률</a:t>
            </a:r>
            <a:r>
              <a:rPr lang="ko" sz="992">
                <a:solidFill>
                  <a:srgbClr val="D4D4D4"/>
                </a:solidFill>
                <a:highlight>
                  <a:srgbClr val="1E1E1E"/>
                </a:highlight>
                <a:latin typeface="Courier New"/>
                <a:ea typeface="Courier New"/>
                <a:cs typeface="Courier New"/>
                <a:sym typeface="Courier New"/>
              </a:rPr>
              <a:t> = </a:t>
            </a:r>
            <a:r>
              <a:rPr lang="ko" sz="992">
                <a:solidFill>
                  <a:srgbClr val="9CDCFE"/>
                </a:solidFill>
                <a:highlight>
                  <a:srgbClr val="1E1E1E"/>
                </a:highlight>
                <a:latin typeface="Courier New"/>
                <a:ea typeface="Courier New"/>
                <a:cs typeface="Courier New"/>
                <a:sym typeface="Courier New"/>
              </a:rPr>
              <a:t>new_df</a:t>
            </a:r>
            <a:r>
              <a:rPr lang="ko" sz="992">
                <a:solidFill>
                  <a:srgbClr val="D4D4D4"/>
                </a:solidFill>
                <a:highlight>
                  <a:srgbClr val="1E1E1E"/>
                </a:highlight>
                <a:latin typeface="Courier New"/>
                <a:ea typeface="Courier New"/>
                <a:cs typeface="Courier New"/>
                <a:sym typeface="Courier New"/>
              </a:rPr>
              <a:t>[</a:t>
            </a:r>
            <a:r>
              <a:rPr lang="ko" sz="992">
                <a:solidFill>
                  <a:srgbClr val="CE9178"/>
                </a:solidFill>
                <a:highlight>
                  <a:srgbClr val="1E1E1E"/>
                </a:highlight>
                <a:latin typeface="Courier New"/>
                <a:ea typeface="Courier New"/>
                <a:cs typeface="Courier New"/>
                <a:sym typeface="Courier New"/>
              </a:rPr>
              <a:t>'접종률'</a:t>
            </a:r>
            <a:r>
              <a:rPr lang="ko" sz="992">
                <a:solidFill>
                  <a:srgbClr val="D4D4D4"/>
                </a:solidFill>
                <a:highlight>
                  <a:srgbClr val="1E1E1E"/>
                </a:highlight>
                <a:latin typeface="Courier New"/>
                <a:ea typeface="Courier New"/>
                <a:cs typeface="Courier New"/>
                <a:sym typeface="Courier New"/>
              </a:rPr>
              <a:t>].</a:t>
            </a:r>
            <a:r>
              <a:rPr lang="ko" sz="992">
                <a:solidFill>
                  <a:srgbClr val="DCDCAA"/>
                </a:solidFill>
                <a:highlight>
                  <a:srgbClr val="1E1E1E"/>
                </a:highlight>
                <a:latin typeface="Courier New"/>
                <a:ea typeface="Courier New"/>
                <a:cs typeface="Courier New"/>
                <a:sym typeface="Courier New"/>
              </a:rPr>
              <a:t>tolist</a:t>
            </a:r>
            <a:r>
              <a:rPr lang="ko" sz="992">
                <a:solidFill>
                  <a:srgbClr val="D4D4D4"/>
                </a:solidFill>
                <a:highlight>
                  <a:srgbClr val="1E1E1E"/>
                </a:highlight>
                <a:latin typeface="Courier New"/>
                <a:ea typeface="Courier New"/>
                <a:cs typeface="Courier New"/>
                <a:sym typeface="Courier New"/>
              </a:rPr>
              <a:t>()</a:t>
            </a:r>
            <a:endParaRPr sz="992">
              <a:solidFill>
                <a:srgbClr val="D4D4D4"/>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992">
                <a:solidFill>
                  <a:srgbClr val="9CDCFE"/>
                </a:solidFill>
                <a:highlight>
                  <a:srgbClr val="1E1E1E"/>
                </a:highlight>
                <a:latin typeface="Courier New"/>
                <a:ea typeface="Courier New"/>
                <a:cs typeface="Courier New"/>
                <a:sym typeface="Courier New"/>
              </a:rPr>
              <a:t>사망률</a:t>
            </a:r>
            <a:r>
              <a:rPr lang="ko" sz="992">
                <a:solidFill>
                  <a:srgbClr val="D4D4D4"/>
                </a:solidFill>
                <a:highlight>
                  <a:srgbClr val="1E1E1E"/>
                </a:highlight>
                <a:latin typeface="Courier New"/>
                <a:ea typeface="Courier New"/>
                <a:cs typeface="Courier New"/>
                <a:sym typeface="Courier New"/>
              </a:rPr>
              <a:t> = </a:t>
            </a:r>
            <a:r>
              <a:rPr lang="ko" sz="992">
                <a:solidFill>
                  <a:srgbClr val="9CDCFE"/>
                </a:solidFill>
                <a:highlight>
                  <a:srgbClr val="1E1E1E"/>
                </a:highlight>
                <a:latin typeface="Courier New"/>
                <a:ea typeface="Courier New"/>
                <a:cs typeface="Courier New"/>
                <a:sym typeface="Courier New"/>
              </a:rPr>
              <a:t>new_df</a:t>
            </a:r>
            <a:r>
              <a:rPr lang="ko" sz="992">
                <a:solidFill>
                  <a:srgbClr val="D4D4D4"/>
                </a:solidFill>
                <a:highlight>
                  <a:srgbClr val="1E1E1E"/>
                </a:highlight>
                <a:latin typeface="Courier New"/>
                <a:ea typeface="Courier New"/>
                <a:cs typeface="Courier New"/>
                <a:sym typeface="Courier New"/>
              </a:rPr>
              <a:t>[</a:t>
            </a:r>
            <a:r>
              <a:rPr lang="ko" sz="992">
                <a:solidFill>
                  <a:srgbClr val="CE9178"/>
                </a:solidFill>
                <a:highlight>
                  <a:srgbClr val="1E1E1E"/>
                </a:highlight>
                <a:latin typeface="Courier New"/>
                <a:ea typeface="Courier New"/>
                <a:cs typeface="Courier New"/>
                <a:sym typeface="Courier New"/>
              </a:rPr>
              <a:t>'사망률'</a:t>
            </a:r>
            <a:r>
              <a:rPr lang="ko" sz="992">
                <a:solidFill>
                  <a:srgbClr val="D4D4D4"/>
                </a:solidFill>
                <a:highlight>
                  <a:srgbClr val="1E1E1E"/>
                </a:highlight>
                <a:latin typeface="Courier New"/>
                <a:ea typeface="Courier New"/>
                <a:cs typeface="Courier New"/>
                <a:sym typeface="Courier New"/>
              </a:rPr>
              <a:t>].</a:t>
            </a:r>
            <a:r>
              <a:rPr lang="ko" sz="992">
                <a:solidFill>
                  <a:srgbClr val="DCDCAA"/>
                </a:solidFill>
                <a:highlight>
                  <a:srgbClr val="1E1E1E"/>
                </a:highlight>
                <a:latin typeface="Courier New"/>
                <a:ea typeface="Courier New"/>
                <a:cs typeface="Courier New"/>
                <a:sym typeface="Courier New"/>
              </a:rPr>
              <a:t>tolist</a:t>
            </a:r>
            <a:r>
              <a:rPr lang="ko" sz="992">
                <a:solidFill>
                  <a:srgbClr val="D4D4D4"/>
                </a:solidFill>
                <a:highlight>
                  <a:srgbClr val="1E1E1E"/>
                </a:highlight>
                <a:latin typeface="Courier New"/>
                <a:ea typeface="Courier New"/>
                <a:cs typeface="Courier New"/>
                <a:sym typeface="Courier New"/>
              </a:rPr>
              <a:t>()</a:t>
            </a:r>
            <a:endParaRPr sz="992">
              <a:solidFill>
                <a:srgbClr val="D4D4D4"/>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992">
                <a:solidFill>
                  <a:srgbClr val="9CDCFE"/>
                </a:solidFill>
                <a:highlight>
                  <a:srgbClr val="1E1E1E"/>
                </a:highlight>
                <a:latin typeface="Courier New"/>
                <a:ea typeface="Courier New"/>
                <a:cs typeface="Courier New"/>
                <a:sym typeface="Courier New"/>
              </a:rPr>
              <a:t>body</a:t>
            </a:r>
            <a:r>
              <a:rPr lang="ko" sz="992">
                <a:solidFill>
                  <a:srgbClr val="D4D4D4"/>
                </a:solidFill>
                <a:highlight>
                  <a:srgbClr val="1E1E1E"/>
                </a:highlight>
                <a:latin typeface="Courier New"/>
                <a:ea typeface="Courier New"/>
                <a:cs typeface="Courier New"/>
                <a:sym typeface="Courier New"/>
              </a:rPr>
              <a:t>=</a:t>
            </a:r>
            <a:r>
              <a:rPr lang="ko" sz="992">
                <a:solidFill>
                  <a:srgbClr val="4EC9B0"/>
                </a:solidFill>
                <a:highlight>
                  <a:srgbClr val="1E1E1E"/>
                </a:highlight>
                <a:latin typeface="Courier New"/>
                <a:ea typeface="Courier New"/>
                <a:cs typeface="Courier New"/>
                <a:sym typeface="Courier New"/>
              </a:rPr>
              <a:t>pd</a:t>
            </a:r>
            <a:r>
              <a:rPr lang="ko" sz="992">
                <a:solidFill>
                  <a:srgbClr val="D4D4D4"/>
                </a:solidFill>
                <a:highlight>
                  <a:srgbClr val="1E1E1E"/>
                </a:highlight>
                <a:latin typeface="Courier New"/>
                <a:ea typeface="Courier New"/>
                <a:cs typeface="Courier New"/>
                <a:sym typeface="Courier New"/>
              </a:rPr>
              <a:t>.</a:t>
            </a:r>
            <a:r>
              <a:rPr lang="ko" sz="992">
                <a:solidFill>
                  <a:srgbClr val="4EC9B0"/>
                </a:solidFill>
                <a:highlight>
                  <a:srgbClr val="1E1E1E"/>
                </a:highlight>
                <a:latin typeface="Courier New"/>
                <a:ea typeface="Courier New"/>
                <a:cs typeface="Courier New"/>
                <a:sym typeface="Courier New"/>
              </a:rPr>
              <a:t>DataFrame</a:t>
            </a:r>
            <a:r>
              <a:rPr lang="ko" sz="992">
                <a:solidFill>
                  <a:srgbClr val="D4D4D4"/>
                </a:solidFill>
                <a:highlight>
                  <a:srgbClr val="1E1E1E"/>
                </a:highlight>
                <a:latin typeface="Courier New"/>
                <a:ea typeface="Courier New"/>
                <a:cs typeface="Courier New"/>
                <a:sym typeface="Courier New"/>
              </a:rPr>
              <a:t>(</a:t>
            </a:r>
            <a:endParaRPr sz="992">
              <a:solidFill>
                <a:srgbClr val="D4D4D4"/>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992">
                <a:solidFill>
                  <a:srgbClr val="D4D4D4"/>
                </a:solidFill>
                <a:highlight>
                  <a:srgbClr val="1E1E1E"/>
                </a:highlight>
                <a:latin typeface="Courier New"/>
                <a:ea typeface="Courier New"/>
                <a:cs typeface="Courier New"/>
                <a:sym typeface="Courier New"/>
              </a:rPr>
              <a:t>    {</a:t>
            </a:r>
            <a:r>
              <a:rPr lang="ko" sz="992">
                <a:solidFill>
                  <a:srgbClr val="CE9178"/>
                </a:solidFill>
                <a:highlight>
                  <a:srgbClr val="1E1E1E"/>
                </a:highlight>
                <a:latin typeface="Courier New"/>
                <a:ea typeface="Courier New"/>
                <a:cs typeface="Courier New"/>
                <a:sym typeface="Courier New"/>
              </a:rPr>
              <a:t>'사망률'</a:t>
            </a:r>
            <a:r>
              <a:rPr lang="ko" sz="992">
                <a:solidFill>
                  <a:srgbClr val="D4D4D4"/>
                </a:solidFill>
                <a:highlight>
                  <a:srgbClr val="1E1E1E"/>
                </a:highlight>
                <a:latin typeface="Courier New"/>
                <a:ea typeface="Courier New"/>
                <a:cs typeface="Courier New"/>
                <a:sym typeface="Courier New"/>
              </a:rPr>
              <a:t>:</a:t>
            </a:r>
            <a:r>
              <a:rPr lang="ko" sz="992">
                <a:solidFill>
                  <a:srgbClr val="9CDCFE"/>
                </a:solidFill>
                <a:highlight>
                  <a:srgbClr val="1E1E1E"/>
                </a:highlight>
                <a:latin typeface="Courier New"/>
                <a:ea typeface="Courier New"/>
                <a:cs typeface="Courier New"/>
                <a:sym typeface="Courier New"/>
              </a:rPr>
              <a:t>사망률</a:t>
            </a:r>
            <a:r>
              <a:rPr lang="ko" sz="992">
                <a:solidFill>
                  <a:srgbClr val="D4D4D4"/>
                </a:solidFill>
                <a:highlight>
                  <a:srgbClr val="1E1E1E"/>
                </a:highlight>
                <a:latin typeface="Courier New"/>
                <a:ea typeface="Courier New"/>
                <a:cs typeface="Courier New"/>
                <a:sym typeface="Courier New"/>
              </a:rPr>
              <a:t>, </a:t>
            </a:r>
            <a:r>
              <a:rPr lang="ko" sz="992">
                <a:solidFill>
                  <a:srgbClr val="CE9178"/>
                </a:solidFill>
                <a:highlight>
                  <a:srgbClr val="1E1E1E"/>
                </a:highlight>
                <a:latin typeface="Courier New"/>
                <a:ea typeface="Courier New"/>
                <a:cs typeface="Courier New"/>
                <a:sym typeface="Courier New"/>
              </a:rPr>
              <a:t>'접종률'</a:t>
            </a:r>
            <a:r>
              <a:rPr lang="ko" sz="992">
                <a:solidFill>
                  <a:srgbClr val="D4D4D4"/>
                </a:solidFill>
                <a:highlight>
                  <a:srgbClr val="1E1E1E"/>
                </a:highlight>
                <a:latin typeface="Courier New"/>
                <a:ea typeface="Courier New"/>
                <a:cs typeface="Courier New"/>
                <a:sym typeface="Courier New"/>
              </a:rPr>
              <a:t>:</a:t>
            </a:r>
            <a:r>
              <a:rPr lang="ko" sz="992">
                <a:solidFill>
                  <a:srgbClr val="9CDCFE"/>
                </a:solidFill>
                <a:highlight>
                  <a:srgbClr val="1E1E1E"/>
                </a:highlight>
                <a:latin typeface="Courier New"/>
                <a:ea typeface="Courier New"/>
                <a:cs typeface="Courier New"/>
                <a:sym typeface="Courier New"/>
              </a:rPr>
              <a:t>접종률</a:t>
            </a:r>
            <a:r>
              <a:rPr lang="ko" sz="992">
                <a:solidFill>
                  <a:srgbClr val="D4D4D4"/>
                </a:solidFill>
                <a:highlight>
                  <a:srgbClr val="1E1E1E"/>
                </a:highlight>
                <a:latin typeface="Courier New"/>
                <a:ea typeface="Courier New"/>
                <a:cs typeface="Courier New"/>
                <a:sym typeface="Courier New"/>
              </a:rPr>
              <a:t>}</a:t>
            </a:r>
            <a:endParaRPr sz="992">
              <a:solidFill>
                <a:srgbClr val="D4D4D4"/>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992">
                <a:solidFill>
                  <a:srgbClr val="D4D4D4"/>
                </a:solidFill>
                <a:highlight>
                  <a:srgbClr val="1E1E1E"/>
                </a:highlight>
                <a:latin typeface="Courier New"/>
                <a:ea typeface="Courier New"/>
                <a:cs typeface="Courier New"/>
                <a:sym typeface="Courier New"/>
              </a:rPr>
              <a:t>)</a:t>
            </a:r>
            <a:endParaRPr sz="992">
              <a:solidFill>
                <a:srgbClr val="D4D4D4"/>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992">
                <a:solidFill>
                  <a:srgbClr val="4EC9B0"/>
                </a:solidFill>
                <a:highlight>
                  <a:srgbClr val="1E1E1E"/>
                </a:highlight>
                <a:latin typeface="Courier New"/>
                <a:ea typeface="Courier New"/>
                <a:cs typeface="Courier New"/>
                <a:sym typeface="Courier New"/>
              </a:rPr>
              <a:t>plt</a:t>
            </a:r>
            <a:r>
              <a:rPr lang="ko" sz="992">
                <a:solidFill>
                  <a:srgbClr val="D4D4D4"/>
                </a:solidFill>
                <a:highlight>
                  <a:srgbClr val="1E1E1E"/>
                </a:highlight>
                <a:latin typeface="Courier New"/>
                <a:ea typeface="Courier New"/>
                <a:cs typeface="Courier New"/>
                <a:sym typeface="Courier New"/>
              </a:rPr>
              <a:t>.</a:t>
            </a:r>
            <a:r>
              <a:rPr lang="ko" sz="992">
                <a:solidFill>
                  <a:srgbClr val="DCDCAA"/>
                </a:solidFill>
                <a:highlight>
                  <a:srgbClr val="1E1E1E"/>
                </a:highlight>
                <a:latin typeface="Courier New"/>
                <a:ea typeface="Courier New"/>
                <a:cs typeface="Courier New"/>
                <a:sym typeface="Courier New"/>
              </a:rPr>
              <a:t>scatter</a:t>
            </a:r>
            <a:r>
              <a:rPr lang="ko" sz="992">
                <a:solidFill>
                  <a:srgbClr val="D4D4D4"/>
                </a:solidFill>
                <a:highlight>
                  <a:srgbClr val="1E1E1E"/>
                </a:highlight>
                <a:latin typeface="Courier New"/>
                <a:ea typeface="Courier New"/>
                <a:cs typeface="Courier New"/>
                <a:sym typeface="Courier New"/>
              </a:rPr>
              <a:t>(</a:t>
            </a:r>
            <a:r>
              <a:rPr lang="ko" sz="992">
                <a:solidFill>
                  <a:srgbClr val="9CDCFE"/>
                </a:solidFill>
                <a:highlight>
                  <a:srgbClr val="1E1E1E"/>
                </a:highlight>
                <a:latin typeface="Courier New"/>
                <a:ea typeface="Courier New"/>
                <a:cs typeface="Courier New"/>
                <a:sym typeface="Courier New"/>
              </a:rPr>
              <a:t>body</a:t>
            </a:r>
            <a:r>
              <a:rPr lang="ko" sz="992">
                <a:solidFill>
                  <a:srgbClr val="D4D4D4"/>
                </a:solidFill>
                <a:highlight>
                  <a:srgbClr val="1E1E1E"/>
                </a:highlight>
                <a:latin typeface="Courier New"/>
                <a:ea typeface="Courier New"/>
                <a:cs typeface="Courier New"/>
                <a:sym typeface="Courier New"/>
              </a:rPr>
              <a:t>[</a:t>
            </a:r>
            <a:r>
              <a:rPr lang="ko" sz="992">
                <a:solidFill>
                  <a:srgbClr val="CE9178"/>
                </a:solidFill>
                <a:highlight>
                  <a:srgbClr val="1E1E1E"/>
                </a:highlight>
                <a:latin typeface="Courier New"/>
                <a:ea typeface="Courier New"/>
                <a:cs typeface="Courier New"/>
                <a:sym typeface="Courier New"/>
              </a:rPr>
              <a:t>'접종률'</a:t>
            </a:r>
            <a:r>
              <a:rPr lang="ko" sz="992">
                <a:solidFill>
                  <a:srgbClr val="D4D4D4"/>
                </a:solidFill>
                <a:highlight>
                  <a:srgbClr val="1E1E1E"/>
                </a:highlight>
                <a:latin typeface="Courier New"/>
                <a:ea typeface="Courier New"/>
                <a:cs typeface="Courier New"/>
                <a:sym typeface="Courier New"/>
              </a:rPr>
              <a:t>],</a:t>
            </a:r>
            <a:r>
              <a:rPr lang="ko" sz="992">
                <a:solidFill>
                  <a:srgbClr val="9CDCFE"/>
                </a:solidFill>
                <a:highlight>
                  <a:srgbClr val="1E1E1E"/>
                </a:highlight>
                <a:latin typeface="Courier New"/>
                <a:ea typeface="Courier New"/>
                <a:cs typeface="Courier New"/>
                <a:sym typeface="Courier New"/>
              </a:rPr>
              <a:t>body</a:t>
            </a:r>
            <a:r>
              <a:rPr lang="ko" sz="992">
                <a:solidFill>
                  <a:srgbClr val="D4D4D4"/>
                </a:solidFill>
                <a:highlight>
                  <a:srgbClr val="1E1E1E"/>
                </a:highlight>
                <a:latin typeface="Courier New"/>
                <a:ea typeface="Courier New"/>
                <a:cs typeface="Courier New"/>
                <a:sym typeface="Courier New"/>
              </a:rPr>
              <a:t>[</a:t>
            </a:r>
            <a:r>
              <a:rPr lang="ko" sz="992">
                <a:solidFill>
                  <a:srgbClr val="CE9178"/>
                </a:solidFill>
                <a:highlight>
                  <a:srgbClr val="1E1E1E"/>
                </a:highlight>
                <a:latin typeface="Courier New"/>
                <a:ea typeface="Courier New"/>
                <a:cs typeface="Courier New"/>
                <a:sym typeface="Courier New"/>
              </a:rPr>
              <a:t>'사망률'</a:t>
            </a:r>
            <a:r>
              <a:rPr lang="ko" sz="992">
                <a:solidFill>
                  <a:srgbClr val="D4D4D4"/>
                </a:solidFill>
                <a:highlight>
                  <a:srgbClr val="1E1E1E"/>
                </a:highlight>
                <a:latin typeface="Courier New"/>
                <a:ea typeface="Courier New"/>
                <a:cs typeface="Courier New"/>
                <a:sym typeface="Courier New"/>
              </a:rPr>
              <a:t>])</a:t>
            </a:r>
            <a:endParaRPr sz="992">
              <a:solidFill>
                <a:srgbClr val="D4D4D4"/>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992">
                <a:solidFill>
                  <a:srgbClr val="4EC9B0"/>
                </a:solidFill>
                <a:highlight>
                  <a:srgbClr val="1E1E1E"/>
                </a:highlight>
                <a:latin typeface="Courier New"/>
                <a:ea typeface="Courier New"/>
                <a:cs typeface="Courier New"/>
                <a:sym typeface="Courier New"/>
              </a:rPr>
              <a:t>plt</a:t>
            </a:r>
            <a:r>
              <a:rPr lang="ko" sz="992">
                <a:solidFill>
                  <a:srgbClr val="D4D4D4"/>
                </a:solidFill>
                <a:highlight>
                  <a:srgbClr val="1E1E1E"/>
                </a:highlight>
                <a:latin typeface="Courier New"/>
                <a:ea typeface="Courier New"/>
                <a:cs typeface="Courier New"/>
                <a:sym typeface="Courier New"/>
              </a:rPr>
              <a:t>.</a:t>
            </a:r>
            <a:r>
              <a:rPr lang="ko" sz="992">
                <a:solidFill>
                  <a:srgbClr val="DCDCAA"/>
                </a:solidFill>
                <a:highlight>
                  <a:srgbClr val="1E1E1E"/>
                </a:highlight>
                <a:latin typeface="Courier New"/>
                <a:ea typeface="Courier New"/>
                <a:cs typeface="Courier New"/>
                <a:sym typeface="Courier New"/>
              </a:rPr>
              <a:t>xlabel</a:t>
            </a:r>
            <a:r>
              <a:rPr lang="ko" sz="992">
                <a:solidFill>
                  <a:srgbClr val="D4D4D4"/>
                </a:solidFill>
                <a:highlight>
                  <a:srgbClr val="1E1E1E"/>
                </a:highlight>
                <a:latin typeface="Courier New"/>
                <a:ea typeface="Courier New"/>
                <a:cs typeface="Courier New"/>
                <a:sym typeface="Courier New"/>
              </a:rPr>
              <a:t>(</a:t>
            </a:r>
            <a:r>
              <a:rPr lang="ko" sz="992">
                <a:solidFill>
                  <a:srgbClr val="CE9178"/>
                </a:solidFill>
                <a:highlight>
                  <a:srgbClr val="1E1E1E"/>
                </a:highlight>
                <a:latin typeface="Courier New"/>
                <a:ea typeface="Courier New"/>
                <a:cs typeface="Courier New"/>
                <a:sym typeface="Courier New"/>
              </a:rPr>
              <a:t>'inoculation rate'</a:t>
            </a:r>
            <a:r>
              <a:rPr lang="ko" sz="992">
                <a:solidFill>
                  <a:srgbClr val="D4D4D4"/>
                </a:solidFill>
                <a:highlight>
                  <a:srgbClr val="1E1E1E"/>
                </a:highlight>
                <a:latin typeface="Courier New"/>
                <a:ea typeface="Courier New"/>
                <a:cs typeface="Courier New"/>
                <a:sym typeface="Courier New"/>
              </a:rPr>
              <a:t>)</a:t>
            </a:r>
            <a:endParaRPr sz="992">
              <a:solidFill>
                <a:srgbClr val="D4D4D4"/>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992">
                <a:solidFill>
                  <a:srgbClr val="4EC9B0"/>
                </a:solidFill>
                <a:highlight>
                  <a:srgbClr val="1E1E1E"/>
                </a:highlight>
                <a:latin typeface="Courier New"/>
                <a:ea typeface="Courier New"/>
                <a:cs typeface="Courier New"/>
                <a:sym typeface="Courier New"/>
              </a:rPr>
              <a:t>plt</a:t>
            </a:r>
            <a:r>
              <a:rPr lang="ko" sz="992">
                <a:solidFill>
                  <a:srgbClr val="D4D4D4"/>
                </a:solidFill>
                <a:highlight>
                  <a:srgbClr val="1E1E1E"/>
                </a:highlight>
                <a:latin typeface="Courier New"/>
                <a:ea typeface="Courier New"/>
                <a:cs typeface="Courier New"/>
                <a:sym typeface="Courier New"/>
              </a:rPr>
              <a:t>.</a:t>
            </a:r>
            <a:r>
              <a:rPr lang="ko" sz="992">
                <a:solidFill>
                  <a:srgbClr val="DCDCAA"/>
                </a:solidFill>
                <a:highlight>
                  <a:srgbClr val="1E1E1E"/>
                </a:highlight>
                <a:latin typeface="Courier New"/>
                <a:ea typeface="Courier New"/>
                <a:cs typeface="Courier New"/>
                <a:sym typeface="Courier New"/>
              </a:rPr>
              <a:t>ylabel</a:t>
            </a:r>
            <a:r>
              <a:rPr lang="ko" sz="992">
                <a:solidFill>
                  <a:srgbClr val="D4D4D4"/>
                </a:solidFill>
                <a:highlight>
                  <a:srgbClr val="1E1E1E"/>
                </a:highlight>
                <a:latin typeface="Courier New"/>
                <a:ea typeface="Courier New"/>
                <a:cs typeface="Courier New"/>
                <a:sym typeface="Courier New"/>
              </a:rPr>
              <a:t>(</a:t>
            </a:r>
            <a:r>
              <a:rPr lang="ko" sz="992">
                <a:solidFill>
                  <a:srgbClr val="CE9178"/>
                </a:solidFill>
                <a:highlight>
                  <a:srgbClr val="1E1E1E"/>
                </a:highlight>
                <a:latin typeface="Courier New"/>
                <a:ea typeface="Courier New"/>
                <a:cs typeface="Courier New"/>
                <a:sym typeface="Courier New"/>
              </a:rPr>
              <a:t>'death rate'</a:t>
            </a:r>
            <a:r>
              <a:rPr lang="ko" sz="992">
                <a:solidFill>
                  <a:srgbClr val="D4D4D4"/>
                </a:solidFill>
                <a:highlight>
                  <a:srgbClr val="1E1E1E"/>
                </a:highlight>
                <a:latin typeface="Courier New"/>
                <a:ea typeface="Courier New"/>
                <a:cs typeface="Courier New"/>
                <a:sym typeface="Courier New"/>
              </a:rPr>
              <a:t>)</a:t>
            </a:r>
            <a:endParaRPr sz="992">
              <a:solidFill>
                <a:srgbClr val="D4D4D4"/>
              </a:solidFill>
              <a:highlight>
                <a:srgbClr val="1E1E1E"/>
              </a:highlight>
              <a:latin typeface="Courier New"/>
              <a:ea typeface="Courier New"/>
              <a:cs typeface="Courier New"/>
              <a:sym typeface="Courier New"/>
            </a:endParaRPr>
          </a:p>
          <a:p>
            <a:pPr indent="0" lvl="0" marL="0" rtl="0" algn="l">
              <a:lnSpc>
                <a:spcPct val="95000"/>
              </a:lnSpc>
              <a:spcBef>
                <a:spcPts val="0"/>
              </a:spcBef>
              <a:spcAft>
                <a:spcPts val="1200"/>
              </a:spcAft>
              <a:buSzPts val="935"/>
              <a:buNone/>
            </a:pPr>
            <a:r>
              <a:t/>
            </a:r>
            <a:endParaRPr sz="935"/>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0"/>
          <p:cNvSpPr txBox="1"/>
          <p:nvPr>
            <p:ph type="title"/>
          </p:nvPr>
        </p:nvSpPr>
        <p:spPr>
          <a:xfrm>
            <a:off x="1297500" y="393750"/>
            <a:ext cx="7038900" cy="1243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데이터 탐색</a:t>
            </a:r>
            <a:endParaRPr/>
          </a:p>
          <a:p>
            <a:pPr indent="0" lvl="0" marL="0" rtl="0" algn="l">
              <a:spcBef>
                <a:spcPts val="0"/>
              </a:spcBef>
              <a:spcAft>
                <a:spcPts val="0"/>
              </a:spcAft>
              <a:buNone/>
            </a:pPr>
            <a:r>
              <a:t/>
            </a:r>
            <a:endParaRPr sz="1177"/>
          </a:p>
          <a:p>
            <a:pPr indent="-302260" lvl="0" marL="457200" rtl="0" algn="l">
              <a:spcBef>
                <a:spcPts val="0"/>
              </a:spcBef>
              <a:spcAft>
                <a:spcPts val="0"/>
              </a:spcAft>
              <a:buSzPct val="100000"/>
              <a:buChar char="-"/>
            </a:pPr>
            <a:r>
              <a:rPr lang="ko" sz="1288"/>
              <a:t>탐색적 자료분석</a:t>
            </a:r>
            <a:endParaRPr sz="1288"/>
          </a:p>
          <a:p>
            <a:pPr indent="0" lvl="0" marL="457200" rtl="0" algn="l">
              <a:spcBef>
                <a:spcPts val="0"/>
              </a:spcBef>
              <a:spcAft>
                <a:spcPts val="0"/>
              </a:spcAft>
              <a:buNone/>
            </a:pPr>
            <a:r>
              <a:t/>
            </a:r>
            <a:endParaRPr sz="1288"/>
          </a:p>
          <a:p>
            <a:pPr indent="-287750" lvl="0" marL="457200" rtl="0" algn="l">
              <a:lnSpc>
                <a:spcPct val="95000"/>
              </a:lnSpc>
              <a:spcBef>
                <a:spcPts val="0"/>
              </a:spcBef>
              <a:spcAft>
                <a:spcPts val="0"/>
              </a:spcAft>
              <a:buSzPct val="100000"/>
              <a:buFont typeface="Lato"/>
              <a:buChar char="●"/>
            </a:pPr>
            <a:r>
              <a:rPr lang="ko" sz="1035">
                <a:latin typeface="Lato"/>
                <a:ea typeface="Lato"/>
                <a:cs typeface="Lato"/>
                <a:sym typeface="Lato"/>
              </a:rPr>
              <a:t>사망률을 독립 변수로 접종률을 종속 변수로 설정하여 회귀분석</a:t>
            </a:r>
            <a:endParaRPr sz="1288"/>
          </a:p>
        </p:txBody>
      </p:sp>
      <p:sp>
        <p:nvSpPr>
          <p:cNvPr id="254" name="Google Shape;254;p30"/>
          <p:cNvSpPr txBox="1"/>
          <p:nvPr>
            <p:ph idx="1" type="body"/>
          </p:nvPr>
        </p:nvSpPr>
        <p:spPr>
          <a:xfrm>
            <a:off x="99575" y="1204050"/>
            <a:ext cx="7038900" cy="37632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None/>
            </a:pPr>
            <a:r>
              <a:t/>
            </a:r>
            <a:endParaRPr sz="992">
              <a:solidFill>
                <a:srgbClr val="D4D4D4"/>
              </a:solidFill>
              <a:highlight>
                <a:srgbClr val="1E1E1E"/>
              </a:highlight>
              <a:latin typeface="Courier New"/>
              <a:ea typeface="Courier New"/>
              <a:cs typeface="Courier New"/>
              <a:sym typeface="Courier New"/>
            </a:endParaRPr>
          </a:p>
          <a:p>
            <a:pPr indent="0" lvl="0" marL="0" rtl="0" algn="l">
              <a:lnSpc>
                <a:spcPct val="115714"/>
              </a:lnSpc>
              <a:spcBef>
                <a:spcPts val="1200"/>
              </a:spcBef>
              <a:spcAft>
                <a:spcPts val="0"/>
              </a:spcAft>
              <a:buSzPts val="935"/>
              <a:buNone/>
            </a:pPr>
            <a:r>
              <a:rPr lang="ko" sz="850">
                <a:solidFill>
                  <a:srgbClr val="D4D4D4"/>
                </a:solidFill>
                <a:latin typeface="Courier New"/>
                <a:ea typeface="Courier New"/>
                <a:cs typeface="Courier New"/>
                <a:sym typeface="Courier New"/>
              </a:rPr>
              <a:t>OLS Regression Results                            </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Dep. Variable:                    사망률  </a:t>
            </a:r>
            <a:r>
              <a:rPr lang="ko" sz="850">
                <a:solidFill>
                  <a:srgbClr val="CC0000"/>
                </a:solidFill>
                <a:latin typeface="Courier New"/>
                <a:ea typeface="Courier New"/>
                <a:cs typeface="Courier New"/>
                <a:sym typeface="Courier New"/>
              </a:rPr>
              <a:t> R-squared:                       0.460</a:t>
            </a:r>
            <a:endParaRPr sz="850">
              <a:solidFill>
                <a:srgbClr val="CC0000"/>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Model:                            OLS   Adj. R-squared:                  0.406</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Method:                 Least Squares   F-statistic:                     8.515</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Date:                Wed, 08 Jun 2022   Prob (F-statistic):             0.0153</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Time:                        09:29:33   Log-Likelihood:               -0.74537</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No. Observations:                  12   AIC:                             5.491</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Df Residuals:                      10   BIC:                             6.461</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Df Model:                           1                                         </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Covariance Type:            nonrobust                                         </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                 coef    std err          t      P&gt;|t|      [0.025      0.975]</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Intercept     -0.0195      0.081     -0.240      0.816      -0.201       0.162</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접종률           -0.4029      0.138     -2.918      </a:t>
            </a:r>
            <a:r>
              <a:rPr lang="ko" sz="850">
                <a:solidFill>
                  <a:srgbClr val="00FFFF"/>
                </a:solidFill>
                <a:latin typeface="Courier New"/>
                <a:ea typeface="Courier New"/>
                <a:cs typeface="Courier New"/>
                <a:sym typeface="Courier New"/>
              </a:rPr>
              <a:t>0.015</a:t>
            </a:r>
            <a:r>
              <a:rPr lang="ko" sz="850">
                <a:solidFill>
                  <a:srgbClr val="D4D4D4"/>
                </a:solidFill>
                <a:latin typeface="Courier New"/>
                <a:ea typeface="Courier New"/>
                <a:cs typeface="Courier New"/>
                <a:sym typeface="Courier New"/>
              </a:rPr>
              <a:t>      -0.711      -0.095</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Omnibus:                        1.914   Durbin-Watson:                   0.877</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Prob(Omnibus):                  0.384   Jarque-Bera (JB):                1.201</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Skew:                           0.742   Prob(JB):                        0.549</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Kurtosis:                       2.555   Cond. No.                         1.70</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None/>
            </a:pPr>
            <a:r>
              <a:t/>
            </a:r>
            <a:endParaRPr sz="850">
              <a:solidFill>
                <a:srgbClr val="000000"/>
              </a:solidFill>
              <a:latin typeface="Arial"/>
              <a:ea typeface="Arial"/>
              <a:cs typeface="Arial"/>
              <a:sym typeface="Arial"/>
            </a:endParaRPr>
          </a:p>
          <a:p>
            <a:pPr indent="0" lvl="0" marL="0" rtl="0" algn="l">
              <a:lnSpc>
                <a:spcPct val="115714"/>
              </a:lnSpc>
              <a:spcBef>
                <a:spcPts val="0"/>
              </a:spcBef>
              <a:spcAft>
                <a:spcPts val="0"/>
              </a:spcAft>
              <a:buNone/>
            </a:pPr>
            <a:r>
              <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t/>
            </a:r>
            <a:endParaRPr sz="792">
              <a:solidFill>
                <a:srgbClr val="D4D4D4"/>
              </a:solidFill>
              <a:highlight>
                <a:srgbClr val="1E1E1E"/>
              </a:highlight>
              <a:latin typeface="Courier New"/>
              <a:ea typeface="Courier New"/>
              <a:cs typeface="Courier New"/>
              <a:sym typeface="Courier New"/>
            </a:endParaRPr>
          </a:p>
          <a:p>
            <a:pPr indent="0" lvl="0" marL="0" rtl="0" algn="l">
              <a:lnSpc>
                <a:spcPct val="95000"/>
              </a:lnSpc>
              <a:spcBef>
                <a:spcPts val="0"/>
              </a:spcBef>
              <a:spcAft>
                <a:spcPts val="1200"/>
              </a:spcAft>
              <a:buSzPts val="935"/>
              <a:buNone/>
            </a:pPr>
            <a:r>
              <a:t/>
            </a:r>
            <a:endParaRPr sz="735"/>
          </a:p>
        </p:txBody>
      </p:sp>
      <p:pic>
        <p:nvPicPr>
          <p:cNvPr id="255" name="Google Shape;255;p30"/>
          <p:cNvPicPr preferRelativeResize="0"/>
          <p:nvPr/>
        </p:nvPicPr>
        <p:blipFill>
          <a:blip r:embed="rId3">
            <a:alphaModFix/>
          </a:blip>
          <a:stretch>
            <a:fillRect/>
          </a:stretch>
        </p:blipFill>
        <p:spPr>
          <a:xfrm>
            <a:off x="5718325" y="2655050"/>
            <a:ext cx="3106250" cy="2128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데이터 탐색</a:t>
            </a:r>
            <a:endParaRPr/>
          </a:p>
          <a:p>
            <a:pPr indent="0" lvl="0" marL="0" rtl="0" algn="l">
              <a:spcBef>
                <a:spcPts val="0"/>
              </a:spcBef>
              <a:spcAft>
                <a:spcPts val="0"/>
              </a:spcAft>
              <a:buNone/>
            </a:pPr>
            <a:r>
              <a:t/>
            </a:r>
            <a:endParaRPr sz="1177"/>
          </a:p>
          <a:p>
            <a:pPr indent="-302260" lvl="0" marL="457200" rtl="0" algn="l">
              <a:spcBef>
                <a:spcPts val="0"/>
              </a:spcBef>
              <a:spcAft>
                <a:spcPts val="0"/>
              </a:spcAft>
              <a:buSzPct val="100000"/>
              <a:buChar char="-"/>
            </a:pPr>
            <a:r>
              <a:rPr lang="ko" sz="1288"/>
              <a:t>탐색적 자료분석</a:t>
            </a:r>
            <a:endParaRPr sz="1288"/>
          </a:p>
        </p:txBody>
      </p:sp>
      <p:sp>
        <p:nvSpPr>
          <p:cNvPr id="261" name="Google Shape;261;p31"/>
          <p:cNvSpPr txBox="1"/>
          <p:nvPr>
            <p:ph idx="1" type="body"/>
          </p:nvPr>
        </p:nvSpPr>
        <p:spPr>
          <a:xfrm>
            <a:off x="1297500" y="1307850"/>
            <a:ext cx="7038900" cy="3171000"/>
          </a:xfrm>
          <a:prstGeom prst="rect">
            <a:avLst/>
          </a:prstGeom>
        </p:spPr>
        <p:txBody>
          <a:bodyPr anchorCtr="0" anchor="t" bIns="91425" lIns="91425" spcFirstLastPara="1" rIns="91425" wrap="square" tIns="91425">
            <a:noAutofit/>
          </a:bodyPr>
          <a:lstStyle/>
          <a:p>
            <a:pPr indent="0" lvl="0" marL="0" rtl="0" algn="l">
              <a:lnSpc>
                <a:spcPct val="115714"/>
              </a:lnSpc>
              <a:spcBef>
                <a:spcPts val="0"/>
              </a:spcBef>
              <a:spcAft>
                <a:spcPts val="0"/>
              </a:spcAft>
              <a:buSzPts val="935"/>
              <a:buNone/>
            </a:pPr>
            <a:r>
              <a:rPr lang="ko" sz="992">
                <a:highlight>
                  <a:srgbClr val="1E1E1E"/>
                </a:highlight>
                <a:latin typeface="Courier New"/>
                <a:ea typeface="Courier New"/>
                <a:cs typeface="Courier New"/>
                <a:sym typeface="Courier New"/>
              </a:rPr>
              <a:t>0.4 이상이면 일반적으로 통계학에서 의미가 있다고</a:t>
            </a:r>
            <a:endParaRPr sz="992">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992">
                <a:highlight>
                  <a:srgbClr val="1E1E1E"/>
                </a:highlight>
                <a:latin typeface="Courier New"/>
                <a:ea typeface="Courier New"/>
                <a:cs typeface="Courier New"/>
                <a:sym typeface="Courier New"/>
              </a:rPr>
              <a:t>할 수 있는 수치.</a:t>
            </a:r>
            <a:endParaRPr sz="992">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SzPts val="935"/>
              <a:buNone/>
            </a:pPr>
            <a:r>
              <a:t/>
            </a:r>
            <a:endParaRPr sz="992">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992">
                <a:highlight>
                  <a:srgbClr val="1E1E1E"/>
                </a:highlight>
                <a:latin typeface="Courier New"/>
                <a:ea typeface="Courier New"/>
                <a:cs typeface="Courier New"/>
                <a:sym typeface="Courier New"/>
              </a:rPr>
              <a:t>월별 데이터라 산포도의 표본이 적지만 미세하게</a:t>
            </a:r>
            <a:endParaRPr sz="992">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992">
                <a:highlight>
                  <a:srgbClr val="1E1E1E"/>
                </a:highlight>
                <a:latin typeface="Courier New"/>
                <a:ea typeface="Courier New"/>
                <a:cs typeface="Courier New"/>
                <a:sym typeface="Courier New"/>
              </a:rPr>
              <a:t>음의 선형관계 그래프를 보여준다.</a:t>
            </a:r>
            <a:endParaRPr sz="992">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SzPts val="935"/>
              <a:buNone/>
            </a:pPr>
            <a:r>
              <a:t/>
            </a:r>
            <a:endParaRPr sz="992">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SzPts val="935"/>
              <a:buNone/>
            </a:pPr>
            <a:r>
              <a:t/>
            </a:r>
            <a:endParaRPr sz="992">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SzPts val="935"/>
              <a:buNone/>
            </a:pPr>
            <a:r>
              <a:t/>
            </a:r>
            <a:endParaRPr sz="992">
              <a:highlight>
                <a:srgbClr val="1E1E1E"/>
              </a:highlight>
              <a:latin typeface="Courier New"/>
              <a:ea typeface="Courier New"/>
              <a:cs typeface="Courier New"/>
              <a:sym typeface="Courier New"/>
            </a:endParaRPr>
          </a:p>
        </p:txBody>
      </p:sp>
      <p:pic>
        <p:nvPicPr>
          <p:cNvPr id="262" name="Google Shape;262;p31"/>
          <p:cNvPicPr preferRelativeResize="0"/>
          <p:nvPr/>
        </p:nvPicPr>
        <p:blipFill>
          <a:blip r:embed="rId3">
            <a:alphaModFix/>
          </a:blip>
          <a:stretch>
            <a:fillRect/>
          </a:stretch>
        </p:blipFill>
        <p:spPr>
          <a:xfrm>
            <a:off x="5063597" y="1498525"/>
            <a:ext cx="2946375" cy="1919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nvSpPr>
        <p:spPr>
          <a:xfrm>
            <a:off x="717875" y="95650"/>
            <a:ext cx="3131400" cy="454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solidFill>
                  <a:schemeClr val="lt1"/>
                </a:solidFill>
                <a:latin typeface="Lato"/>
                <a:ea typeface="Lato"/>
                <a:cs typeface="Lato"/>
                <a:sym typeface="Lato"/>
              </a:rPr>
              <a:t>차례</a:t>
            </a:r>
            <a:endParaRPr sz="2400">
              <a:solidFill>
                <a:schemeClr val="lt1"/>
              </a:solidFill>
              <a:latin typeface="Lato"/>
              <a:ea typeface="Lato"/>
              <a:cs typeface="Lato"/>
              <a:sym typeface="Lato"/>
            </a:endParaRPr>
          </a:p>
          <a:p>
            <a:pPr indent="0" lvl="0" marL="0" rtl="0" algn="l">
              <a:spcBef>
                <a:spcPts val="0"/>
              </a:spcBef>
              <a:spcAft>
                <a:spcPts val="0"/>
              </a:spcAft>
              <a:buNone/>
            </a:pPr>
            <a:r>
              <a:rPr lang="ko" sz="2400">
                <a:solidFill>
                  <a:schemeClr val="lt1"/>
                </a:solidFill>
                <a:latin typeface="Lato"/>
                <a:ea typeface="Lato"/>
                <a:cs typeface="Lato"/>
                <a:sym typeface="Lato"/>
              </a:rPr>
              <a:t>1.데이터 로딩</a:t>
            </a:r>
            <a:endParaRPr sz="2400">
              <a:solidFill>
                <a:schemeClr val="lt1"/>
              </a:solidFill>
              <a:latin typeface="Lato"/>
              <a:ea typeface="Lato"/>
              <a:cs typeface="Lato"/>
              <a:sym typeface="Lato"/>
            </a:endParaRPr>
          </a:p>
          <a:p>
            <a:pPr indent="0" lvl="0" marL="0" rtl="0" algn="l">
              <a:spcBef>
                <a:spcPts val="0"/>
              </a:spcBef>
              <a:spcAft>
                <a:spcPts val="0"/>
              </a:spcAft>
              <a:buNone/>
            </a:pPr>
            <a:r>
              <a:rPr lang="ko" sz="2400">
                <a:solidFill>
                  <a:schemeClr val="lt1"/>
                </a:solidFill>
                <a:latin typeface="Lato"/>
                <a:ea typeface="Lato"/>
                <a:cs typeface="Lato"/>
                <a:sym typeface="Lato"/>
              </a:rPr>
              <a:t>   </a:t>
            </a:r>
            <a:r>
              <a:rPr lang="ko" sz="1700">
                <a:solidFill>
                  <a:schemeClr val="lt1"/>
                </a:solidFill>
                <a:latin typeface="Lato"/>
                <a:ea typeface="Lato"/>
                <a:cs typeface="Lato"/>
                <a:sym typeface="Lato"/>
              </a:rPr>
              <a:t> </a:t>
            </a:r>
            <a:r>
              <a:rPr lang="ko" sz="1500">
                <a:solidFill>
                  <a:schemeClr val="lt1"/>
                </a:solidFill>
                <a:latin typeface="Lato"/>
                <a:ea typeface="Lato"/>
                <a:cs typeface="Lato"/>
                <a:sym typeface="Lato"/>
              </a:rPr>
              <a:t>1- 데이터 수집</a:t>
            </a:r>
            <a:endParaRPr sz="1500">
              <a:solidFill>
                <a:schemeClr val="lt1"/>
              </a:solidFill>
              <a:latin typeface="Lato"/>
              <a:ea typeface="Lato"/>
              <a:cs typeface="Lato"/>
              <a:sym typeface="Lato"/>
            </a:endParaRPr>
          </a:p>
          <a:p>
            <a:pPr indent="0" lvl="0" marL="0" rtl="0" algn="l">
              <a:spcBef>
                <a:spcPts val="0"/>
              </a:spcBef>
              <a:spcAft>
                <a:spcPts val="0"/>
              </a:spcAft>
              <a:buNone/>
            </a:pPr>
            <a:r>
              <a:rPr lang="ko" sz="1500">
                <a:solidFill>
                  <a:schemeClr val="lt1"/>
                </a:solidFill>
                <a:latin typeface="Lato"/>
                <a:ea typeface="Lato"/>
                <a:cs typeface="Lato"/>
                <a:sym typeface="Lato"/>
              </a:rPr>
              <a:t>      2- 데이터 불러오기 </a:t>
            </a:r>
            <a:endParaRPr sz="1500">
              <a:solidFill>
                <a:schemeClr val="lt1"/>
              </a:solidFill>
              <a:latin typeface="Lato"/>
              <a:ea typeface="Lato"/>
              <a:cs typeface="Lato"/>
              <a:sym typeface="Lato"/>
            </a:endParaRPr>
          </a:p>
          <a:p>
            <a:pPr indent="0" lvl="0" marL="0" rtl="0" algn="l">
              <a:spcBef>
                <a:spcPts val="0"/>
              </a:spcBef>
              <a:spcAft>
                <a:spcPts val="0"/>
              </a:spcAft>
              <a:buNone/>
            </a:pPr>
            <a:r>
              <a:rPr lang="ko" sz="2200">
                <a:solidFill>
                  <a:schemeClr val="lt1"/>
                </a:solidFill>
                <a:latin typeface="Lato"/>
                <a:ea typeface="Lato"/>
                <a:cs typeface="Lato"/>
                <a:sym typeface="Lato"/>
              </a:rPr>
              <a:t> </a:t>
            </a:r>
            <a:endParaRPr sz="2200">
              <a:solidFill>
                <a:schemeClr val="lt1"/>
              </a:solidFill>
              <a:latin typeface="Lato"/>
              <a:ea typeface="Lato"/>
              <a:cs typeface="Lato"/>
              <a:sym typeface="Lato"/>
            </a:endParaRPr>
          </a:p>
          <a:p>
            <a:pPr indent="0" lvl="0" marL="0" rtl="0" algn="l">
              <a:spcBef>
                <a:spcPts val="0"/>
              </a:spcBef>
              <a:spcAft>
                <a:spcPts val="0"/>
              </a:spcAft>
              <a:buNone/>
            </a:pPr>
            <a:r>
              <a:rPr lang="ko" sz="2400">
                <a:solidFill>
                  <a:schemeClr val="lt1"/>
                </a:solidFill>
                <a:latin typeface="Lato"/>
                <a:ea typeface="Lato"/>
                <a:cs typeface="Lato"/>
                <a:sym typeface="Lato"/>
              </a:rPr>
              <a:t>2.데이터 탐색</a:t>
            </a:r>
            <a:endParaRPr sz="2400">
              <a:solidFill>
                <a:schemeClr val="lt1"/>
              </a:solidFill>
              <a:latin typeface="Lato"/>
              <a:ea typeface="Lato"/>
              <a:cs typeface="Lato"/>
              <a:sym typeface="Lato"/>
            </a:endParaRPr>
          </a:p>
          <a:p>
            <a:pPr indent="0" lvl="0" marL="0" rtl="0" algn="l">
              <a:spcBef>
                <a:spcPts val="0"/>
              </a:spcBef>
              <a:spcAft>
                <a:spcPts val="0"/>
              </a:spcAft>
              <a:buNone/>
            </a:pPr>
            <a:r>
              <a:rPr lang="ko" sz="2400">
                <a:solidFill>
                  <a:schemeClr val="lt1"/>
                </a:solidFill>
                <a:latin typeface="Lato"/>
                <a:ea typeface="Lato"/>
                <a:cs typeface="Lato"/>
                <a:sym typeface="Lato"/>
              </a:rPr>
              <a:t>    </a:t>
            </a:r>
            <a:r>
              <a:rPr lang="ko" sz="1500">
                <a:solidFill>
                  <a:schemeClr val="lt1"/>
                </a:solidFill>
                <a:latin typeface="Lato"/>
                <a:ea typeface="Lato"/>
                <a:cs typeface="Lato"/>
                <a:sym typeface="Lato"/>
              </a:rPr>
              <a:t>1- 데이터 전처리</a:t>
            </a:r>
            <a:endParaRPr sz="1500">
              <a:solidFill>
                <a:schemeClr val="lt1"/>
              </a:solidFill>
              <a:latin typeface="Lato"/>
              <a:ea typeface="Lato"/>
              <a:cs typeface="Lato"/>
              <a:sym typeface="Lato"/>
            </a:endParaRPr>
          </a:p>
          <a:p>
            <a:pPr indent="0" lvl="0" marL="0" rtl="0" algn="l">
              <a:spcBef>
                <a:spcPts val="0"/>
              </a:spcBef>
              <a:spcAft>
                <a:spcPts val="0"/>
              </a:spcAft>
              <a:buNone/>
            </a:pPr>
            <a:r>
              <a:rPr lang="ko" sz="1500">
                <a:solidFill>
                  <a:schemeClr val="lt1"/>
                </a:solidFill>
                <a:latin typeface="Lato"/>
                <a:ea typeface="Lato"/>
                <a:cs typeface="Lato"/>
                <a:sym typeface="Lato"/>
              </a:rPr>
              <a:t>      2- 탐색적 자료분석</a:t>
            </a:r>
            <a:endParaRPr sz="1500">
              <a:solidFill>
                <a:schemeClr val="lt1"/>
              </a:solidFill>
              <a:latin typeface="Lato"/>
              <a:ea typeface="Lato"/>
              <a:cs typeface="Lato"/>
              <a:sym typeface="Lato"/>
            </a:endParaRPr>
          </a:p>
          <a:p>
            <a:pPr indent="0" lvl="0" marL="0" rtl="0" algn="l">
              <a:spcBef>
                <a:spcPts val="0"/>
              </a:spcBef>
              <a:spcAft>
                <a:spcPts val="0"/>
              </a:spcAft>
              <a:buNone/>
            </a:pPr>
            <a:r>
              <a:t/>
            </a:r>
            <a:endParaRPr sz="1500">
              <a:solidFill>
                <a:schemeClr val="lt1"/>
              </a:solidFill>
              <a:latin typeface="Lato"/>
              <a:ea typeface="Lato"/>
              <a:cs typeface="Lato"/>
              <a:sym typeface="Lato"/>
            </a:endParaRPr>
          </a:p>
          <a:p>
            <a:pPr indent="0" lvl="0" marL="0" rtl="0" algn="l">
              <a:spcBef>
                <a:spcPts val="0"/>
              </a:spcBef>
              <a:spcAft>
                <a:spcPts val="0"/>
              </a:spcAft>
              <a:buNone/>
            </a:pPr>
            <a:r>
              <a:rPr lang="ko" sz="2400">
                <a:solidFill>
                  <a:schemeClr val="lt1"/>
                </a:solidFill>
                <a:latin typeface="Lato"/>
                <a:ea typeface="Lato"/>
                <a:cs typeface="Lato"/>
                <a:sym typeface="Lato"/>
              </a:rPr>
              <a:t>3.데이터 시각화</a:t>
            </a:r>
            <a:endParaRPr sz="2400">
              <a:solidFill>
                <a:schemeClr val="lt1"/>
              </a:solidFill>
              <a:latin typeface="Lato"/>
              <a:ea typeface="Lato"/>
              <a:cs typeface="Lato"/>
              <a:sym typeface="Lato"/>
            </a:endParaRPr>
          </a:p>
          <a:p>
            <a:pPr indent="0" lvl="0" marL="0" rtl="0" algn="l">
              <a:spcBef>
                <a:spcPts val="0"/>
              </a:spcBef>
              <a:spcAft>
                <a:spcPts val="0"/>
              </a:spcAft>
              <a:buNone/>
            </a:pPr>
            <a:r>
              <a:rPr lang="ko" sz="2400">
                <a:solidFill>
                  <a:schemeClr val="lt1"/>
                </a:solidFill>
                <a:latin typeface="Lato"/>
                <a:ea typeface="Lato"/>
                <a:cs typeface="Lato"/>
                <a:sym typeface="Lato"/>
              </a:rPr>
              <a:t>   </a:t>
            </a:r>
            <a:r>
              <a:rPr lang="ko" sz="1500">
                <a:solidFill>
                  <a:schemeClr val="lt1"/>
                </a:solidFill>
                <a:latin typeface="Lato"/>
                <a:ea typeface="Lato"/>
                <a:cs typeface="Lato"/>
                <a:sym typeface="Lato"/>
              </a:rPr>
              <a:t> 1- 자료 시각화</a:t>
            </a:r>
            <a:endParaRPr sz="1500">
              <a:solidFill>
                <a:schemeClr val="lt1"/>
              </a:solidFill>
              <a:latin typeface="Lato"/>
              <a:ea typeface="Lato"/>
              <a:cs typeface="Lato"/>
              <a:sym typeface="Lato"/>
            </a:endParaRPr>
          </a:p>
          <a:p>
            <a:pPr indent="0" lvl="0" marL="0" rtl="0" algn="l">
              <a:spcBef>
                <a:spcPts val="0"/>
              </a:spcBef>
              <a:spcAft>
                <a:spcPts val="0"/>
              </a:spcAft>
              <a:buNone/>
            </a:pPr>
            <a:r>
              <a:t/>
            </a:r>
            <a:endParaRPr sz="2400">
              <a:solidFill>
                <a:schemeClr val="lt1"/>
              </a:solidFill>
              <a:latin typeface="Lato"/>
              <a:ea typeface="Lato"/>
              <a:cs typeface="Lato"/>
              <a:sym typeface="Lato"/>
            </a:endParaRPr>
          </a:p>
          <a:p>
            <a:pPr indent="0" lvl="0" marL="0" rtl="0" algn="l">
              <a:spcBef>
                <a:spcPts val="0"/>
              </a:spcBef>
              <a:spcAft>
                <a:spcPts val="0"/>
              </a:spcAft>
              <a:buNone/>
            </a:pPr>
            <a:r>
              <a:t/>
            </a:r>
            <a:endParaRPr sz="2400">
              <a:solidFill>
                <a:schemeClr val="lt1"/>
              </a:solidFill>
              <a:latin typeface="Lato"/>
              <a:ea typeface="Lato"/>
              <a:cs typeface="Lato"/>
              <a:sym typeface="Lato"/>
            </a:endParaRPr>
          </a:p>
        </p:txBody>
      </p:sp>
      <p:sp>
        <p:nvSpPr>
          <p:cNvPr id="143" name="Google Shape;143;p14"/>
          <p:cNvSpPr txBox="1"/>
          <p:nvPr/>
        </p:nvSpPr>
        <p:spPr>
          <a:xfrm>
            <a:off x="4464450" y="510025"/>
            <a:ext cx="459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44" name="Google Shape;144;p14"/>
          <p:cNvSpPr txBox="1"/>
          <p:nvPr/>
        </p:nvSpPr>
        <p:spPr>
          <a:xfrm>
            <a:off x="4572000" y="352375"/>
            <a:ext cx="4008900" cy="497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solidFill>
                  <a:schemeClr val="lt1"/>
                </a:solidFill>
                <a:latin typeface="Lato"/>
                <a:ea typeface="Lato"/>
                <a:cs typeface="Lato"/>
                <a:sym typeface="Lato"/>
              </a:rPr>
              <a:t>4.모델 검증</a:t>
            </a:r>
            <a:endParaRPr sz="2400">
              <a:solidFill>
                <a:schemeClr val="lt1"/>
              </a:solidFill>
              <a:latin typeface="Lato"/>
              <a:ea typeface="Lato"/>
              <a:cs typeface="Lato"/>
              <a:sym typeface="Lato"/>
            </a:endParaRPr>
          </a:p>
          <a:p>
            <a:pPr indent="0" lvl="0" marL="0" rtl="0" algn="l">
              <a:spcBef>
                <a:spcPts val="0"/>
              </a:spcBef>
              <a:spcAft>
                <a:spcPts val="0"/>
              </a:spcAft>
              <a:buNone/>
            </a:pPr>
            <a:r>
              <a:rPr lang="ko" sz="2400">
                <a:solidFill>
                  <a:schemeClr val="lt1"/>
                </a:solidFill>
                <a:latin typeface="Lato"/>
                <a:ea typeface="Lato"/>
                <a:cs typeface="Lato"/>
                <a:sym typeface="Lato"/>
              </a:rPr>
              <a:t>    </a:t>
            </a:r>
            <a:r>
              <a:rPr lang="ko" sz="1500">
                <a:solidFill>
                  <a:schemeClr val="lt1"/>
                </a:solidFill>
                <a:latin typeface="Lato"/>
                <a:ea typeface="Lato"/>
                <a:cs typeface="Lato"/>
                <a:sym typeface="Lato"/>
              </a:rPr>
              <a:t>1- 신뢰성 검증</a:t>
            </a:r>
            <a:endParaRPr sz="1500">
              <a:solidFill>
                <a:schemeClr val="lt1"/>
              </a:solidFill>
              <a:latin typeface="Lato"/>
              <a:ea typeface="Lato"/>
              <a:cs typeface="Lato"/>
              <a:sym typeface="Lato"/>
            </a:endParaRPr>
          </a:p>
          <a:p>
            <a:pPr indent="0" lvl="0" marL="0" rtl="0" algn="l">
              <a:spcBef>
                <a:spcPts val="0"/>
              </a:spcBef>
              <a:spcAft>
                <a:spcPts val="0"/>
              </a:spcAft>
              <a:buNone/>
            </a:pPr>
            <a:r>
              <a:t/>
            </a:r>
            <a:endParaRPr sz="1500">
              <a:solidFill>
                <a:schemeClr val="lt1"/>
              </a:solidFill>
              <a:latin typeface="Lato"/>
              <a:ea typeface="Lato"/>
              <a:cs typeface="Lato"/>
              <a:sym typeface="Lato"/>
            </a:endParaRPr>
          </a:p>
          <a:p>
            <a:pPr indent="0" lvl="0" marL="0" rtl="0" algn="l">
              <a:spcBef>
                <a:spcPts val="0"/>
              </a:spcBef>
              <a:spcAft>
                <a:spcPts val="0"/>
              </a:spcAft>
              <a:buNone/>
            </a:pPr>
            <a:r>
              <a:t/>
            </a:r>
            <a:endParaRPr sz="1500">
              <a:solidFill>
                <a:schemeClr val="lt1"/>
              </a:solidFill>
              <a:latin typeface="Lato"/>
              <a:ea typeface="Lato"/>
              <a:cs typeface="Lato"/>
              <a:sym typeface="Lato"/>
            </a:endParaRPr>
          </a:p>
          <a:p>
            <a:pPr indent="0" lvl="0" marL="0" rtl="0" algn="l">
              <a:spcBef>
                <a:spcPts val="0"/>
              </a:spcBef>
              <a:spcAft>
                <a:spcPts val="0"/>
              </a:spcAft>
              <a:buNone/>
            </a:pPr>
            <a:r>
              <a:rPr lang="ko" sz="2400">
                <a:solidFill>
                  <a:schemeClr val="lt1"/>
                </a:solidFill>
                <a:latin typeface="Lato"/>
                <a:ea typeface="Lato"/>
                <a:cs typeface="Lato"/>
                <a:sym typeface="Lato"/>
              </a:rPr>
              <a:t>5.분석결과</a:t>
            </a:r>
            <a:endParaRPr sz="2400">
              <a:solidFill>
                <a:schemeClr val="lt1"/>
              </a:solidFill>
              <a:latin typeface="Lato"/>
              <a:ea typeface="Lato"/>
              <a:cs typeface="Lato"/>
              <a:sym typeface="Lato"/>
            </a:endParaRPr>
          </a:p>
          <a:p>
            <a:pPr indent="0" lvl="0" marL="0" rtl="0" algn="l">
              <a:spcBef>
                <a:spcPts val="0"/>
              </a:spcBef>
              <a:spcAft>
                <a:spcPts val="0"/>
              </a:spcAft>
              <a:buNone/>
            </a:pPr>
            <a:r>
              <a:rPr lang="ko" sz="2400">
                <a:solidFill>
                  <a:schemeClr val="lt1"/>
                </a:solidFill>
                <a:latin typeface="Lato"/>
                <a:ea typeface="Lato"/>
                <a:cs typeface="Lato"/>
                <a:sym typeface="Lato"/>
              </a:rPr>
              <a:t>    </a:t>
            </a:r>
            <a:r>
              <a:rPr lang="ko" sz="1500">
                <a:solidFill>
                  <a:schemeClr val="lt1"/>
                </a:solidFill>
                <a:latin typeface="Lato"/>
                <a:ea typeface="Lato"/>
                <a:cs typeface="Lato"/>
                <a:sym typeface="Lato"/>
              </a:rPr>
              <a:t>1- 시사점</a:t>
            </a:r>
            <a:endParaRPr sz="1500">
              <a:solidFill>
                <a:schemeClr val="lt1"/>
              </a:solidFill>
              <a:latin typeface="Lato"/>
              <a:ea typeface="Lato"/>
              <a:cs typeface="Lato"/>
              <a:sym typeface="Lato"/>
            </a:endParaRPr>
          </a:p>
          <a:p>
            <a:pPr indent="0" lvl="0" marL="0" rtl="0" algn="l">
              <a:spcBef>
                <a:spcPts val="0"/>
              </a:spcBef>
              <a:spcAft>
                <a:spcPts val="0"/>
              </a:spcAft>
              <a:buNone/>
            </a:pPr>
            <a:r>
              <a:t/>
            </a:r>
            <a:endParaRPr sz="1500">
              <a:solidFill>
                <a:schemeClr val="lt1"/>
              </a:solidFill>
              <a:latin typeface="Lato"/>
              <a:ea typeface="Lato"/>
              <a:cs typeface="Lato"/>
              <a:sym typeface="Lato"/>
            </a:endParaRPr>
          </a:p>
          <a:p>
            <a:pPr indent="0" lvl="0" marL="0" rtl="0" algn="l">
              <a:spcBef>
                <a:spcPts val="0"/>
              </a:spcBef>
              <a:spcAft>
                <a:spcPts val="0"/>
              </a:spcAft>
              <a:buNone/>
            </a:pPr>
            <a:r>
              <a:t/>
            </a:r>
            <a:endParaRPr sz="1500">
              <a:solidFill>
                <a:schemeClr val="lt1"/>
              </a:solidFill>
              <a:latin typeface="Lato"/>
              <a:ea typeface="Lato"/>
              <a:cs typeface="Lato"/>
              <a:sym typeface="Lato"/>
            </a:endParaRPr>
          </a:p>
          <a:p>
            <a:pPr indent="0" lvl="0" marL="0" rtl="0" algn="l">
              <a:spcBef>
                <a:spcPts val="0"/>
              </a:spcBef>
              <a:spcAft>
                <a:spcPts val="0"/>
              </a:spcAft>
              <a:buNone/>
            </a:pPr>
            <a:r>
              <a:rPr lang="ko" sz="2400">
                <a:solidFill>
                  <a:schemeClr val="lt1"/>
                </a:solidFill>
                <a:latin typeface="Lato"/>
                <a:ea typeface="Lato"/>
                <a:cs typeface="Lato"/>
                <a:sym typeface="Lato"/>
              </a:rPr>
              <a:t>6.  개별적 느낀점</a:t>
            </a:r>
            <a:endParaRPr sz="2400">
              <a:solidFill>
                <a:schemeClr val="lt1"/>
              </a:solidFill>
              <a:latin typeface="Lato"/>
              <a:ea typeface="Lato"/>
              <a:cs typeface="Lato"/>
              <a:sym typeface="Lato"/>
            </a:endParaRPr>
          </a:p>
          <a:p>
            <a:pPr indent="0" lvl="0" marL="0" rtl="0" algn="l">
              <a:spcBef>
                <a:spcPts val="0"/>
              </a:spcBef>
              <a:spcAft>
                <a:spcPts val="0"/>
              </a:spcAft>
              <a:buNone/>
            </a:pPr>
            <a:r>
              <a:rPr lang="ko" sz="2400">
                <a:solidFill>
                  <a:schemeClr val="lt1"/>
                </a:solidFill>
                <a:latin typeface="Lato"/>
                <a:ea typeface="Lato"/>
                <a:cs typeface="Lato"/>
                <a:sym typeface="Lato"/>
              </a:rPr>
              <a:t>    </a:t>
            </a:r>
            <a:r>
              <a:rPr lang="ko" sz="1500">
                <a:solidFill>
                  <a:schemeClr val="lt1"/>
                </a:solidFill>
                <a:latin typeface="Lato"/>
                <a:ea typeface="Lato"/>
                <a:cs typeface="Lato"/>
                <a:sym typeface="Lato"/>
              </a:rPr>
              <a:t>1-느낀점</a:t>
            </a:r>
            <a:endParaRPr sz="1500">
              <a:solidFill>
                <a:schemeClr val="lt1"/>
              </a:solidFill>
              <a:latin typeface="Lato"/>
              <a:ea typeface="Lato"/>
              <a:cs typeface="Lato"/>
              <a:sym typeface="Lato"/>
            </a:endParaRPr>
          </a:p>
          <a:p>
            <a:pPr indent="0" lvl="0" marL="0" rtl="0" algn="l">
              <a:spcBef>
                <a:spcPts val="0"/>
              </a:spcBef>
              <a:spcAft>
                <a:spcPts val="0"/>
              </a:spcAft>
              <a:buNone/>
            </a:pPr>
            <a:r>
              <a:t/>
            </a:r>
            <a:endParaRPr sz="1500">
              <a:solidFill>
                <a:schemeClr val="lt1"/>
              </a:solidFill>
              <a:latin typeface="Lato"/>
              <a:ea typeface="Lato"/>
              <a:cs typeface="Lato"/>
              <a:sym typeface="Lato"/>
            </a:endParaRPr>
          </a:p>
          <a:p>
            <a:pPr indent="0" lvl="0" marL="0" rtl="0" algn="l">
              <a:spcBef>
                <a:spcPts val="0"/>
              </a:spcBef>
              <a:spcAft>
                <a:spcPts val="0"/>
              </a:spcAft>
              <a:buNone/>
            </a:pPr>
            <a:r>
              <a:t/>
            </a:r>
            <a:endParaRPr sz="1500">
              <a:solidFill>
                <a:schemeClr val="lt1"/>
              </a:solidFill>
              <a:latin typeface="Lato"/>
              <a:ea typeface="Lato"/>
              <a:cs typeface="Lato"/>
              <a:sym typeface="Lato"/>
            </a:endParaRPr>
          </a:p>
          <a:p>
            <a:pPr indent="0" lvl="0" marL="0" rtl="0" algn="l">
              <a:spcBef>
                <a:spcPts val="0"/>
              </a:spcBef>
              <a:spcAft>
                <a:spcPts val="0"/>
              </a:spcAft>
              <a:buNone/>
            </a:pPr>
            <a:r>
              <a:rPr lang="ko" sz="2400">
                <a:solidFill>
                  <a:schemeClr val="lt1"/>
                </a:solidFill>
                <a:latin typeface="Lato"/>
                <a:ea typeface="Lato"/>
                <a:cs typeface="Lato"/>
                <a:sym typeface="Lato"/>
              </a:rPr>
              <a:t>7.한계점/Q&amp;A</a:t>
            </a:r>
            <a:endParaRPr sz="2400">
              <a:solidFill>
                <a:schemeClr val="lt1"/>
              </a:solidFill>
              <a:latin typeface="Lato"/>
              <a:ea typeface="Lato"/>
              <a:cs typeface="Lato"/>
              <a:sym typeface="Lato"/>
            </a:endParaRPr>
          </a:p>
          <a:p>
            <a:pPr indent="0" lvl="0" marL="0" rtl="0" algn="l">
              <a:spcBef>
                <a:spcPts val="0"/>
              </a:spcBef>
              <a:spcAft>
                <a:spcPts val="0"/>
              </a:spcAft>
              <a:buNone/>
            </a:pPr>
            <a:r>
              <a:rPr lang="ko" sz="2400">
                <a:solidFill>
                  <a:schemeClr val="lt1"/>
                </a:solidFill>
                <a:latin typeface="Lato"/>
                <a:ea typeface="Lato"/>
                <a:cs typeface="Lato"/>
                <a:sym typeface="Lato"/>
              </a:rPr>
              <a:t>    </a:t>
            </a:r>
            <a:r>
              <a:rPr lang="ko" sz="1500">
                <a:solidFill>
                  <a:schemeClr val="lt1"/>
                </a:solidFill>
                <a:latin typeface="Lato"/>
                <a:ea typeface="Lato"/>
                <a:cs typeface="Lato"/>
                <a:sym typeface="Lato"/>
              </a:rPr>
              <a:t>1- 한계점</a:t>
            </a:r>
            <a:endParaRPr sz="1500">
              <a:solidFill>
                <a:schemeClr val="lt1"/>
              </a:solidFill>
              <a:latin typeface="Lato"/>
              <a:ea typeface="Lato"/>
              <a:cs typeface="Lato"/>
              <a:sym typeface="Lato"/>
            </a:endParaRPr>
          </a:p>
          <a:p>
            <a:pPr indent="0" lvl="0" marL="0" rtl="0" algn="l">
              <a:spcBef>
                <a:spcPts val="0"/>
              </a:spcBef>
              <a:spcAft>
                <a:spcPts val="0"/>
              </a:spcAft>
              <a:buNone/>
            </a:pPr>
            <a:r>
              <a:rPr lang="ko" sz="1500">
                <a:solidFill>
                  <a:schemeClr val="lt1"/>
                </a:solidFill>
                <a:latin typeface="Lato"/>
                <a:ea typeface="Lato"/>
                <a:cs typeface="Lato"/>
                <a:sym typeface="Lato"/>
              </a:rPr>
              <a:t>       2- Q&amp;A</a:t>
            </a:r>
            <a:endParaRPr sz="1500">
              <a:solidFill>
                <a:schemeClr val="lt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데이터 탐색</a:t>
            </a:r>
            <a:endParaRPr/>
          </a:p>
          <a:p>
            <a:pPr indent="0" lvl="0" marL="0" rtl="0" algn="l">
              <a:spcBef>
                <a:spcPts val="0"/>
              </a:spcBef>
              <a:spcAft>
                <a:spcPts val="0"/>
              </a:spcAft>
              <a:buNone/>
            </a:pPr>
            <a:r>
              <a:t/>
            </a:r>
            <a:endParaRPr sz="1177"/>
          </a:p>
          <a:p>
            <a:pPr indent="-302260" lvl="0" marL="457200" rtl="0" algn="l">
              <a:spcBef>
                <a:spcPts val="0"/>
              </a:spcBef>
              <a:spcAft>
                <a:spcPts val="0"/>
              </a:spcAft>
              <a:buSzPct val="100000"/>
              <a:buChar char="-"/>
            </a:pPr>
            <a:r>
              <a:rPr lang="ko" sz="1288"/>
              <a:t>탐색적 자료분석</a:t>
            </a:r>
            <a:endParaRPr/>
          </a:p>
        </p:txBody>
      </p:sp>
      <p:sp>
        <p:nvSpPr>
          <p:cNvPr id="268" name="Google Shape;268;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294322" lvl="0" marL="457200" rtl="0" algn="l">
              <a:lnSpc>
                <a:spcPct val="95000"/>
              </a:lnSpc>
              <a:spcBef>
                <a:spcPts val="0"/>
              </a:spcBef>
              <a:spcAft>
                <a:spcPts val="0"/>
              </a:spcAft>
              <a:buSzPts val="1035"/>
              <a:buChar char="●"/>
            </a:pPr>
            <a:r>
              <a:rPr lang="ko" sz="1035"/>
              <a:t>모델에 필요한 원하는 데이터 프레임 추출 </a:t>
            </a:r>
            <a:endParaRPr/>
          </a:p>
        </p:txBody>
      </p:sp>
      <p:pic>
        <p:nvPicPr>
          <p:cNvPr id="269" name="Google Shape;269;p32"/>
          <p:cNvPicPr preferRelativeResize="0"/>
          <p:nvPr/>
        </p:nvPicPr>
        <p:blipFill>
          <a:blip r:embed="rId3">
            <a:alphaModFix/>
          </a:blip>
          <a:stretch>
            <a:fillRect/>
          </a:stretch>
        </p:blipFill>
        <p:spPr>
          <a:xfrm>
            <a:off x="1629350" y="2154675"/>
            <a:ext cx="5404500" cy="2288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데이터 탐색</a:t>
            </a:r>
            <a:endParaRPr/>
          </a:p>
          <a:p>
            <a:pPr indent="0" lvl="0" marL="0" rtl="0" algn="l">
              <a:spcBef>
                <a:spcPts val="0"/>
              </a:spcBef>
              <a:spcAft>
                <a:spcPts val="0"/>
              </a:spcAft>
              <a:buNone/>
            </a:pPr>
            <a:r>
              <a:t/>
            </a:r>
            <a:endParaRPr sz="1177"/>
          </a:p>
          <a:p>
            <a:pPr indent="-302260" lvl="0" marL="457200" rtl="0" algn="l">
              <a:spcBef>
                <a:spcPts val="0"/>
              </a:spcBef>
              <a:spcAft>
                <a:spcPts val="0"/>
              </a:spcAft>
              <a:buSzPct val="100000"/>
              <a:buChar char="-"/>
            </a:pPr>
            <a:r>
              <a:rPr lang="ko" sz="1288"/>
              <a:t>탐색적 자료분석</a:t>
            </a:r>
            <a:endParaRPr sz="1288"/>
          </a:p>
        </p:txBody>
      </p:sp>
      <p:sp>
        <p:nvSpPr>
          <p:cNvPr id="275" name="Google Shape;275;p33"/>
          <p:cNvSpPr txBox="1"/>
          <p:nvPr>
            <p:ph idx="1" type="body"/>
          </p:nvPr>
        </p:nvSpPr>
        <p:spPr>
          <a:xfrm>
            <a:off x="1297500" y="1307850"/>
            <a:ext cx="7038900" cy="3171000"/>
          </a:xfrm>
          <a:prstGeom prst="rect">
            <a:avLst/>
          </a:prstGeom>
        </p:spPr>
        <p:txBody>
          <a:bodyPr anchorCtr="0" anchor="t" bIns="91425" lIns="91425" spcFirstLastPara="1" rIns="91425" wrap="square" tIns="91425">
            <a:noAutofit/>
          </a:bodyPr>
          <a:lstStyle/>
          <a:p>
            <a:pPr indent="-294322" lvl="0" marL="457200" rtl="0" algn="l">
              <a:lnSpc>
                <a:spcPct val="95000"/>
              </a:lnSpc>
              <a:spcBef>
                <a:spcPts val="0"/>
              </a:spcBef>
              <a:spcAft>
                <a:spcPts val="0"/>
              </a:spcAft>
              <a:buSzPts val="1035"/>
              <a:buChar char="●"/>
            </a:pPr>
            <a:r>
              <a:rPr lang="ko" sz="1035"/>
              <a:t>다음은 일별 데이터인 corona_df로 진행.</a:t>
            </a:r>
            <a:endParaRPr sz="992">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1200"/>
              </a:spcBef>
              <a:spcAft>
                <a:spcPts val="0"/>
              </a:spcAft>
              <a:buNone/>
            </a:pPr>
            <a:r>
              <a:rPr lang="ko" sz="1050">
                <a:solidFill>
                  <a:srgbClr val="9CDCFE"/>
                </a:solidFill>
                <a:highlight>
                  <a:srgbClr val="1E1E1E"/>
                </a:highlight>
                <a:latin typeface="Courier New"/>
                <a:ea typeface="Courier New"/>
                <a:cs typeface="Courier New"/>
                <a:sym typeface="Courier New"/>
              </a:rPr>
              <a:t>model</a:t>
            </a:r>
            <a:r>
              <a:rPr lang="ko" sz="1050">
                <a:solidFill>
                  <a:srgbClr val="D4D4D4"/>
                </a:solidFill>
                <a:highlight>
                  <a:srgbClr val="1E1E1E"/>
                </a:highlight>
                <a:latin typeface="Courier New"/>
                <a:ea typeface="Courier New"/>
                <a:cs typeface="Courier New"/>
                <a:sym typeface="Courier New"/>
              </a:rPr>
              <a:t>=</a:t>
            </a:r>
            <a:r>
              <a:rPr lang="ko" sz="1050">
                <a:solidFill>
                  <a:srgbClr val="4EC9B0"/>
                </a:solidFill>
                <a:highlight>
                  <a:srgbClr val="1E1E1E"/>
                </a:highlight>
                <a:latin typeface="Courier New"/>
                <a:ea typeface="Courier New"/>
                <a:cs typeface="Courier New"/>
                <a:sym typeface="Courier New"/>
              </a:rPr>
              <a:t>smf</a:t>
            </a:r>
            <a:r>
              <a:rPr lang="ko" sz="1050">
                <a:solidFill>
                  <a:srgbClr val="D4D4D4"/>
                </a:solidFill>
                <a:highlight>
                  <a:srgbClr val="1E1E1E"/>
                </a:highlight>
                <a:latin typeface="Courier New"/>
                <a:ea typeface="Courier New"/>
                <a:cs typeface="Courier New"/>
                <a:sym typeface="Courier New"/>
              </a:rPr>
              <a:t>.</a:t>
            </a:r>
            <a:r>
              <a:rPr lang="ko" sz="1050">
                <a:solidFill>
                  <a:srgbClr val="9CDCFE"/>
                </a:solidFill>
                <a:highlight>
                  <a:srgbClr val="1E1E1E"/>
                </a:highlight>
                <a:latin typeface="Courier New"/>
                <a:ea typeface="Courier New"/>
                <a:cs typeface="Courier New"/>
                <a:sym typeface="Courier New"/>
              </a:rPr>
              <a:t>ols</a:t>
            </a:r>
            <a:r>
              <a:rPr lang="ko" sz="1050">
                <a:solidFill>
                  <a:srgbClr val="D4D4D4"/>
                </a:solidFill>
                <a:highlight>
                  <a:srgbClr val="1E1E1E"/>
                </a:highlight>
                <a:latin typeface="Courier New"/>
                <a:ea typeface="Courier New"/>
                <a:cs typeface="Courier New"/>
                <a:sym typeface="Courier New"/>
              </a:rPr>
              <a:t>(</a:t>
            </a:r>
            <a:r>
              <a:rPr lang="ko" sz="1050">
                <a:solidFill>
                  <a:srgbClr val="9CDCFE"/>
                </a:solidFill>
                <a:highlight>
                  <a:srgbClr val="1E1E1E"/>
                </a:highlight>
                <a:latin typeface="Courier New"/>
                <a:ea typeface="Courier New"/>
                <a:cs typeface="Courier New"/>
                <a:sym typeface="Courier New"/>
              </a:rPr>
              <a:t>formula</a:t>
            </a:r>
            <a:r>
              <a:rPr lang="ko" sz="1050">
                <a:solidFill>
                  <a:srgbClr val="D4D4D4"/>
                </a:solidFill>
                <a:highlight>
                  <a:srgbClr val="1E1E1E"/>
                </a:highlight>
                <a:latin typeface="Courier New"/>
                <a:ea typeface="Courier New"/>
                <a:cs typeface="Courier New"/>
                <a:sym typeface="Courier New"/>
              </a:rPr>
              <a:t>=</a:t>
            </a:r>
            <a:r>
              <a:rPr lang="ko" sz="1050">
                <a:solidFill>
                  <a:srgbClr val="CE9178"/>
                </a:solidFill>
                <a:highlight>
                  <a:srgbClr val="1E1E1E"/>
                </a:highlight>
                <a:latin typeface="Courier New"/>
                <a:ea typeface="Courier New"/>
                <a:cs typeface="Courier New"/>
                <a:sym typeface="Courier New"/>
              </a:rPr>
              <a:t>'사망률~접종률'</a:t>
            </a:r>
            <a:r>
              <a:rPr lang="ko" sz="1050">
                <a:solidFill>
                  <a:srgbClr val="D4D4D4"/>
                </a:solidFill>
                <a:highlight>
                  <a:srgbClr val="1E1E1E"/>
                </a:highlight>
                <a:latin typeface="Courier New"/>
                <a:ea typeface="Courier New"/>
                <a:cs typeface="Courier New"/>
                <a:sym typeface="Courier New"/>
              </a:rPr>
              <a:t>,</a:t>
            </a:r>
            <a:r>
              <a:rPr lang="ko" sz="1050">
                <a:solidFill>
                  <a:srgbClr val="9CDCFE"/>
                </a:solidFill>
                <a:highlight>
                  <a:srgbClr val="1E1E1E"/>
                </a:highlight>
                <a:latin typeface="Courier New"/>
                <a:ea typeface="Courier New"/>
                <a:cs typeface="Courier New"/>
                <a:sym typeface="Courier New"/>
              </a:rPr>
              <a:t>data</a:t>
            </a:r>
            <a:r>
              <a:rPr lang="ko" sz="1050">
                <a:solidFill>
                  <a:srgbClr val="D4D4D4"/>
                </a:solidFill>
                <a:highlight>
                  <a:srgbClr val="1E1E1E"/>
                </a:highlight>
                <a:latin typeface="Courier New"/>
                <a:ea typeface="Courier New"/>
                <a:cs typeface="Courier New"/>
                <a:sym typeface="Courier New"/>
              </a:rPr>
              <a:t>=</a:t>
            </a:r>
            <a:r>
              <a:rPr lang="ko" sz="1050">
                <a:solidFill>
                  <a:srgbClr val="9CDCFE"/>
                </a:solidFill>
                <a:highlight>
                  <a:srgbClr val="1E1E1E"/>
                </a:highlight>
                <a:latin typeface="Courier New"/>
                <a:ea typeface="Courier New"/>
                <a:cs typeface="Courier New"/>
                <a:sym typeface="Courier New"/>
              </a:rPr>
              <a:t>corona_df</a:t>
            </a:r>
            <a:r>
              <a:rPr lang="k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ko" sz="1050">
                <a:solidFill>
                  <a:srgbClr val="9CDCFE"/>
                </a:solidFill>
                <a:highlight>
                  <a:srgbClr val="1E1E1E"/>
                </a:highlight>
                <a:latin typeface="Courier New"/>
                <a:ea typeface="Courier New"/>
                <a:cs typeface="Courier New"/>
                <a:sym typeface="Courier New"/>
              </a:rPr>
              <a:t>result</a:t>
            </a:r>
            <a:r>
              <a:rPr lang="ko" sz="1050">
                <a:solidFill>
                  <a:srgbClr val="D4D4D4"/>
                </a:solidFill>
                <a:highlight>
                  <a:srgbClr val="1E1E1E"/>
                </a:highlight>
                <a:latin typeface="Courier New"/>
                <a:ea typeface="Courier New"/>
                <a:cs typeface="Courier New"/>
                <a:sym typeface="Courier New"/>
              </a:rPr>
              <a:t>= </a:t>
            </a:r>
            <a:r>
              <a:rPr lang="ko" sz="1050">
                <a:solidFill>
                  <a:srgbClr val="9CDCFE"/>
                </a:solidFill>
                <a:highlight>
                  <a:srgbClr val="1E1E1E"/>
                </a:highlight>
                <a:latin typeface="Courier New"/>
                <a:ea typeface="Courier New"/>
                <a:cs typeface="Courier New"/>
                <a:sym typeface="Courier New"/>
              </a:rPr>
              <a:t>model</a:t>
            </a:r>
            <a:r>
              <a:rPr lang="ko" sz="1050">
                <a:solidFill>
                  <a:srgbClr val="D4D4D4"/>
                </a:solidFill>
                <a:highlight>
                  <a:srgbClr val="1E1E1E"/>
                </a:highlight>
                <a:latin typeface="Courier New"/>
                <a:ea typeface="Courier New"/>
                <a:cs typeface="Courier New"/>
                <a:sym typeface="Courier New"/>
              </a:rPr>
              <a:t>.fit()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ko" sz="1050">
                <a:solidFill>
                  <a:srgbClr val="DCDCAA"/>
                </a:solidFill>
                <a:highlight>
                  <a:srgbClr val="1E1E1E"/>
                </a:highlight>
                <a:latin typeface="Courier New"/>
                <a:ea typeface="Courier New"/>
                <a:cs typeface="Courier New"/>
                <a:sym typeface="Courier New"/>
              </a:rPr>
              <a:t>print</a:t>
            </a:r>
            <a:r>
              <a:rPr lang="ko" sz="1050">
                <a:solidFill>
                  <a:srgbClr val="D4D4D4"/>
                </a:solidFill>
                <a:highlight>
                  <a:srgbClr val="1E1E1E"/>
                </a:highlight>
                <a:latin typeface="Courier New"/>
                <a:ea typeface="Courier New"/>
                <a:cs typeface="Courier New"/>
                <a:sym typeface="Courier New"/>
              </a:rPr>
              <a:t>(</a:t>
            </a:r>
            <a:r>
              <a:rPr lang="ko" sz="1050">
                <a:solidFill>
                  <a:srgbClr val="9CDCFE"/>
                </a:solidFill>
                <a:highlight>
                  <a:srgbClr val="1E1E1E"/>
                </a:highlight>
                <a:latin typeface="Courier New"/>
                <a:ea typeface="Courier New"/>
                <a:cs typeface="Courier New"/>
                <a:sym typeface="Courier New"/>
              </a:rPr>
              <a:t>result</a:t>
            </a:r>
            <a:r>
              <a:rPr lang="ko" sz="1050">
                <a:solidFill>
                  <a:srgbClr val="D4D4D4"/>
                </a:solidFill>
                <a:highlight>
                  <a:srgbClr val="1E1E1E"/>
                </a:highlight>
                <a:latin typeface="Courier New"/>
                <a:ea typeface="Courier New"/>
                <a:cs typeface="Courier New"/>
                <a:sym typeface="Courier New"/>
              </a:rPr>
              <a:t>.summary())</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ko" sz="1050">
                <a:solidFill>
                  <a:srgbClr val="9CDCFE"/>
                </a:solidFill>
                <a:highlight>
                  <a:srgbClr val="1E1E1E"/>
                </a:highlight>
                <a:latin typeface="Courier New"/>
                <a:ea typeface="Courier New"/>
                <a:cs typeface="Courier New"/>
                <a:sym typeface="Courier New"/>
              </a:rPr>
              <a:t>접종률</a:t>
            </a:r>
            <a:r>
              <a:rPr lang="ko" sz="1050">
                <a:solidFill>
                  <a:srgbClr val="D4D4D4"/>
                </a:solidFill>
                <a:highlight>
                  <a:srgbClr val="1E1E1E"/>
                </a:highlight>
                <a:latin typeface="Courier New"/>
                <a:ea typeface="Courier New"/>
                <a:cs typeface="Courier New"/>
                <a:sym typeface="Courier New"/>
              </a:rPr>
              <a:t> = </a:t>
            </a:r>
            <a:r>
              <a:rPr lang="ko" sz="1050">
                <a:solidFill>
                  <a:srgbClr val="9CDCFE"/>
                </a:solidFill>
                <a:highlight>
                  <a:srgbClr val="1E1E1E"/>
                </a:highlight>
                <a:latin typeface="Courier New"/>
                <a:ea typeface="Courier New"/>
                <a:cs typeface="Courier New"/>
                <a:sym typeface="Courier New"/>
              </a:rPr>
              <a:t>corona_df</a:t>
            </a:r>
            <a:r>
              <a:rPr lang="ko" sz="1050">
                <a:solidFill>
                  <a:srgbClr val="D4D4D4"/>
                </a:solidFill>
                <a:highlight>
                  <a:srgbClr val="1E1E1E"/>
                </a:highlight>
                <a:latin typeface="Courier New"/>
                <a:ea typeface="Courier New"/>
                <a:cs typeface="Courier New"/>
                <a:sym typeface="Courier New"/>
              </a:rPr>
              <a:t>[</a:t>
            </a:r>
            <a:r>
              <a:rPr lang="ko" sz="1050">
                <a:solidFill>
                  <a:srgbClr val="CE9178"/>
                </a:solidFill>
                <a:highlight>
                  <a:srgbClr val="1E1E1E"/>
                </a:highlight>
                <a:latin typeface="Courier New"/>
                <a:ea typeface="Courier New"/>
                <a:cs typeface="Courier New"/>
                <a:sym typeface="Courier New"/>
              </a:rPr>
              <a:t>'접종률'</a:t>
            </a:r>
            <a:r>
              <a:rPr lang="ko" sz="1050">
                <a:solidFill>
                  <a:srgbClr val="D4D4D4"/>
                </a:solidFill>
                <a:highlight>
                  <a:srgbClr val="1E1E1E"/>
                </a:highlight>
                <a:latin typeface="Courier New"/>
                <a:ea typeface="Courier New"/>
                <a:cs typeface="Courier New"/>
                <a:sym typeface="Courier New"/>
              </a:rPr>
              <a:t>].</a:t>
            </a:r>
            <a:r>
              <a:rPr lang="ko" sz="1050">
                <a:solidFill>
                  <a:srgbClr val="DCDCAA"/>
                </a:solidFill>
                <a:highlight>
                  <a:srgbClr val="1E1E1E"/>
                </a:highlight>
                <a:latin typeface="Courier New"/>
                <a:ea typeface="Courier New"/>
                <a:cs typeface="Courier New"/>
                <a:sym typeface="Courier New"/>
              </a:rPr>
              <a:t>tolist</a:t>
            </a:r>
            <a:r>
              <a:rPr lang="k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ko" sz="1050">
                <a:solidFill>
                  <a:srgbClr val="9CDCFE"/>
                </a:solidFill>
                <a:highlight>
                  <a:srgbClr val="1E1E1E"/>
                </a:highlight>
                <a:latin typeface="Courier New"/>
                <a:ea typeface="Courier New"/>
                <a:cs typeface="Courier New"/>
                <a:sym typeface="Courier New"/>
              </a:rPr>
              <a:t>사망률</a:t>
            </a:r>
            <a:r>
              <a:rPr lang="ko" sz="1050">
                <a:solidFill>
                  <a:srgbClr val="D4D4D4"/>
                </a:solidFill>
                <a:highlight>
                  <a:srgbClr val="1E1E1E"/>
                </a:highlight>
                <a:latin typeface="Courier New"/>
                <a:ea typeface="Courier New"/>
                <a:cs typeface="Courier New"/>
                <a:sym typeface="Courier New"/>
              </a:rPr>
              <a:t> = </a:t>
            </a:r>
            <a:r>
              <a:rPr lang="ko" sz="1050">
                <a:solidFill>
                  <a:srgbClr val="9CDCFE"/>
                </a:solidFill>
                <a:highlight>
                  <a:srgbClr val="1E1E1E"/>
                </a:highlight>
                <a:latin typeface="Courier New"/>
                <a:ea typeface="Courier New"/>
                <a:cs typeface="Courier New"/>
                <a:sym typeface="Courier New"/>
              </a:rPr>
              <a:t>corona_df</a:t>
            </a:r>
            <a:r>
              <a:rPr lang="ko" sz="1050">
                <a:solidFill>
                  <a:srgbClr val="D4D4D4"/>
                </a:solidFill>
                <a:highlight>
                  <a:srgbClr val="1E1E1E"/>
                </a:highlight>
                <a:latin typeface="Courier New"/>
                <a:ea typeface="Courier New"/>
                <a:cs typeface="Courier New"/>
                <a:sym typeface="Courier New"/>
              </a:rPr>
              <a:t>[</a:t>
            </a:r>
            <a:r>
              <a:rPr lang="ko" sz="1050">
                <a:solidFill>
                  <a:srgbClr val="CE9178"/>
                </a:solidFill>
                <a:highlight>
                  <a:srgbClr val="1E1E1E"/>
                </a:highlight>
                <a:latin typeface="Courier New"/>
                <a:ea typeface="Courier New"/>
                <a:cs typeface="Courier New"/>
                <a:sym typeface="Courier New"/>
              </a:rPr>
              <a:t>'사망률'</a:t>
            </a:r>
            <a:r>
              <a:rPr lang="ko" sz="1050">
                <a:solidFill>
                  <a:srgbClr val="D4D4D4"/>
                </a:solidFill>
                <a:highlight>
                  <a:srgbClr val="1E1E1E"/>
                </a:highlight>
                <a:latin typeface="Courier New"/>
                <a:ea typeface="Courier New"/>
                <a:cs typeface="Courier New"/>
                <a:sym typeface="Courier New"/>
              </a:rPr>
              <a:t>].</a:t>
            </a:r>
            <a:r>
              <a:rPr lang="ko" sz="1050">
                <a:solidFill>
                  <a:srgbClr val="DCDCAA"/>
                </a:solidFill>
                <a:highlight>
                  <a:srgbClr val="1E1E1E"/>
                </a:highlight>
                <a:latin typeface="Courier New"/>
                <a:ea typeface="Courier New"/>
                <a:cs typeface="Courier New"/>
                <a:sym typeface="Courier New"/>
              </a:rPr>
              <a:t>tolist</a:t>
            </a:r>
            <a:r>
              <a:rPr lang="k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ko" sz="1050">
                <a:solidFill>
                  <a:srgbClr val="9CDCFE"/>
                </a:solidFill>
                <a:highlight>
                  <a:srgbClr val="1E1E1E"/>
                </a:highlight>
                <a:latin typeface="Courier New"/>
                <a:ea typeface="Courier New"/>
                <a:cs typeface="Courier New"/>
                <a:sym typeface="Courier New"/>
              </a:rPr>
              <a:t>body</a:t>
            </a:r>
            <a:r>
              <a:rPr lang="ko" sz="1050">
                <a:solidFill>
                  <a:srgbClr val="D4D4D4"/>
                </a:solidFill>
                <a:highlight>
                  <a:srgbClr val="1E1E1E"/>
                </a:highlight>
                <a:latin typeface="Courier New"/>
                <a:ea typeface="Courier New"/>
                <a:cs typeface="Courier New"/>
                <a:sym typeface="Courier New"/>
              </a:rPr>
              <a:t>=</a:t>
            </a:r>
            <a:r>
              <a:rPr lang="ko" sz="1050">
                <a:solidFill>
                  <a:srgbClr val="4EC9B0"/>
                </a:solidFill>
                <a:highlight>
                  <a:srgbClr val="1E1E1E"/>
                </a:highlight>
                <a:latin typeface="Courier New"/>
                <a:ea typeface="Courier New"/>
                <a:cs typeface="Courier New"/>
                <a:sym typeface="Courier New"/>
              </a:rPr>
              <a:t>pd</a:t>
            </a:r>
            <a:r>
              <a:rPr lang="ko" sz="1050">
                <a:solidFill>
                  <a:srgbClr val="D4D4D4"/>
                </a:solidFill>
                <a:highlight>
                  <a:srgbClr val="1E1E1E"/>
                </a:highlight>
                <a:latin typeface="Courier New"/>
                <a:ea typeface="Courier New"/>
                <a:cs typeface="Courier New"/>
                <a:sym typeface="Courier New"/>
              </a:rPr>
              <a:t>.</a:t>
            </a:r>
            <a:r>
              <a:rPr lang="ko" sz="1050">
                <a:solidFill>
                  <a:srgbClr val="4EC9B0"/>
                </a:solidFill>
                <a:highlight>
                  <a:srgbClr val="1E1E1E"/>
                </a:highlight>
                <a:latin typeface="Courier New"/>
                <a:ea typeface="Courier New"/>
                <a:cs typeface="Courier New"/>
                <a:sym typeface="Courier New"/>
              </a:rPr>
              <a:t>DataFrame</a:t>
            </a:r>
            <a:r>
              <a:rPr lang="k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ko" sz="1050">
                <a:solidFill>
                  <a:srgbClr val="D4D4D4"/>
                </a:solidFill>
                <a:highlight>
                  <a:srgbClr val="1E1E1E"/>
                </a:highlight>
                <a:latin typeface="Courier New"/>
                <a:ea typeface="Courier New"/>
                <a:cs typeface="Courier New"/>
                <a:sym typeface="Courier New"/>
              </a:rPr>
              <a:t>    {</a:t>
            </a:r>
            <a:r>
              <a:rPr lang="ko" sz="1050">
                <a:solidFill>
                  <a:srgbClr val="CE9178"/>
                </a:solidFill>
                <a:highlight>
                  <a:srgbClr val="1E1E1E"/>
                </a:highlight>
                <a:latin typeface="Courier New"/>
                <a:ea typeface="Courier New"/>
                <a:cs typeface="Courier New"/>
                <a:sym typeface="Courier New"/>
              </a:rPr>
              <a:t>'사망률'</a:t>
            </a:r>
            <a:r>
              <a:rPr lang="ko" sz="1050">
                <a:solidFill>
                  <a:srgbClr val="D4D4D4"/>
                </a:solidFill>
                <a:highlight>
                  <a:srgbClr val="1E1E1E"/>
                </a:highlight>
                <a:latin typeface="Courier New"/>
                <a:ea typeface="Courier New"/>
                <a:cs typeface="Courier New"/>
                <a:sym typeface="Courier New"/>
              </a:rPr>
              <a:t>:</a:t>
            </a:r>
            <a:r>
              <a:rPr lang="ko" sz="1050">
                <a:solidFill>
                  <a:srgbClr val="9CDCFE"/>
                </a:solidFill>
                <a:highlight>
                  <a:srgbClr val="1E1E1E"/>
                </a:highlight>
                <a:latin typeface="Courier New"/>
                <a:ea typeface="Courier New"/>
                <a:cs typeface="Courier New"/>
                <a:sym typeface="Courier New"/>
              </a:rPr>
              <a:t>사망률</a:t>
            </a:r>
            <a:r>
              <a:rPr lang="ko" sz="1050">
                <a:solidFill>
                  <a:srgbClr val="D4D4D4"/>
                </a:solidFill>
                <a:highlight>
                  <a:srgbClr val="1E1E1E"/>
                </a:highlight>
                <a:latin typeface="Courier New"/>
                <a:ea typeface="Courier New"/>
                <a:cs typeface="Courier New"/>
                <a:sym typeface="Courier New"/>
              </a:rPr>
              <a:t>, </a:t>
            </a:r>
            <a:r>
              <a:rPr lang="ko" sz="1050">
                <a:solidFill>
                  <a:srgbClr val="CE9178"/>
                </a:solidFill>
                <a:highlight>
                  <a:srgbClr val="1E1E1E"/>
                </a:highlight>
                <a:latin typeface="Courier New"/>
                <a:ea typeface="Courier New"/>
                <a:cs typeface="Courier New"/>
                <a:sym typeface="Courier New"/>
              </a:rPr>
              <a:t>'접종률'</a:t>
            </a:r>
            <a:r>
              <a:rPr lang="ko" sz="1050">
                <a:solidFill>
                  <a:srgbClr val="D4D4D4"/>
                </a:solidFill>
                <a:highlight>
                  <a:srgbClr val="1E1E1E"/>
                </a:highlight>
                <a:latin typeface="Courier New"/>
                <a:ea typeface="Courier New"/>
                <a:cs typeface="Courier New"/>
                <a:sym typeface="Courier New"/>
              </a:rPr>
              <a:t>:</a:t>
            </a:r>
            <a:r>
              <a:rPr lang="ko" sz="1050">
                <a:solidFill>
                  <a:srgbClr val="9CDCFE"/>
                </a:solidFill>
                <a:highlight>
                  <a:srgbClr val="1E1E1E"/>
                </a:highlight>
                <a:latin typeface="Courier New"/>
                <a:ea typeface="Courier New"/>
                <a:cs typeface="Courier New"/>
                <a:sym typeface="Courier New"/>
              </a:rPr>
              <a:t>접종률</a:t>
            </a:r>
            <a:r>
              <a:rPr lang="k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k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ko" sz="1050">
                <a:solidFill>
                  <a:srgbClr val="4EC9B0"/>
                </a:solidFill>
                <a:highlight>
                  <a:srgbClr val="1E1E1E"/>
                </a:highlight>
                <a:latin typeface="Courier New"/>
                <a:ea typeface="Courier New"/>
                <a:cs typeface="Courier New"/>
                <a:sym typeface="Courier New"/>
              </a:rPr>
              <a:t>plt</a:t>
            </a:r>
            <a:r>
              <a:rPr lang="ko" sz="1050">
                <a:solidFill>
                  <a:srgbClr val="D4D4D4"/>
                </a:solidFill>
                <a:highlight>
                  <a:srgbClr val="1E1E1E"/>
                </a:highlight>
                <a:latin typeface="Courier New"/>
                <a:ea typeface="Courier New"/>
                <a:cs typeface="Courier New"/>
                <a:sym typeface="Courier New"/>
              </a:rPr>
              <a:t>.</a:t>
            </a:r>
            <a:r>
              <a:rPr lang="ko" sz="1050">
                <a:solidFill>
                  <a:srgbClr val="DCDCAA"/>
                </a:solidFill>
                <a:highlight>
                  <a:srgbClr val="1E1E1E"/>
                </a:highlight>
                <a:latin typeface="Courier New"/>
                <a:ea typeface="Courier New"/>
                <a:cs typeface="Courier New"/>
                <a:sym typeface="Courier New"/>
              </a:rPr>
              <a:t>scatter</a:t>
            </a:r>
            <a:r>
              <a:rPr lang="ko" sz="1050">
                <a:solidFill>
                  <a:srgbClr val="D4D4D4"/>
                </a:solidFill>
                <a:highlight>
                  <a:srgbClr val="1E1E1E"/>
                </a:highlight>
                <a:latin typeface="Courier New"/>
                <a:ea typeface="Courier New"/>
                <a:cs typeface="Courier New"/>
                <a:sym typeface="Courier New"/>
              </a:rPr>
              <a:t>(</a:t>
            </a:r>
            <a:r>
              <a:rPr lang="ko" sz="1050">
                <a:solidFill>
                  <a:srgbClr val="9CDCFE"/>
                </a:solidFill>
                <a:highlight>
                  <a:srgbClr val="1E1E1E"/>
                </a:highlight>
                <a:latin typeface="Courier New"/>
                <a:ea typeface="Courier New"/>
                <a:cs typeface="Courier New"/>
                <a:sym typeface="Courier New"/>
              </a:rPr>
              <a:t>body</a:t>
            </a:r>
            <a:r>
              <a:rPr lang="ko" sz="1050">
                <a:solidFill>
                  <a:srgbClr val="D4D4D4"/>
                </a:solidFill>
                <a:highlight>
                  <a:srgbClr val="1E1E1E"/>
                </a:highlight>
                <a:latin typeface="Courier New"/>
                <a:ea typeface="Courier New"/>
                <a:cs typeface="Courier New"/>
                <a:sym typeface="Courier New"/>
              </a:rPr>
              <a:t>[</a:t>
            </a:r>
            <a:r>
              <a:rPr lang="ko" sz="1050">
                <a:solidFill>
                  <a:srgbClr val="CE9178"/>
                </a:solidFill>
                <a:highlight>
                  <a:srgbClr val="1E1E1E"/>
                </a:highlight>
                <a:latin typeface="Courier New"/>
                <a:ea typeface="Courier New"/>
                <a:cs typeface="Courier New"/>
                <a:sym typeface="Courier New"/>
              </a:rPr>
              <a:t>'접종률'</a:t>
            </a:r>
            <a:r>
              <a:rPr lang="ko" sz="1050">
                <a:solidFill>
                  <a:srgbClr val="D4D4D4"/>
                </a:solidFill>
                <a:highlight>
                  <a:srgbClr val="1E1E1E"/>
                </a:highlight>
                <a:latin typeface="Courier New"/>
                <a:ea typeface="Courier New"/>
                <a:cs typeface="Courier New"/>
                <a:sym typeface="Courier New"/>
              </a:rPr>
              <a:t>],</a:t>
            </a:r>
            <a:r>
              <a:rPr lang="ko" sz="1050">
                <a:solidFill>
                  <a:srgbClr val="9CDCFE"/>
                </a:solidFill>
                <a:highlight>
                  <a:srgbClr val="1E1E1E"/>
                </a:highlight>
                <a:latin typeface="Courier New"/>
                <a:ea typeface="Courier New"/>
                <a:cs typeface="Courier New"/>
                <a:sym typeface="Courier New"/>
              </a:rPr>
              <a:t>body</a:t>
            </a:r>
            <a:r>
              <a:rPr lang="ko" sz="1050">
                <a:solidFill>
                  <a:srgbClr val="D4D4D4"/>
                </a:solidFill>
                <a:highlight>
                  <a:srgbClr val="1E1E1E"/>
                </a:highlight>
                <a:latin typeface="Courier New"/>
                <a:ea typeface="Courier New"/>
                <a:cs typeface="Courier New"/>
                <a:sym typeface="Courier New"/>
              </a:rPr>
              <a:t>[</a:t>
            </a:r>
            <a:r>
              <a:rPr lang="ko" sz="1050">
                <a:solidFill>
                  <a:srgbClr val="CE9178"/>
                </a:solidFill>
                <a:highlight>
                  <a:srgbClr val="1E1E1E"/>
                </a:highlight>
                <a:latin typeface="Courier New"/>
                <a:ea typeface="Courier New"/>
                <a:cs typeface="Courier New"/>
                <a:sym typeface="Courier New"/>
              </a:rPr>
              <a:t>'사망률'</a:t>
            </a:r>
            <a:r>
              <a:rPr lang="k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ko" sz="1050">
                <a:solidFill>
                  <a:srgbClr val="4EC9B0"/>
                </a:solidFill>
                <a:highlight>
                  <a:srgbClr val="1E1E1E"/>
                </a:highlight>
                <a:latin typeface="Courier New"/>
                <a:ea typeface="Courier New"/>
                <a:cs typeface="Courier New"/>
                <a:sym typeface="Courier New"/>
              </a:rPr>
              <a:t>plt</a:t>
            </a:r>
            <a:r>
              <a:rPr lang="ko" sz="1050">
                <a:solidFill>
                  <a:srgbClr val="D4D4D4"/>
                </a:solidFill>
                <a:highlight>
                  <a:srgbClr val="1E1E1E"/>
                </a:highlight>
                <a:latin typeface="Courier New"/>
                <a:ea typeface="Courier New"/>
                <a:cs typeface="Courier New"/>
                <a:sym typeface="Courier New"/>
              </a:rPr>
              <a:t>.</a:t>
            </a:r>
            <a:r>
              <a:rPr lang="ko" sz="1050">
                <a:solidFill>
                  <a:srgbClr val="DCDCAA"/>
                </a:solidFill>
                <a:highlight>
                  <a:srgbClr val="1E1E1E"/>
                </a:highlight>
                <a:latin typeface="Courier New"/>
                <a:ea typeface="Courier New"/>
                <a:cs typeface="Courier New"/>
                <a:sym typeface="Courier New"/>
              </a:rPr>
              <a:t>xlabel</a:t>
            </a:r>
            <a:r>
              <a:rPr lang="ko" sz="1050">
                <a:solidFill>
                  <a:srgbClr val="D4D4D4"/>
                </a:solidFill>
                <a:highlight>
                  <a:srgbClr val="1E1E1E"/>
                </a:highlight>
                <a:latin typeface="Courier New"/>
                <a:ea typeface="Courier New"/>
                <a:cs typeface="Courier New"/>
                <a:sym typeface="Courier New"/>
              </a:rPr>
              <a:t>(</a:t>
            </a:r>
            <a:r>
              <a:rPr lang="ko" sz="1050">
                <a:solidFill>
                  <a:srgbClr val="CE9178"/>
                </a:solidFill>
                <a:highlight>
                  <a:srgbClr val="1E1E1E"/>
                </a:highlight>
                <a:latin typeface="Courier New"/>
                <a:ea typeface="Courier New"/>
                <a:cs typeface="Courier New"/>
                <a:sym typeface="Courier New"/>
              </a:rPr>
              <a:t>'inoculation rate'</a:t>
            </a:r>
            <a:r>
              <a:rPr lang="k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ko" sz="1050">
                <a:solidFill>
                  <a:srgbClr val="4EC9B0"/>
                </a:solidFill>
                <a:highlight>
                  <a:srgbClr val="1E1E1E"/>
                </a:highlight>
                <a:latin typeface="Courier New"/>
                <a:ea typeface="Courier New"/>
                <a:cs typeface="Courier New"/>
                <a:sym typeface="Courier New"/>
              </a:rPr>
              <a:t>plt</a:t>
            </a:r>
            <a:r>
              <a:rPr lang="ko" sz="1050">
                <a:solidFill>
                  <a:srgbClr val="D4D4D4"/>
                </a:solidFill>
                <a:highlight>
                  <a:srgbClr val="1E1E1E"/>
                </a:highlight>
                <a:latin typeface="Courier New"/>
                <a:ea typeface="Courier New"/>
                <a:cs typeface="Courier New"/>
                <a:sym typeface="Courier New"/>
              </a:rPr>
              <a:t>.</a:t>
            </a:r>
            <a:r>
              <a:rPr lang="ko" sz="1050">
                <a:solidFill>
                  <a:srgbClr val="DCDCAA"/>
                </a:solidFill>
                <a:highlight>
                  <a:srgbClr val="1E1E1E"/>
                </a:highlight>
                <a:latin typeface="Courier New"/>
                <a:ea typeface="Courier New"/>
                <a:cs typeface="Courier New"/>
                <a:sym typeface="Courier New"/>
              </a:rPr>
              <a:t>ylabel</a:t>
            </a:r>
            <a:r>
              <a:rPr lang="ko" sz="1050">
                <a:solidFill>
                  <a:srgbClr val="D4D4D4"/>
                </a:solidFill>
                <a:highlight>
                  <a:srgbClr val="1E1E1E"/>
                </a:highlight>
                <a:latin typeface="Courier New"/>
                <a:ea typeface="Courier New"/>
                <a:cs typeface="Courier New"/>
                <a:sym typeface="Courier New"/>
              </a:rPr>
              <a:t>(</a:t>
            </a:r>
            <a:r>
              <a:rPr lang="ko" sz="1050">
                <a:solidFill>
                  <a:srgbClr val="CE9178"/>
                </a:solidFill>
                <a:highlight>
                  <a:srgbClr val="1E1E1E"/>
                </a:highlight>
                <a:latin typeface="Courier New"/>
                <a:ea typeface="Courier New"/>
                <a:cs typeface="Courier New"/>
                <a:sym typeface="Courier New"/>
              </a:rPr>
              <a:t>'death rate'</a:t>
            </a:r>
            <a:r>
              <a:rPr lang="k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SzPts val="935"/>
              <a:buNone/>
            </a:pPr>
            <a:r>
              <a:t/>
            </a:r>
            <a:endParaRPr sz="992">
              <a:solidFill>
                <a:srgbClr val="C586C0"/>
              </a:solidFill>
              <a:highlight>
                <a:srgbClr val="1E1E1E"/>
              </a:highlight>
              <a:latin typeface="Courier New"/>
              <a:ea typeface="Courier New"/>
              <a:cs typeface="Courier New"/>
              <a:sym typeface="Courier New"/>
            </a:endParaRPr>
          </a:p>
          <a:p>
            <a:pPr indent="0" lvl="0" marL="0" rtl="0" algn="l">
              <a:lnSpc>
                <a:spcPct val="95000"/>
              </a:lnSpc>
              <a:spcBef>
                <a:spcPts val="0"/>
              </a:spcBef>
              <a:spcAft>
                <a:spcPts val="1200"/>
              </a:spcAft>
              <a:buSzPts val="935"/>
              <a:buNone/>
            </a:pPr>
            <a:r>
              <a:t/>
            </a:r>
            <a:endParaRPr sz="935"/>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4"/>
          <p:cNvSpPr txBox="1"/>
          <p:nvPr>
            <p:ph type="title"/>
          </p:nvPr>
        </p:nvSpPr>
        <p:spPr>
          <a:xfrm>
            <a:off x="1297500" y="393750"/>
            <a:ext cx="7038900" cy="1243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데이터 탐색</a:t>
            </a:r>
            <a:endParaRPr/>
          </a:p>
          <a:p>
            <a:pPr indent="0" lvl="0" marL="0" rtl="0" algn="l">
              <a:spcBef>
                <a:spcPts val="0"/>
              </a:spcBef>
              <a:spcAft>
                <a:spcPts val="0"/>
              </a:spcAft>
              <a:buNone/>
            </a:pPr>
            <a:r>
              <a:t/>
            </a:r>
            <a:endParaRPr sz="1177"/>
          </a:p>
          <a:p>
            <a:pPr indent="-302260" lvl="0" marL="457200" rtl="0" algn="l">
              <a:spcBef>
                <a:spcPts val="0"/>
              </a:spcBef>
              <a:spcAft>
                <a:spcPts val="0"/>
              </a:spcAft>
              <a:buSzPct val="100000"/>
              <a:buChar char="-"/>
            </a:pPr>
            <a:r>
              <a:rPr lang="ko" sz="1288"/>
              <a:t>탐색적 자료분석</a:t>
            </a:r>
            <a:endParaRPr sz="1288"/>
          </a:p>
          <a:p>
            <a:pPr indent="0" lvl="0" marL="457200" rtl="0" algn="l">
              <a:spcBef>
                <a:spcPts val="0"/>
              </a:spcBef>
              <a:spcAft>
                <a:spcPts val="0"/>
              </a:spcAft>
              <a:buNone/>
            </a:pPr>
            <a:r>
              <a:t/>
            </a:r>
            <a:endParaRPr sz="1288"/>
          </a:p>
          <a:p>
            <a:pPr indent="-287750" lvl="0" marL="457200" rtl="0" algn="l">
              <a:lnSpc>
                <a:spcPct val="95000"/>
              </a:lnSpc>
              <a:spcBef>
                <a:spcPts val="0"/>
              </a:spcBef>
              <a:spcAft>
                <a:spcPts val="0"/>
              </a:spcAft>
              <a:buSzPct val="100000"/>
              <a:buFont typeface="Lato"/>
              <a:buChar char="●"/>
            </a:pPr>
            <a:r>
              <a:rPr lang="ko" sz="1035">
                <a:latin typeface="Lato"/>
                <a:ea typeface="Lato"/>
                <a:cs typeface="Lato"/>
                <a:sym typeface="Lato"/>
              </a:rPr>
              <a:t>사망률을 독립 변수로 접종률을 종속 변수로 설정하여 회귀분석</a:t>
            </a:r>
            <a:endParaRPr sz="1288"/>
          </a:p>
        </p:txBody>
      </p:sp>
      <p:sp>
        <p:nvSpPr>
          <p:cNvPr id="281" name="Google Shape;281;p34"/>
          <p:cNvSpPr txBox="1"/>
          <p:nvPr>
            <p:ph idx="1" type="body"/>
          </p:nvPr>
        </p:nvSpPr>
        <p:spPr>
          <a:xfrm>
            <a:off x="99575" y="1204050"/>
            <a:ext cx="7038900" cy="37632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None/>
            </a:pPr>
            <a:r>
              <a:t/>
            </a:r>
            <a:endParaRPr sz="992">
              <a:solidFill>
                <a:srgbClr val="D4D4D4"/>
              </a:solidFill>
              <a:highlight>
                <a:srgbClr val="1E1E1E"/>
              </a:highlight>
              <a:latin typeface="Courier New"/>
              <a:ea typeface="Courier New"/>
              <a:cs typeface="Courier New"/>
              <a:sym typeface="Courier New"/>
            </a:endParaRPr>
          </a:p>
          <a:p>
            <a:pPr indent="0" lvl="0" marL="0" rtl="0" algn="l">
              <a:lnSpc>
                <a:spcPct val="115714"/>
              </a:lnSpc>
              <a:spcBef>
                <a:spcPts val="1200"/>
              </a:spcBef>
              <a:spcAft>
                <a:spcPts val="0"/>
              </a:spcAft>
              <a:buSzPts val="935"/>
              <a:buNone/>
            </a:pPr>
            <a:r>
              <a:rPr lang="ko" sz="850">
                <a:solidFill>
                  <a:srgbClr val="D4D4D4"/>
                </a:solidFill>
                <a:latin typeface="Courier New"/>
                <a:ea typeface="Courier New"/>
                <a:cs typeface="Courier New"/>
                <a:sym typeface="Courier New"/>
              </a:rPr>
              <a:t>OLS Regression Results                            </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Dep. Variable:                    사망률   </a:t>
            </a:r>
            <a:r>
              <a:rPr lang="ko" sz="850">
                <a:solidFill>
                  <a:srgbClr val="FF0000"/>
                </a:solidFill>
                <a:latin typeface="Courier New"/>
                <a:ea typeface="Courier New"/>
                <a:cs typeface="Courier New"/>
                <a:sym typeface="Courier New"/>
              </a:rPr>
              <a:t>R-squared:                       0.795</a:t>
            </a:r>
            <a:endParaRPr sz="850">
              <a:solidFill>
                <a:srgbClr val="FF0000"/>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Model:                            OLS   Adj. R-squared:                  0.794</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Method:                 Least Squares   F-statistic:                     1957.</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Date:                Wed, 08 Jun 2022   Prob (F-statistic):          5.10e-176</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Time:                        09:29:33   Log-Likelihood:                -318.34</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No. Observations:                 508   AIC:                             640.7</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Df Residuals:                     506   BIC:                             649.1</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Df Model:                           1                                         </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Covariance Type:            nonrobust                                         </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                 coef    std err          t      P&gt;|t|      [0.025      0.975]</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Intercept  -2.841e-16      0.020  -1.41e-14      1.000      -0.040       0.040</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접종률           -0.8914      0.020    -44.238      </a:t>
            </a:r>
            <a:r>
              <a:rPr lang="ko" sz="850">
                <a:solidFill>
                  <a:srgbClr val="00FFFF"/>
                </a:solidFill>
                <a:latin typeface="Courier New"/>
                <a:ea typeface="Courier New"/>
                <a:cs typeface="Courier New"/>
                <a:sym typeface="Courier New"/>
              </a:rPr>
              <a:t>0.000</a:t>
            </a:r>
            <a:r>
              <a:rPr lang="ko" sz="850">
                <a:solidFill>
                  <a:srgbClr val="D4D4D4"/>
                </a:solidFill>
                <a:latin typeface="Courier New"/>
                <a:ea typeface="Courier New"/>
                <a:cs typeface="Courier New"/>
                <a:sym typeface="Courier New"/>
              </a:rPr>
              <a:t>      -0.931      -0.852</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Omnibus:                     1123.704   Durbin-Watson:                   0.001</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Prob(Omnibus):                  0.000   Jarque-Bera (JB):               39.266</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Skew:                           0.154   Prob(JB):                     2.97e-09</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Kurtosis:                       1.673   Cond. No.                         1.00</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None/>
            </a:pPr>
            <a:r>
              <a:t/>
            </a:r>
            <a:endParaRPr sz="850">
              <a:solidFill>
                <a:srgbClr val="000000"/>
              </a:solidFill>
              <a:latin typeface="Arial"/>
              <a:ea typeface="Arial"/>
              <a:cs typeface="Arial"/>
              <a:sym typeface="Arial"/>
            </a:endParaRPr>
          </a:p>
          <a:p>
            <a:pPr indent="0" lvl="0" marL="0" rtl="0" algn="l">
              <a:lnSpc>
                <a:spcPct val="115714"/>
              </a:lnSpc>
              <a:spcBef>
                <a:spcPts val="0"/>
              </a:spcBef>
              <a:spcAft>
                <a:spcPts val="0"/>
              </a:spcAft>
              <a:buNone/>
            </a:pPr>
            <a:r>
              <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t/>
            </a:r>
            <a:endParaRPr sz="850">
              <a:solidFill>
                <a:srgbClr val="D4D4D4"/>
              </a:solidFill>
              <a:highlight>
                <a:srgbClr val="1E1E1E"/>
              </a:highlight>
              <a:latin typeface="Courier New"/>
              <a:ea typeface="Courier New"/>
              <a:cs typeface="Courier New"/>
              <a:sym typeface="Courier New"/>
            </a:endParaRPr>
          </a:p>
          <a:p>
            <a:pPr indent="0" lvl="0" marL="0" rtl="0" algn="l">
              <a:lnSpc>
                <a:spcPct val="95000"/>
              </a:lnSpc>
              <a:spcBef>
                <a:spcPts val="0"/>
              </a:spcBef>
              <a:spcAft>
                <a:spcPts val="1200"/>
              </a:spcAft>
              <a:buSzPts val="935"/>
              <a:buNone/>
            </a:pPr>
            <a:r>
              <a:t/>
            </a:r>
            <a:endParaRPr sz="850"/>
          </a:p>
        </p:txBody>
      </p:sp>
      <p:pic>
        <p:nvPicPr>
          <p:cNvPr id="282" name="Google Shape;282;p34"/>
          <p:cNvPicPr preferRelativeResize="0"/>
          <p:nvPr/>
        </p:nvPicPr>
        <p:blipFill>
          <a:blip r:embed="rId3">
            <a:alphaModFix/>
          </a:blip>
          <a:stretch>
            <a:fillRect/>
          </a:stretch>
        </p:blipFill>
        <p:spPr>
          <a:xfrm>
            <a:off x="5566850" y="2730050"/>
            <a:ext cx="3177850" cy="2108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5"/>
          <p:cNvSpPr txBox="1"/>
          <p:nvPr>
            <p:ph type="title"/>
          </p:nvPr>
        </p:nvSpPr>
        <p:spPr>
          <a:xfrm>
            <a:off x="1297500" y="393750"/>
            <a:ext cx="7038900" cy="1243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데이터 탐색</a:t>
            </a:r>
            <a:endParaRPr/>
          </a:p>
          <a:p>
            <a:pPr indent="0" lvl="0" marL="0" rtl="0" algn="l">
              <a:spcBef>
                <a:spcPts val="0"/>
              </a:spcBef>
              <a:spcAft>
                <a:spcPts val="0"/>
              </a:spcAft>
              <a:buNone/>
            </a:pPr>
            <a:r>
              <a:t/>
            </a:r>
            <a:endParaRPr sz="1177"/>
          </a:p>
          <a:p>
            <a:pPr indent="-302260" lvl="0" marL="457200" rtl="0" algn="l">
              <a:spcBef>
                <a:spcPts val="0"/>
              </a:spcBef>
              <a:spcAft>
                <a:spcPts val="0"/>
              </a:spcAft>
              <a:buSzPct val="100000"/>
              <a:buChar char="-"/>
            </a:pPr>
            <a:r>
              <a:rPr lang="ko" sz="1288"/>
              <a:t>탐색적 자료분석 (코드는 생략)</a:t>
            </a:r>
            <a:endParaRPr sz="1288"/>
          </a:p>
          <a:p>
            <a:pPr indent="0" lvl="0" marL="457200" rtl="0" algn="l">
              <a:spcBef>
                <a:spcPts val="0"/>
              </a:spcBef>
              <a:spcAft>
                <a:spcPts val="0"/>
              </a:spcAft>
              <a:buNone/>
            </a:pPr>
            <a:r>
              <a:t/>
            </a:r>
            <a:endParaRPr sz="1288"/>
          </a:p>
          <a:p>
            <a:pPr indent="-287750" lvl="0" marL="457200" rtl="0" algn="l">
              <a:lnSpc>
                <a:spcPct val="95000"/>
              </a:lnSpc>
              <a:spcBef>
                <a:spcPts val="0"/>
              </a:spcBef>
              <a:spcAft>
                <a:spcPts val="0"/>
              </a:spcAft>
              <a:buSzPct val="100000"/>
              <a:buFont typeface="Lato"/>
              <a:buChar char="●"/>
            </a:pPr>
            <a:r>
              <a:rPr lang="ko" sz="1035">
                <a:latin typeface="Lato"/>
                <a:ea typeface="Lato"/>
                <a:cs typeface="Lato"/>
                <a:sym typeface="Lato"/>
              </a:rPr>
              <a:t>인구확진</a:t>
            </a:r>
            <a:r>
              <a:rPr lang="ko" sz="1035">
                <a:latin typeface="Lato"/>
                <a:ea typeface="Lato"/>
                <a:cs typeface="Lato"/>
                <a:sym typeface="Lato"/>
              </a:rPr>
              <a:t>률을 독립 변수로 접종률을 종속 변수로 설정하여 회귀분석</a:t>
            </a:r>
            <a:endParaRPr sz="1288"/>
          </a:p>
        </p:txBody>
      </p:sp>
      <p:sp>
        <p:nvSpPr>
          <p:cNvPr id="288" name="Google Shape;288;p35"/>
          <p:cNvSpPr txBox="1"/>
          <p:nvPr>
            <p:ph idx="1" type="body"/>
          </p:nvPr>
        </p:nvSpPr>
        <p:spPr>
          <a:xfrm>
            <a:off x="99575" y="1204050"/>
            <a:ext cx="7038900" cy="37632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None/>
            </a:pPr>
            <a:r>
              <a:t/>
            </a:r>
            <a:endParaRPr sz="992">
              <a:solidFill>
                <a:srgbClr val="D4D4D4"/>
              </a:solidFill>
              <a:highlight>
                <a:srgbClr val="1E1E1E"/>
              </a:highlight>
              <a:latin typeface="Courier New"/>
              <a:ea typeface="Courier New"/>
              <a:cs typeface="Courier New"/>
              <a:sym typeface="Courier New"/>
            </a:endParaRPr>
          </a:p>
          <a:p>
            <a:pPr indent="0" lvl="0" marL="0" rtl="0" algn="l">
              <a:lnSpc>
                <a:spcPct val="115714"/>
              </a:lnSpc>
              <a:spcBef>
                <a:spcPts val="1200"/>
              </a:spcBef>
              <a:spcAft>
                <a:spcPts val="0"/>
              </a:spcAft>
              <a:buSzPts val="935"/>
              <a:buNone/>
            </a:pPr>
            <a:r>
              <a:rPr lang="ko" sz="850">
                <a:solidFill>
                  <a:srgbClr val="D4D4D4"/>
                </a:solidFill>
                <a:latin typeface="Courier New"/>
                <a:ea typeface="Courier New"/>
                <a:cs typeface="Courier New"/>
                <a:sym typeface="Courier New"/>
              </a:rPr>
              <a:t>OLS Regression Results                            </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Dep. Variable:                  인구확진률   R-squared:                       0.277</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Model:                            OLS   Adj. R-squared:                  0.276</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Method:                 Least Squares   F-statistic:                     194.2</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Date:                Wed, 08 Jun 2022   Prob (F-statistic):           1.36e-37</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Time:                        09:29:34   Log-Likelihood:                -637.81</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No. Observations:                 508   AIC:                             1280.</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Df Residuals:                     506   BIC:                             1288.</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Df Model:                           1                                         </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Covariance Type:            nonrobust                                         </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                 coef    std err          t      P&gt;|t|      [0.025      0.975]</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Intercept   5.226e-16      0.038   1.38e-14      1.000      -0.074       0.074</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접종률            0.5267      0.038     13.936      0.000       0.452       0.601</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Omnibus:                      109.588   Durbin-Watson:                   0.000</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Prob(Omnibus):                  0.000   Jarque-Bera (JB):              184.973</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Skew:                           1.313   Prob(JB):                     6.82e-41</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Kurtosis:                       4.359   Cond. No.                         1.00</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None/>
            </a:pPr>
            <a:r>
              <a:t/>
            </a:r>
            <a:endParaRPr sz="850">
              <a:solidFill>
                <a:srgbClr val="000000"/>
              </a:solidFill>
              <a:latin typeface="Arial"/>
              <a:ea typeface="Arial"/>
              <a:cs typeface="Arial"/>
              <a:sym typeface="Arial"/>
            </a:endParaRPr>
          </a:p>
          <a:p>
            <a:pPr indent="0" lvl="0" marL="0" rtl="0" algn="l">
              <a:lnSpc>
                <a:spcPct val="115714"/>
              </a:lnSpc>
              <a:spcBef>
                <a:spcPts val="0"/>
              </a:spcBef>
              <a:spcAft>
                <a:spcPts val="0"/>
              </a:spcAft>
              <a:buNone/>
            </a:pPr>
            <a:r>
              <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t/>
            </a:r>
            <a:endParaRPr sz="850">
              <a:solidFill>
                <a:srgbClr val="D4D4D4"/>
              </a:solidFill>
              <a:highlight>
                <a:srgbClr val="1E1E1E"/>
              </a:highlight>
              <a:latin typeface="Courier New"/>
              <a:ea typeface="Courier New"/>
              <a:cs typeface="Courier New"/>
              <a:sym typeface="Courier New"/>
            </a:endParaRPr>
          </a:p>
          <a:p>
            <a:pPr indent="0" lvl="0" marL="0" rtl="0" algn="l">
              <a:lnSpc>
                <a:spcPct val="95000"/>
              </a:lnSpc>
              <a:spcBef>
                <a:spcPts val="0"/>
              </a:spcBef>
              <a:spcAft>
                <a:spcPts val="1200"/>
              </a:spcAft>
              <a:buSzPts val="935"/>
              <a:buNone/>
            </a:pPr>
            <a:r>
              <a:t/>
            </a:r>
            <a:endParaRPr sz="850"/>
          </a:p>
        </p:txBody>
      </p:sp>
      <p:pic>
        <p:nvPicPr>
          <p:cNvPr id="289" name="Google Shape;289;p35"/>
          <p:cNvPicPr preferRelativeResize="0"/>
          <p:nvPr/>
        </p:nvPicPr>
        <p:blipFill>
          <a:blip r:embed="rId3">
            <a:alphaModFix/>
          </a:blip>
          <a:stretch>
            <a:fillRect/>
          </a:stretch>
        </p:blipFill>
        <p:spPr>
          <a:xfrm>
            <a:off x="5653150" y="2724325"/>
            <a:ext cx="3187375" cy="2088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1297500" y="393750"/>
            <a:ext cx="7038900" cy="1243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데이터 탐색</a:t>
            </a:r>
            <a:endParaRPr/>
          </a:p>
          <a:p>
            <a:pPr indent="0" lvl="0" marL="0" rtl="0" algn="l">
              <a:spcBef>
                <a:spcPts val="0"/>
              </a:spcBef>
              <a:spcAft>
                <a:spcPts val="0"/>
              </a:spcAft>
              <a:buNone/>
            </a:pPr>
            <a:r>
              <a:t/>
            </a:r>
            <a:endParaRPr sz="1177"/>
          </a:p>
          <a:p>
            <a:pPr indent="-302260" lvl="0" marL="457200" rtl="0" algn="l">
              <a:spcBef>
                <a:spcPts val="0"/>
              </a:spcBef>
              <a:spcAft>
                <a:spcPts val="0"/>
              </a:spcAft>
              <a:buSzPct val="100000"/>
              <a:buChar char="-"/>
            </a:pPr>
            <a:r>
              <a:rPr lang="ko" sz="1288"/>
              <a:t>탐색적 자료분석</a:t>
            </a:r>
            <a:endParaRPr sz="1288"/>
          </a:p>
          <a:p>
            <a:pPr indent="0" lvl="0" marL="457200" rtl="0" algn="l">
              <a:spcBef>
                <a:spcPts val="0"/>
              </a:spcBef>
              <a:spcAft>
                <a:spcPts val="0"/>
              </a:spcAft>
              <a:buNone/>
            </a:pPr>
            <a:r>
              <a:t/>
            </a:r>
            <a:endParaRPr sz="1288"/>
          </a:p>
          <a:p>
            <a:pPr indent="-287750" lvl="0" marL="457200" rtl="0" algn="l">
              <a:lnSpc>
                <a:spcPct val="95000"/>
              </a:lnSpc>
              <a:spcBef>
                <a:spcPts val="0"/>
              </a:spcBef>
              <a:spcAft>
                <a:spcPts val="0"/>
              </a:spcAft>
              <a:buSzPct val="100000"/>
              <a:buFont typeface="Lato"/>
              <a:buChar char="●"/>
            </a:pPr>
            <a:r>
              <a:rPr lang="ko" sz="1035">
                <a:latin typeface="Lato"/>
                <a:ea typeface="Lato"/>
                <a:cs typeface="Lato"/>
                <a:sym typeface="Lato"/>
              </a:rPr>
              <a:t>인구확진률을 독립 변수로 1차 접종률을 종속 변수로 설정하여 회귀분석</a:t>
            </a:r>
            <a:endParaRPr sz="1288"/>
          </a:p>
        </p:txBody>
      </p:sp>
      <p:pic>
        <p:nvPicPr>
          <p:cNvPr id="295" name="Google Shape;295;p36"/>
          <p:cNvPicPr preferRelativeResize="0"/>
          <p:nvPr/>
        </p:nvPicPr>
        <p:blipFill>
          <a:blip r:embed="rId3">
            <a:alphaModFix/>
          </a:blip>
          <a:stretch>
            <a:fillRect/>
          </a:stretch>
        </p:blipFill>
        <p:spPr>
          <a:xfrm>
            <a:off x="5653150" y="2724325"/>
            <a:ext cx="3187375" cy="2088275"/>
          </a:xfrm>
          <a:prstGeom prst="rect">
            <a:avLst/>
          </a:prstGeom>
          <a:noFill/>
          <a:ln>
            <a:noFill/>
          </a:ln>
        </p:spPr>
      </p:pic>
      <p:sp>
        <p:nvSpPr>
          <p:cNvPr id="296" name="Google Shape;296;p36"/>
          <p:cNvSpPr txBox="1"/>
          <p:nvPr>
            <p:ph idx="1" type="body"/>
          </p:nvPr>
        </p:nvSpPr>
        <p:spPr>
          <a:xfrm>
            <a:off x="99575" y="1204050"/>
            <a:ext cx="7038900" cy="37632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None/>
            </a:pPr>
            <a:r>
              <a:t/>
            </a:r>
            <a:endParaRPr sz="992">
              <a:solidFill>
                <a:srgbClr val="D4D4D4"/>
              </a:solidFill>
              <a:highlight>
                <a:srgbClr val="1E1E1E"/>
              </a:highlight>
              <a:latin typeface="Courier New"/>
              <a:ea typeface="Courier New"/>
              <a:cs typeface="Courier New"/>
              <a:sym typeface="Courier New"/>
            </a:endParaRPr>
          </a:p>
          <a:p>
            <a:pPr indent="0" lvl="0" marL="0" rtl="0" algn="l">
              <a:lnSpc>
                <a:spcPct val="115714"/>
              </a:lnSpc>
              <a:spcBef>
                <a:spcPts val="1200"/>
              </a:spcBef>
              <a:spcAft>
                <a:spcPts val="0"/>
              </a:spcAft>
              <a:buSzPts val="935"/>
              <a:buNone/>
            </a:pPr>
            <a:r>
              <a:rPr lang="ko" sz="850">
                <a:solidFill>
                  <a:srgbClr val="D4D4D4"/>
                </a:solidFill>
                <a:latin typeface="Courier New"/>
                <a:ea typeface="Courier New"/>
                <a:cs typeface="Courier New"/>
                <a:sym typeface="Courier New"/>
              </a:rPr>
              <a:t>OLS Regression Results                            </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Dep. Variable:                  인구확진률   R-squared:                       0.216</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Model:                            OLS   Adj. R-squared:                  0.214</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Method:                 Least Squares   F-statistic:                     139.3</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Date:                Wed, 08 Jun 2022   Prob (F-statistic):           1.43e-28</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Time:                        09:29:34   Log-Likelihood:                -658.54</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No. Observations:                 508   AIC:                             1321.</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Df Residuals:                     506   BIC:                             1330.</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Df Model:                           1                                         </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Covariance Type:            nonrobust                                         </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                 coef    std err          t      P&gt;|t|      [0.025      0.975]</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Intercept   5.226e-16      0.039   1.33e-14      1.000      -0.077       0.077</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일차접종률          0.4646      0.039     11.803      0.000       0.387       0.542</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Omnibus:                      134.018   Durbin-Watson:                   0.000</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Prob(Omnibus):                  0.000   Jarque-Bera (JB):              252.693</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Skew:                           1.524   Prob(JB):                     1.34e-55</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Kurtosis:                       4.628   Cond. No.                         1.00</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None/>
            </a:pPr>
            <a:r>
              <a:t/>
            </a:r>
            <a:endParaRPr sz="850">
              <a:solidFill>
                <a:srgbClr val="000000"/>
              </a:solidFill>
              <a:latin typeface="Arial"/>
              <a:ea typeface="Arial"/>
              <a:cs typeface="Arial"/>
              <a:sym typeface="Arial"/>
            </a:endParaRPr>
          </a:p>
          <a:p>
            <a:pPr indent="0" lvl="0" marL="0" rtl="0" algn="l">
              <a:lnSpc>
                <a:spcPct val="115714"/>
              </a:lnSpc>
              <a:spcBef>
                <a:spcPts val="0"/>
              </a:spcBef>
              <a:spcAft>
                <a:spcPts val="0"/>
              </a:spcAft>
              <a:buNone/>
            </a:pPr>
            <a:r>
              <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t/>
            </a:r>
            <a:endParaRPr sz="850">
              <a:solidFill>
                <a:srgbClr val="D4D4D4"/>
              </a:solidFill>
              <a:highlight>
                <a:srgbClr val="1E1E1E"/>
              </a:highlight>
              <a:latin typeface="Courier New"/>
              <a:ea typeface="Courier New"/>
              <a:cs typeface="Courier New"/>
              <a:sym typeface="Courier New"/>
            </a:endParaRPr>
          </a:p>
          <a:p>
            <a:pPr indent="0" lvl="0" marL="0" rtl="0" algn="l">
              <a:lnSpc>
                <a:spcPct val="95000"/>
              </a:lnSpc>
              <a:spcBef>
                <a:spcPts val="0"/>
              </a:spcBef>
              <a:spcAft>
                <a:spcPts val="1200"/>
              </a:spcAft>
              <a:buSzPts val="935"/>
              <a:buNone/>
            </a:pPr>
            <a:r>
              <a:t/>
            </a:r>
            <a:endParaRPr sz="85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7"/>
          <p:cNvSpPr txBox="1"/>
          <p:nvPr>
            <p:ph type="title"/>
          </p:nvPr>
        </p:nvSpPr>
        <p:spPr>
          <a:xfrm>
            <a:off x="1297500" y="393750"/>
            <a:ext cx="7038900" cy="1243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데이터 탐색</a:t>
            </a:r>
            <a:endParaRPr/>
          </a:p>
          <a:p>
            <a:pPr indent="0" lvl="0" marL="0" rtl="0" algn="l">
              <a:spcBef>
                <a:spcPts val="0"/>
              </a:spcBef>
              <a:spcAft>
                <a:spcPts val="0"/>
              </a:spcAft>
              <a:buNone/>
            </a:pPr>
            <a:r>
              <a:t/>
            </a:r>
            <a:endParaRPr sz="1177"/>
          </a:p>
          <a:p>
            <a:pPr indent="-302260" lvl="0" marL="457200" rtl="0" algn="l">
              <a:spcBef>
                <a:spcPts val="0"/>
              </a:spcBef>
              <a:spcAft>
                <a:spcPts val="0"/>
              </a:spcAft>
              <a:buSzPct val="100000"/>
              <a:buChar char="-"/>
            </a:pPr>
            <a:r>
              <a:rPr lang="ko" sz="1288"/>
              <a:t>탐색적 자료분석</a:t>
            </a:r>
            <a:endParaRPr sz="1288"/>
          </a:p>
          <a:p>
            <a:pPr indent="0" lvl="0" marL="457200" rtl="0" algn="l">
              <a:spcBef>
                <a:spcPts val="0"/>
              </a:spcBef>
              <a:spcAft>
                <a:spcPts val="0"/>
              </a:spcAft>
              <a:buNone/>
            </a:pPr>
            <a:r>
              <a:t/>
            </a:r>
            <a:endParaRPr sz="1288"/>
          </a:p>
          <a:p>
            <a:pPr indent="-287750" lvl="0" marL="457200" rtl="0" algn="l">
              <a:lnSpc>
                <a:spcPct val="95000"/>
              </a:lnSpc>
              <a:spcBef>
                <a:spcPts val="0"/>
              </a:spcBef>
              <a:spcAft>
                <a:spcPts val="0"/>
              </a:spcAft>
              <a:buSzPct val="100000"/>
              <a:buFont typeface="Lato"/>
              <a:buChar char="●"/>
            </a:pPr>
            <a:r>
              <a:rPr lang="ko" sz="1035">
                <a:latin typeface="Lato"/>
                <a:ea typeface="Lato"/>
                <a:cs typeface="Lato"/>
                <a:sym typeface="Lato"/>
              </a:rPr>
              <a:t>인구확진률을 독립 변수로 미접종자수를 종속 변수로 설정하여 회귀분석</a:t>
            </a:r>
            <a:endParaRPr sz="1288"/>
          </a:p>
        </p:txBody>
      </p:sp>
      <p:sp>
        <p:nvSpPr>
          <p:cNvPr id="302" name="Google Shape;302;p37"/>
          <p:cNvSpPr txBox="1"/>
          <p:nvPr>
            <p:ph idx="1" type="body"/>
          </p:nvPr>
        </p:nvSpPr>
        <p:spPr>
          <a:xfrm>
            <a:off x="99575" y="1204050"/>
            <a:ext cx="7038900" cy="37632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None/>
            </a:pPr>
            <a:r>
              <a:t/>
            </a:r>
            <a:endParaRPr sz="992">
              <a:solidFill>
                <a:srgbClr val="D4D4D4"/>
              </a:solidFill>
              <a:highlight>
                <a:srgbClr val="1E1E1E"/>
              </a:highlight>
              <a:latin typeface="Courier New"/>
              <a:ea typeface="Courier New"/>
              <a:cs typeface="Courier New"/>
              <a:sym typeface="Courier New"/>
            </a:endParaRPr>
          </a:p>
          <a:p>
            <a:pPr indent="0" lvl="0" marL="0" rtl="0" algn="l">
              <a:lnSpc>
                <a:spcPct val="115714"/>
              </a:lnSpc>
              <a:spcBef>
                <a:spcPts val="1200"/>
              </a:spcBef>
              <a:spcAft>
                <a:spcPts val="0"/>
              </a:spcAft>
              <a:buSzPts val="935"/>
              <a:buNone/>
            </a:pPr>
            <a:r>
              <a:rPr lang="ko" sz="850">
                <a:solidFill>
                  <a:srgbClr val="D4D4D4"/>
                </a:solidFill>
                <a:latin typeface="Courier New"/>
                <a:ea typeface="Courier New"/>
                <a:cs typeface="Courier New"/>
                <a:sym typeface="Courier New"/>
              </a:rPr>
              <a:t>OLS Regression Results                            </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Dep. Variable:                  인구확진률   R-squared:                       0.216</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Model:                            OLS   Adj. R-squared:                  0.214</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Method:                 Least Squares   F-statistic:                     139.3</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Date:                Wed, 08 Jun 2022   Prob (F-statistic):           1.45e-28</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Time:                        09:29:34   Log-Likelihood:                -658.55</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No. Observations:                 508   AIC:                             1321.</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Df Residuals:                     506   BIC:                             1330.</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Df Model:                           1                                         </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Covariance Type:            nonrobust                                         </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                 coef    std err          t      P&gt;|t|      [0.025      0.975]</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Intercept   5.226e-16      0.039   1.33e-14      1.000      -0.077       0.077</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미접종자수         -0.4646      0.039    -11.802      0.000      -0.542      -0.387</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Omnibus:                      134.028   Durbin-Watson:                   0.000</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Prob(Omnibus):                  0.000   Jarque-Bera (JB):              252.725</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Skew:                           1.524   Prob(JB):                     1.32e-55</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Kurtosis:                       4.628   Cond. No.                         1.00</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None/>
            </a:pPr>
            <a:r>
              <a:t/>
            </a:r>
            <a:endParaRPr sz="850">
              <a:solidFill>
                <a:srgbClr val="000000"/>
              </a:solidFill>
              <a:latin typeface="Arial"/>
              <a:ea typeface="Arial"/>
              <a:cs typeface="Arial"/>
              <a:sym typeface="Arial"/>
            </a:endParaRPr>
          </a:p>
          <a:p>
            <a:pPr indent="0" lvl="0" marL="0" rtl="0" algn="l">
              <a:lnSpc>
                <a:spcPct val="115714"/>
              </a:lnSpc>
              <a:spcBef>
                <a:spcPts val="0"/>
              </a:spcBef>
              <a:spcAft>
                <a:spcPts val="0"/>
              </a:spcAft>
              <a:buNone/>
            </a:pPr>
            <a:r>
              <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t/>
            </a:r>
            <a:endParaRPr sz="850">
              <a:solidFill>
                <a:srgbClr val="D4D4D4"/>
              </a:solidFill>
              <a:highlight>
                <a:srgbClr val="1E1E1E"/>
              </a:highlight>
              <a:latin typeface="Courier New"/>
              <a:ea typeface="Courier New"/>
              <a:cs typeface="Courier New"/>
              <a:sym typeface="Courier New"/>
            </a:endParaRPr>
          </a:p>
          <a:p>
            <a:pPr indent="0" lvl="0" marL="0" rtl="0" algn="l">
              <a:lnSpc>
                <a:spcPct val="95000"/>
              </a:lnSpc>
              <a:spcBef>
                <a:spcPts val="0"/>
              </a:spcBef>
              <a:spcAft>
                <a:spcPts val="1200"/>
              </a:spcAft>
              <a:buSzPts val="935"/>
              <a:buNone/>
            </a:pPr>
            <a:r>
              <a:t/>
            </a:r>
            <a:endParaRPr sz="850"/>
          </a:p>
        </p:txBody>
      </p:sp>
      <p:pic>
        <p:nvPicPr>
          <p:cNvPr id="303" name="Google Shape;303;p37"/>
          <p:cNvPicPr preferRelativeResize="0"/>
          <p:nvPr/>
        </p:nvPicPr>
        <p:blipFill>
          <a:blip r:embed="rId3">
            <a:alphaModFix/>
          </a:blip>
          <a:stretch>
            <a:fillRect/>
          </a:stretch>
        </p:blipFill>
        <p:spPr>
          <a:xfrm>
            <a:off x="5715525" y="2683748"/>
            <a:ext cx="3212850" cy="2181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8"/>
          <p:cNvSpPr txBox="1"/>
          <p:nvPr>
            <p:ph type="title"/>
          </p:nvPr>
        </p:nvSpPr>
        <p:spPr>
          <a:xfrm>
            <a:off x="1297500" y="393750"/>
            <a:ext cx="7038900" cy="1243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데이터 탐색</a:t>
            </a:r>
            <a:endParaRPr/>
          </a:p>
          <a:p>
            <a:pPr indent="0" lvl="0" marL="0" rtl="0" algn="l">
              <a:spcBef>
                <a:spcPts val="0"/>
              </a:spcBef>
              <a:spcAft>
                <a:spcPts val="0"/>
              </a:spcAft>
              <a:buNone/>
            </a:pPr>
            <a:r>
              <a:t/>
            </a:r>
            <a:endParaRPr sz="1177"/>
          </a:p>
          <a:p>
            <a:pPr indent="-302260" lvl="0" marL="457200" rtl="0" algn="l">
              <a:spcBef>
                <a:spcPts val="0"/>
              </a:spcBef>
              <a:spcAft>
                <a:spcPts val="0"/>
              </a:spcAft>
              <a:buSzPct val="100000"/>
              <a:buChar char="-"/>
            </a:pPr>
            <a:r>
              <a:rPr lang="ko" sz="1288"/>
              <a:t>탐색적 자료분석</a:t>
            </a:r>
            <a:endParaRPr sz="1288"/>
          </a:p>
          <a:p>
            <a:pPr indent="0" lvl="0" marL="457200" rtl="0" algn="l">
              <a:spcBef>
                <a:spcPts val="0"/>
              </a:spcBef>
              <a:spcAft>
                <a:spcPts val="0"/>
              </a:spcAft>
              <a:buNone/>
            </a:pPr>
            <a:r>
              <a:t/>
            </a:r>
            <a:endParaRPr sz="1288"/>
          </a:p>
          <a:p>
            <a:pPr indent="-287750" lvl="0" marL="457200" rtl="0" algn="l">
              <a:lnSpc>
                <a:spcPct val="95000"/>
              </a:lnSpc>
              <a:spcBef>
                <a:spcPts val="0"/>
              </a:spcBef>
              <a:spcAft>
                <a:spcPts val="0"/>
              </a:spcAft>
              <a:buSzPct val="100000"/>
              <a:buFont typeface="Lato"/>
              <a:buChar char="●"/>
            </a:pPr>
            <a:r>
              <a:rPr lang="ko" sz="1035">
                <a:latin typeface="Lato"/>
                <a:ea typeface="Lato"/>
                <a:cs typeface="Lato"/>
                <a:sym typeface="Lato"/>
              </a:rPr>
              <a:t>누적 사망</a:t>
            </a:r>
            <a:r>
              <a:rPr lang="ko" sz="1035">
                <a:latin typeface="Lato"/>
                <a:ea typeface="Lato"/>
                <a:cs typeface="Lato"/>
                <a:sym typeface="Lato"/>
              </a:rPr>
              <a:t>을 독립 변수로 확진율을 종속 변수로 설정하여 회귀분석</a:t>
            </a:r>
            <a:endParaRPr sz="1288"/>
          </a:p>
        </p:txBody>
      </p:sp>
      <p:sp>
        <p:nvSpPr>
          <p:cNvPr id="309" name="Google Shape;309;p38"/>
          <p:cNvSpPr txBox="1"/>
          <p:nvPr>
            <p:ph idx="1" type="body"/>
          </p:nvPr>
        </p:nvSpPr>
        <p:spPr>
          <a:xfrm>
            <a:off x="99575" y="1204050"/>
            <a:ext cx="7038900" cy="37632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None/>
            </a:pPr>
            <a:r>
              <a:t/>
            </a:r>
            <a:endParaRPr sz="992">
              <a:solidFill>
                <a:srgbClr val="D4D4D4"/>
              </a:solidFill>
              <a:highlight>
                <a:srgbClr val="1E1E1E"/>
              </a:highlight>
              <a:latin typeface="Courier New"/>
              <a:ea typeface="Courier New"/>
              <a:cs typeface="Courier New"/>
              <a:sym typeface="Courier New"/>
            </a:endParaRPr>
          </a:p>
          <a:p>
            <a:pPr indent="0" lvl="0" marL="0" rtl="0" algn="l">
              <a:lnSpc>
                <a:spcPct val="115714"/>
              </a:lnSpc>
              <a:spcBef>
                <a:spcPts val="1200"/>
              </a:spcBef>
              <a:spcAft>
                <a:spcPts val="0"/>
              </a:spcAft>
              <a:buSzPts val="935"/>
              <a:buNone/>
            </a:pPr>
            <a:r>
              <a:rPr lang="ko" sz="850">
                <a:solidFill>
                  <a:srgbClr val="D4D4D4"/>
                </a:solidFill>
                <a:latin typeface="Courier New"/>
                <a:ea typeface="Courier New"/>
                <a:cs typeface="Courier New"/>
                <a:sym typeface="Courier New"/>
              </a:rPr>
              <a:t>OLS Regression Results                            </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Dep. Variable:                   누적사망   R-squared:                       0.958</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Model:                            OLS   Adj. R-squared:                  0.958</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Method:                 Least Squares   F-statistic:                 1.159e+04</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Date:                Wed, 08 Jun 2022   Prob (F-statistic):               0.00</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Time:                        09:29:34   Log-Likelihood:                 85.892</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No. Observations:                 508   AIC:                            -167.8</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Df Residuals:                     506   BIC:                            -159.3</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Df Model:                           1                                         </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Covariance Type:            nonrobust                                         </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                 coef    std err          t      P&gt;|t|      [0.025      0.975]</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Intercept  -1.518e-17      0.009  -1.67e-15      1.000      -0.018       0.018</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인구확진율          0.9789      0.009    107.655      0.000       0.961       0.997</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Omnibus:                      106.601   Durbin-Watson:                   0.001</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Prob(Omnibus):                  0.000   Jarque-Bera (JB):              172.910</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Skew:                           1.375   Prob(JB):                     2.84e-38</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Kurtosis:                       3.778   Cond. No.                         1.00</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ko" sz="850">
                <a:solidFill>
                  <a:srgbClr val="D4D4D4"/>
                </a:solidFill>
                <a:latin typeface="Courier New"/>
                <a:ea typeface="Courier New"/>
                <a:cs typeface="Courier New"/>
                <a:sym typeface="Courier New"/>
              </a:rPr>
              <a:t>==============================================================================</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None/>
            </a:pPr>
            <a:r>
              <a:t/>
            </a:r>
            <a:endParaRPr sz="850">
              <a:solidFill>
                <a:srgbClr val="000000"/>
              </a:solidFill>
              <a:latin typeface="Arial"/>
              <a:ea typeface="Arial"/>
              <a:cs typeface="Arial"/>
              <a:sym typeface="Arial"/>
            </a:endParaRPr>
          </a:p>
          <a:p>
            <a:pPr indent="0" lvl="0" marL="0" rtl="0" algn="l">
              <a:lnSpc>
                <a:spcPct val="115714"/>
              </a:lnSpc>
              <a:spcBef>
                <a:spcPts val="0"/>
              </a:spcBef>
              <a:spcAft>
                <a:spcPts val="0"/>
              </a:spcAft>
              <a:buNone/>
            </a:pPr>
            <a:r>
              <a:t/>
            </a:r>
            <a:endParaRPr sz="850">
              <a:solidFill>
                <a:srgbClr val="D4D4D4"/>
              </a:solidFill>
              <a:latin typeface="Courier New"/>
              <a:ea typeface="Courier New"/>
              <a:cs typeface="Courier New"/>
              <a:sym typeface="Courier New"/>
            </a:endParaRPr>
          </a:p>
          <a:p>
            <a:pPr indent="0" lvl="0" marL="0" rtl="0" algn="l">
              <a:lnSpc>
                <a:spcPct val="115714"/>
              </a:lnSpc>
              <a:spcBef>
                <a:spcPts val="0"/>
              </a:spcBef>
              <a:spcAft>
                <a:spcPts val="0"/>
              </a:spcAft>
              <a:buSzPts val="935"/>
              <a:buNone/>
            </a:pPr>
            <a:r>
              <a:t/>
            </a:r>
            <a:endParaRPr sz="850">
              <a:solidFill>
                <a:srgbClr val="D4D4D4"/>
              </a:solidFill>
              <a:highlight>
                <a:srgbClr val="1E1E1E"/>
              </a:highlight>
              <a:latin typeface="Courier New"/>
              <a:ea typeface="Courier New"/>
              <a:cs typeface="Courier New"/>
              <a:sym typeface="Courier New"/>
            </a:endParaRPr>
          </a:p>
          <a:p>
            <a:pPr indent="0" lvl="0" marL="0" rtl="0" algn="l">
              <a:lnSpc>
                <a:spcPct val="95000"/>
              </a:lnSpc>
              <a:spcBef>
                <a:spcPts val="0"/>
              </a:spcBef>
              <a:spcAft>
                <a:spcPts val="1200"/>
              </a:spcAft>
              <a:buSzPts val="935"/>
              <a:buNone/>
            </a:pPr>
            <a:r>
              <a:t/>
            </a:r>
            <a:endParaRPr sz="850"/>
          </a:p>
        </p:txBody>
      </p:sp>
      <p:pic>
        <p:nvPicPr>
          <p:cNvPr id="310" name="Google Shape;310;p38"/>
          <p:cNvPicPr preferRelativeResize="0"/>
          <p:nvPr/>
        </p:nvPicPr>
        <p:blipFill>
          <a:blip r:embed="rId3">
            <a:alphaModFix/>
          </a:blip>
          <a:stretch>
            <a:fillRect/>
          </a:stretch>
        </p:blipFill>
        <p:spPr>
          <a:xfrm>
            <a:off x="5856475" y="2617175"/>
            <a:ext cx="3063925" cy="2106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9"/>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ko" sz="3000"/>
              <a:t>데이터 시각화</a:t>
            </a:r>
            <a:endParaRPr sz="3000"/>
          </a:p>
          <a:p>
            <a:pPr indent="0" lvl="0" marL="0" rtl="0" algn="l">
              <a:spcBef>
                <a:spcPts val="0"/>
              </a:spcBef>
              <a:spcAft>
                <a:spcPts val="0"/>
              </a:spcAft>
              <a:buNone/>
            </a:pPr>
            <a:r>
              <a:t/>
            </a:r>
            <a:endParaRPr/>
          </a:p>
          <a:p>
            <a:pPr indent="-336550" lvl="0" marL="457200" rtl="0" algn="l">
              <a:spcBef>
                <a:spcPts val="0"/>
              </a:spcBef>
              <a:spcAft>
                <a:spcPts val="0"/>
              </a:spcAft>
              <a:buSzPts val="1700"/>
              <a:buChar char="-"/>
            </a:pPr>
            <a:r>
              <a:rPr lang="ko" sz="1700"/>
              <a:t>자료 시각화</a:t>
            </a:r>
            <a:endParaRPr sz="17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데이터 시각화</a:t>
            </a:r>
            <a:endParaRPr/>
          </a:p>
          <a:p>
            <a:pPr indent="0" lvl="0" marL="0" rtl="0" algn="l">
              <a:spcBef>
                <a:spcPts val="0"/>
              </a:spcBef>
              <a:spcAft>
                <a:spcPts val="0"/>
              </a:spcAft>
              <a:buNone/>
            </a:pPr>
            <a:r>
              <a:t/>
            </a:r>
            <a:endParaRPr sz="1177"/>
          </a:p>
          <a:p>
            <a:pPr indent="-302260" lvl="0" marL="457200" rtl="0" algn="l">
              <a:spcBef>
                <a:spcPts val="0"/>
              </a:spcBef>
              <a:spcAft>
                <a:spcPts val="0"/>
              </a:spcAft>
              <a:buSzPct val="100000"/>
              <a:buChar char="-"/>
            </a:pPr>
            <a:r>
              <a:rPr lang="ko" sz="1288"/>
              <a:t>자료 시각화</a:t>
            </a:r>
            <a:endParaRPr sz="1288"/>
          </a:p>
        </p:txBody>
      </p:sp>
      <p:sp>
        <p:nvSpPr>
          <p:cNvPr id="321" name="Google Shape;321;p40"/>
          <p:cNvSpPr txBox="1"/>
          <p:nvPr>
            <p:ph idx="1" type="body"/>
          </p:nvPr>
        </p:nvSpPr>
        <p:spPr>
          <a:xfrm>
            <a:off x="1297500" y="13766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ko"/>
              <a:t>Seaborn의 Heatmap을 이용하여 접종률, 사망률,누적사망,인구확진률 상관계수 시각화</a:t>
            </a:r>
            <a:endParaRPr/>
          </a:p>
        </p:txBody>
      </p:sp>
      <p:pic>
        <p:nvPicPr>
          <p:cNvPr id="322" name="Google Shape;322;p40"/>
          <p:cNvPicPr preferRelativeResize="0"/>
          <p:nvPr/>
        </p:nvPicPr>
        <p:blipFill>
          <a:blip r:embed="rId3">
            <a:alphaModFix/>
          </a:blip>
          <a:stretch>
            <a:fillRect/>
          </a:stretch>
        </p:blipFill>
        <p:spPr>
          <a:xfrm>
            <a:off x="1391372" y="2042072"/>
            <a:ext cx="6851149" cy="28603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데이터 시각화</a:t>
            </a:r>
            <a:endParaRPr/>
          </a:p>
          <a:p>
            <a:pPr indent="0" lvl="0" marL="0" rtl="0" algn="l">
              <a:spcBef>
                <a:spcPts val="0"/>
              </a:spcBef>
              <a:spcAft>
                <a:spcPts val="0"/>
              </a:spcAft>
              <a:buNone/>
            </a:pPr>
            <a:r>
              <a:t/>
            </a:r>
            <a:endParaRPr sz="1177"/>
          </a:p>
          <a:p>
            <a:pPr indent="-302260" lvl="0" marL="457200" rtl="0" algn="l">
              <a:spcBef>
                <a:spcPts val="0"/>
              </a:spcBef>
              <a:spcAft>
                <a:spcPts val="0"/>
              </a:spcAft>
              <a:buSzPct val="100000"/>
              <a:buChar char="-"/>
            </a:pPr>
            <a:r>
              <a:rPr lang="ko" sz="1288"/>
              <a:t>자료 시각화</a:t>
            </a:r>
            <a:endParaRPr sz="1288"/>
          </a:p>
        </p:txBody>
      </p:sp>
      <p:sp>
        <p:nvSpPr>
          <p:cNvPr id="328" name="Google Shape;328;p41"/>
          <p:cNvSpPr txBox="1"/>
          <p:nvPr>
            <p:ph idx="1" type="body"/>
          </p:nvPr>
        </p:nvSpPr>
        <p:spPr>
          <a:xfrm>
            <a:off x="855475" y="1567550"/>
            <a:ext cx="7038900" cy="291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ko"/>
              <a:t>인구확진율과 누적사망자의 상관계수는 </a:t>
            </a:r>
            <a:endParaRPr/>
          </a:p>
          <a:p>
            <a:pPr indent="0" lvl="0" marL="457200" rtl="0" algn="l">
              <a:spcBef>
                <a:spcPts val="1200"/>
              </a:spcBef>
              <a:spcAft>
                <a:spcPts val="0"/>
              </a:spcAft>
              <a:buNone/>
            </a:pPr>
            <a:r>
              <a:rPr lang="ko"/>
              <a:t>0.98로 상관관계가 매우 높음</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rPr lang="ko"/>
              <a:t>접종률과 사망률은 -0.89로 음의 상관관계</a:t>
            </a:r>
            <a:endParaRPr/>
          </a:p>
          <a:p>
            <a:pPr indent="0" lvl="0" marL="457200" rtl="0" algn="l">
              <a:spcBef>
                <a:spcPts val="1200"/>
              </a:spcBef>
              <a:spcAft>
                <a:spcPts val="0"/>
              </a:spcAft>
              <a:buNone/>
            </a:pPr>
            <a:r>
              <a:rPr lang="ko"/>
              <a:t>이면서 상관관계가 매우 높음</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329" name="Google Shape;329;p41"/>
          <p:cNvPicPr preferRelativeResize="0"/>
          <p:nvPr/>
        </p:nvPicPr>
        <p:blipFill>
          <a:blip r:embed="rId3">
            <a:alphaModFix/>
          </a:blip>
          <a:stretch>
            <a:fillRect/>
          </a:stretch>
        </p:blipFill>
        <p:spPr>
          <a:xfrm>
            <a:off x="4572000" y="1257650"/>
            <a:ext cx="3910756" cy="3170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ko" sz="3000"/>
              <a:t>데이터 로딩</a:t>
            </a:r>
            <a:endParaRPr sz="3000"/>
          </a:p>
          <a:p>
            <a:pPr indent="0" lvl="0" marL="0" rtl="0" algn="l">
              <a:spcBef>
                <a:spcPts val="0"/>
              </a:spcBef>
              <a:spcAft>
                <a:spcPts val="0"/>
              </a:spcAft>
              <a:buNone/>
            </a:pPr>
            <a:r>
              <a:t/>
            </a:r>
            <a:endParaRPr/>
          </a:p>
          <a:p>
            <a:pPr indent="-336550" lvl="0" marL="457200" rtl="0" algn="l">
              <a:spcBef>
                <a:spcPts val="0"/>
              </a:spcBef>
              <a:spcAft>
                <a:spcPts val="0"/>
              </a:spcAft>
              <a:buSzPts val="1700"/>
              <a:buChar char="-"/>
            </a:pPr>
            <a:r>
              <a:rPr lang="ko" sz="1700"/>
              <a:t>데이터 수집</a:t>
            </a:r>
            <a:endParaRPr sz="1700"/>
          </a:p>
          <a:p>
            <a:pPr indent="-336550" lvl="0" marL="457200" rtl="0" algn="l">
              <a:spcBef>
                <a:spcPts val="0"/>
              </a:spcBef>
              <a:spcAft>
                <a:spcPts val="0"/>
              </a:spcAft>
              <a:buSzPts val="1700"/>
              <a:buChar char="-"/>
            </a:pPr>
            <a:r>
              <a:rPr lang="ko" sz="1700"/>
              <a:t>데이터 불러오기</a:t>
            </a:r>
            <a:endParaRPr sz="17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데이터 시각화</a:t>
            </a:r>
            <a:endParaRPr/>
          </a:p>
          <a:p>
            <a:pPr indent="0" lvl="0" marL="0" rtl="0" algn="l">
              <a:spcBef>
                <a:spcPts val="0"/>
              </a:spcBef>
              <a:spcAft>
                <a:spcPts val="0"/>
              </a:spcAft>
              <a:buNone/>
            </a:pPr>
            <a:r>
              <a:t/>
            </a:r>
            <a:endParaRPr sz="1177"/>
          </a:p>
          <a:p>
            <a:pPr indent="-302260" lvl="0" marL="457200" rtl="0" algn="l">
              <a:spcBef>
                <a:spcPts val="0"/>
              </a:spcBef>
              <a:spcAft>
                <a:spcPts val="0"/>
              </a:spcAft>
              <a:buSzPct val="100000"/>
              <a:buChar char="-"/>
            </a:pPr>
            <a:r>
              <a:rPr lang="ko" sz="1288"/>
              <a:t>자료 시각화</a:t>
            </a:r>
            <a:endParaRPr sz="1288"/>
          </a:p>
        </p:txBody>
      </p:sp>
      <p:sp>
        <p:nvSpPr>
          <p:cNvPr id="335" name="Google Shape;335;p4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ko"/>
              <a:t>접종률, 사망률, 누적사망, 인구확진률의 상관 관계를 pairplot을 이용해 시각화 하는 코드</a:t>
            </a:r>
            <a:endParaRPr/>
          </a:p>
        </p:txBody>
      </p:sp>
      <p:pic>
        <p:nvPicPr>
          <p:cNvPr id="336" name="Google Shape;336;p42"/>
          <p:cNvPicPr preferRelativeResize="0"/>
          <p:nvPr/>
        </p:nvPicPr>
        <p:blipFill>
          <a:blip r:embed="rId3">
            <a:alphaModFix/>
          </a:blip>
          <a:stretch>
            <a:fillRect/>
          </a:stretch>
        </p:blipFill>
        <p:spPr>
          <a:xfrm>
            <a:off x="407325" y="2571738"/>
            <a:ext cx="8610600" cy="1457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데이터 시각화</a:t>
            </a:r>
            <a:endParaRPr/>
          </a:p>
          <a:p>
            <a:pPr indent="0" lvl="0" marL="0" rtl="0" algn="l">
              <a:spcBef>
                <a:spcPts val="0"/>
              </a:spcBef>
              <a:spcAft>
                <a:spcPts val="0"/>
              </a:spcAft>
              <a:buNone/>
            </a:pPr>
            <a:r>
              <a:t/>
            </a:r>
            <a:endParaRPr sz="1177"/>
          </a:p>
          <a:p>
            <a:pPr indent="-302260" lvl="0" marL="457200" rtl="0" algn="l">
              <a:spcBef>
                <a:spcPts val="0"/>
              </a:spcBef>
              <a:spcAft>
                <a:spcPts val="0"/>
              </a:spcAft>
              <a:buSzPct val="100000"/>
              <a:buChar char="-"/>
            </a:pPr>
            <a:r>
              <a:rPr lang="ko" sz="1288"/>
              <a:t>자료 시각화</a:t>
            </a:r>
            <a:endParaRPr sz="1288"/>
          </a:p>
        </p:txBody>
      </p:sp>
      <p:sp>
        <p:nvSpPr>
          <p:cNvPr id="342" name="Google Shape;342;p43"/>
          <p:cNvSpPr txBox="1"/>
          <p:nvPr>
            <p:ph idx="1" type="body"/>
          </p:nvPr>
        </p:nvSpPr>
        <p:spPr>
          <a:xfrm>
            <a:off x="996125" y="1718225"/>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ko"/>
              <a:t>대각선은 한개의 변수(자기 자신)의 대한 정보를</a:t>
            </a:r>
            <a:endParaRPr/>
          </a:p>
          <a:p>
            <a:pPr indent="0" lvl="0" marL="0" rtl="0" algn="l">
              <a:spcBef>
                <a:spcPts val="1200"/>
              </a:spcBef>
              <a:spcAft>
                <a:spcPts val="0"/>
              </a:spcAft>
              <a:buNone/>
            </a:pPr>
            <a:r>
              <a:rPr lang="ko"/>
              <a:t>히스토그램으로 표현</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ko"/>
              <a:t>앞서 히트맵으로 상관계수를 시각화한 결과처럼</a:t>
            </a:r>
            <a:endParaRPr/>
          </a:p>
          <a:p>
            <a:pPr indent="0" lvl="0" marL="0" rtl="0" algn="l">
              <a:spcBef>
                <a:spcPts val="1200"/>
              </a:spcBef>
              <a:spcAft>
                <a:spcPts val="0"/>
              </a:spcAft>
              <a:buNone/>
            </a:pPr>
            <a:r>
              <a:rPr lang="ko"/>
              <a:t>접종률이 높을 수록 사망률이 감소하는 것을 알수 있음</a:t>
            </a:r>
            <a:endParaRPr/>
          </a:p>
          <a:p>
            <a:pPr indent="0" lvl="0" marL="0" rtl="0" algn="l">
              <a:spcBef>
                <a:spcPts val="1200"/>
              </a:spcBef>
              <a:spcAft>
                <a:spcPts val="0"/>
              </a:spcAft>
              <a:buNone/>
            </a:pPr>
            <a:r>
              <a:rPr lang="ko"/>
              <a:t>-&gt; 백신 접종이 사망률을 낮추는데 어느정도 효과가 있다</a:t>
            </a:r>
            <a:endParaRPr/>
          </a:p>
          <a:p>
            <a:pPr indent="0" lvl="0" marL="0" rtl="0" algn="l">
              <a:spcBef>
                <a:spcPts val="1200"/>
              </a:spcBef>
              <a:spcAft>
                <a:spcPts val="1200"/>
              </a:spcAft>
              <a:buNone/>
            </a:pPr>
            <a:r>
              <a:t/>
            </a:r>
            <a:endParaRPr/>
          </a:p>
        </p:txBody>
      </p:sp>
      <p:pic>
        <p:nvPicPr>
          <p:cNvPr id="343" name="Google Shape;343;p43"/>
          <p:cNvPicPr preferRelativeResize="0"/>
          <p:nvPr/>
        </p:nvPicPr>
        <p:blipFill>
          <a:blip r:embed="rId3">
            <a:alphaModFix/>
          </a:blip>
          <a:stretch>
            <a:fillRect/>
          </a:stretch>
        </p:blipFill>
        <p:spPr>
          <a:xfrm>
            <a:off x="5152950" y="1307850"/>
            <a:ext cx="3504899" cy="3504899"/>
          </a:xfrm>
          <a:prstGeom prst="rect">
            <a:avLst/>
          </a:prstGeom>
          <a:noFill/>
          <a:ln>
            <a:noFill/>
          </a:ln>
        </p:spPr>
      </p:pic>
      <p:cxnSp>
        <p:nvCxnSpPr>
          <p:cNvPr id="344" name="Google Shape;344;p43"/>
          <p:cNvCxnSpPr/>
          <p:nvPr/>
        </p:nvCxnSpPr>
        <p:spPr>
          <a:xfrm flipH="1" rot="10800000">
            <a:off x="4420200" y="1938950"/>
            <a:ext cx="2019300" cy="1617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4"/>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ko" sz="3000"/>
              <a:t>모델 검증</a:t>
            </a:r>
            <a:endParaRPr sz="3000"/>
          </a:p>
          <a:p>
            <a:pPr indent="0" lvl="0" marL="0" rtl="0" algn="l">
              <a:spcBef>
                <a:spcPts val="0"/>
              </a:spcBef>
              <a:spcAft>
                <a:spcPts val="0"/>
              </a:spcAft>
              <a:buNone/>
            </a:pPr>
            <a:r>
              <a:t/>
            </a:r>
            <a:endParaRPr/>
          </a:p>
          <a:p>
            <a:pPr indent="-336550" lvl="0" marL="457200" rtl="0" algn="l">
              <a:spcBef>
                <a:spcPts val="0"/>
              </a:spcBef>
              <a:spcAft>
                <a:spcPts val="0"/>
              </a:spcAft>
              <a:buSzPts val="1700"/>
              <a:buChar char="-"/>
            </a:pPr>
            <a:r>
              <a:rPr lang="ko" sz="1700"/>
              <a:t>신뢰성 검증</a:t>
            </a:r>
            <a:endParaRPr sz="17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모델 검증</a:t>
            </a:r>
            <a:endParaRPr/>
          </a:p>
          <a:p>
            <a:pPr indent="0" lvl="0" marL="0" rtl="0" algn="l">
              <a:spcBef>
                <a:spcPts val="0"/>
              </a:spcBef>
              <a:spcAft>
                <a:spcPts val="0"/>
              </a:spcAft>
              <a:buNone/>
            </a:pPr>
            <a:r>
              <a:t/>
            </a:r>
            <a:endParaRPr sz="1177"/>
          </a:p>
          <a:p>
            <a:pPr indent="-302260" lvl="0" marL="457200" rtl="0" algn="l">
              <a:spcBef>
                <a:spcPts val="0"/>
              </a:spcBef>
              <a:spcAft>
                <a:spcPts val="0"/>
              </a:spcAft>
              <a:buSzPct val="100000"/>
              <a:buChar char="-"/>
            </a:pPr>
            <a:r>
              <a:rPr lang="ko" sz="1288"/>
              <a:t>신뢰성 검증</a:t>
            </a:r>
            <a:endParaRPr sz="1288"/>
          </a:p>
        </p:txBody>
      </p:sp>
      <p:sp>
        <p:nvSpPr>
          <p:cNvPr id="355" name="Google Shape;355;p45"/>
          <p:cNvSpPr txBox="1"/>
          <p:nvPr>
            <p:ph idx="1" type="body"/>
          </p:nvPr>
        </p:nvSpPr>
        <p:spPr>
          <a:xfrm>
            <a:off x="1297500" y="1567550"/>
            <a:ext cx="7038900" cy="338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 데이터 전처리 후, 선형회귀 모델에 변수를 대입하여 유의수준 5에서 상관관계를 측정하여 R-squared가 0.4 이상이면 일반적인 통계학에서 상관관계가 있다고 볼 수 있으므로 변수들간의 상관계수를 출력하고 해당 결과를 산포도로 나타내어 분석함.</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ko"/>
              <a:t>변수의 P&gt;|t|값이 0.05  이하일 때 통계적인 의미가 있다고 할 수 있으므로 해당 수치를 관찰함.</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6"/>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ko" sz="3000"/>
              <a:t>분석결과</a:t>
            </a:r>
            <a:endParaRPr sz="3000"/>
          </a:p>
          <a:p>
            <a:pPr indent="0" lvl="0" marL="0" rtl="0" algn="l">
              <a:spcBef>
                <a:spcPts val="0"/>
              </a:spcBef>
              <a:spcAft>
                <a:spcPts val="0"/>
              </a:spcAft>
              <a:buNone/>
            </a:pPr>
            <a:r>
              <a:t/>
            </a:r>
            <a:endParaRPr/>
          </a:p>
          <a:p>
            <a:pPr indent="-336550" lvl="0" marL="457200" rtl="0" algn="l">
              <a:spcBef>
                <a:spcPts val="0"/>
              </a:spcBef>
              <a:spcAft>
                <a:spcPts val="0"/>
              </a:spcAft>
              <a:buSzPts val="1700"/>
              <a:buChar char="-"/>
            </a:pPr>
            <a:r>
              <a:rPr lang="ko" sz="1700"/>
              <a:t>시사점</a:t>
            </a:r>
            <a:endParaRPr sz="17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분석결과</a:t>
            </a:r>
            <a:endParaRPr/>
          </a:p>
          <a:p>
            <a:pPr indent="0" lvl="0" marL="0" rtl="0" algn="l">
              <a:spcBef>
                <a:spcPts val="0"/>
              </a:spcBef>
              <a:spcAft>
                <a:spcPts val="0"/>
              </a:spcAft>
              <a:buNone/>
            </a:pPr>
            <a:r>
              <a:t/>
            </a:r>
            <a:endParaRPr sz="1177"/>
          </a:p>
          <a:p>
            <a:pPr indent="-302260" lvl="0" marL="457200" rtl="0" algn="l">
              <a:spcBef>
                <a:spcPts val="0"/>
              </a:spcBef>
              <a:spcAft>
                <a:spcPts val="0"/>
              </a:spcAft>
              <a:buSzPct val="100000"/>
              <a:buChar char="-"/>
            </a:pPr>
            <a:r>
              <a:rPr lang="ko" sz="1288"/>
              <a:t>시사점</a:t>
            </a:r>
            <a:endParaRPr sz="1288"/>
          </a:p>
        </p:txBody>
      </p:sp>
      <p:sp>
        <p:nvSpPr>
          <p:cNvPr id="366" name="Google Shape;366;p47"/>
          <p:cNvSpPr txBox="1"/>
          <p:nvPr>
            <p:ph idx="1" type="body"/>
          </p:nvPr>
        </p:nvSpPr>
        <p:spPr>
          <a:xfrm>
            <a:off x="974075" y="1457050"/>
            <a:ext cx="7846500" cy="32847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ko"/>
              <a:t>백신 접종률이 올라가면 사망률이 내려가는 현상이 있으므로 중증 완화에는 어느정도  도움이 될 수 있다는 결과를 도출할 수 있다.</a:t>
            </a:r>
            <a:endParaRPr/>
          </a:p>
          <a:p>
            <a:pPr indent="0" lvl="0" marL="0" rtl="0" algn="l">
              <a:spcBef>
                <a:spcPts val="1200"/>
              </a:spcBef>
              <a:spcAft>
                <a:spcPts val="0"/>
              </a:spcAft>
              <a:buNone/>
            </a:pPr>
            <a:r>
              <a:t/>
            </a:r>
            <a:endParaRPr/>
          </a:p>
          <a:p>
            <a:pPr indent="-304958" lvl="0" marL="457200" rtl="0" algn="l">
              <a:spcBef>
                <a:spcPts val="1200"/>
              </a:spcBef>
              <a:spcAft>
                <a:spcPts val="0"/>
              </a:spcAft>
              <a:buSzPct val="100000"/>
              <a:buChar char="●"/>
            </a:pPr>
            <a:r>
              <a:rPr lang="ko"/>
              <a:t>2차 접종을 끝마친 인원이 1차 접종만 완료한 인원보다 미세하게 확진율이 낮지만, 이조차도 미세한 수치라서 효과가 있다고 보기는 힘들다.</a:t>
            </a:r>
            <a:endParaRPr/>
          </a:p>
          <a:p>
            <a:pPr indent="0" lvl="0" marL="0" rtl="0" algn="l">
              <a:spcBef>
                <a:spcPts val="1200"/>
              </a:spcBef>
              <a:spcAft>
                <a:spcPts val="0"/>
              </a:spcAft>
              <a:buNone/>
            </a:pPr>
            <a:r>
              <a:t/>
            </a:r>
            <a:endParaRPr/>
          </a:p>
          <a:p>
            <a:pPr indent="-304958" lvl="0" marL="457200" rtl="0" algn="l">
              <a:spcBef>
                <a:spcPts val="1200"/>
              </a:spcBef>
              <a:spcAft>
                <a:spcPts val="0"/>
              </a:spcAft>
              <a:buSzPct val="100000"/>
              <a:buChar char="●"/>
            </a:pPr>
            <a:r>
              <a:rPr lang="ko"/>
              <a:t>코로나 백신  접종자 수가 많아 질수록 코로나 확진자수가 줄어드는것은 아니기 때문에  예방적 차원에서 코로나의 효과는 있다고 보기 어렵다.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ko"/>
              <a:t>   </a:t>
            </a:r>
            <a:endParaRPr/>
          </a:p>
          <a:p>
            <a:pPr indent="0" lvl="0" marL="0" rtl="0" algn="l">
              <a:spcBef>
                <a:spcPts val="1200"/>
              </a:spcBef>
              <a:spcAft>
                <a:spcPts val="1200"/>
              </a:spcAft>
              <a:buNone/>
            </a:pPr>
            <a:r>
              <a:rPr lang="ko"/>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ko" sz="3000"/>
              <a:t>개별적 느낀점</a:t>
            </a:r>
            <a:endParaRPr sz="3000"/>
          </a:p>
          <a:p>
            <a:pPr indent="0" lvl="0" marL="0" rtl="0" algn="l">
              <a:spcBef>
                <a:spcPts val="0"/>
              </a:spcBef>
              <a:spcAft>
                <a:spcPts val="0"/>
              </a:spcAft>
              <a:buNone/>
            </a:pPr>
            <a:r>
              <a:t/>
            </a:r>
            <a:endParaRPr/>
          </a:p>
          <a:p>
            <a:pPr indent="-336550" lvl="0" marL="457200" rtl="0" algn="l">
              <a:spcBef>
                <a:spcPts val="0"/>
              </a:spcBef>
              <a:spcAft>
                <a:spcPts val="0"/>
              </a:spcAft>
              <a:buSzPts val="1700"/>
              <a:buChar char="-"/>
            </a:pPr>
            <a:r>
              <a:rPr lang="ko" sz="1700"/>
              <a:t>느낀점</a:t>
            </a:r>
            <a:endParaRPr sz="17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개별적 느낀점</a:t>
            </a:r>
            <a:endParaRPr/>
          </a:p>
          <a:p>
            <a:pPr indent="0" lvl="0" marL="0" rtl="0" algn="l">
              <a:spcBef>
                <a:spcPts val="0"/>
              </a:spcBef>
              <a:spcAft>
                <a:spcPts val="0"/>
              </a:spcAft>
              <a:buNone/>
            </a:pPr>
            <a:r>
              <a:t/>
            </a:r>
            <a:endParaRPr sz="1177"/>
          </a:p>
          <a:p>
            <a:pPr indent="-302260" lvl="0" marL="457200" rtl="0" algn="l">
              <a:spcBef>
                <a:spcPts val="0"/>
              </a:spcBef>
              <a:spcAft>
                <a:spcPts val="0"/>
              </a:spcAft>
              <a:buSzPct val="100000"/>
              <a:buChar char="-"/>
            </a:pPr>
            <a:r>
              <a:rPr lang="ko" sz="1288"/>
              <a:t>느낀점</a:t>
            </a:r>
            <a:endParaRPr sz="1288"/>
          </a:p>
        </p:txBody>
      </p:sp>
      <p:sp>
        <p:nvSpPr>
          <p:cNvPr id="377" name="Google Shape;377;p4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ko"/>
              <a:t>서재현 - 개별적으로 R로도 진행을 해봤었는데 데이터 형태가 달라지니 난이도가 어렵게</a:t>
            </a:r>
            <a:br>
              <a:rPr lang="ko"/>
            </a:br>
            <a:r>
              <a:rPr lang="ko"/>
              <a:t>느껴졌다.  기회가 된다면 신경망 등 TensorFlow 등도 이용해보고 싶었지만, 데이터의 형태가</a:t>
            </a:r>
            <a:br>
              <a:rPr lang="ko"/>
            </a:br>
            <a:r>
              <a:rPr lang="ko"/>
              <a:t>달라서 난해했던것 같다.  </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ko"/>
              <a:t>고진석 - 분석에 필요한 데이터를 비교적 쉽게 수집할 수 있는 주제인 코로나 관련으로 설정했는데, 너무 많은  선행 연구와 자료들이 있어서 주제선정을 제대로 했는지 의문이 든다.  2차 프로젝트에서는 많은 사람들이 공감할 만한 가치가 있는 문제와 아직 연구가 제대로 되지 않은 분야의 주제를 가지고 진행해야 겠다는 생각이 들었다.</a:t>
            </a:r>
            <a:endParaRPr/>
          </a:p>
          <a:p>
            <a:pPr indent="0" lvl="0" marL="0" rtl="0" algn="l">
              <a:spcBef>
                <a:spcPts val="1200"/>
              </a:spcBef>
              <a:spcAft>
                <a:spcPts val="0"/>
              </a:spcAft>
              <a:buNone/>
            </a:pPr>
            <a:r>
              <a:t/>
            </a:r>
            <a:endParaRPr/>
          </a:p>
          <a:p>
            <a:pPr indent="-304958" lvl="0" marL="457200" rtl="0" algn="l">
              <a:spcBef>
                <a:spcPts val="1200"/>
              </a:spcBef>
              <a:spcAft>
                <a:spcPts val="0"/>
              </a:spcAft>
              <a:buSzPct val="100000"/>
              <a:buChar char="●"/>
            </a:pPr>
            <a:r>
              <a:rPr lang="ko"/>
              <a:t>   최윤성 - 모든 지역의 데이터가 있는것이 아니기에 데이터의 정확성에 대해선 짚고 넘어가야할 부분이 있다. 이미 많은 데이터셋이 있음에도 우리 프로젝트에 필요한 데이터를 찾지못해 여러 사이트 및 데이터를 취합한 후 데이터셋을 만들었다. 이부분이 가장 힘들었던것 같다.</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0"/>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ko" sz="3000"/>
              <a:t>한계점/Q&amp;A</a:t>
            </a:r>
            <a:endParaRPr sz="3000"/>
          </a:p>
          <a:p>
            <a:pPr indent="0" lvl="0" marL="0" rtl="0" algn="l">
              <a:spcBef>
                <a:spcPts val="0"/>
              </a:spcBef>
              <a:spcAft>
                <a:spcPts val="0"/>
              </a:spcAft>
              <a:buNone/>
            </a:pPr>
            <a:r>
              <a:t/>
            </a:r>
            <a:endParaRPr/>
          </a:p>
          <a:p>
            <a:pPr indent="-336550" lvl="0" marL="457200" rtl="0" algn="l">
              <a:spcBef>
                <a:spcPts val="0"/>
              </a:spcBef>
              <a:spcAft>
                <a:spcPts val="0"/>
              </a:spcAft>
              <a:buSzPts val="1700"/>
              <a:buChar char="-"/>
            </a:pPr>
            <a:r>
              <a:rPr lang="ko" sz="1700"/>
              <a:t>개선점</a:t>
            </a:r>
            <a:endParaRPr sz="1700"/>
          </a:p>
          <a:p>
            <a:pPr indent="-336550" lvl="0" marL="457200" rtl="0" algn="l">
              <a:spcBef>
                <a:spcPts val="0"/>
              </a:spcBef>
              <a:spcAft>
                <a:spcPts val="0"/>
              </a:spcAft>
              <a:buSzPts val="1700"/>
              <a:buChar char="-"/>
            </a:pPr>
            <a:r>
              <a:rPr lang="ko" sz="1700"/>
              <a:t>Q&amp;A</a:t>
            </a:r>
            <a:endParaRPr sz="17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 한계점/Q&amp;A</a:t>
            </a:r>
            <a:endParaRPr/>
          </a:p>
          <a:p>
            <a:pPr indent="0" lvl="0" marL="0" rtl="0" algn="l">
              <a:spcBef>
                <a:spcPts val="0"/>
              </a:spcBef>
              <a:spcAft>
                <a:spcPts val="0"/>
              </a:spcAft>
              <a:buNone/>
            </a:pPr>
            <a:r>
              <a:t/>
            </a:r>
            <a:endParaRPr sz="1177"/>
          </a:p>
          <a:p>
            <a:pPr indent="-302260" lvl="0" marL="457200" rtl="0" algn="l">
              <a:spcBef>
                <a:spcPts val="0"/>
              </a:spcBef>
              <a:spcAft>
                <a:spcPts val="0"/>
              </a:spcAft>
              <a:buSzPct val="100000"/>
              <a:buChar char="-"/>
            </a:pPr>
            <a:r>
              <a:rPr lang="ko" sz="1288"/>
              <a:t>한계점</a:t>
            </a:r>
            <a:endParaRPr sz="1288"/>
          </a:p>
        </p:txBody>
      </p:sp>
      <p:sp>
        <p:nvSpPr>
          <p:cNvPr id="388" name="Google Shape;388;p5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ko"/>
              <a:t>개개인의 데이터를 세부적으로 분석하게 아닌 인구의 총 접종률과 예방률을 비교해서 분석했기 때문에 통계적인 오류가 있을 수도 있음.</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ko"/>
              <a:t> 종속변수와 독립변수의 선형 상관관계를 모델링하는 선형회귀분석만을 하였기 때문에,    다각면에서 백신과 코로나의 효용성을 분석하지 못하였</a:t>
            </a:r>
            <a:r>
              <a:rPr lang="ko"/>
              <a:t>음.</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ko"/>
              <a:t>미접종자의 확진율과 사망율 데이터를 확보하지 못해서 백신 접종이  코로나의  예방효과 및 효용성이 있는지를  제대로 분석하지 못했음.</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데이터 로딩</a:t>
            </a:r>
            <a:endParaRPr/>
          </a:p>
          <a:p>
            <a:pPr indent="0" lvl="0" marL="0" rtl="0" algn="l">
              <a:spcBef>
                <a:spcPts val="0"/>
              </a:spcBef>
              <a:spcAft>
                <a:spcPts val="0"/>
              </a:spcAft>
              <a:buNone/>
            </a:pPr>
            <a:r>
              <a:t/>
            </a:r>
            <a:endParaRPr sz="1177"/>
          </a:p>
          <a:p>
            <a:pPr indent="-302260" lvl="0" marL="457200" rtl="0" algn="l">
              <a:spcBef>
                <a:spcPts val="0"/>
              </a:spcBef>
              <a:spcAft>
                <a:spcPts val="0"/>
              </a:spcAft>
              <a:buSzPct val="100000"/>
              <a:buChar char="-"/>
            </a:pPr>
            <a:r>
              <a:rPr lang="ko" sz="1288"/>
              <a:t>데이터 수집</a:t>
            </a:r>
            <a:endParaRPr sz="1288"/>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ko"/>
              <a:t>기존에 수집했었던 지역별 확진자 데이터 폐기</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ko"/>
              <a:t>전국 데이터로 수집 방향을 변경</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ko"/>
              <a:t>기존 데이터에 없던 사망자수와 미접종자 수 등 여러가지 변수 포함 수집</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2"/>
          <p:cNvSpPr txBox="1"/>
          <p:nvPr>
            <p:ph type="title"/>
          </p:nvPr>
        </p:nvSpPr>
        <p:spPr>
          <a:xfrm>
            <a:off x="3096300" y="2114700"/>
            <a:ext cx="29514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3900"/>
              <a:t>감사합니다 !</a:t>
            </a:r>
            <a:endParaRPr sz="2788"/>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데이터 로딩</a:t>
            </a:r>
            <a:endParaRPr/>
          </a:p>
          <a:p>
            <a:pPr indent="0" lvl="0" marL="0" rtl="0" algn="l">
              <a:spcBef>
                <a:spcPts val="0"/>
              </a:spcBef>
              <a:spcAft>
                <a:spcPts val="0"/>
              </a:spcAft>
              <a:buNone/>
            </a:pPr>
            <a:r>
              <a:t/>
            </a:r>
            <a:endParaRPr sz="1177"/>
          </a:p>
          <a:p>
            <a:pPr indent="-302260" lvl="0" marL="457200" rtl="0" algn="l">
              <a:spcBef>
                <a:spcPts val="0"/>
              </a:spcBef>
              <a:spcAft>
                <a:spcPts val="0"/>
              </a:spcAft>
              <a:buSzPct val="100000"/>
              <a:buChar char="-"/>
            </a:pPr>
            <a:r>
              <a:rPr lang="ko" sz="1288"/>
              <a:t>데이터 수집</a:t>
            </a:r>
            <a:endParaRPr sz="1288"/>
          </a:p>
        </p:txBody>
      </p:sp>
      <p:sp>
        <p:nvSpPr>
          <p:cNvPr id="161" name="Google Shape;161;p17"/>
          <p:cNvSpPr txBox="1"/>
          <p:nvPr>
            <p:ph idx="1" type="body"/>
          </p:nvPr>
        </p:nvSpPr>
        <p:spPr>
          <a:xfrm>
            <a:off x="1297500" y="1253800"/>
            <a:ext cx="7038900" cy="3225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ko"/>
              <a:t>인스파일러 사이트에서 진행</a:t>
            </a:r>
            <a:endParaRPr/>
          </a:p>
        </p:txBody>
      </p:sp>
      <p:pic>
        <p:nvPicPr>
          <p:cNvPr id="162" name="Google Shape;162;p17"/>
          <p:cNvPicPr preferRelativeResize="0"/>
          <p:nvPr/>
        </p:nvPicPr>
        <p:blipFill>
          <a:blip r:embed="rId3">
            <a:alphaModFix/>
          </a:blip>
          <a:stretch>
            <a:fillRect/>
          </a:stretch>
        </p:blipFill>
        <p:spPr>
          <a:xfrm>
            <a:off x="287750" y="2135226"/>
            <a:ext cx="4208449" cy="2312600"/>
          </a:xfrm>
          <a:prstGeom prst="rect">
            <a:avLst/>
          </a:prstGeom>
          <a:noFill/>
          <a:ln>
            <a:noFill/>
          </a:ln>
        </p:spPr>
      </p:pic>
      <p:pic>
        <p:nvPicPr>
          <p:cNvPr id="163" name="Google Shape;163;p17"/>
          <p:cNvPicPr preferRelativeResize="0"/>
          <p:nvPr/>
        </p:nvPicPr>
        <p:blipFill>
          <a:blip r:embed="rId4">
            <a:alphaModFix/>
          </a:blip>
          <a:stretch>
            <a:fillRect/>
          </a:stretch>
        </p:blipFill>
        <p:spPr>
          <a:xfrm>
            <a:off x="4572000" y="2135225"/>
            <a:ext cx="4379425" cy="2312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데이터 로딩</a:t>
            </a:r>
            <a:endParaRPr/>
          </a:p>
          <a:p>
            <a:pPr indent="0" lvl="0" marL="0" rtl="0" algn="l">
              <a:spcBef>
                <a:spcPts val="0"/>
              </a:spcBef>
              <a:spcAft>
                <a:spcPts val="0"/>
              </a:spcAft>
              <a:buNone/>
            </a:pPr>
            <a:r>
              <a:t/>
            </a:r>
            <a:endParaRPr sz="1177"/>
          </a:p>
          <a:p>
            <a:pPr indent="-302260" lvl="0" marL="457200" rtl="0" algn="l">
              <a:spcBef>
                <a:spcPts val="0"/>
              </a:spcBef>
              <a:spcAft>
                <a:spcPts val="0"/>
              </a:spcAft>
              <a:buSzPct val="100000"/>
              <a:buChar char="-"/>
            </a:pPr>
            <a:r>
              <a:rPr lang="ko" sz="1288"/>
              <a:t>데이터 수집</a:t>
            </a:r>
            <a:endParaRPr sz="1288"/>
          </a:p>
        </p:txBody>
      </p:sp>
      <p:sp>
        <p:nvSpPr>
          <p:cNvPr id="169" name="Google Shape;169;p18"/>
          <p:cNvSpPr txBox="1"/>
          <p:nvPr>
            <p:ph idx="1" type="body"/>
          </p:nvPr>
        </p:nvSpPr>
        <p:spPr>
          <a:xfrm>
            <a:off x="1297500" y="1253800"/>
            <a:ext cx="7038900" cy="3225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ko"/>
              <a:t>인스파일러 사이트에서 진행 -&gt; 테이블 형태의 csv 파일로 수집</a:t>
            </a:r>
            <a:endParaRPr/>
          </a:p>
        </p:txBody>
      </p:sp>
      <p:pic>
        <p:nvPicPr>
          <p:cNvPr id="170" name="Google Shape;170;p18"/>
          <p:cNvPicPr preferRelativeResize="0"/>
          <p:nvPr/>
        </p:nvPicPr>
        <p:blipFill>
          <a:blip r:embed="rId3">
            <a:alphaModFix/>
          </a:blip>
          <a:stretch>
            <a:fillRect/>
          </a:stretch>
        </p:blipFill>
        <p:spPr>
          <a:xfrm>
            <a:off x="2249599" y="1741425"/>
            <a:ext cx="4644801" cy="2823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데이터 로딩</a:t>
            </a:r>
            <a:endParaRPr/>
          </a:p>
          <a:p>
            <a:pPr indent="0" lvl="0" marL="0" rtl="0" algn="l">
              <a:spcBef>
                <a:spcPts val="0"/>
              </a:spcBef>
              <a:spcAft>
                <a:spcPts val="0"/>
              </a:spcAft>
              <a:buNone/>
            </a:pPr>
            <a:r>
              <a:t/>
            </a:r>
            <a:endParaRPr sz="1177"/>
          </a:p>
          <a:p>
            <a:pPr indent="-302260" lvl="0" marL="457200" rtl="0" algn="l">
              <a:spcBef>
                <a:spcPts val="0"/>
              </a:spcBef>
              <a:spcAft>
                <a:spcPts val="0"/>
              </a:spcAft>
              <a:buSzPct val="100000"/>
              <a:buChar char="-"/>
            </a:pPr>
            <a:r>
              <a:rPr lang="ko" sz="1288"/>
              <a:t>데이터 불러오기</a:t>
            </a:r>
            <a:endParaRPr sz="1288"/>
          </a:p>
        </p:txBody>
      </p:sp>
      <p:sp>
        <p:nvSpPr>
          <p:cNvPr id="176" name="Google Shape;176;p19"/>
          <p:cNvSpPr txBox="1"/>
          <p:nvPr>
            <p:ph idx="1" type="body"/>
          </p:nvPr>
        </p:nvSpPr>
        <p:spPr>
          <a:xfrm>
            <a:off x="1297500" y="1067275"/>
            <a:ext cx="7038900" cy="29112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ko" sz="1050">
                <a:solidFill>
                  <a:srgbClr val="C586C0"/>
                </a:solidFill>
                <a:highlight>
                  <a:srgbClr val="1E1E1E"/>
                </a:highlight>
                <a:latin typeface="Courier New"/>
                <a:ea typeface="Courier New"/>
                <a:cs typeface="Courier New"/>
                <a:sym typeface="Courier New"/>
              </a:rPr>
              <a:t>import</a:t>
            </a:r>
            <a:r>
              <a:rPr lang="ko" sz="1050">
                <a:solidFill>
                  <a:srgbClr val="D4D4D4"/>
                </a:solidFill>
                <a:highlight>
                  <a:srgbClr val="1E1E1E"/>
                </a:highlight>
                <a:latin typeface="Courier New"/>
                <a:ea typeface="Courier New"/>
                <a:cs typeface="Courier New"/>
                <a:sym typeface="Courier New"/>
              </a:rPr>
              <a:t> </a:t>
            </a:r>
            <a:r>
              <a:rPr lang="ko" sz="1050">
                <a:solidFill>
                  <a:srgbClr val="4EC9B0"/>
                </a:solidFill>
                <a:highlight>
                  <a:srgbClr val="1E1E1E"/>
                </a:highlight>
                <a:latin typeface="Courier New"/>
                <a:ea typeface="Courier New"/>
                <a:cs typeface="Courier New"/>
                <a:sym typeface="Courier New"/>
              </a:rPr>
              <a:t>pandas</a:t>
            </a:r>
            <a:r>
              <a:rPr lang="ko" sz="1050">
                <a:solidFill>
                  <a:srgbClr val="D4D4D4"/>
                </a:solidFill>
                <a:highlight>
                  <a:srgbClr val="1E1E1E"/>
                </a:highlight>
                <a:latin typeface="Courier New"/>
                <a:ea typeface="Courier New"/>
                <a:cs typeface="Courier New"/>
                <a:sym typeface="Courier New"/>
              </a:rPr>
              <a:t> </a:t>
            </a:r>
            <a:r>
              <a:rPr lang="ko" sz="1050">
                <a:solidFill>
                  <a:srgbClr val="569CD6"/>
                </a:solidFill>
                <a:highlight>
                  <a:srgbClr val="1E1E1E"/>
                </a:highlight>
                <a:latin typeface="Courier New"/>
                <a:ea typeface="Courier New"/>
                <a:cs typeface="Courier New"/>
                <a:sym typeface="Courier New"/>
              </a:rPr>
              <a:t>as</a:t>
            </a:r>
            <a:r>
              <a:rPr lang="ko" sz="1050">
                <a:solidFill>
                  <a:srgbClr val="D4D4D4"/>
                </a:solidFill>
                <a:highlight>
                  <a:srgbClr val="1E1E1E"/>
                </a:highlight>
                <a:latin typeface="Courier New"/>
                <a:ea typeface="Courier New"/>
                <a:cs typeface="Courier New"/>
                <a:sym typeface="Courier New"/>
              </a:rPr>
              <a:t> </a:t>
            </a:r>
            <a:r>
              <a:rPr lang="ko" sz="1050">
                <a:solidFill>
                  <a:srgbClr val="4EC9B0"/>
                </a:solidFill>
                <a:highlight>
                  <a:srgbClr val="1E1E1E"/>
                </a:highlight>
                <a:latin typeface="Courier New"/>
                <a:ea typeface="Courier New"/>
                <a:cs typeface="Courier New"/>
                <a:sym typeface="Courier New"/>
              </a:rPr>
              <a:t>pd</a:t>
            </a:r>
            <a:endParaRPr sz="1050">
              <a:solidFill>
                <a:srgbClr val="4EC9B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ko" sz="1050">
                <a:solidFill>
                  <a:srgbClr val="9CDCFE"/>
                </a:solidFill>
                <a:highlight>
                  <a:srgbClr val="1E1E1E"/>
                </a:highlight>
                <a:latin typeface="Courier New"/>
                <a:ea typeface="Courier New"/>
                <a:cs typeface="Courier New"/>
                <a:sym typeface="Courier New"/>
              </a:rPr>
              <a:t>file_path0</a:t>
            </a:r>
            <a:r>
              <a:rPr lang="ko" sz="1050">
                <a:solidFill>
                  <a:srgbClr val="D4D4D4"/>
                </a:solidFill>
                <a:highlight>
                  <a:srgbClr val="1E1E1E"/>
                </a:highlight>
                <a:latin typeface="Courier New"/>
                <a:ea typeface="Courier New"/>
                <a:cs typeface="Courier New"/>
                <a:sym typeface="Courier New"/>
              </a:rPr>
              <a:t>=</a:t>
            </a:r>
            <a:r>
              <a:rPr lang="ko" sz="1050">
                <a:solidFill>
                  <a:srgbClr val="CE9178"/>
                </a:solidFill>
                <a:highlight>
                  <a:srgbClr val="1E1E1E"/>
                </a:highlight>
                <a:latin typeface="Courier New"/>
                <a:ea typeface="Courier New"/>
                <a:cs typeface="Courier New"/>
                <a:sym typeface="Courier New"/>
              </a:rPr>
              <a:t>"C:/project/coro.csv"</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ko" sz="1050">
                <a:solidFill>
                  <a:srgbClr val="9CDCFE"/>
                </a:solidFill>
                <a:highlight>
                  <a:srgbClr val="1E1E1E"/>
                </a:highlight>
                <a:latin typeface="Courier New"/>
                <a:ea typeface="Courier New"/>
                <a:cs typeface="Courier New"/>
                <a:sym typeface="Courier New"/>
              </a:rPr>
              <a:t>corona_df0</a:t>
            </a:r>
            <a:r>
              <a:rPr lang="ko" sz="1050">
                <a:solidFill>
                  <a:srgbClr val="D4D4D4"/>
                </a:solidFill>
                <a:highlight>
                  <a:srgbClr val="1E1E1E"/>
                </a:highlight>
                <a:latin typeface="Courier New"/>
                <a:ea typeface="Courier New"/>
                <a:cs typeface="Courier New"/>
                <a:sym typeface="Courier New"/>
              </a:rPr>
              <a:t>=</a:t>
            </a:r>
            <a:r>
              <a:rPr lang="ko" sz="1050">
                <a:solidFill>
                  <a:srgbClr val="4EC9B0"/>
                </a:solidFill>
                <a:highlight>
                  <a:srgbClr val="1E1E1E"/>
                </a:highlight>
                <a:latin typeface="Courier New"/>
                <a:ea typeface="Courier New"/>
                <a:cs typeface="Courier New"/>
                <a:sym typeface="Courier New"/>
              </a:rPr>
              <a:t>pd</a:t>
            </a:r>
            <a:r>
              <a:rPr lang="ko" sz="1050">
                <a:solidFill>
                  <a:srgbClr val="D4D4D4"/>
                </a:solidFill>
                <a:highlight>
                  <a:srgbClr val="1E1E1E"/>
                </a:highlight>
                <a:latin typeface="Courier New"/>
                <a:ea typeface="Courier New"/>
                <a:cs typeface="Courier New"/>
                <a:sym typeface="Courier New"/>
              </a:rPr>
              <a:t>.</a:t>
            </a:r>
            <a:r>
              <a:rPr lang="ko" sz="1050">
                <a:solidFill>
                  <a:srgbClr val="DCDCAA"/>
                </a:solidFill>
                <a:highlight>
                  <a:srgbClr val="1E1E1E"/>
                </a:highlight>
                <a:latin typeface="Courier New"/>
                <a:ea typeface="Courier New"/>
                <a:cs typeface="Courier New"/>
                <a:sym typeface="Courier New"/>
              </a:rPr>
              <a:t>read_csv</a:t>
            </a:r>
            <a:r>
              <a:rPr lang="ko" sz="1050">
                <a:solidFill>
                  <a:srgbClr val="D4D4D4"/>
                </a:solidFill>
                <a:highlight>
                  <a:srgbClr val="1E1E1E"/>
                </a:highlight>
                <a:latin typeface="Courier New"/>
                <a:ea typeface="Courier New"/>
                <a:cs typeface="Courier New"/>
                <a:sym typeface="Courier New"/>
              </a:rPr>
              <a:t>(</a:t>
            </a:r>
            <a:r>
              <a:rPr lang="ko" sz="1050">
                <a:solidFill>
                  <a:srgbClr val="9CDCFE"/>
                </a:solidFill>
                <a:highlight>
                  <a:srgbClr val="1E1E1E"/>
                </a:highlight>
                <a:latin typeface="Courier New"/>
                <a:ea typeface="Courier New"/>
                <a:cs typeface="Courier New"/>
                <a:sym typeface="Courier New"/>
              </a:rPr>
              <a:t>file_path0</a:t>
            </a:r>
            <a:r>
              <a:rPr lang="ko"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ko" sz="1050">
                <a:solidFill>
                  <a:srgbClr val="9CDCFE"/>
                </a:solidFill>
                <a:highlight>
                  <a:srgbClr val="1E1E1E"/>
                </a:highlight>
                <a:latin typeface="Courier New"/>
                <a:ea typeface="Courier New"/>
                <a:cs typeface="Courier New"/>
                <a:sym typeface="Courier New"/>
              </a:rPr>
              <a:t>corona_df0</a:t>
            </a:r>
            <a:endParaRPr sz="10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9CDCFE"/>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77" name="Google Shape;177;p19"/>
          <p:cNvPicPr preferRelativeResize="0"/>
          <p:nvPr/>
        </p:nvPicPr>
        <p:blipFill>
          <a:blip r:embed="rId3">
            <a:alphaModFix/>
          </a:blip>
          <a:stretch>
            <a:fillRect/>
          </a:stretch>
        </p:blipFill>
        <p:spPr>
          <a:xfrm>
            <a:off x="921963" y="2071173"/>
            <a:ext cx="7300074" cy="2719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ko" sz="3000"/>
              <a:t>데이터 탐색</a:t>
            </a:r>
            <a:endParaRPr sz="3000"/>
          </a:p>
          <a:p>
            <a:pPr indent="0" lvl="0" marL="0" rtl="0" algn="l">
              <a:spcBef>
                <a:spcPts val="0"/>
              </a:spcBef>
              <a:spcAft>
                <a:spcPts val="0"/>
              </a:spcAft>
              <a:buNone/>
            </a:pPr>
            <a:r>
              <a:t/>
            </a:r>
            <a:endParaRPr/>
          </a:p>
          <a:p>
            <a:pPr indent="-336550" lvl="0" marL="457200" rtl="0" algn="l">
              <a:spcBef>
                <a:spcPts val="0"/>
              </a:spcBef>
              <a:spcAft>
                <a:spcPts val="0"/>
              </a:spcAft>
              <a:buSzPts val="1700"/>
              <a:buChar char="-"/>
            </a:pPr>
            <a:r>
              <a:rPr lang="ko" sz="1700"/>
              <a:t>데이터 전처리</a:t>
            </a:r>
            <a:endParaRPr sz="1700"/>
          </a:p>
          <a:p>
            <a:pPr indent="-336550" lvl="0" marL="457200" rtl="0" algn="l">
              <a:spcBef>
                <a:spcPts val="0"/>
              </a:spcBef>
              <a:spcAft>
                <a:spcPts val="0"/>
              </a:spcAft>
              <a:buSzPts val="1700"/>
              <a:buChar char="-"/>
            </a:pPr>
            <a:r>
              <a:rPr lang="ko" sz="1700"/>
              <a:t>탐색적 자료분석</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데이터 탐색</a:t>
            </a:r>
            <a:endParaRPr/>
          </a:p>
          <a:p>
            <a:pPr indent="0" lvl="0" marL="0" rtl="0" algn="l">
              <a:spcBef>
                <a:spcPts val="0"/>
              </a:spcBef>
              <a:spcAft>
                <a:spcPts val="0"/>
              </a:spcAft>
              <a:buNone/>
            </a:pPr>
            <a:r>
              <a:t/>
            </a:r>
            <a:endParaRPr sz="1177"/>
          </a:p>
          <a:p>
            <a:pPr indent="-302260" lvl="0" marL="457200" rtl="0" algn="l">
              <a:spcBef>
                <a:spcPts val="0"/>
              </a:spcBef>
              <a:spcAft>
                <a:spcPts val="0"/>
              </a:spcAft>
              <a:buSzPct val="100000"/>
              <a:buChar char="-"/>
            </a:pPr>
            <a:r>
              <a:rPr lang="ko" sz="1288"/>
              <a:t>데이터 전처리</a:t>
            </a:r>
            <a:endParaRPr sz="1288"/>
          </a:p>
        </p:txBody>
      </p:sp>
      <p:sp>
        <p:nvSpPr>
          <p:cNvPr id="188" name="Google Shape;188;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ko"/>
              <a:t>파이썬에서 인식하지 못하는 특수문자 (), </a:t>
            </a:r>
            <a:endParaRPr/>
          </a:p>
          <a:p>
            <a:pPr indent="0" lvl="0" marL="0" rtl="0" algn="l">
              <a:spcBef>
                <a:spcPts val="1200"/>
              </a:spcBef>
              <a:spcAft>
                <a:spcPts val="0"/>
              </a:spcAft>
              <a:buNone/>
            </a:pPr>
            <a:r>
              <a:rPr lang="ko"/>
              <a:t>               문자 사이에 포함되어 있는 숫자 등을 선별하여 </a:t>
            </a:r>
            <a:endParaRPr/>
          </a:p>
          <a:p>
            <a:pPr indent="0" lvl="0" marL="0" rtl="0" algn="l">
              <a:spcBef>
                <a:spcPts val="1200"/>
              </a:spcBef>
              <a:spcAft>
                <a:spcPts val="0"/>
              </a:spcAft>
              <a:buNone/>
            </a:pPr>
            <a:r>
              <a:rPr lang="ko"/>
              <a:t>                제거 및 변경</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ko"/>
              <a:t>불필요하게 많은 범주들을 줄여서 삭제</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ko"/>
              <a:t>결측값을 찾아서 0값으로 처리</a:t>
            </a:r>
            <a:endParaRPr/>
          </a:p>
        </p:txBody>
      </p:sp>
      <p:sp>
        <p:nvSpPr>
          <p:cNvPr id="189" name="Google Shape;189;p21"/>
          <p:cNvSpPr txBox="1"/>
          <p:nvPr/>
        </p:nvSpPr>
        <p:spPr>
          <a:xfrm>
            <a:off x="9623975" y="3074050"/>
            <a:ext cx="57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90" name="Google Shape;190;p21"/>
          <p:cNvPicPr preferRelativeResize="0"/>
          <p:nvPr/>
        </p:nvPicPr>
        <p:blipFill>
          <a:blip r:embed="rId3">
            <a:alphaModFix/>
          </a:blip>
          <a:stretch>
            <a:fillRect/>
          </a:stretch>
        </p:blipFill>
        <p:spPr>
          <a:xfrm>
            <a:off x="5440049" y="1863047"/>
            <a:ext cx="3087224" cy="23202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