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61eb4c23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3e61eb4c23_6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f8d5eae41_1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3f8d5eae41_1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f8d5eae41_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3f8d5eae41_12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f8d5eae41_1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3f8d5eae41_12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f8d5eae41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3f8d5eae41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f8d5eae41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3f8d5eae41_8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f8ac1faa4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3f8ac1faa4_2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ee64fb0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3ee64fb0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ee64fb0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ee64fb0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f8ac1faa4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3f8ac1faa4_2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f8d5eae41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3f8d5eae41_14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f8b63ce3a_1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3f8b63ce3a_17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f8ac1faa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3f8ac1faa4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f8ac1faa4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3f8ac1faa4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f8d5eae4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3f8d5eae41_8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f8d5eae41_1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3f8d5eae41_1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f8d5eae41_1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3f8d5eae41_1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jpg"/><Relationship Id="rId4" Type="http://schemas.openxmlformats.org/officeDocument/2006/relationships/image" Target="../media/image2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jpg"/><Relationship Id="rId4" Type="http://schemas.openxmlformats.org/officeDocument/2006/relationships/image" Target="../media/image3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9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2002290" y="1469231"/>
            <a:ext cx="5134316" cy="1535906"/>
          </a:xfrm>
          <a:prstGeom prst="roundRect">
            <a:avLst>
              <a:gd fmla="val 13750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2516963" y="1469231"/>
            <a:ext cx="4619644" cy="1535906"/>
          </a:xfrm>
          <a:prstGeom prst="roundRect">
            <a:avLst>
              <a:gd fmla="val 10235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 분석 프로젝트</a:t>
            </a:r>
            <a:endParaRPr sz="1100"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2121130" y="1920957"/>
            <a:ext cx="280408" cy="280408"/>
            <a:chOff x="3591719" y="3452842"/>
            <a:chExt cx="1213018" cy="1213018"/>
          </a:xfrm>
        </p:grpSpPr>
        <p:sp>
          <p:nvSpPr>
            <p:cNvPr id="138" name="Google Shape;138;p26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39" name="Google Shape;13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26"/>
          <p:cNvGrpSpPr/>
          <p:nvPr/>
        </p:nvGrpSpPr>
        <p:grpSpPr>
          <a:xfrm>
            <a:off x="2121130" y="2593094"/>
            <a:ext cx="280408" cy="280408"/>
            <a:chOff x="5968201" y="5968492"/>
            <a:chExt cx="1213018" cy="1213018"/>
          </a:xfrm>
        </p:grpSpPr>
        <p:sp>
          <p:nvSpPr>
            <p:cNvPr id="141" name="Google Shape;141;p2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" name="Google Shape;142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26"/>
          <p:cNvGrpSpPr/>
          <p:nvPr/>
        </p:nvGrpSpPr>
        <p:grpSpPr>
          <a:xfrm>
            <a:off x="2121130" y="2257025"/>
            <a:ext cx="280408" cy="280408"/>
            <a:chOff x="6544871" y="3693473"/>
            <a:chExt cx="1213018" cy="1213018"/>
          </a:xfrm>
        </p:grpSpPr>
        <p:sp>
          <p:nvSpPr>
            <p:cNvPr id="144" name="Google Shape;144;p26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5" name="Google Shape;145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6"/>
          <p:cNvGrpSpPr/>
          <p:nvPr/>
        </p:nvGrpSpPr>
        <p:grpSpPr>
          <a:xfrm>
            <a:off x="2121130" y="1584889"/>
            <a:ext cx="280408" cy="280408"/>
            <a:chOff x="3678922" y="5845193"/>
            <a:chExt cx="1213018" cy="1213018"/>
          </a:xfrm>
        </p:grpSpPr>
        <p:sp>
          <p:nvSpPr>
            <p:cNvPr id="147" name="Google Shape;147;p26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8" name="Google Shape;148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26"/>
          <p:cNvSpPr/>
          <p:nvPr/>
        </p:nvSpPr>
        <p:spPr>
          <a:xfrm>
            <a:off x="5908425" y="3222075"/>
            <a:ext cx="1384800" cy="1178100"/>
          </a:xfrm>
          <a:prstGeom prst="roundRect">
            <a:avLst>
              <a:gd fmla="val 50000" name="adj"/>
            </a:avLst>
          </a:prstGeom>
          <a:solidFill>
            <a:schemeClr val="lt1">
              <a:alpha val="60000"/>
            </a:schemeClr>
          </a:solidFill>
          <a:ln>
            <a:noFill/>
          </a:ln>
          <a:effectLst>
            <a:outerShdw blurRad="228600" rotWithShape="0" algn="tl" dir="2700000" dist="38100">
              <a:srgbClr val="273164">
                <a:alpha val="9803"/>
              </a:srgbClr>
            </a:outerShdw>
          </a:effectLst>
        </p:spPr>
        <p:txBody>
          <a:bodyPr anchorCtr="0" anchor="ctr" bIns="0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서재현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최윤성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고진석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5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59" name="Google Shape;359;p35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제휴사 이용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엘페이 제휴사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64" name="Google Shape;3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75" y="1400113"/>
            <a:ext cx="26479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763" y="1400175"/>
            <a:ext cx="25241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36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71" name="Google Shape;371;p36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인기상품 5순위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인기점포 5순위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76" name="Google Shape;3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38" y="1390575"/>
            <a:ext cx="36480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938" y="1390575"/>
            <a:ext cx="3705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7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83" name="Google Shape;383;p37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나이&amp;성별별 구매빈도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나이&amp;성별별 구매금액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88" name="Google Shape;3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13" y="1556063"/>
            <a:ext cx="3514725" cy="2505075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89" name="Google Shape;3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238" y="1556063"/>
            <a:ext cx="3514725" cy="2505075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8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95" name="Google Shape;395;p38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나이대별 총구매금액                     지역별 + 나이대별 총구매금액 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00" name="Google Shape;4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599" y="939667"/>
            <a:ext cx="2326677" cy="326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4577" y="1151236"/>
            <a:ext cx="2946083" cy="299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39"/>
          <p:cNvGrpSpPr/>
          <p:nvPr/>
        </p:nvGrpSpPr>
        <p:grpSpPr>
          <a:xfrm>
            <a:off x="0" y="129927"/>
            <a:ext cx="9011330" cy="4883646"/>
            <a:chOff x="0" y="217715"/>
            <a:chExt cx="12015107" cy="6511528"/>
          </a:xfrm>
        </p:grpSpPr>
        <p:sp>
          <p:nvSpPr>
            <p:cNvPr id="407" name="Google Shape;407;p39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0" y="1099970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구매 시간</a:t>
              </a: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목록</a:t>
              </a:r>
              <a:endParaRPr b="0" i="0" sz="18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12" name="Google Shape;4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21" y="1628738"/>
            <a:ext cx="3951875" cy="254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133" y="1377278"/>
            <a:ext cx="4182380" cy="279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40"/>
          <p:cNvGrpSpPr/>
          <p:nvPr/>
        </p:nvGrpSpPr>
        <p:grpSpPr>
          <a:xfrm>
            <a:off x="132669" y="163286"/>
            <a:ext cx="8878661" cy="4883646"/>
            <a:chOff x="176892" y="217715"/>
            <a:chExt cx="11838215" cy="6511528"/>
          </a:xfrm>
        </p:grpSpPr>
        <p:sp>
          <p:nvSpPr>
            <p:cNvPr id="419" name="Google Shape;419;p40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활용 전략</a:t>
              </a:r>
              <a:r>
                <a:rPr b="1" i="0" lang="ko" sz="2100" u="none" cap="none" strike="noStrike">
                  <a:solidFill>
                    <a:srgbClr val="67575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 방안 제시</a:t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4" name="Google Shape;424;p40"/>
          <p:cNvSpPr/>
          <p:nvPr/>
        </p:nvSpPr>
        <p:spPr>
          <a:xfrm>
            <a:off x="697429" y="1742101"/>
            <a:ext cx="2219303" cy="545585"/>
          </a:xfrm>
          <a:prstGeom prst="roundRect">
            <a:avLst>
              <a:gd fmla="val 50000" name="adj"/>
            </a:avLst>
          </a:prstGeom>
          <a:solidFill>
            <a:srgbClr val="E4C1B1"/>
          </a:solidFill>
          <a:ln cap="flat" cmpd="sng" w="3175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b="1" lang="ko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2100"/>
          </a:p>
        </p:txBody>
      </p:sp>
      <p:sp>
        <p:nvSpPr>
          <p:cNvPr id="425" name="Google Shape;425;p40"/>
          <p:cNvSpPr/>
          <p:nvPr/>
        </p:nvSpPr>
        <p:spPr>
          <a:xfrm>
            <a:off x="778392" y="1812393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40"/>
          <p:cNvSpPr/>
          <p:nvPr/>
        </p:nvSpPr>
        <p:spPr>
          <a:xfrm>
            <a:off x="922053" y="1915931"/>
            <a:ext cx="117677" cy="197924"/>
          </a:xfrm>
          <a:custGeom>
            <a:rect b="b" l="l" r="r" t="t"/>
            <a:pathLst>
              <a:path extrusionOk="0" h="4045" w="1926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40"/>
          <p:cNvSpPr/>
          <p:nvPr/>
        </p:nvSpPr>
        <p:spPr>
          <a:xfrm>
            <a:off x="656650" y="3199827"/>
            <a:ext cx="23001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남성과 여성의 고객 비율이 1:2 비율이므로,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기본적으로 여성 고객들에 마케팅과 신규 남성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고객을 유입시킬 수 있는 마케팅 필요성 필요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남성 고객의 인원 대비 구매금액이 여성보다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높으므로 남성을 타게팅한 고가의 제품을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출시 고려할 수 있음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8" name="Google Shape;428;p40"/>
          <p:cNvCxnSpPr>
            <a:stCxn id="424" idx="2"/>
            <a:endCxn id="427" idx="0"/>
          </p:cNvCxnSpPr>
          <p:nvPr/>
        </p:nvCxnSpPr>
        <p:spPr>
          <a:xfrm flipH="1">
            <a:off x="1806781" y="2287686"/>
            <a:ext cx="300" cy="912000"/>
          </a:xfrm>
          <a:prstGeom prst="straightConnector1">
            <a:avLst/>
          </a:prstGeom>
          <a:noFill/>
          <a:ln cap="flat" cmpd="sng" w="19050">
            <a:solidFill>
              <a:srgbClr val="675750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429" name="Google Shape;429;p40"/>
          <p:cNvSpPr/>
          <p:nvPr/>
        </p:nvSpPr>
        <p:spPr>
          <a:xfrm>
            <a:off x="3472130" y="1742101"/>
            <a:ext cx="2219303" cy="545585"/>
          </a:xfrm>
          <a:prstGeom prst="roundRect">
            <a:avLst>
              <a:gd fmla="val 50000" name="adj"/>
            </a:avLst>
          </a:prstGeom>
          <a:solidFill>
            <a:srgbClr val="E4C1B1"/>
          </a:solidFill>
          <a:ln cap="flat" cmpd="sng" w="3175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b="1" lang="ko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</a:t>
            </a:r>
            <a:endParaRPr sz="2100"/>
          </a:p>
        </p:txBody>
      </p:sp>
      <p:sp>
        <p:nvSpPr>
          <p:cNvPr id="430" name="Google Shape;430;p40"/>
          <p:cNvSpPr/>
          <p:nvPr/>
        </p:nvSpPr>
        <p:spPr>
          <a:xfrm>
            <a:off x="3553093" y="1812393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40"/>
          <p:cNvSpPr/>
          <p:nvPr/>
        </p:nvSpPr>
        <p:spPr>
          <a:xfrm>
            <a:off x="3431348" y="3199822"/>
            <a:ext cx="2300090" cy="8930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30~50대의 기존 여성 고객의 이탈을 방지하는 마케팅 전략이 필요하고, 고객층이 적은 20대,50~60대 신규 남성 고객들을 유치할 수 있는 마케팅 전략이 필요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2" name="Google Shape;432;p40"/>
          <p:cNvCxnSpPr>
            <a:stCxn id="429" idx="2"/>
            <a:endCxn id="431" idx="0"/>
          </p:cNvCxnSpPr>
          <p:nvPr/>
        </p:nvCxnSpPr>
        <p:spPr>
          <a:xfrm flipH="1">
            <a:off x="4581482" y="2287686"/>
            <a:ext cx="300" cy="912000"/>
          </a:xfrm>
          <a:prstGeom prst="straightConnector1">
            <a:avLst/>
          </a:prstGeom>
          <a:noFill/>
          <a:ln cap="flat" cmpd="sng" w="19050">
            <a:solidFill>
              <a:srgbClr val="675750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433" name="Google Shape;433;p40"/>
          <p:cNvSpPr/>
          <p:nvPr/>
        </p:nvSpPr>
        <p:spPr>
          <a:xfrm>
            <a:off x="6246831" y="1742101"/>
            <a:ext cx="2219400" cy="545700"/>
          </a:xfrm>
          <a:prstGeom prst="roundRect">
            <a:avLst>
              <a:gd fmla="val 50000" name="adj"/>
            </a:avLst>
          </a:prstGeom>
          <a:solidFill>
            <a:srgbClr val="E4C1B1"/>
          </a:solidFill>
          <a:ln cap="flat" cmpd="sng" w="3175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b="1" lang="ko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endParaRPr sz="2100"/>
          </a:p>
        </p:txBody>
      </p:sp>
      <p:sp>
        <p:nvSpPr>
          <p:cNvPr id="434" name="Google Shape;434;p40"/>
          <p:cNvSpPr/>
          <p:nvPr/>
        </p:nvSpPr>
        <p:spPr>
          <a:xfrm>
            <a:off x="6327794" y="1812393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40"/>
          <p:cNvSpPr/>
          <p:nvPr/>
        </p:nvSpPr>
        <p:spPr>
          <a:xfrm>
            <a:off x="6206048" y="3199822"/>
            <a:ext cx="2300090" cy="8930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고객들이 상품을 가장 많이 구매하는 시간대인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15~17 사이 시간 때 더 많은 판매를 유도할 수 있는 마케팅 전략 필요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6" name="Google Shape;436;p40"/>
          <p:cNvCxnSpPr>
            <a:stCxn id="433" idx="2"/>
            <a:endCxn id="435" idx="0"/>
          </p:cNvCxnSpPr>
          <p:nvPr/>
        </p:nvCxnSpPr>
        <p:spPr>
          <a:xfrm flipH="1">
            <a:off x="7356231" y="2287801"/>
            <a:ext cx="300" cy="912000"/>
          </a:xfrm>
          <a:prstGeom prst="straightConnector1">
            <a:avLst/>
          </a:prstGeom>
          <a:noFill/>
          <a:ln cap="flat" cmpd="sng" w="19050">
            <a:solidFill>
              <a:srgbClr val="675750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437" name="Google Shape;437;p40"/>
          <p:cNvSpPr/>
          <p:nvPr/>
        </p:nvSpPr>
        <p:spPr>
          <a:xfrm>
            <a:off x="6415472" y="1924620"/>
            <a:ext cx="211829" cy="187807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8" name="Google Shape;438;p40"/>
          <p:cNvGrpSpPr/>
          <p:nvPr/>
        </p:nvGrpSpPr>
        <p:grpSpPr>
          <a:xfrm>
            <a:off x="3644327" y="1916279"/>
            <a:ext cx="219392" cy="192011"/>
            <a:chOff x="496" y="4251"/>
            <a:chExt cx="641" cy="561"/>
          </a:xfrm>
        </p:grpSpPr>
        <p:sp>
          <p:nvSpPr>
            <p:cNvPr id="439" name="Google Shape;439;p40"/>
            <p:cNvSpPr/>
            <p:nvPr/>
          </p:nvSpPr>
          <p:spPr>
            <a:xfrm>
              <a:off x="709" y="4720"/>
              <a:ext cx="88" cy="92"/>
            </a:xfrm>
            <a:custGeom>
              <a:rect b="b" l="l" r="r" t="t"/>
              <a:pathLst>
                <a:path extrusionOk="0" h="553" w="526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96" y="4251"/>
              <a:ext cx="641" cy="530"/>
            </a:xfrm>
            <a:custGeom>
              <a:rect b="b" l="l" r="r" t="t"/>
              <a:pathLst>
                <a:path extrusionOk="0" h="3180" w="3847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41"/>
          <p:cNvGrpSpPr/>
          <p:nvPr/>
        </p:nvGrpSpPr>
        <p:grpSpPr>
          <a:xfrm>
            <a:off x="-28300" y="2"/>
            <a:ext cx="9039695" cy="4883534"/>
            <a:chOff x="-37733" y="217715"/>
            <a:chExt cx="12052926" cy="6511379"/>
          </a:xfrm>
        </p:grpSpPr>
        <p:sp>
          <p:nvSpPr>
            <p:cNvPr id="447" name="Google Shape;447;p41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-37733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클러스터링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</a:t>
              </a: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</a:t>
              </a:r>
              <a:endParaRPr b="0" i="0" sz="18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52" name="Google Shape;4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050" y="678575"/>
            <a:ext cx="4825124" cy="41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42"/>
          <p:cNvGrpSpPr/>
          <p:nvPr/>
        </p:nvGrpSpPr>
        <p:grpSpPr>
          <a:xfrm>
            <a:off x="-28300" y="2"/>
            <a:ext cx="9039695" cy="4883534"/>
            <a:chOff x="-37733" y="217715"/>
            <a:chExt cx="12052926" cy="6511379"/>
          </a:xfrm>
        </p:grpSpPr>
        <p:sp>
          <p:nvSpPr>
            <p:cNvPr id="459" name="Google Shape;459;p42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-37733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</a:t>
              </a: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</a:t>
              </a:r>
              <a:endParaRPr b="0" i="0" sz="18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64" name="Google Shape;4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6275"/>
            <a:ext cx="8765874" cy="4117624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7"/>
          <p:cNvGrpSpPr/>
          <p:nvPr/>
        </p:nvGrpSpPr>
        <p:grpSpPr>
          <a:xfrm>
            <a:off x="132669" y="163286"/>
            <a:ext cx="8878661" cy="4883646"/>
            <a:chOff x="176892" y="217715"/>
            <a:chExt cx="11838215" cy="6511528"/>
          </a:xfrm>
        </p:grpSpPr>
        <p:sp>
          <p:nvSpPr>
            <p:cNvPr id="155" name="Google Shape;155;p27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목차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325699" y="331600"/>
              <a:ext cx="4698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0" name="Google Shape;160;p27"/>
          <p:cNvSpPr/>
          <p:nvPr/>
        </p:nvSpPr>
        <p:spPr>
          <a:xfrm>
            <a:off x="578397" y="1511062"/>
            <a:ext cx="2027557" cy="1765732"/>
          </a:xfrm>
          <a:prstGeom prst="round2SameRect">
            <a:avLst>
              <a:gd fmla="val 2629" name="adj1"/>
              <a:gd fmla="val 1833" name="adj2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3000000" dist="63500">
              <a:srgbClr val="000000">
                <a:alpha val="2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27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배경</a:t>
            </a:r>
            <a:endParaRPr b="1" sz="2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578397" y="1511062"/>
            <a:ext cx="2027556" cy="248678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6F1E5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2" name="Google Shape;162;p27"/>
          <p:cNvGrpSpPr/>
          <p:nvPr/>
        </p:nvGrpSpPr>
        <p:grpSpPr>
          <a:xfrm>
            <a:off x="1831841" y="1583333"/>
            <a:ext cx="670367" cy="104134"/>
            <a:chOff x="5455269" y="2543608"/>
            <a:chExt cx="893823" cy="138845"/>
          </a:xfrm>
        </p:grpSpPr>
        <p:sp>
          <p:nvSpPr>
            <p:cNvPr id="163" name="Google Shape;163;p27"/>
            <p:cNvSpPr/>
            <p:nvPr/>
          </p:nvSpPr>
          <p:spPr>
            <a:xfrm>
              <a:off x="5856911" y="2543608"/>
              <a:ext cx="105211" cy="138845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220991" y="2556243"/>
              <a:ext cx="128101" cy="113574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5" name="Google Shape;165;p27"/>
            <p:cNvGrpSpPr/>
            <p:nvPr/>
          </p:nvGrpSpPr>
          <p:grpSpPr>
            <a:xfrm>
              <a:off x="5455269" y="2556244"/>
              <a:ext cx="142773" cy="113573"/>
              <a:chOff x="6124" y="305"/>
              <a:chExt cx="841" cy="669"/>
            </a:xfrm>
          </p:grpSpPr>
          <p:sp>
            <p:nvSpPr>
              <p:cNvPr id="166" name="Google Shape;166;p27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68" name="Google Shape;168;p27"/>
          <p:cNvSpPr/>
          <p:nvPr/>
        </p:nvSpPr>
        <p:spPr>
          <a:xfrm>
            <a:off x="596528" y="3458832"/>
            <a:ext cx="1991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sz="1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공모전 소개</a:t>
            </a:r>
            <a:endParaRPr b="1" sz="1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3434274" y="1511087"/>
            <a:ext cx="2027700" cy="1765800"/>
          </a:xfrm>
          <a:prstGeom prst="round2SameRect">
            <a:avLst>
              <a:gd fmla="val 2629" name="adj1"/>
              <a:gd fmla="val 1833" name="adj2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3000000" dist="63500">
              <a:srgbClr val="000000">
                <a:alpha val="2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7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b="1" sz="2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3434349" y="1511062"/>
            <a:ext cx="2027700" cy="24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6F1E5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1" name="Google Shape;171;p27"/>
          <p:cNvGrpSpPr/>
          <p:nvPr/>
        </p:nvGrpSpPr>
        <p:grpSpPr>
          <a:xfrm>
            <a:off x="4400293" y="1583333"/>
            <a:ext cx="670367" cy="104134"/>
            <a:chOff x="5455269" y="2543608"/>
            <a:chExt cx="893823" cy="138845"/>
          </a:xfrm>
        </p:grpSpPr>
        <p:sp>
          <p:nvSpPr>
            <p:cNvPr id="172" name="Google Shape;172;p27"/>
            <p:cNvSpPr/>
            <p:nvPr/>
          </p:nvSpPr>
          <p:spPr>
            <a:xfrm>
              <a:off x="5856911" y="2543608"/>
              <a:ext cx="105211" cy="138845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220991" y="2556243"/>
              <a:ext cx="128101" cy="113574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4" name="Google Shape;174;p27"/>
            <p:cNvGrpSpPr/>
            <p:nvPr/>
          </p:nvGrpSpPr>
          <p:grpSpPr>
            <a:xfrm>
              <a:off x="5455269" y="2556244"/>
              <a:ext cx="142773" cy="113573"/>
              <a:chOff x="6124" y="305"/>
              <a:chExt cx="841" cy="669"/>
            </a:xfrm>
          </p:grpSpPr>
          <p:sp>
            <p:nvSpPr>
              <p:cNvPr id="175" name="Google Shape;175;p27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77" name="Google Shape;177;p27"/>
          <p:cNvSpPr/>
          <p:nvPr/>
        </p:nvSpPr>
        <p:spPr>
          <a:xfrm>
            <a:off x="3452443" y="3458782"/>
            <a:ext cx="1991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선정 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EDA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6290152" y="1511062"/>
            <a:ext cx="2027700" cy="1765800"/>
          </a:xfrm>
          <a:prstGeom prst="round2SameRect">
            <a:avLst>
              <a:gd fmla="val 2629" name="adj1"/>
              <a:gd fmla="val 1833" name="adj2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3000000" dist="63500">
              <a:srgbClr val="000000">
                <a:alpha val="2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27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 전략</a:t>
            </a:r>
            <a:endParaRPr b="1" sz="2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6290302" y="1511062"/>
            <a:ext cx="2027700" cy="24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6F1E5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0" name="Google Shape;180;p27"/>
          <p:cNvGrpSpPr/>
          <p:nvPr/>
        </p:nvGrpSpPr>
        <p:grpSpPr>
          <a:xfrm>
            <a:off x="6968745" y="1583333"/>
            <a:ext cx="670367" cy="104134"/>
            <a:chOff x="5455269" y="2543608"/>
            <a:chExt cx="893823" cy="138845"/>
          </a:xfrm>
        </p:grpSpPr>
        <p:sp>
          <p:nvSpPr>
            <p:cNvPr id="181" name="Google Shape;181;p27"/>
            <p:cNvSpPr/>
            <p:nvPr/>
          </p:nvSpPr>
          <p:spPr>
            <a:xfrm>
              <a:off x="5856911" y="2543608"/>
              <a:ext cx="105211" cy="138845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220991" y="2556243"/>
              <a:ext cx="128101" cy="113574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3" name="Google Shape;183;p27"/>
            <p:cNvGrpSpPr/>
            <p:nvPr/>
          </p:nvGrpSpPr>
          <p:grpSpPr>
            <a:xfrm>
              <a:off x="5455269" y="2556244"/>
              <a:ext cx="142773" cy="113573"/>
              <a:chOff x="6124" y="305"/>
              <a:chExt cx="841" cy="669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86" name="Google Shape;186;p27"/>
          <p:cNvSpPr/>
          <p:nvPr/>
        </p:nvSpPr>
        <p:spPr>
          <a:xfrm>
            <a:off x="6308458" y="3458770"/>
            <a:ext cx="1991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 방안 제시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8"/>
          <p:cNvGrpSpPr/>
          <p:nvPr/>
        </p:nvGrpSpPr>
        <p:grpSpPr>
          <a:xfrm>
            <a:off x="0" y="129927"/>
            <a:ext cx="9011330" cy="4883646"/>
            <a:chOff x="0" y="217715"/>
            <a:chExt cx="12015107" cy="6511528"/>
          </a:xfrm>
        </p:grpSpPr>
        <p:sp>
          <p:nvSpPr>
            <p:cNvPr id="192" name="Google Shape;192;p28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배경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0" y="1099970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공모전 소개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0175" y="1291550"/>
            <a:ext cx="8871000" cy="44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2457" lvl="0" marL="457200" rtl="0" algn="l">
              <a:spcBef>
                <a:spcPts val="800"/>
              </a:spcBef>
              <a:spcAft>
                <a:spcPts val="0"/>
              </a:spcAft>
              <a:buSzPts val="1636"/>
              <a:buChar char="●"/>
            </a:pPr>
            <a:r>
              <a:rPr b="1" lang="ko" sz="1635"/>
              <a:t>공모전 주제</a:t>
            </a:r>
            <a:r>
              <a:rPr lang="ko" sz="1635"/>
              <a:t> : 고객 구매 데이터에 기반한 예측 모델 개발 및  개인화 마케팅 전략 제안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35"/>
          </a:p>
          <a:p>
            <a:pPr indent="-332457" lvl="0" marL="457200" rtl="0" algn="l">
              <a:spcBef>
                <a:spcPts val="800"/>
              </a:spcBef>
              <a:spcAft>
                <a:spcPts val="0"/>
              </a:spcAft>
              <a:buSzPts val="1636"/>
              <a:buChar char="●"/>
            </a:pPr>
            <a:r>
              <a:rPr b="1" lang="ko" sz="1635"/>
              <a:t>주관/주최</a:t>
            </a:r>
            <a:r>
              <a:rPr lang="ko" sz="1635"/>
              <a:t> : 롯데멤버스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35"/>
          </a:p>
          <a:p>
            <a:pPr indent="-332457" lvl="0" marL="457200" rtl="0" algn="l">
              <a:spcBef>
                <a:spcPts val="800"/>
              </a:spcBef>
              <a:spcAft>
                <a:spcPts val="0"/>
              </a:spcAft>
              <a:buSzPts val="1636"/>
              <a:buChar char="●"/>
            </a:pPr>
            <a:r>
              <a:rPr b="1" lang="ko" sz="1635"/>
              <a:t>공모전 기간 </a:t>
            </a:r>
            <a:r>
              <a:rPr lang="ko" sz="1635"/>
              <a:t>: 22. 06. 20 ~ 22. 08. 12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35"/>
          </a:p>
          <a:p>
            <a:pPr indent="-332457" lvl="0" marL="457200" rtl="0" algn="l">
              <a:spcBef>
                <a:spcPts val="800"/>
              </a:spcBef>
              <a:spcAft>
                <a:spcPts val="0"/>
              </a:spcAft>
              <a:buSzPts val="1636"/>
              <a:buChar char="●"/>
            </a:pPr>
            <a:r>
              <a:rPr b="1" lang="ko" sz="1635"/>
              <a:t>분석 결과물</a:t>
            </a:r>
            <a:r>
              <a:rPr lang="ko" sz="1635"/>
              <a:t> : 분석 보고서(PPT)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35"/>
              <a:t>                        분석 코드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35"/>
              <a:t>                        데이터 및 모델 세이브 파일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850" y="1848725"/>
            <a:ext cx="3489275" cy="26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9"/>
          <p:cNvGrpSpPr/>
          <p:nvPr/>
        </p:nvGrpSpPr>
        <p:grpSpPr>
          <a:xfrm>
            <a:off x="132669" y="55465"/>
            <a:ext cx="8878661" cy="5088034"/>
            <a:chOff x="176892" y="73955"/>
            <a:chExt cx="11838215" cy="6655288"/>
          </a:xfrm>
        </p:grpSpPr>
        <p:sp>
          <p:nvSpPr>
            <p:cNvPr id="204" name="Google Shape;204;p29"/>
            <p:cNvSpPr/>
            <p:nvPr/>
          </p:nvSpPr>
          <p:spPr>
            <a:xfrm>
              <a:off x="253093" y="188683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76892" y="7395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프로젝트 배경</a:t>
              </a:r>
              <a:r>
                <a:rPr lang="ko" sz="5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325676" y="175621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76892" y="877810"/>
              <a:ext cx="11762013" cy="5780856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938" y="2287433"/>
            <a:ext cx="885596" cy="885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여성 집단 단색으로 채워진" id="210" name="Google Shape;2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6595" y="766032"/>
            <a:ext cx="317369" cy="317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전자 상거래 단색으로 채워진" id="211" name="Google Shape;2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8669" y="1516055"/>
            <a:ext cx="317369" cy="31736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2525326" y="1087522"/>
            <a:ext cx="739054" cy="1962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정보</a:t>
            </a:r>
            <a:endParaRPr sz="1100"/>
          </a:p>
        </p:txBody>
      </p:sp>
      <p:sp>
        <p:nvSpPr>
          <p:cNvPr id="213" name="Google Shape;213;p29"/>
          <p:cNvSpPr txBox="1"/>
          <p:nvPr/>
        </p:nvSpPr>
        <p:spPr>
          <a:xfrm>
            <a:off x="2322666" y="3995720"/>
            <a:ext cx="939230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정보</a:t>
            </a:r>
            <a:endParaRPr sz="1100"/>
          </a:p>
        </p:txBody>
      </p:sp>
      <p:pic>
        <p:nvPicPr>
          <p:cNvPr descr="키오스크 단색으로 채워진" id="214" name="Google Shape;21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89682" y="2229436"/>
            <a:ext cx="358454" cy="3584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재고 단색으로 채워진" id="215" name="Google Shape;215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2521" y="2941706"/>
            <a:ext cx="396696" cy="39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모임 단색으로 채워진" id="216" name="Google Shape;216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79573" y="3660072"/>
            <a:ext cx="389289" cy="389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신용 카드 단색으로 채워진" id="217" name="Google Shape;217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42502" y="4329804"/>
            <a:ext cx="421200" cy="4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2241811" y="2569018"/>
            <a:ext cx="1045849" cy="31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 정보</a:t>
            </a:r>
            <a:endParaRPr sz="1100"/>
          </a:p>
        </p:txBody>
      </p:sp>
      <p:sp>
        <p:nvSpPr>
          <p:cNvPr id="219" name="Google Shape;219;p29"/>
          <p:cNvSpPr txBox="1"/>
          <p:nvPr/>
        </p:nvSpPr>
        <p:spPr>
          <a:xfrm>
            <a:off x="2311476" y="3269824"/>
            <a:ext cx="939230" cy="31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분류 정보</a:t>
            </a:r>
            <a:endParaRPr sz="1100"/>
          </a:p>
        </p:txBody>
      </p:sp>
      <p:sp>
        <p:nvSpPr>
          <p:cNvPr id="220" name="Google Shape;220;p29"/>
          <p:cNvSpPr txBox="1"/>
          <p:nvPr/>
        </p:nvSpPr>
        <p:spPr>
          <a:xfrm>
            <a:off x="2309249" y="1819489"/>
            <a:ext cx="939230" cy="31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 정보</a:t>
            </a:r>
            <a:endParaRPr sz="1100"/>
          </a:p>
        </p:txBody>
      </p:sp>
      <p:sp>
        <p:nvSpPr>
          <p:cNvPr id="221" name="Google Shape;221;p29"/>
          <p:cNvSpPr txBox="1"/>
          <p:nvPr/>
        </p:nvSpPr>
        <p:spPr>
          <a:xfrm>
            <a:off x="2304602" y="4662517"/>
            <a:ext cx="939230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엘페이 이용</a:t>
            </a:r>
            <a:endParaRPr sz="1100"/>
          </a:p>
        </p:txBody>
      </p:sp>
      <p:sp>
        <p:nvSpPr>
          <p:cNvPr id="222" name="Google Shape;222;p29"/>
          <p:cNvSpPr/>
          <p:nvPr/>
        </p:nvSpPr>
        <p:spPr>
          <a:xfrm>
            <a:off x="3575685" y="2651242"/>
            <a:ext cx="547139" cy="2932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3835" y="2111815"/>
            <a:ext cx="1123718" cy="112371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6130993" y="2651244"/>
            <a:ext cx="5472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71573" y="2167983"/>
            <a:ext cx="1005046" cy="100504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/>
          <p:nvPr/>
        </p:nvSpPr>
        <p:spPr>
          <a:xfrm>
            <a:off x="2480827" y="707232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2480827" y="1461038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2473824" y="2204093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2465512" y="2927471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2453280" y="3631908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2453280" y="4336547"/>
            <a:ext cx="622910" cy="63632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2" name="Google Shape;232;p29"/>
          <p:cNvCxnSpPr/>
          <p:nvPr/>
        </p:nvCxnSpPr>
        <p:spPr>
          <a:xfrm>
            <a:off x="1584766" y="2870556"/>
            <a:ext cx="531159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29"/>
          <p:cNvCxnSpPr/>
          <p:nvPr/>
        </p:nvCxnSpPr>
        <p:spPr>
          <a:xfrm rot="10800000">
            <a:off x="2115925" y="1009904"/>
            <a:ext cx="0" cy="365261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29"/>
          <p:cNvCxnSpPr/>
          <p:nvPr/>
        </p:nvCxnSpPr>
        <p:spPr>
          <a:xfrm>
            <a:off x="2103471" y="925860"/>
            <a:ext cx="370353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29"/>
          <p:cNvCxnSpPr/>
          <p:nvPr/>
        </p:nvCxnSpPr>
        <p:spPr>
          <a:xfrm>
            <a:off x="2080871" y="998579"/>
            <a:ext cx="3828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" name="Google Shape;236;p29"/>
          <p:cNvCxnSpPr/>
          <p:nvPr/>
        </p:nvCxnSpPr>
        <p:spPr>
          <a:xfrm>
            <a:off x="2103471" y="1782509"/>
            <a:ext cx="382667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29"/>
          <p:cNvCxnSpPr/>
          <p:nvPr/>
        </p:nvCxnSpPr>
        <p:spPr>
          <a:xfrm>
            <a:off x="2109698" y="2540303"/>
            <a:ext cx="36412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29"/>
          <p:cNvCxnSpPr/>
          <p:nvPr/>
        </p:nvCxnSpPr>
        <p:spPr>
          <a:xfrm>
            <a:off x="2103471" y="3269824"/>
            <a:ext cx="36204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29"/>
          <p:cNvCxnSpPr/>
          <p:nvPr/>
        </p:nvCxnSpPr>
        <p:spPr>
          <a:xfrm>
            <a:off x="2091157" y="3950072"/>
            <a:ext cx="362122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29"/>
          <p:cNvCxnSpPr/>
          <p:nvPr/>
        </p:nvCxnSpPr>
        <p:spPr>
          <a:xfrm>
            <a:off x="2109698" y="4654712"/>
            <a:ext cx="34358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29"/>
          <p:cNvSpPr txBox="1"/>
          <p:nvPr/>
        </p:nvSpPr>
        <p:spPr>
          <a:xfrm>
            <a:off x="571399" y="3317324"/>
            <a:ext cx="11379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롯데 멤버스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4499587" y="3331664"/>
            <a:ext cx="11379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1100"/>
          </a:p>
        </p:txBody>
      </p:sp>
      <p:sp>
        <p:nvSpPr>
          <p:cNvPr id="243" name="Google Shape;243;p29"/>
          <p:cNvSpPr txBox="1"/>
          <p:nvPr/>
        </p:nvSpPr>
        <p:spPr>
          <a:xfrm>
            <a:off x="3432509" y="4032785"/>
            <a:ext cx="5140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프로젝트의 목적은 롯데 멤버스 고객 구매 정보데이터를 기반으로 </a:t>
            </a: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고객들의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패턴을 종합적으로 분석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349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•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로얄고객층 타겟 , 기존고객 유치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6788100" y="3270075"/>
            <a:ext cx="20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마케팅 전략 제시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657124" y="3457973"/>
            <a:ext cx="2164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0" name="Google Shape;250;p30"/>
          <p:cNvSpPr/>
          <p:nvPr/>
        </p:nvSpPr>
        <p:spPr>
          <a:xfrm>
            <a:off x="3256742" y="3457973"/>
            <a:ext cx="2164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1" name="Google Shape;251;p30"/>
          <p:cNvSpPr/>
          <p:nvPr/>
        </p:nvSpPr>
        <p:spPr>
          <a:xfrm>
            <a:off x="5856361" y="3457973"/>
            <a:ext cx="2164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2" name="Google Shape;252;p30"/>
          <p:cNvSpPr txBox="1"/>
          <p:nvPr/>
        </p:nvSpPr>
        <p:spPr>
          <a:xfrm>
            <a:off x="2328791" y="1861585"/>
            <a:ext cx="1126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정보</a:t>
            </a:r>
            <a:endParaRPr sz="1100"/>
          </a:p>
        </p:txBody>
      </p:sp>
      <p:pic>
        <p:nvPicPr>
          <p:cNvPr descr="전자 상거래 단색으로 채워진"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666" y="1380066"/>
            <a:ext cx="317368" cy="3173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30"/>
          <p:cNvGrpSpPr/>
          <p:nvPr/>
        </p:nvGrpSpPr>
        <p:grpSpPr>
          <a:xfrm>
            <a:off x="132632" y="129986"/>
            <a:ext cx="8878726" cy="4883534"/>
            <a:chOff x="176892" y="217715"/>
            <a:chExt cx="11838301" cy="6511379"/>
          </a:xfrm>
        </p:grpSpPr>
        <p:sp>
          <p:nvSpPr>
            <p:cNvPr id="255" name="Google Shape;255;p30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데이터 분석</a:t>
              </a:r>
              <a:r>
                <a:rPr b="1" i="0" lang="ko" sz="2100" u="none" cap="none" strike="noStrike">
                  <a:solidFill>
                    <a:srgbClr val="67575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76892" y="1099969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선정</a:t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Char char="●"/>
              </a:pPr>
              <a:r>
                <a:rPr b="1" lang="ko" sz="1500">
                  <a:solidFill>
                    <a:schemeClr val="dk2"/>
                  </a:solidFill>
                </a:rPr>
                <a:t>데이터셋 제공</a:t>
              </a:r>
              <a:r>
                <a:rPr lang="ko" sz="1500">
                  <a:solidFill>
                    <a:schemeClr val="dk2"/>
                  </a:solidFill>
                </a:rPr>
                <a:t> : 롯데 멤버스</a:t>
              </a:r>
              <a:endParaRPr sz="2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60" name="Google Shape;26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2748" y="2169687"/>
            <a:ext cx="835004" cy="804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여성 집단 단색으로 채워진" id="261" name="Google Shape;26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1253" y="990041"/>
            <a:ext cx="299238" cy="288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전자 상거래 단색으로 채워진" id="262" name="Google Shape;2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9961" y="989663"/>
            <a:ext cx="299238" cy="28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/>
        </p:nvSpPr>
        <p:spPr>
          <a:xfrm>
            <a:off x="3275770" y="1281960"/>
            <a:ext cx="696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정보</a:t>
            </a:r>
            <a:endParaRPr sz="1100"/>
          </a:p>
        </p:txBody>
      </p:sp>
      <p:sp>
        <p:nvSpPr>
          <p:cNvPr id="264" name="Google Shape;264;p30"/>
          <p:cNvSpPr txBox="1"/>
          <p:nvPr/>
        </p:nvSpPr>
        <p:spPr>
          <a:xfrm>
            <a:off x="4839808" y="3508331"/>
            <a:ext cx="885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정보</a:t>
            </a:r>
            <a:endParaRPr sz="1100"/>
          </a:p>
        </p:txBody>
      </p:sp>
      <p:pic>
        <p:nvPicPr>
          <p:cNvPr descr="키오스크 단색으로 채워진" id="265" name="Google Shape;26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7199" y="966002"/>
            <a:ext cx="337977" cy="3254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재고 단색으로 채워진" id="266" name="Google Shape;266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8724" y="3148124"/>
            <a:ext cx="374034" cy="360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모임 단색으로 채워진" id="267" name="Google Shape;267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99071" y="3184853"/>
            <a:ext cx="367049" cy="3534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신용 카드 단색으로 채워진" id="268" name="Google Shape;268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33682" y="3151131"/>
            <a:ext cx="397138" cy="38245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 txBox="1"/>
          <p:nvPr/>
        </p:nvSpPr>
        <p:spPr>
          <a:xfrm>
            <a:off x="6539200" y="1274349"/>
            <a:ext cx="986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 정보</a:t>
            </a:r>
            <a:endParaRPr sz="1100"/>
          </a:p>
        </p:txBody>
      </p:sp>
      <p:sp>
        <p:nvSpPr>
          <p:cNvPr id="270" name="Google Shape;270;p30"/>
          <p:cNvSpPr txBox="1"/>
          <p:nvPr/>
        </p:nvSpPr>
        <p:spPr>
          <a:xfrm>
            <a:off x="3082591" y="3446060"/>
            <a:ext cx="885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분류 정보</a:t>
            </a:r>
            <a:endParaRPr sz="1100"/>
          </a:p>
        </p:txBody>
      </p:sp>
      <p:sp>
        <p:nvSpPr>
          <p:cNvPr id="271" name="Google Shape;271;p30"/>
          <p:cNvSpPr txBox="1"/>
          <p:nvPr/>
        </p:nvSpPr>
        <p:spPr>
          <a:xfrm>
            <a:off x="4818216" y="1265187"/>
            <a:ext cx="885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 정보</a:t>
            </a:r>
            <a:endParaRPr sz="1100"/>
          </a:p>
        </p:txBody>
      </p:sp>
      <p:sp>
        <p:nvSpPr>
          <p:cNvPr id="272" name="Google Shape;272;p30"/>
          <p:cNvSpPr txBox="1"/>
          <p:nvPr/>
        </p:nvSpPr>
        <p:spPr>
          <a:xfrm>
            <a:off x="6608834" y="3501080"/>
            <a:ext cx="885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엘페이 이용</a:t>
            </a:r>
            <a:endParaRPr sz="1100"/>
          </a:p>
        </p:txBody>
      </p:sp>
      <p:sp>
        <p:nvSpPr>
          <p:cNvPr id="273" name="Google Shape;273;p30"/>
          <p:cNvSpPr/>
          <p:nvPr/>
        </p:nvSpPr>
        <p:spPr>
          <a:xfrm>
            <a:off x="3233813" y="936650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4979993" y="939707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6757959" y="942991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227827" y="3135198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979993" y="3159279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6747161" y="3159279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9" name="Google Shape;279;p30"/>
          <p:cNvCxnSpPr/>
          <p:nvPr/>
        </p:nvCxnSpPr>
        <p:spPr>
          <a:xfrm>
            <a:off x="2649795" y="1029707"/>
            <a:ext cx="349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30"/>
          <p:cNvSpPr txBox="1"/>
          <p:nvPr/>
        </p:nvSpPr>
        <p:spPr>
          <a:xfrm>
            <a:off x="3027839" y="3893786"/>
            <a:ext cx="975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소분류명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대분류명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중분류명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4794695" y="1611959"/>
            <a:ext cx="975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영수증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채널 구분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일자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시간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금액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수량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6557073" y="1638768"/>
            <a:ext cx="9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번호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영수증 번호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코드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일자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방문 일자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 시간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금액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3106761" y="1720376"/>
            <a:ext cx="975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거주지대분류코드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4818216" y="3893786"/>
            <a:ext cx="11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대분류코드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중분류코드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6574874" y="3875389"/>
            <a:ext cx="975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채널 구분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영수증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이용일자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이용시간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이용금액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9725" y="1516488"/>
            <a:ext cx="1939593" cy="14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/>
        </p:nvSpPr>
        <p:spPr>
          <a:xfrm>
            <a:off x="5619325" y="5256100"/>
            <a:ext cx="21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 txBox="1"/>
          <p:nvPr/>
        </p:nvSpPr>
        <p:spPr>
          <a:xfrm>
            <a:off x="132625" y="3693375"/>
            <a:ext cx="23667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ko" sz="1500">
                <a:solidFill>
                  <a:schemeClr val="dk2"/>
                </a:solidFill>
              </a:rPr>
              <a:t>제공 범위</a:t>
            </a:r>
            <a:r>
              <a:rPr lang="ko" sz="1800">
                <a:solidFill>
                  <a:schemeClr val="dk2"/>
                </a:solidFill>
              </a:rPr>
              <a:t> : </a:t>
            </a:r>
            <a:r>
              <a:rPr lang="ko" sz="1100">
                <a:solidFill>
                  <a:schemeClr val="dk2"/>
                </a:solidFill>
              </a:rPr>
              <a:t>롯데그룹 온라인/오프라인 계열사의 이용 이력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1"/>
          <p:cNvGrpSpPr/>
          <p:nvPr/>
        </p:nvGrpSpPr>
        <p:grpSpPr>
          <a:xfrm>
            <a:off x="132669" y="129936"/>
            <a:ext cx="8878661" cy="4883646"/>
            <a:chOff x="176892" y="217715"/>
            <a:chExt cx="11838215" cy="6511528"/>
          </a:xfrm>
        </p:grpSpPr>
        <p:sp>
          <p:nvSpPr>
            <p:cNvPr id="294" name="Google Shape;294;p31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데이터 분석</a:t>
              </a:r>
              <a:r>
                <a:rPr b="1" i="0" lang="ko" sz="2100" u="none" cap="none" strike="noStrike">
                  <a:solidFill>
                    <a:srgbClr val="67575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전처리</a:t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9" name="Google Shape;299;p31"/>
          <p:cNvSpPr/>
          <p:nvPr/>
        </p:nvSpPr>
        <p:spPr>
          <a:xfrm>
            <a:off x="2215913" y="2292425"/>
            <a:ext cx="1499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</a:t>
            </a:r>
            <a:endParaRPr b="1" sz="17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정보 테이터 셋과 상품 구매정보의 데이터셋을 통합</a:t>
            </a:r>
            <a:endParaRPr b="1" sz="6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6977059" y="2055967"/>
            <a:ext cx="177339" cy="234031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4925428" y="3654321"/>
            <a:ext cx="213689" cy="187019"/>
          </a:xfrm>
          <a:custGeom>
            <a:rect b="b" l="l" r="r" t="t"/>
            <a:pathLst>
              <a:path extrusionOk="0" h="392491" w="448462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E4C1B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2857495" y="2055967"/>
            <a:ext cx="215922" cy="191436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3" name="Google Shape;303;p31"/>
          <p:cNvGrpSpPr/>
          <p:nvPr/>
        </p:nvGrpSpPr>
        <p:grpSpPr>
          <a:xfrm flipH="1" rot="10800000">
            <a:off x="3919746" y="2949911"/>
            <a:ext cx="2134910" cy="1085135"/>
            <a:chOff x="2031517" y="2753557"/>
            <a:chExt cx="2846547" cy="1446846"/>
          </a:xfrm>
        </p:grpSpPr>
        <p:sp>
          <p:nvSpPr>
            <p:cNvPr id="304" name="Google Shape;304;p31"/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E4C1B1">
                <a:alpha val="61960"/>
              </a:srgbClr>
            </a:solidFill>
            <a:ln cap="flat" cmpd="sng" w="12700">
              <a:solidFill>
                <a:srgbClr val="E4C1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 rot="-5400000">
              <a:off x="2851558" y="2053706"/>
              <a:ext cx="1326655" cy="2726357"/>
            </a:xfrm>
            <a:prstGeom prst="rightBracket">
              <a:avLst>
                <a:gd fmla="val 102753" name="adj"/>
              </a:avLst>
            </a:prstGeom>
            <a:noFill/>
            <a:ln cap="flat" cmpd="sng" w="25400">
              <a:solidFill>
                <a:srgbClr val="E4C1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6" name="Google Shape;306;p31"/>
          <p:cNvSpPr/>
          <p:nvPr/>
        </p:nvSpPr>
        <p:spPr>
          <a:xfrm>
            <a:off x="4062924" y="2111550"/>
            <a:ext cx="19917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결측치, 이상치 </a:t>
            </a:r>
            <a:r>
              <a:rPr b="1" lang="ko" sz="16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제거</a:t>
            </a:r>
            <a:endParaRPr sz="12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결측값과 이상치 제거</a:t>
            </a:r>
            <a:r>
              <a:rPr b="1" lang="ko" sz="12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2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6316176" y="2337570"/>
            <a:ext cx="14991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파생변수 생성</a:t>
            </a:r>
            <a:endParaRPr b="1" sz="15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고객별 구매 횟수, 총 구매금액, 평균 구매 금액(1회 구매당 평균 구매가),</a:t>
            </a:r>
            <a:r>
              <a:rPr b="1" lang="ko" sz="11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1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금액 순위</a:t>
            </a:r>
            <a:endParaRPr sz="11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8" name="Google Shape;308;p31"/>
          <p:cNvGrpSpPr/>
          <p:nvPr/>
        </p:nvGrpSpPr>
        <p:grpSpPr>
          <a:xfrm>
            <a:off x="5953202" y="1716664"/>
            <a:ext cx="2136542" cy="1966991"/>
            <a:chOff x="7874103" y="2461911"/>
            <a:chExt cx="2848723" cy="2622654"/>
          </a:xfrm>
        </p:grpSpPr>
        <p:grpSp>
          <p:nvGrpSpPr>
            <p:cNvPr id="309" name="Google Shape;309;p31"/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310" name="Google Shape;310;p31"/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E4C1B1">
                  <a:alpha val="6196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 rot="-5400000">
                <a:off x="8181270" y="2065820"/>
                <a:ext cx="1326655" cy="2726357"/>
              </a:xfrm>
              <a:prstGeom prst="rightBracket">
                <a:avLst>
                  <a:gd fmla="val 102753" name="adj"/>
                </a:avLst>
              </a:prstGeom>
              <a:noFill/>
              <a:ln cap="flat" cmpd="sng" w="25400">
                <a:solidFill>
                  <a:srgbClr val="E4C1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312" name="Google Shape;312;p31"/>
            <p:cNvCxnSpPr/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noFill/>
            <a:ln cap="flat" cmpd="sng" w="25400">
              <a:solidFill>
                <a:srgbClr val="E4C1B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13" name="Google Shape;313;p31"/>
          <p:cNvSpPr/>
          <p:nvPr/>
        </p:nvSpPr>
        <p:spPr>
          <a:xfrm>
            <a:off x="7703523" y="3765956"/>
            <a:ext cx="769179" cy="269089"/>
          </a:xfrm>
          <a:prstGeom prst="roundRect">
            <a:avLst>
              <a:gd fmla="val 50000" name="adj"/>
            </a:avLst>
          </a:prstGeom>
          <a:solidFill>
            <a:srgbClr val="DEEBF7"/>
          </a:solidFill>
          <a:ln cap="flat" cmpd="sng" w="2540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GOAL</a:t>
            </a:r>
            <a:endParaRPr b="1" sz="9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77977" y="1716664"/>
            <a:ext cx="3209863" cy="1129535"/>
            <a:chOff x="973803" y="2461911"/>
            <a:chExt cx="4279817" cy="1506047"/>
          </a:xfrm>
        </p:grpSpPr>
        <p:sp>
          <p:nvSpPr>
            <p:cNvPr id="315" name="Google Shape;315;p31"/>
            <p:cNvSpPr/>
            <p:nvPr/>
          </p:nvSpPr>
          <p:spPr>
            <a:xfrm rot="-5400000">
              <a:off x="3227114" y="1762060"/>
              <a:ext cx="1326655" cy="2726357"/>
            </a:xfrm>
            <a:prstGeom prst="rightBracket">
              <a:avLst>
                <a:gd fmla="val 102753" name="adj"/>
              </a:avLst>
            </a:prstGeom>
            <a:noFill/>
            <a:ln cap="flat" cmpd="sng" w="2540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b="1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17" name="Google Shape;317;p31"/>
            <p:cNvCxnSpPr/>
            <p:nvPr/>
          </p:nvCxnSpPr>
          <p:spPr>
            <a:xfrm>
              <a:off x="2271551" y="3518565"/>
              <a:ext cx="0" cy="540000"/>
            </a:xfrm>
            <a:prstGeom prst="straightConnector1">
              <a:avLst/>
            </a:prstGeom>
            <a:noFill/>
            <a:ln cap="flat" cmpd="sng" w="2540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2"/>
          <p:cNvGrpSpPr/>
          <p:nvPr/>
        </p:nvGrpSpPr>
        <p:grpSpPr>
          <a:xfrm>
            <a:off x="0" y="129927"/>
            <a:ext cx="9011330" cy="4883646"/>
            <a:chOff x="0" y="217715"/>
            <a:chExt cx="12015107" cy="6511528"/>
          </a:xfrm>
        </p:grpSpPr>
        <p:sp>
          <p:nvSpPr>
            <p:cNvPr id="323" name="Google Shape;323;p32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0" y="1099970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회원 성비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연령대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28" name="Google Shape;3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75" y="1400175"/>
            <a:ext cx="22669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150" y="1400175"/>
            <a:ext cx="23241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3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35" name="Google Shape;335;p33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성별 + 연령대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성별 + 연령대 실제 구매횟수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40" name="Google Shape;3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63" y="1400113"/>
            <a:ext cx="27146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275" y="1400163"/>
            <a:ext cx="27051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4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47" name="Google Shape;347;p34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지역별 고객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온라인/오프라인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52" name="Google Shape;3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0" y="1400175"/>
            <a:ext cx="3600450" cy="2495550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53" name="Google Shape;3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288" y="1476375"/>
            <a:ext cx="2200275" cy="2343150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