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7" r:id="rId5"/>
    <p:sldId id="871" r:id="rId6"/>
    <p:sldId id="1094" r:id="rId7"/>
    <p:sldId id="1164" r:id="rId8"/>
    <p:sldId id="1095" r:id="rId9"/>
    <p:sldId id="1096" r:id="rId10"/>
    <p:sldId id="1097" r:id="rId11"/>
    <p:sldId id="1098" r:id="rId12"/>
    <p:sldId id="1099" r:id="rId13"/>
    <p:sldId id="1101" r:id="rId14"/>
    <p:sldId id="1162" r:id="rId15"/>
    <p:sldId id="1102" r:id="rId16"/>
    <p:sldId id="1106" r:id="rId17"/>
    <p:sldId id="1107" r:id="rId18"/>
    <p:sldId id="1108" r:id="rId19"/>
    <p:sldId id="1110" r:id="rId20"/>
    <p:sldId id="1114" r:id="rId21"/>
    <p:sldId id="1167" r:id="rId22"/>
    <p:sldId id="1166" r:id="rId23"/>
    <p:sldId id="1115" r:id="rId24"/>
    <p:sldId id="1113" r:id="rId25"/>
    <p:sldId id="1105" r:id="rId26"/>
    <p:sldId id="1111" r:id="rId27"/>
    <p:sldId id="1117" r:id="rId28"/>
    <p:sldId id="1161" r:id="rId29"/>
    <p:sldId id="1163" r:id="rId30"/>
    <p:sldId id="1092" r:id="rId31"/>
    <p:sldId id="31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D3617-6EEC-41F8-9477-0020CB526DE5}" v="6" dt="2024-01-29T10:55:33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D-AUC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'[통합 문서1.xlsx]Sheet1'!$J$17</c:f>
              <c:strCache>
                <c:ptCount val="1"/>
                <c:pt idx="0">
                  <c:v>min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'[통합 문서1.xlsx]Sheet1'!$J$18:$J$20</c:f>
              <c:numCache>
                <c:formatCode>General</c:formatCode>
                <c:ptCount val="3"/>
                <c:pt idx="0">
                  <c:v>97</c:v>
                </c:pt>
                <c:pt idx="1">
                  <c:v>97.99</c:v>
                </c:pt>
                <c:pt idx="2">
                  <c:v>98.54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5C-4498-A2F4-86B3189FC83C}"/>
            </c:ext>
          </c:extLst>
        </c:ser>
        <c:ser>
          <c:idx val="1"/>
          <c:order val="1"/>
          <c:tx>
            <c:strRef>
              <c:f>'[통합 문서1.xlsx]Sheet1'!$K$17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'[통합 문서1.xlsx]Sheet1'!$K$18:$K$20</c:f>
              <c:numCache>
                <c:formatCode>General</c:formatCode>
                <c:ptCount val="3"/>
                <c:pt idx="0">
                  <c:v>97.7</c:v>
                </c:pt>
                <c:pt idx="1">
                  <c:v>98.64</c:v>
                </c:pt>
                <c:pt idx="2">
                  <c:v>98.54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5C-4498-A2F4-86B3189FC83C}"/>
            </c:ext>
          </c:extLst>
        </c:ser>
        <c:ser>
          <c:idx val="2"/>
          <c:order val="2"/>
          <c:tx>
            <c:strRef>
              <c:f>'[통합 문서1.xlsx]Sheet1'!$L$17</c:f>
              <c:strCache>
                <c:ptCount val="1"/>
                <c:pt idx="0">
                  <c:v>ensemble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3"/>
              </a:solidFill>
              <a:ln w="25400">
                <a:noFill/>
              </a:ln>
              <a:effectLst/>
            </c:spPr>
          </c:marker>
          <c:val>
            <c:numRef>
              <c:f>'[통합 문서1.xlsx]Sheet1'!$L$18:$L$20</c:f>
              <c:numCache>
                <c:formatCode>General</c:formatCode>
                <c:ptCount val="3"/>
                <c:pt idx="0">
                  <c:v>97.57</c:v>
                </c:pt>
                <c:pt idx="1">
                  <c:v>98.51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5C-4498-A2F4-86B3189FC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9608327"/>
        <c:axId val="1378572808"/>
      </c:lineChart>
      <c:catAx>
        <c:axId val="1279608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F2F2F2"/>
              </a:solidFill>
              <a:prstDash val="solid"/>
              <a:round/>
            </a:ln>
            <a:effectLst/>
          </c:spPr>
        </c:majorGridlines>
        <c:minorGridlines>
          <c:spPr>
            <a:ln w="9525" cap="flat" cmpd="sng" algn="ctr">
              <a:solidFill>
                <a:srgbClr val="F2F2F2"/>
              </a:solidFill>
              <a:prstDash val="solid"/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in"/>
        <c:tickLblPos val="high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8572808"/>
        <c:crosses val="autoZero"/>
        <c:auto val="1"/>
        <c:lblAlgn val="ctr"/>
        <c:lblOffset val="100"/>
        <c:noMultiLvlLbl val="0"/>
      </c:catAx>
      <c:valAx>
        <c:axId val="1378572808"/>
        <c:scaling>
          <c:orientation val="minMax"/>
          <c:max val="100"/>
          <c:min val="95"/>
        </c:scaling>
        <c:delete val="0"/>
        <c:axPos val="l"/>
        <c:majorGridlines>
          <c:spPr>
            <a:ln w="9525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minorGridlines>
          <c:spPr>
            <a:ln w="9525" cap="flat" cmpd="sng" algn="ctr">
              <a:solidFill>
                <a:srgbClr val="F2F2F2"/>
              </a:solidFill>
              <a:prstDash val="solid"/>
              <a:round/>
            </a:ln>
            <a:effectLst/>
          </c:spPr>
        </c:min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rgbClr val="000000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9608327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6548600174978132"/>
          <c:y val="0.58953703703703708"/>
          <c:w val="0.20443110236220474"/>
          <c:h val="0.2679954068241469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5finding (average)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copypaste 0%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문서1.xlsx]Sheet1'!$G$87:$G$90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SEP</c:v>
                </c:pt>
              </c:strCache>
            </c:strRef>
          </c:cat>
          <c:val>
            <c:numRef>
              <c:f>'[통합 문서1.xlsx]Sheet1'!$H$87:$H$90</c:f>
              <c:numCache>
                <c:formatCode>General</c:formatCode>
                <c:ptCount val="4"/>
                <c:pt idx="0">
                  <c:v>75.599999999999994</c:v>
                </c:pt>
                <c:pt idx="1">
                  <c:v>36.67</c:v>
                </c:pt>
                <c:pt idx="2">
                  <c:v>53.36</c:v>
                </c:pt>
                <c:pt idx="3">
                  <c:v>97.83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CD-4CC6-83D4-1C5CE3AA0DC4}"/>
            </c:ext>
          </c:extLst>
        </c:ser>
        <c:ser>
          <c:idx val="1"/>
          <c:order val="1"/>
          <c:tx>
            <c:v>copypaste 50%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'[통합 문서1.xlsx]Sheet1'!$G$87:$G$90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SEP</c:v>
                </c:pt>
              </c:strCache>
            </c:strRef>
          </c:cat>
          <c:val>
            <c:numRef>
              <c:f>'[통합 문서1.xlsx]Sheet1'!$I$87:$I$90</c:f>
              <c:numCache>
                <c:formatCode>General</c:formatCode>
                <c:ptCount val="4"/>
                <c:pt idx="0">
                  <c:v>76.28</c:v>
                </c:pt>
                <c:pt idx="1">
                  <c:v>37.19</c:v>
                </c:pt>
                <c:pt idx="2">
                  <c:v>54.84</c:v>
                </c:pt>
                <c:pt idx="3">
                  <c:v>96.99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CD-4CC6-83D4-1C5CE3AA0DC4}"/>
            </c:ext>
          </c:extLst>
        </c:ser>
        <c:ser>
          <c:idx val="2"/>
          <c:order val="2"/>
          <c:tx>
            <c:v>copypaste75%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문서1.xlsx]Sheet1'!$G$87:$G$90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SEP</c:v>
                </c:pt>
              </c:strCache>
            </c:strRef>
          </c:cat>
          <c:val>
            <c:numRef>
              <c:f>'[통합 문서1.xlsx]Sheet1'!$J$87:$J$90</c:f>
              <c:numCache>
                <c:formatCode>General</c:formatCode>
                <c:ptCount val="4"/>
                <c:pt idx="0">
                  <c:v>77.66</c:v>
                </c:pt>
                <c:pt idx="1">
                  <c:v>39.79</c:v>
                </c:pt>
                <c:pt idx="2">
                  <c:v>58.01</c:v>
                </c:pt>
                <c:pt idx="3">
                  <c:v>96.22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CD-4CC6-83D4-1C5CE3AA0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4549648"/>
        <c:axId val="308880224"/>
      </c:barChart>
      <c:catAx>
        <c:axId val="207454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8880224"/>
        <c:crosses val="autoZero"/>
        <c:auto val="1"/>
        <c:lblAlgn val="ctr"/>
        <c:lblOffset val="100"/>
        <c:noMultiLvlLbl val="0"/>
      </c:catAx>
      <c:valAx>
        <c:axId val="3088802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454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'[통합 문서1.xlsx]Sheet1'!$J$23</c:f>
              <c:strCache>
                <c:ptCount val="1"/>
                <c:pt idx="0">
                  <c:v>min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'[통합 문서1.xlsx]Sheet1'!$J$24:$J$26</c:f>
              <c:numCache>
                <c:formatCode>General</c:formatCode>
                <c:ptCount val="3"/>
                <c:pt idx="0">
                  <c:v>76.38</c:v>
                </c:pt>
                <c:pt idx="1">
                  <c:v>78.650000000000006</c:v>
                </c:pt>
                <c:pt idx="2">
                  <c:v>79.47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1F-4527-B6FD-FE503B788827}"/>
            </c:ext>
          </c:extLst>
        </c:ser>
        <c:ser>
          <c:idx val="1"/>
          <c:order val="1"/>
          <c:tx>
            <c:strRef>
              <c:f>'[통합 문서1.xlsx]Sheet1'!$K$23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'[통합 문서1.xlsx]Sheet1'!$K$24:$K$26</c:f>
              <c:numCache>
                <c:formatCode>General</c:formatCode>
                <c:ptCount val="3"/>
                <c:pt idx="0">
                  <c:v>78.03</c:v>
                </c:pt>
                <c:pt idx="1">
                  <c:v>78.78</c:v>
                </c:pt>
                <c:pt idx="2">
                  <c:v>79.47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1F-4527-B6FD-FE503B788827}"/>
            </c:ext>
          </c:extLst>
        </c:ser>
        <c:ser>
          <c:idx val="2"/>
          <c:order val="2"/>
          <c:tx>
            <c:strRef>
              <c:f>'[통합 문서1.xlsx]Sheet1'!$L$23</c:f>
              <c:strCache>
                <c:ptCount val="1"/>
                <c:pt idx="0">
                  <c:v>ensemble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'[통합 문서1.xlsx]Sheet1'!$L$24:$L$26</c:f>
              <c:numCache>
                <c:formatCode>General</c:formatCode>
                <c:ptCount val="3"/>
                <c:pt idx="0">
                  <c:v>78.040000000000006</c:v>
                </c:pt>
                <c:pt idx="1">
                  <c:v>79.17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1F-4527-B6FD-FE503B788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8312"/>
        <c:axId val="192006664"/>
      </c:lineChart>
      <c:catAx>
        <c:axId val="2018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F2F2F2"/>
              </a:solidFill>
              <a:prstDash val="solid"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in"/>
        <c:tickLblPos val="high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006664"/>
        <c:crosses val="autoZero"/>
        <c:auto val="1"/>
        <c:lblAlgn val="ctr"/>
        <c:lblOffset val="100"/>
        <c:noMultiLvlLbl val="0"/>
      </c:catAx>
      <c:valAx>
        <c:axId val="192006664"/>
        <c:scaling>
          <c:orientation val="minMax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rgbClr val="000000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83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8423600174978125"/>
          <c:y val="0.61037037037037034"/>
          <c:w val="0.18243066491688542"/>
          <c:h val="0.2343766404199475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w/o ensemble</a:t>
            </a:r>
          </a:p>
        </c:rich>
      </c:tx>
      <c:layout>
        <c:manualLayout>
          <c:xMode val="edge"/>
          <c:yMode val="edge"/>
          <c:x val="0.2955485564304462"/>
          <c:y val="3.1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initial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문서1.xlsx]Sheet1'!$AC$14:$AF$14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SPE</c:v>
                </c:pt>
              </c:strCache>
            </c:strRef>
          </c:cat>
          <c:val>
            <c:numRef>
              <c:f>'[통합 문서1.xlsx]Sheet1'!$AC$15:$AF$15</c:f>
              <c:numCache>
                <c:formatCode>General</c:formatCode>
                <c:ptCount val="4"/>
                <c:pt idx="0">
                  <c:v>77.66</c:v>
                </c:pt>
                <c:pt idx="1">
                  <c:v>39.79</c:v>
                </c:pt>
                <c:pt idx="2">
                  <c:v>58.01</c:v>
                </c:pt>
                <c:pt idx="3">
                  <c:v>96.22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22-4BFD-A58C-E608AA2A18F0}"/>
            </c:ext>
          </c:extLst>
        </c:ser>
        <c:ser>
          <c:idx val="1"/>
          <c:order val="1"/>
          <c:tx>
            <c:v>iter1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문서1.xlsx]Sheet1'!$AC$14:$AF$14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SPE</c:v>
                </c:pt>
              </c:strCache>
            </c:strRef>
          </c:cat>
          <c:val>
            <c:numRef>
              <c:f>'[통합 문서1.xlsx]Sheet1'!$AC$16:$AF$16</c:f>
              <c:numCache>
                <c:formatCode>General</c:formatCode>
                <c:ptCount val="4"/>
                <c:pt idx="0">
                  <c:v>75.61</c:v>
                </c:pt>
                <c:pt idx="1">
                  <c:v>37.24</c:v>
                </c:pt>
                <c:pt idx="2">
                  <c:v>53.01</c:v>
                </c:pt>
                <c:pt idx="3">
                  <c:v>97.71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22-4BFD-A58C-E608AA2A1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4948232"/>
        <c:axId val="1688731144"/>
      </c:barChart>
      <c:catAx>
        <c:axId val="2104948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8731144"/>
        <c:crosses val="autoZero"/>
        <c:auto val="1"/>
        <c:lblAlgn val="ctr"/>
        <c:lblOffset val="100"/>
        <c:noMultiLvlLbl val="0"/>
      </c:catAx>
      <c:valAx>
        <c:axId val="16887311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4948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w. ensemble</a:t>
            </a:r>
          </a:p>
        </c:rich>
      </c:tx>
      <c:layout>
        <c:manualLayout>
          <c:xMode val="edge"/>
          <c:yMode val="edge"/>
          <c:x val="0.2857985564304462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initial(exp5)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문서1.xlsx]Sheet1'!$AC$19:$AF$19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SPE</c:v>
                </c:pt>
              </c:strCache>
            </c:strRef>
          </c:cat>
          <c:val>
            <c:numRef>
              <c:f>'[통합 문서1.xlsx]Sheet1'!$AC$20:$AF$20</c:f>
              <c:numCache>
                <c:formatCode>General</c:formatCode>
                <c:ptCount val="4"/>
                <c:pt idx="0">
                  <c:v>77.66</c:v>
                </c:pt>
                <c:pt idx="1">
                  <c:v>39.79</c:v>
                </c:pt>
                <c:pt idx="2">
                  <c:v>58.01</c:v>
                </c:pt>
                <c:pt idx="3">
                  <c:v>96.22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2C-4995-8D9A-75DE68CC45A8}"/>
            </c:ext>
          </c:extLst>
        </c:ser>
        <c:ser>
          <c:idx val="1"/>
          <c:order val="1"/>
          <c:tx>
            <c:v>initial(exp9)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'[통합 문서1.xlsx]Sheet1'!$AC$19:$AF$19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SPE</c:v>
                </c:pt>
              </c:strCache>
            </c:strRef>
          </c:cat>
          <c:val>
            <c:numRef>
              <c:f>'[통합 문서1.xlsx]Sheet1'!$AC$21:$AF$21</c:f>
              <c:numCache>
                <c:formatCode>General</c:formatCode>
                <c:ptCount val="4"/>
                <c:pt idx="0">
                  <c:v>76.59</c:v>
                </c:pt>
                <c:pt idx="1">
                  <c:v>38.44</c:v>
                </c:pt>
                <c:pt idx="2">
                  <c:v>55.7</c:v>
                </c:pt>
                <c:pt idx="3">
                  <c:v>96.62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2C-4995-8D9A-75DE68CC45A8}"/>
            </c:ext>
          </c:extLst>
        </c:ser>
        <c:ser>
          <c:idx val="2"/>
          <c:order val="2"/>
          <c:tx>
            <c:v>initial(exp14)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'[통합 문서1.xlsx]Sheet1'!$AC$19:$AF$19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SPE</c:v>
                </c:pt>
              </c:strCache>
            </c:strRef>
          </c:cat>
          <c:val>
            <c:numRef>
              <c:f>'[통합 문서1.xlsx]Sheet1'!$AC$22:$AF$22</c:f>
              <c:numCache>
                <c:formatCode>General</c:formatCode>
                <c:ptCount val="4"/>
                <c:pt idx="0">
                  <c:v>77.31</c:v>
                </c:pt>
                <c:pt idx="1">
                  <c:v>39.270000000000003</c:v>
                </c:pt>
                <c:pt idx="2">
                  <c:v>57.16</c:v>
                </c:pt>
                <c:pt idx="3">
                  <c:v>96.39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2C-4995-8D9A-75DE68CC45A8}"/>
            </c:ext>
          </c:extLst>
        </c:ser>
        <c:ser>
          <c:idx val="3"/>
          <c:order val="3"/>
          <c:tx>
            <c:v>iter1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문서1.xlsx]Sheet1'!$AC$19:$AF$19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SPE</c:v>
                </c:pt>
              </c:strCache>
            </c:strRef>
          </c:cat>
          <c:val>
            <c:numRef>
              <c:f>'[통합 문서1.xlsx]Sheet1'!$AC$23:$AF$23</c:f>
              <c:numCache>
                <c:formatCode>General</c:formatCode>
                <c:ptCount val="4"/>
                <c:pt idx="0">
                  <c:v>76.61</c:v>
                </c:pt>
                <c:pt idx="1">
                  <c:v>37.380000000000003</c:v>
                </c:pt>
                <c:pt idx="2">
                  <c:v>53.36</c:v>
                </c:pt>
                <c:pt idx="3">
                  <c:v>97.24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2C-4995-8D9A-75DE68CC4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0998151"/>
        <c:axId val="2101000199"/>
      </c:barChart>
      <c:catAx>
        <c:axId val="2100998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000199"/>
        <c:crosses val="autoZero"/>
        <c:auto val="1"/>
        <c:lblAlgn val="ctr"/>
        <c:lblOffset val="100"/>
        <c:noMultiLvlLbl val="0"/>
      </c:catAx>
      <c:valAx>
        <c:axId val="210100019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0998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Pseudo label</a:t>
            </a:r>
            <a:r>
              <a:rPr lang="ko-KR" altLang="en-US"/>
              <a:t>의 품질 비교 </a:t>
            </a:r>
            <a:r>
              <a:rPr lang="en-US" altLang="ko-KR"/>
              <a:t>(Dice)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'[통합 문서1.xlsx]Sheet1'!$G$144</c:f>
              <c:strCache>
                <c:ptCount val="1"/>
                <c:pt idx="0">
                  <c:v>1-finding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문서1.xlsx]Sheet1'!$F$145:$F$146</c:f>
              <c:strCache>
                <c:ptCount val="2"/>
                <c:pt idx="0">
                  <c:v>teacher 1</c:v>
                </c:pt>
                <c:pt idx="1">
                  <c:v>teacher 2</c:v>
                </c:pt>
              </c:strCache>
            </c:strRef>
          </c:cat>
          <c:val>
            <c:numRef>
              <c:f>'[통합 문서1.xlsx]Sheet1'!$G$145:$G$146</c:f>
              <c:numCache>
                <c:formatCode>General</c:formatCode>
                <c:ptCount val="2"/>
                <c:pt idx="0">
                  <c:v>78.040000000000006</c:v>
                </c:pt>
                <c:pt idx="1">
                  <c:v>79.17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B1-4C87-AD75-D92977EAF58E}"/>
            </c:ext>
          </c:extLst>
        </c:ser>
        <c:ser>
          <c:idx val="1"/>
          <c:order val="1"/>
          <c:tx>
            <c:strRef>
              <c:f>'[통합 문서1.xlsx]Sheet1'!$H$144</c:f>
              <c:strCache>
                <c:ptCount val="1"/>
                <c:pt idx="0">
                  <c:v>5-finding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문서1.xlsx]Sheet1'!$F$145:$F$146</c:f>
              <c:strCache>
                <c:ptCount val="2"/>
                <c:pt idx="0">
                  <c:v>teacher 1</c:v>
                </c:pt>
                <c:pt idx="1">
                  <c:v>teacher 2</c:v>
                </c:pt>
              </c:strCache>
            </c:strRef>
          </c:cat>
          <c:val>
            <c:numRef>
              <c:f>'[통합 문서1.xlsx]Sheet1'!$H$145:$H$146</c:f>
              <c:numCache>
                <c:formatCode>General</c:formatCode>
                <c:ptCount val="2"/>
                <c:pt idx="0">
                  <c:v>39.79</c:v>
                </c:pt>
                <c:pt idx="1">
                  <c:v>38.96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B1-4C87-AD75-D92977EAF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7396359"/>
        <c:axId val="247374855"/>
      </c:barChart>
      <c:catAx>
        <c:axId val="247396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7374855"/>
        <c:crosses val="autoZero"/>
        <c:auto val="1"/>
        <c:lblAlgn val="ctr"/>
        <c:lblOffset val="100"/>
        <c:noMultiLvlLbl val="0"/>
      </c:catAx>
      <c:valAx>
        <c:axId val="24737485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7396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Pseudo label</a:t>
            </a:r>
            <a:r>
              <a:rPr lang="ko-KR" altLang="en-US"/>
              <a:t>의 품질 비교</a:t>
            </a:r>
            <a:r>
              <a:rPr lang="en-US" altLang="ko-KR"/>
              <a:t>(D-AUC)</a:t>
            </a:r>
          </a:p>
        </c:rich>
      </c:tx>
      <c:layout>
        <c:manualLayout>
          <c:xMode val="edge"/>
          <c:yMode val="edge"/>
          <c:x val="0.23449300087489064"/>
          <c:y val="1.0417090521918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'[통합 문서1.xlsx]Sheet1'!$C$144</c:f>
              <c:strCache>
                <c:ptCount val="1"/>
                <c:pt idx="0">
                  <c:v>1-finding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문서1.xlsx]Sheet1'!$B$145:$B$146</c:f>
              <c:strCache>
                <c:ptCount val="2"/>
                <c:pt idx="0">
                  <c:v>teacher 1</c:v>
                </c:pt>
                <c:pt idx="1">
                  <c:v>teacher 2</c:v>
                </c:pt>
              </c:strCache>
            </c:strRef>
          </c:cat>
          <c:val>
            <c:numRef>
              <c:f>'[통합 문서1.xlsx]Sheet1'!$C$145:$C$146</c:f>
              <c:numCache>
                <c:formatCode>General</c:formatCode>
                <c:ptCount val="2"/>
                <c:pt idx="0">
                  <c:v>97.57</c:v>
                </c:pt>
                <c:pt idx="1">
                  <c:v>98.51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03-4B2B-83ED-D50DD038DEB1}"/>
            </c:ext>
          </c:extLst>
        </c:ser>
        <c:ser>
          <c:idx val="1"/>
          <c:order val="1"/>
          <c:tx>
            <c:strRef>
              <c:f>'[통합 문서1.xlsx]Sheet1'!$D$144</c:f>
              <c:strCache>
                <c:ptCount val="1"/>
                <c:pt idx="0">
                  <c:v>5-finding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문서1.xlsx]Sheet1'!$B$145:$B$146</c:f>
              <c:strCache>
                <c:ptCount val="2"/>
                <c:pt idx="0">
                  <c:v>teacher 1</c:v>
                </c:pt>
                <c:pt idx="1">
                  <c:v>teacher 2</c:v>
                </c:pt>
              </c:strCache>
            </c:strRef>
          </c:cat>
          <c:val>
            <c:numRef>
              <c:f>'[통합 문서1.xlsx]Sheet1'!$D$145:$D$146</c:f>
              <c:numCache>
                <c:formatCode>General</c:formatCode>
                <c:ptCount val="2"/>
                <c:pt idx="0">
                  <c:v>77.66</c:v>
                </c:pt>
                <c:pt idx="1">
                  <c:v>77.27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03-4B2B-83ED-D50DD038D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131463"/>
        <c:axId val="170133511"/>
      </c:barChart>
      <c:catAx>
        <c:axId val="170131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133511"/>
        <c:crosses val="autoZero"/>
        <c:auto val="1"/>
        <c:lblAlgn val="ctr"/>
        <c:lblOffset val="100"/>
        <c:noMultiLvlLbl val="0"/>
      </c:catAx>
      <c:valAx>
        <c:axId val="17013351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131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base vs. auxiliary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문서1.xlsx]Sheet1'!$B$57:$B$60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SPE</c:v>
                </c:pt>
              </c:strCache>
            </c:strRef>
          </c:cat>
          <c:val>
            <c:numRef>
              <c:f>'[통합 문서1.xlsx]Sheet1'!$C$57:$C$60</c:f>
              <c:numCache>
                <c:formatCode>General</c:formatCode>
                <c:ptCount val="4"/>
                <c:pt idx="0">
                  <c:v>91.98</c:v>
                </c:pt>
                <c:pt idx="1">
                  <c:v>66.67</c:v>
                </c:pt>
                <c:pt idx="2">
                  <c:v>84.07</c:v>
                </c:pt>
                <c:pt idx="3">
                  <c:v>99.67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19-4579-AE96-550CCCE363D0}"/>
            </c:ext>
          </c:extLst>
        </c:ser>
        <c:ser>
          <c:idx val="1"/>
          <c:order val="1"/>
          <c:tx>
            <c:v>auxiliary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문서1.xlsx]Sheet1'!$B$57:$B$60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SPE</c:v>
                </c:pt>
              </c:strCache>
            </c:strRef>
          </c:cat>
          <c:val>
            <c:numRef>
              <c:f>'[통합 문서1.xlsx]Sheet1'!$D$57:$D$60</c:f>
              <c:numCache>
                <c:formatCode>General</c:formatCode>
                <c:ptCount val="4"/>
                <c:pt idx="0">
                  <c:v>93.77</c:v>
                </c:pt>
                <c:pt idx="1">
                  <c:v>70.72</c:v>
                </c:pt>
                <c:pt idx="2">
                  <c:v>87.62</c:v>
                </c:pt>
                <c:pt idx="3">
                  <c:v>99.73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19-4579-AE96-550CCCE363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0982432"/>
        <c:axId val="2125173872"/>
      </c:barChart>
      <c:catAx>
        <c:axId val="16098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5173872"/>
        <c:crosses val="autoZero"/>
        <c:auto val="1"/>
        <c:lblAlgn val="ctr"/>
        <c:lblOffset val="100"/>
        <c:noMultiLvlLbl val="0"/>
      </c:catAx>
      <c:valAx>
        <c:axId val="21251738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09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base vs. auxiliary</a:t>
            </a:r>
          </a:p>
        </c:rich>
      </c:tx>
      <c:layout>
        <c:manualLayout>
          <c:xMode val="edge"/>
          <c:yMode val="edge"/>
          <c:x val="0.35363371478714845"/>
          <c:y val="3.1566644560502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문서1.xlsx]Sheet1'!$B$76:$B$79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SEP</c:v>
                </c:pt>
              </c:strCache>
            </c:strRef>
          </c:cat>
          <c:val>
            <c:numRef>
              <c:f>'[통합 문서1.xlsx]Sheet1'!$C$76:$C$79</c:f>
              <c:numCache>
                <c:formatCode>General</c:formatCode>
                <c:ptCount val="4"/>
                <c:pt idx="0">
                  <c:v>94.1</c:v>
                </c:pt>
                <c:pt idx="1">
                  <c:v>70.5</c:v>
                </c:pt>
                <c:pt idx="2">
                  <c:v>88.6</c:v>
                </c:pt>
                <c:pt idx="3">
                  <c:v>98.6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47-40C8-B1EF-68B85BCD3CAC}"/>
            </c:ext>
          </c:extLst>
        </c:ser>
        <c:ser>
          <c:idx val="1"/>
          <c:order val="1"/>
          <c:tx>
            <c:v>auxiliary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문서1.xlsx]Sheet1'!$B$76:$B$79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SEP</c:v>
                </c:pt>
              </c:strCache>
            </c:strRef>
          </c:cat>
          <c:val>
            <c:numRef>
              <c:f>'[통합 문서1.xlsx]Sheet1'!$D$76:$D$79</c:f>
              <c:numCache>
                <c:formatCode>General</c:formatCode>
                <c:ptCount val="4"/>
                <c:pt idx="0">
                  <c:v>94.46</c:v>
                </c:pt>
                <c:pt idx="1">
                  <c:v>71.760000000000005</c:v>
                </c:pt>
                <c:pt idx="2">
                  <c:v>89.18</c:v>
                </c:pt>
                <c:pt idx="3">
                  <c:v>98.6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47-40C8-B1EF-68B85BCD3C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24091440"/>
        <c:axId val="2125174368"/>
      </c:barChart>
      <c:catAx>
        <c:axId val="212409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5174368"/>
        <c:crosses val="autoZero"/>
        <c:auto val="1"/>
        <c:lblAlgn val="ctr"/>
        <c:lblOffset val="100"/>
        <c:noMultiLvlLbl val="0"/>
      </c:catAx>
      <c:valAx>
        <c:axId val="21251743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409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1fidning (PTX)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copypaste 0%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문서1.xlsx]Sheet1'!$B$87:$B$90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SEP</c:v>
                </c:pt>
              </c:strCache>
            </c:strRef>
          </c:cat>
          <c:val>
            <c:numRef>
              <c:f>'[통합 문서1.xlsx]Sheet1'!$C$87:$C$90</c:f>
              <c:numCache>
                <c:formatCode>General</c:formatCode>
                <c:ptCount val="4"/>
                <c:pt idx="0">
                  <c:v>96.7</c:v>
                </c:pt>
                <c:pt idx="1">
                  <c:v>76.37</c:v>
                </c:pt>
                <c:pt idx="2">
                  <c:v>93.42</c:v>
                </c:pt>
                <c:pt idx="3">
                  <c:v>99.71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7-454A-B2E1-5EC7E25160D9}"/>
            </c:ext>
          </c:extLst>
        </c:ser>
        <c:ser>
          <c:idx val="1"/>
          <c:order val="1"/>
          <c:tx>
            <c:v>copypaste 50%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'[통합 문서1.xlsx]Sheet1'!$B$87:$B$90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SEP</c:v>
                </c:pt>
              </c:strCache>
            </c:strRef>
          </c:cat>
          <c:val>
            <c:numRef>
              <c:f>'[통합 문서1.xlsx]Sheet1'!$D$87:$D$90</c:f>
              <c:numCache>
                <c:formatCode>General</c:formatCode>
                <c:ptCount val="4"/>
                <c:pt idx="0">
                  <c:v>97.7</c:v>
                </c:pt>
                <c:pt idx="1">
                  <c:v>78.03</c:v>
                </c:pt>
                <c:pt idx="2">
                  <c:v>95.41</c:v>
                </c:pt>
                <c:pt idx="3">
                  <c:v>99.83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7-454A-B2E1-5EC7E25160D9}"/>
            </c:ext>
          </c:extLst>
        </c:ser>
        <c:ser>
          <c:idx val="2"/>
          <c:order val="2"/>
          <c:tx>
            <c:v>copypaste75%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문서1.xlsx]Sheet1'!$B$87:$B$90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SEP</c:v>
                </c:pt>
              </c:strCache>
            </c:strRef>
          </c:cat>
          <c:val>
            <c:numRef>
              <c:f>'[통합 문서1.xlsx]Sheet1'!$E$87:$E$90</c:f>
              <c:numCache>
                <c:formatCode>General</c:formatCode>
                <c:ptCount val="4"/>
                <c:pt idx="0">
                  <c:v>97.12</c:v>
                </c:pt>
                <c:pt idx="1">
                  <c:v>77.959999999999994</c:v>
                </c:pt>
                <c:pt idx="2">
                  <c:v>94.29</c:v>
                </c:pt>
                <c:pt idx="3">
                  <c:v>99.6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7-454A-B2E1-5EC7E2516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4309168"/>
        <c:axId val="155581728"/>
      </c:barChart>
      <c:catAx>
        <c:axId val="26430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581728"/>
        <c:crosses val="autoZero"/>
        <c:auto val="1"/>
        <c:lblAlgn val="ctr"/>
        <c:lblOffset val="100"/>
        <c:noMultiLvlLbl val="0"/>
      </c:catAx>
      <c:valAx>
        <c:axId val="15558172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430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82EA8-9CF4-4ACA-B28E-74CC96B9AF6C}" type="datetimeFigureOut">
              <a:t>2024-02-28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39A4D-DED8-4982-A4BE-157AD3D536B4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4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910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BC27F-D6E0-321F-E769-DC2A08B99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70E0A-863E-D81E-AB04-A769FCC3A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1D99C-4B62-DFDE-73CF-CE9B90271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9AD21-54C5-1341-5550-DA9ED43CF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89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BC27F-D6E0-321F-E769-DC2A08B99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70E0A-863E-D81E-AB04-A769FCC3A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1D99C-4B62-DFDE-73CF-CE9B90271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9AD21-54C5-1341-5550-DA9ED43CF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61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A9B8B-50DA-571A-E643-FC0E61B3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2D7DDA-B4AE-D080-5C42-F6E28D71CF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97CB16-96A0-4B78-6448-EFEBE62D0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A63C4-E85E-CD98-DA95-F8DBF8332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3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80025-BBB0-74F0-90CE-EB893724C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DD4ED2-DFBE-E61D-8283-740223558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638EC6-F780-063F-A34B-E27E6A206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F1F52-E5D6-8D51-D777-9961B2A07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8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103CE-3496-DDF5-EAC3-DB9B199CF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EBF8B7-4771-BF26-ED8A-FE1239984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F5D53B-441E-515D-6FCE-44C880B67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7BF0-6815-E7BD-F469-C747B2D82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3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75EDF-11F0-8B9B-7066-2AA78D87B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5E07F1-29AA-CB41-7685-70914BBBF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581275-1BA1-29BA-1117-59833BBF9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E197D-A6E4-FDE3-17F8-CBBE34A3C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6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75EDF-11F0-8B9B-7066-2AA78D87B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5E07F1-29AA-CB41-7685-70914BBBF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581275-1BA1-29BA-1117-59833BBF9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E197D-A6E4-FDE3-17F8-CBBE34A3C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56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16D9C-E709-5C12-5D31-8818249E3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E2027-F323-FC34-855B-E94DD5328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6AE829-6E22-7309-605F-68BCF2AB1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A523E-E508-3EDB-E43D-15B69F34E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0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A81F5-7D6D-833D-483F-47A4B6195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D54C1-65D0-F743-A1FD-3FEF28B25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342776-50F9-87E3-13DB-FB04BF919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B1FDF-C47D-F8C8-ED41-49AD8E03A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14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6E49F-39D0-502B-087D-81C52B25C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5EE84-626B-18F7-0DF2-9017360465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A95743-7FBC-ACDF-6018-E180F6C60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D95C0-7F8C-71A5-D221-3499574B3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9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1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9F75-B6BA-D4BA-B1F6-F3C246873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6DC01-114F-955E-F845-2712971B02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F1A84-FFEE-E8AF-D86A-B45D333F3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21CE5-EEFB-860E-AB66-566A44E29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84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DCF58-24AE-EA2F-F321-D5247EC6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5CDC0F-3E10-AE4F-F6A5-901699D5E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FBEBF-1143-4499-052B-5AB0C846F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825CD-6A19-77BF-EC8B-133965D0F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72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FF193-9CA0-A24F-C1EA-AE2E370BF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8A4077-8DF3-4CEA-DB7D-D6F73354F4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00567-ABF4-878B-FC41-061452811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978E-FBF1-CBC4-3CAF-5EA84FF7C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73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FF193-9CA0-A24F-C1EA-AE2E370BF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8A4077-8DF3-4CEA-DB7D-D6F73354F4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00567-ABF4-878B-FC41-061452811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978E-FBF1-CBC4-3CAF-5EA84FF7C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9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4E35B-B837-6D07-ECCE-789BDA785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DC896-8AB6-447C-F584-6B95AF3DF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767DFE-6681-C781-1F59-29DAC79FA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6650-8086-4D6A-A5FF-0BA4FCEF9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60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4E35B-B837-6D07-ECCE-789BDA785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DC896-8AB6-447C-F584-6B95AF3DF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767DFE-6681-C781-1F59-29DAC79FA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6650-8086-4D6A-A5FF-0BA4FCEF9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97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13FCF-3FF5-DA78-28EC-D447EF696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EB8376-3A30-9D68-42F3-6FE54AF760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F7903A-26DC-E156-2E65-E4486F659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31BCE-385B-FD16-8BDD-BE707FC73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35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298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지금까지 저의 발표를 </a:t>
            </a:r>
            <a:r>
              <a:rPr lang="ko-KR" altLang="en-US" err="1"/>
              <a:t>들어주셔서</a:t>
            </a:r>
            <a:r>
              <a:rPr lang="ko-KR" altLang="en-US"/>
              <a:t> 감사합니다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E8A99-52D0-5D80-4263-6BD1CED2C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7F5B19-9503-DCB4-7384-2DCB7BD12D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D44A40-5855-6A9F-B3BD-3F8FE1396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2DBB8-31CC-E5EF-741C-0E4E94AA4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5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96B47-B6C6-D597-9FB9-300A475A7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884B5-5AA0-3A06-5528-D35550D73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99DC0-68DB-FF50-CAA2-8E67EF53C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6A8E7-7073-699C-44A9-CAAF17C790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68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C807D-38C2-B580-0315-9B13B669D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E004F9-598C-CD99-660D-727543BBE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84BEC-3477-235B-3622-669218229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933F4-088D-475C-EFAE-6D9E4990D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6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A9D53-B728-FFDA-5C90-26F35ADE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9E01C1-BC4A-2650-1D6B-15EF4F23B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FF51D8-CEB4-F0D1-99FC-3F4F5507C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83044-BE98-C589-345F-BD155B2AB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7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2DFF3-2344-B577-5C25-B80B3A145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79A92-8919-A8E1-87D8-115A65056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90DCB3-141B-8C43-6078-798BF920B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3F4F-3AB9-030F-FD74-FCFCF73ED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F5336-A43F-09D7-A88C-12BE31907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3BC516-20CF-C7A4-9F99-4F8E6234F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2C9FA3-DF85-4053-D9AB-228A10354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23C97-32CD-DDB6-ADA0-1EB497903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8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B3BB1-0FA4-28FD-1C87-DF0F4DC4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84DE62-EECA-DE4E-E632-5F94F8781C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6BF804-79BA-5EFD-01C0-953A290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A7EA6-8F95-76A0-C372-22304A208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4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5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246" y="6086509"/>
            <a:ext cx="1212256" cy="6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14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0" y="40984"/>
            <a:ext cx="6597058" cy="539826"/>
            <a:chOff x="3381560" y="412274"/>
            <a:chExt cx="6867676" cy="539826"/>
          </a:xfrm>
          <a:solidFill>
            <a:schemeClr val="bg2"/>
          </a:solidFill>
        </p:grpSpPr>
        <p:sp>
          <p:nvSpPr>
            <p:cNvPr id="9" name="직사각형 8"/>
            <p:cNvSpPr/>
            <p:nvPr/>
          </p:nvSpPr>
          <p:spPr>
            <a:xfrm>
              <a:off x="3381560" y="412274"/>
              <a:ext cx="6072056" cy="539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65E86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순서도: 수동 입력 9"/>
            <p:cNvSpPr/>
            <p:nvPr/>
          </p:nvSpPr>
          <p:spPr>
            <a:xfrm rot="5400000" flipH="1">
              <a:off x="8985781" y="-311355"/>
              <a:ext cx="539826" cy="1987084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65E86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85" y="116151"/>
            <a:ext cx="1173214" cy="58660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065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65E86">
                    <a:alpha val="0"/>
                  </a:srgb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27" y="40551"/>
            <a:ext cx="2115427" cy="7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9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34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jpe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002.05709" TargetMode="External"/><Relationship Id="rId3" Type="http://schemas.openxmlformats.org/officeDocument/2006/relationships/hyperlink" Target="https://arxiv.org/pdf/1911.04252.pdf" TargetMode="External"/><Relationship Id="rId7" Type="http://schemas.openxmlformats.org/officeDocument/2006/relationships/hyperlink" Target="https://arxiv.org/abs/1904.1284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arxiv.org/pdf/2012.07177.pdf" TargetMode="External"/><Relationship Id="rId5" Type="http://schemas.openxmlformats.org/officeDocument/2006/relationships/hyperlink" Target="https://arxiv.org/abs/1703.01780" TargetMode="External"/><Relationship Id="rId4" Type="http://schemas.openxmlformats.org/officeDocument/2006/relationships/hyperlink" Target="https://arxiv.org/pdf/1909.13719.pdf" TargetMode="External"/><Relationship Id="rId9" Type="http://schemas.openxmlformats.org/officeDocument/2006/relationships/hyperlink" Target="https://arxiv.org/abs/2301.07294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1586" y="1950497"/>
            <a:ext cx="1885505" cy="94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7">
            <a:extLst>
              <a:ext uri="{FF2B5EF4-FFF2-40B4-BE49-F238E27FC236}">
                <a16:creationId xmlns:a16="http://schemas.microsoft.com/office/drawing/2014/main" id="{EB3479E0-BE67-F81C-86E0-D5A1E760DF8C}"/>
              </a:ext>
            </a:extLst>
          </p:cNvPr>
          <p:cNvSpPr/>
          <p:nvPr/>
        </p:nvSpPr>
        <p:spPr>
          <a:xfrm>
            <a:off x="8493438" y="4495260"/>
            <a:ext cx="184730" cy="32541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</a:pPr>
            <a:endParaRPr lang="en-US" altLang="ko-KR" sz="1400" b="1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" name="직사각형 7">
            <a:extLst>
              <a:ext uri="{FF2B5EF4-FFF2-40B4-BE49-F238E27FC236}">
                <a16:creationId xmlns:a16="http://schemas.microsoft.com/office/drawing/2014/main" id="{9365EED4-8A1F-748B-3778-8E02A9C2E412}"/>
              </a:ext>
            </a:extLst>
          </p:cNvPr>
          <p:cNvSpPr/>
          <p:nvPr/>
        </p:nvSpPr>
        <p:spPr>
          <a:xfrm>
            <a:off x="8693541" y="3910472"/>
            <a:ext cx="2156692" cy="583942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/>
              </a:rPr>
              <a:t>AI </a:t>
            </a:r>
            <a:r>
              <a:rPr lang="ko-KR" altLang="en-US" sz="14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/>
              </a:rPr>
              <a:t>연구소 인턴 김주성</a:t>
            </a:r>
            <a:endParaRPr lang="en-US" altLang="ko-KR" sz="1400" b="1" spc="-10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/>
              </a:rPr>
              <a:t>2023.10.4</a:t>
            </a:r>
            <a:r>
              <a:rPr lang="en-US" sz="14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/>
              </a:rPr>
              <a:t>~ 2024.1.26 </a:t>
            </a:r>
            <a:endParaRPr lang="en-US" altLang="ko-KR" sz="1400" b="1" spc="-10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359E2-1613-C136-F25B-66E9B0F65447}"/>
              </a:ext>
            </a:extLst>
          </p:cNvPr>
          <p:cNvSpPr txBox="1"/>
          <p:nvPr/>
        </p:nvSpPr>
        <p:spPr>
          <a:xfrm>
            <a:off x="2903095" y="2062676"/>
            <a:ext cx="4902304" cy="81624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1"/>
                </a:solidFill>
                <a:ea typeface="맑은 고딕"/>
              </a:rPr>
              <a:t>Pseudo Labeling POC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F649D-6893-004A-7AD5-C4B9CC4BC297}"/>
              </a:ext>
            </a:extLst>
          </p:cNvPr>
          <p:cNvSpPr txBox="1"/>
          <p:nvPr/>
        </p:nvSpPr>
        <p:spPr>
          <a:xfrm>
            <a:off x="2903095" y="2878925"/>
            <a:ext cx="8466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ea typeface="맑은 고딕"/>
              </a:rPr>
              <a:t>Self-training: The simplest and effective way to leverage unlabeled data for medical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94933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5CE3D-00D5-04A5-AC24-F49F0B172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00288C0D-4C1C-4C4A-8FF9-6C37AD37C6EC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490A544-E9ED-669B-1AEF-D0B3EAF01F03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FC83FF75-E401-7422-D5F2-DD4EFB871068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C0A251-E755-4620-E5A5-5FF23D3784C8}"/>
              </a:ext>
            </a:extLst>
          </p:cNvPr>
          <p:cNvGrpSpPr/>
          <p:nvPr/>
        </p:nvGrpSpPr>
        <p:grpSpPr>
          <a:xfrm>
            <a:off x="515774" y="837284"/>
            <a:ext cx="967226" cy="247825"/>
            <a:chOff x="515774" y="837284"/>
            <a:chExt cx="96722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D2F124F6-2990-3B2B-5A49-A25F04745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76783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Method</a:t>
              </a: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8DA6926D-9738-6CD9-CA41-AC5BB4E3993E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833A9E-E108-AF12-BE54-15E0BD200161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8DF072CF-F463-2673-0DAF-A87639F55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D0892193-6B1F-82F5-B622-D41BC34BE375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E227DC7-A5DB-B8B9-CA86-FEBDEB3F26F7}"/>
              </a:ext>
            </a:extLst>
          </p:cNvPr>
          <p:cNvSpPr txBox="1"/>
          <p:nvPr/>
        </p:nvSpPr>
        <p:spPr>
          <a:xfrm>
            <a:off x="713598" y="1193474"/>
            <a:ext cx="2972537" cy="298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>
                <a:ea typeface="맑은 고딕"/>
              </a:rPr>
              <a:t>Auxiliary classification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38A77C-07C5-C291-EB65-87488571D5A5}"/>
              </a:ext>
            </a:extLst>
          </p:cNvPr>
          <p:cNvSpPr/>
          <p:nvPr/>
        </p:nvSpPr>
        <p:spPr>
          <a:xfrm>
            <a:off x="1488342" y="2731598"/>
            <a:ext cx="813289" cy="7483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err="1">
                <a:ea typeface="맑은 고딕"/>
              </a:rPr>
              <a:t>model</a:t>
            </a:r>
            <a:endParaRPr lang="ko-KR" altLang="en-US" sz="1200" err="1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F66B85C-DC1E-306F-F61B-9A239C7D8B69}"/>
              </a:ext>
            </a:extLst>
          </p:cNvPr>
          <p:cNvGrpSpPr/>
          <p:nvPr/>
        </p:nvGrpSpPr>
        <p:grpSpPr>
          <a:xfrm>
            <a:off x="3355791" y="1359693"/>
            <a:ext cx="1483519" cy="2957513"/>
            <a:chOff x="3902868" y="1359693"/>
            <a:chExt cx="1483519" cy="295751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0EC00FA-E08D-7831-5966-A1221D36352A}"/>
                </a:ext>
              </a:extLst>
            </p:cNvPr>
            <p:cNvSpPr/>
            <p:nvPr/>
          </p:nvSpPr>
          <p:spPr>
            <a:xfrm>
              <a:off x="4448175" y="1811948"/>
              <a:ext cx="664552" cy="6359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3A5606C-B7DD-355C-F94C-353BD7FF0782}"/>
                </a:ext>
              </a:extLst>
            </p:cNvPr>
            <p:cNvSpPr/>
            <p:nvPr/>
          </p:nvSpPr>
          <p:spPr>
            <a:xfrm>
              <a:off x="4333875" y="1926248"/>
              <a:ext cx="664552" cy="6359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D04C5F0-4A0B-A34D-2A37-570711CCACF2}"/>
                </a:ext>
              </a:extLst>
            </p:cNvPr>
            <p:cNvSpPr/>
            <p:nvPr/>
          </p:nvSpPr>
          <p:spPr>
            <a:xfrm>
              <a:off x="4200525" y="2040548"/>
              <a:ext cx="664552" cy="6359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6838A82-ABCD-E800-12BA-3DC054486C45}"/>
                </a:ext>
              </a:extLst>
            </p:cNvPr>
            <p:cNvGrpSpPr/>
            <p:nvPr/>
          </p:nvGrpSpPr>
          <p:grpSpPr>
            <a:xfrm>
              <a:off x="3902868" y="3162300"/>
              <a:ext cx="1257423" cy="1154906"/>
              <a:chOff x="3902868" y="3162300"/>
              <a:chExt cx="1257423" cy="1154906"/>
            </a:xfrm>
          </p:grpSpPr>
          <p:sp>
            <p:nvSpPr>
              <p:cNvPr id="49" name="양쪽 대괄호 48">
                <a:extLst>
                  <a:ext uri="{FF2B5EF4-FFF2-40B4-BE49-F238E27FC236}">
                    <a16:creationId xmlns:a16="http://schemas.microsoft.com/office/drawing/2014/main" id="{62545A78-81F0-A432-5538-2F69124B9B01}"/>
                  </a:ext>
                </a:extLst>
              </p:cNvPr>
              <p:cNvSpPr/>
              <p:nvPr/>
            </p:nvSpPr>
            <p:spPr>
              <a:xfrm>
                <a:off x="4241006" y="3440906"/>
                <a:ext cx="919285" cy="876300"/>
              </a:xfrm>
              <a:prstGeom prst="bracketPair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0" name="TextBox 34">
                <a:extLst>
                  <a:ext uri="{FF2B5EF4-FFF2-40B4-BE49-F238E27FC236}">
                    <a16:creationId xmlns:a16="http://schemas.microsoft.com/office/drawing/2014/main" id="{22CD8A3E-75AB-126D-77F8-3B1BBDB0C1A4}"/>
                  </a:ext>
                </a:extLst>
              </p:cNvPr>
              <p:cNvSpPr txBox="1"/>
              <p:nvPr/>
            </p:nvSpPr>
            <p:spPr>
              <a:xfrm>
                <a:off x="4288631" y="3443287"/>
                <a:ext cx="806939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>
                    <a:ea typeface="맑은 고딕"/>
                  </a:rPr>
                  <a:t>[0 1 0 0 0]</a:t>
                </a:r>
              </a:p>
            </p:txBody>
          </p:sp>
          <p:sp>
            <p:nvSpPr>
              <p:cNvPr id="51" name="TextBox 35">
                <a:extLst>
                  <a:ext uri="{FF2B5EF4-FFF2-40B4-BE49-F238E27FC236}">
                    <a16:creationId xmlns:a16="http://schemas.microsoft.com/office/drawing/2014/main" id="{0A083362-81B5-94BC-65B2-E4E70AE86CF9}"/>
                  </a:ext>
                </a:extLst>
              </p:cNvPr>
              <p:cNvSpPr txBox="1"/>
              <p:nvPr/>
            </p:nvSpPr>
            <p:spPr>
              <a:xfrm>
                <a:off x="4288630" y="3719512"/>
                <a:ext cx="81670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>
                    <a:ea typeface="맑은 고딕"/>
                  </a:rPr>
                  <a:t>[0 1 0 1 0]</a:t>
                </a:r>
              </a:p>
            </p:txBody>
          </p:sp>
          <p:sp>
            <p:nvSpPr>
              <p:cNvPr id="52" name="TextBox 36">
                <a:extLst>
                  <a:ext uri="{FF2B5EF4-FFF2-40B4-BE49-F238E27FC236}">
                    <a16:creationId xmlns:a16="http://schemas.microsoft.com/office/drawing/2014/main" id="{39D96E62-ACA4-2724-2258-D70A64BD4042}"/>
                  </a:ext>
                </a:extLst>
              </p:cNvPr>
              <p:cNvSpPr txBox="1"/>
              <p:nvPr/>
            </p:nvSpPr>
            <p:spPr>
              <a:xfrm>
                <a:off x="4288630" y="3986212"/>
                <a:ext cx="787400" cy="25599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>
                    <a:ea typeface="맑은 고딕"/>
                  </a:rPr>
                  <a:t>[1 0 0 0 1]</a:t>
                </a:r>
                <a:endParaRPr lang="ko-KR" altLang="en-US" sz="1000"/>
              </a:p>
            </p:txBody>
          </p:sp>
          <p:sp>
            <p:nvSpPr>
              <p:cNvPr id="53" name="TextBox 37">
                <a:extLst>
                  <a:ext uri="{FF2B5EF4-FFF2-40B4-BE49-F238E27FC236}">
                    <a16:creationId xmlns:a16="http://schemas.microsoft.com/office/drawing/2014/main" id="{C2DA0CFC-03CB-8AE0-0DC4-D7589D9B70C6}"/>
                  </a:ext>
                </a:extLst>
              </p:cNvPr>
              <p:cNvSpPr txBox="1"/>
              <p:nvPr/>
            </p:nvSpPr>
            <p:spPr>
              <a:xfrm>
                <a:off x="3902868" y="3752850"/>
                <a:ext cx="390525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1200" err="1">
                    <a:ea typeface="맑은 고딕"/>
                  </a:rPr>
                  <a:t>N</a:t>
                </a:r>
                <a:endParaRPr lang="ko-KR" altLang="en-US" sz="1200" err="1"/>
              </a:p>
            </p:txBody>
          </p:sp>
          <p:sp>
            <p:nvSpPr>
              <p:cNvPr id="54" name="TextBox 38">
                <a:extLst>
                  <a:ext uri="{FF2B5EF4-FFF2-40B4-BE49-F238E27FC236}">
                    <a16:creationId xmlns:a16="http://schemas.microsoft.com/office/drawing/2014/main" id="{DA4B3F3F-0193-0E62-02EA-D3F5D7EEBDDD}"/>
                  </a:ext>
                </a:extLst>
              </p:cNvPr>
              <p:cNvSpPr txBox="1"/>
              <p:nvPr/>
            </p:nvSpPr>
            <p:spPr>
              <a:xfrm>
                <a:off x="4655342" y="3162300"/>
                <a:ext cx="390525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1200">
                    <a:ea typeface="맑은 고딕"/>
                  </a:rPr>
                  <a:t>C</a:t>
                </a:r>
              </a:p>
            </p:txBody>
          </p:sp>
        </p:grpSp>
        <p:sp>
          <p:nvSpPr>
            <p:cNvPr id="47" name="TextBox 31">
              <a:extLst>
                <a:ext uri="{FF2B5EF4-FFF2-40B4-BE49-F238E27FC236}">
                  <a16:creationId xmlns:a16="http://schemas.microsoft.com/office/drawing/2014/main" id="{87B66C98-6A55-1738-3270-1FD07C47BE1C}"/>
                </a:ext>
              </a:extLst>
            </p:cNvPr>
            <p:cNvSpPr txBox="1"/>
            <p:nvPr/>
          </p:nvSpPr>
          <p:spPr>
            <a:xfrm>
              <a:off x="4338637" y="1359693"/>
              <a:ext cx="981075" cy="24622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err="1">
                  <a:ea typeface="맑은 고딕"/>
                </a:rPr>
                <a:t>Mask</a:t>
              </a:r>
              <a:r>
                <a:rPr lang="ko-KR" altLang="en-US" sz="1000">
                  <a:ea typeface="맑은 고딕"/>
                </a:rPr>
                <a:t> </a:t>
              </a:r>
              <a:r>
                <a:rPr lang="ko-KR" altLang="en-US" sz="1000" err="1">
                  <a:ea typeface="맑은 고딕"/>
                </a:rPr>
                <a:t>Pred</a:t>
              </a:r>
              <a:endParaRPr lang="ko-KR" altLang="en-US" sz="1000" err="1"/>
            </a:p>
          </p:txBody>
        </p:sp>
        <p:sp>
          <p:nvSpPr>
            <p:cNvPr id="48" name="TextBox 32">
              <a:extLst>
                <a:ext uri="{FF2B5EF4-FFF2-40B4-BE49-F238E27FC236}">
                  <a16:creationId xmlns:a16="http://schemas.microsoft.com/office/drawing/2014/main" id="{E06766D9-9B6C-359C-7ED7-7DD31C56AB2D}"/>
                </a:ext>
              </a:extLst>
            </p:cNvPr>
            <p:cNvSpPr txBox="1"/>
            <p:nvPr/>
          </p:nvSpPr>
          <p:spPr>
            <a:xfrm>
              <a:off x="4405312" y="2940842"/>
              <a:ext cx="981075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err="1">
                  <a:ea typeface="맑은 고딕"/>
                </a:rPr>
                <a:t>Cls</a:t>
              </a:r>
              <a:r>
                <a:rPr lang="ko-KR" altLang="en-US" sz="1200">
                  <a:ea typeface="맑은 고딕"/>
                </a:rPr>
                <a:t> </a:t>
              </a:r>
              <a:r>
                <a:rPr lang="ko-KR" altLang="en-US" sz="1200" err="1">
                  <a:ea typeface="맑은 고딕"/>
                </a:rPr>
                <a:t>Pred</a:t>
              </a:r>
              <a:endParaRPr lang="ko-KR" altLang="en-US" sz="1200" err="1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B74B3E-31F8-3F44-B745-81690F54615D}"/>
              </a:ext>
            </a:extLst>
          </p:cNvPr>
          <p:cNvGrpSpPr/>
          <p:nvPr/>
        </p:nvGrpSpPr>
        <p:grpSpPr>
          <a:xfrm>
            <a:off x="7522123" y="1369461"/>
            <a:ext cx="1483519" cy="2957513"/>
            <a:chOff x="8293892" y="1359692"/>
            <a:chExt cx="1483519" cy="29575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5A52B1-AEBE-0CCC-7FA4-20868407444F}"/>
                </a:ext>
              </a:extLst>
            </p:cNvPr>
            <p:cNvSpPr/>
            <p:nvPr/>
          </p:nvSpPr>
          <p:spPr>
            <a:xfrm>
              <a:off x="8839199" y="1802177"/>
              <a:ext cx="674322" cy="6457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2B80165-23A1-7500-7AED-53AC4EFDA80D}"/>
                </a:ext>
              </a:extLst>
            </p:cNvPr>
            <p:cNvSpPr/>
            <p:nvPr/>
          </p:nvSpPr>
          <p:spPr>
            <a:xfrm>
              <a:off x="8724899" y="1916477"/>
              <a:ext cx="674322" cy="6457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38EDF4D-32E3-CDE1-F099-1E1F7D7D0459}"/>
                </a:ext>
              </a:extLst>
            </p:cNvPr>
            <p:cNvSpPr/>
            <p:nvPr/>
          </p:nvSpPr>
          <p:spPr>
            <a:xfrm>
              <a:off x="8591549" y="2030777"/>
              <a:ext cx="674322" cy="6457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08E4102-348C-E1A6-30C7-F386E8A5F9BC}"/>
                </a:ext>
              </a:extLst>
            </p:cNvPr>
            <p:cNvGrpSpPr/>
            <p:nvPr/>
          </p:nvGrpSpPr>
          <p:grpSpPr>
            <a:xfrm>
              <a:off x="8293892" y="3162299"/>
              <a:ext cx="1251316" cy="1154906"/>
              <a:chOff x="8293892" y="3162299"/>
              <a:chExt cx="1251316" cy="1154906"/>
            </a:xfrm>
          </p:grpSpPr>
          <p:sp>
            <p:nvSpPr>
              <p:cNvPr id="37" name="양쪽 대괄호 36">
                <a:extLst>
                  <a:ext uri="{FF2B5EF4-FFF2-40B4-BE49-F238E27FC236}">
                    <a16:creationId xmlns:a16="http://schemas.microsoft.com/office/drawing/2014/main" id="{EA4E6E9F-6B42-B730-015B-5D6D4329D9E5}"/>
                  </a:ext>
                </a:extLst>
              </p:cNvPr>
              <p:cNvSpPr/>
              <p:nvPr/>
            </p:nvSpPr>
            <p:spPr>
              <a:xfrm>
                <a:off x="8632030" y="3440905"/>
                <a:ext cx="889977" cy="876300"/>
              </a:xfrm>
              <a:prstGeom prst="bracketPair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8" name="TextBox 22">
                <a:extLst>
                  <a:ext uri="{FF2B5EF4-FFF2-40B4-BE49-F238E27FC236}">
                    <a16:creationId xmlns:a16="http://schemas.microsoft.com/office/drawing/2014/main" id="{76B3CD3E-C7FF-C96B-A4A4-0886317FB313}"/>
                  </a:ext>
                </a:extLst>
              </p:cNvPr>
              <p:cNvSpPr txBox="1"/>
              <p:nvPr/>
            </p:nvSpPr>
            <p:spPr>
              <a:xfrm>
                <a:off x="8679655" y="3443286"/>
                <a:ext cx="836247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>
                    <a:ea typeface="맑은 고딕"/>
                  </a:rPr>
                  <a:t>[0 1 0 0 0]</a:t>
                </a:r>
              </a:p>
            </p:txBody>
          </p:sp>
          <p:sp>
            <p:nvSpPr>
              <p:cNvPr id="39" name="TextBox 23">
                <a:extLst>
                  <a:ext uri="{FF2B5EF4-FFF2-40B4-BE49-F238E27FC236}">
                    <a16:creationId xmlns:a16="http://schemas.microsoft.com/office/drawing/2014/main" id="{E3245778-AE6D-7F6F-4888-284FA2F91C02}"/>
                  </a:ext>
                </a:extLst>
              </p:cNvPr>
              <p:cNvSpPr txBox="1"/>
              <p:nvPr/>
            </p:nvSpPr>
            <p:spPr>
              <a:xfrm>
                <a:off x="8679654" y="3719511"/>
                <a:ext cx="865554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>
                    <a:ea typeface="맑은 고딕"/>
                  </a:rPr>
                  <a:t>[0 1 0 1 0]</a:t>
                </a:r>
              </a:p>
            </p:txBody>
          </p:sp>
          <p:sp>
            <p:nvSpPr>
              <p:cNvPr id="40" name="TextBox 24">
                <a:extLst>
                  <a:ext uri="{FF2B5EF4-FFF2-40B4-BE49-F238E27FC236}">
                    <a16:creationId xmlns:a16="http://schemas.microsoft.com/office/drawing/2014/main" id="{FBA24630-E72C-58E1-CF3B-9B3F9274E57E}"/>
                  </a:ext>
                </a:extLst>
              </p:cNvPr>
              <p:cNvSpPr txBox="1"/>
              <p:nvPr/>
            </p:nvSpPr>
            <p:spPr>
              <a:xfrm>
                <a:off x="8679654" y="3986211"/>
                <a:ext cx="836247" cy="25599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>
                    <a:ea typeface="맑은 고딕"/>
                  </a:rPr>
                  <a:t>[1 0 0 0 1]</a:t>
                </a:r>
                <a:endParaRPr lang="ko-KR" altLang="en-US" sz="1000"/>
              </a:p>
            </p:txBody>
          </p:sp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D91F902D-11EE-7670-9AE6-55459FF0627F}"/>
                  </a:ext>
                </a:extLst>
              </p:cNvPr>
              <p:cNvSpPr txBox="1"/>
              <p:nvPr/>
            </p:nvSpPr>
            <p:spPr>
              <a:xfrm>
                <a:off x="8293892" y="3752849"/>
                <a:ext cx="390525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1200" err="1">
                    <a:ea typeface="맑은 고딕"/>
                  </a:rPr>
                  <a:t>N</a:t>
                </a:r>
                <a:endParaRPr lang="ko-KR" altLang="en-US" sz="1200" err="1"/>
              </a:p>
            </p:txBody>
          </p:sp>
          <p:sp>
            <p:nvSpPr>
              <p:cNvPr id="42" name="TextBox 26">
                <a:extLst>
                  <a:ext uri="{FF2B5EF4-FFF2-40B4-BE49-F238E27FC236}">
                    <a16:creationId xmlns:a16="http://schemas.microsoft.com/office/drawing/2014/main" id="{77996856-6489-2473-68AD-EE03028853D8}"/>
                  </a:ext>
                </a:extLst>
              </p:cNvPr>
              <p:cNvSpPr txBox="1"/>
              <p:nvPr/>
            </p:nvSpPr>
            <p:spPr>
              <a:xfrm>
                <a:off x="9046366" y="3162299"/>
                <a:ext cx="390525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1200">
                    <a:ea typeface="맑은 고딕"/>
                  </a:rPr>
                  <a:t>C</a:t>
                </a:r>
              </a:p>
            </p:txBody>
          </p:sp>
        </p:grp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CA5F0885-0706-6CB2-0920-B99CEC242778}"/>
                </a:ext>
              </a:extLst>
            </p:cNvPr>
            <p:cNvSpPr txBox="1"/>
            <p:nvPr/>
          </p:nvSpPr>
          <p:spPr>
            <a:xfrm>
              <a:off x="8729661" y="1359692"/>
              <a:ext cx="981075" cy="24622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err="1">
                  <a:ea typeface="맑은 고딕"/>
                </a:rPr>
                <a:t>Mask</a:t>
              </a:r>
              <a:r>
                <a:rPr lang="ko-KR" altLang="en-US" sz="1000">
                  <a:ea typeface="맑은 고딕"/>
                </a:rPr>
                <a:t> GT</a:t>
              </a:r>
            </a:p>
          </p:txBody>
        </p:sp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309A71C0-74BD-DE71-BB6A-3411E1620BFC}"/>
                </a:ext>
              </a:extLst>
            </p:cNvPr>
            <p:cNvSpPr txBox="1"/>
            <p:nvPr/>
          </p:nvSpPr>
          <p:spPr>
            <a:xfrm>
              <a:off x="8796336" y="2940841"/>
              <a:ext cx="981075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err="1">
                  <a:ea typeface="맑은 고딕"/>
                </a:rPr>
                <a:t>Cls</a:t>
              </a:r>
              <a:r>
                <a:rPr lang="ko-KR" altLang="en-US" sz="1200">
                  <a:ea typeface="맑은 고딕"/>
                </a:rPr>
                <a:t> GT</a:t>
              </a:r>
              <a:endParaRPr lang="ko-KR" altLang="en-US" sz="1200" err="1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023D03-60D5-8E20-4035-6B38E9757423}"/>
              </a:ext>
            </a:extLst>
          </p:cNvPr>
          <p:cNvCxnSpPr/>
          <p:nvPr/>
        </p:nvCxnSpPr>
        <p:spPr>
          <a:xfrm>
            <a:off x="4780572" y="2143125"/>
            <a:ext cx="2619375" cy="952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FBC040-CA61-CA0D-4D1A-2253173AC433}"/>
              </a:ext>
            </a:extLst>
          </p:cNvPr>
          <p:cNvSpPr/>
          <p:nvPr/>
        </p:nvSpPr>
        <p:spPr>
          <a:xfrm>
            <a:off x="5432791" y="1802606"/>
            <a:ext cx="1295400" cy="58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>
                <a:solidFill>
                  <a:schemeClr val="accent4">
                    <a:lumMod val="50000"/>
                  </a:schemeClr>
                </a:solidFill>
                <a:ea typeface="맑은 고딕"/>
              </a:rPr>
              <a:t>BCE </a:t>
            </a:r>
            <a:r>
              <a:rPr lang="ko-KR" altLang="en-US" sz="1200" err="1">
                <a:solidFill>
                  <a:schemeClr val="accent4">
                    <a:lumMod val="50000"/>
                  </a:schemeClr>
                </a:solidFill>
                <a:ea typeface="맑은 고딕"/>
              </a:rPr>
              <a:t>Loss</a:t>
            </a:r>
            <a:endParaRPr lang="ko-KR" sz="1200" err="1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44CD39-9707-4B8B-A970-21A72AA9A1B8}"/>
              </a:ext>
            </a:extLst>
          </p:cNvPr>
          <p:cNvCxnSpPr>
            <a:cxnSpLocks/>
          </p:cNvCxnSpPr>
          <p:nvPr/>
        </p:nvCxnSpPr>
        <p:spPr>
          <a:xfrm>
            <a:off x="4780572" y="3867149"/>
            <a:ext cx="2619375" cy="952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9A875-5C13-3384-186D-1C273B145EF8}"/>
              </a:ext>
            </a:extLst>
          </p:cNvPr>
          <p:cNvSpPr/>
          <p:nvPr/>
        </p:nvSpPr>
        <p:spPr>
          <a:xfrm>
            <a:off x="5432791" y="3526630"/>
            <a:ext cx="1295400" cy="58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>
                <a:solidFill>
                  <a:schemeClr val="accent4">
                    <a:lumMod val="50000"/>
                  </a:schemeClr>
                </a:solidFill>
                <a:ea typeface="맑은 고딕"/>
              </a:rPr>
              <a:t>BCE </a:t>
            </a:r>
            <a:r>
              <a:rPr lang="ko-KR" altLang="en-US" sz="1200" err="1">
                <a:solidFill>
                  <a:schemeClr val="accent4">
                    <a:lumMod val="50000"/>
                  </a:schemeClr>
                </a:solidFill>
                <a:ea typeface="맑은 고딕"/>
              </a:rPr>
              <a:t>Loss</a:t>
            </a:r>
            <a:endParaRPr lang="ko-KR" sz="1200" err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9D6889A6-4E0A-3461-1CEF-00F55BA9F3D9}"/>
              </a:ext>
            </a:extLst>
          </p:cNvPr>
          <p:cNvSpPr txBox="1"/>
          <p:nvPr/>
        </p:nvSpPr>
        <p:spPr>
          <a:xfrm>
            <a:off x="5849510" y="2278856"/>
            <a:ext cx="69532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ea typeface="맑은 고딕"/>
              </a:rPr>
              <a:t>x</a:t>
            </a:r>
            <a:r>
              <a:rPr lang="ko-KR" altLang="en-US" sz="1000">
                <a:ea typeface="맑은 고딕"/>
              </a:rPr>
              <a:t> 0.7</a:t>
            </a:r>
            <a:endParaRPr lang="ko-KR" altLang="en-US" sz="1000"/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31A6DD7C-C535-56D9-3E08-50567C47190F}"/>
              </a:ext>
            </a:extLst>
          </p:cNvPr>
          <p:cNvSpPr txBox="1"/>
          <p:nvPr/>
        </p:nvSpPr>
        <p:spPr>
          <a:xfrm>
            <a:off x="5859034" y="3393280"/>
            <a:ext cx="69532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ea typeface="맑은 고딕"/>
              </a:rPr>
              <a:t>x</a:t>
            </a:r>
            <a:r>
              <a:rPr lang="ko-KR" altLang="en-US" sz="1000">
                <a:ea typeface="맑은 고딕"/>
              </a:rPr>
              <a:t> 0.3</a:t>
            </a:r>
            <a:endParaRPr lang="ko-KR" altLang="en-US" sz="1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DDB340-75AD-9FE4-161D-D32263C81CE6}"/>
              </a:ext>
            </a:extLst>
          </p:cNvPr>
          <p:cNvSpPr/>
          <p:nvPr/>
        </p:nvSpPr>
        <p:spPr>
          <a:xfrm>
            <a:off x="5489941" y="2726530"/>
            <a:ext cx="1295400" cy="58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+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9AF6883-CC77-DCFE-B3F4-ADDC8592BF83}"/>
              </a:ext>
            </a:extLst>
          </p:cNvPr>
          <p:cNvCxnSpPr/>
          <p:nvPr/>
        </p:nvCxnSpPr>
        <p:spPr>
          <a:xfrm>
            <a:off x="2300897" y="3114675"/>
            <a:ext cx="857250" cy="66675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EC1EB9E-9692-5F89-691D-9A1646B1BEB6}"/>
              </a:ext>
            </a:extLst>
          </p:cNvPr>
          <p:cNvCxnSpPr>
            <a:cxnSpLocks/>
          </p:cNvCxnSpPr>
          <p:nvPr/>
        </p:nvCxnSpPr>
        <p:spPr>
          <a:xfrm flipV="1">
            <a:off x="2300897" y="2457449"/>
            <a:ext cx="904875" cy="60960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E45E66-ACC5-4874-2F30-BC377B77EB7E}"/>
              </a:ext>
            </a:extLst>
          </p:cNvPr>
          <p:cNvSpPr/>
          <p:nvPr/>
        </p:nvSpPr>
        <p:spPr>
          <a:xfrm>
            <a:off x="2362810" y="3259930"/>
            <a:ext cx="866775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err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Cls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 </a:t>
            </a:r>
            <a:r>
              <a:rPr lang="ko-KR" altLang="en-US" sz="1200" err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Head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</p:txBody>
      </p:sp>
      <p:pic>
        <p:nvPicPr>
          <p:cNvPr id="55" name="그림 5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F28CFA6-8CD5-EFC2-6B59-B7B497EDA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8" y="4698634"/>
            <a:ext cx="5953125" cy="1876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4EA3C-108F-EE16-B790-354A10A94D94}"/>
              </a:ext>
            </a:extLst>
          </p:cNvPr>
          <p:cNvSpPr txBox="1"/>
          <p:nvPr/>
        </p:nvSpPr>
        <p:spPr>
          <a:xfrm>
            <a:off x="7692272" y="6435490"/>
            <a:ext cx="4397305" cy="2934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ea typeface="맑은 고딕"/>
              </a:rPr>
              <a:t>Auxiliary classification </a:t>
            </a:r>
            <a:r>
              <a:rPr lang="en-US" altLang="ko-KR" sz="1000" dirty="0" err="1">
                <a:ea typeface="맑은 고딕"/>
              </a:rPr>
              <a:t>실험</a:t>
            </a:r>
            <a:r>
              <a:rPr lang="en-US" altLang="ko-KR" sz="1000" dirty="0">
                <a:ea typeface="맑은 고딕"/>
              </a:rPr>
              <a:t> </a:t>
            </a:r>
            <a:r>
              <a:rPr lang="en-US" altLang="ko-KR" sz="1000" dirty="0" err="1">
                <a:ea typeface="맑은 고딕"/>
              </a:rPr>
              <a:t>결과</a:t>
            </a:r>
            <a:r>
              <a:rPr lang="en-US" altLang="ko-KR" sz="1000" dirty="0">
                <a:ea typeface="맑은 고딕"/>
              </a:rPr>
              <a:t>: Appendix - auxiliary classification </a:t>
            </a:r>
            <a:r>
              <a:rPr lang="en-US" altLang="ko-KR" sz="1000" dirty="0" err="1">
                <a:ea typeface="맑은 고딕"/>
              </a:rPr>
              <a:t>참고</a:t>
            </a:r>
            <a:r>
              <a:rPr lang="en-US" altLang="ko-KR" sz="1000" dirty="0"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9645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5CE3D-00D5-04A5-AC24-F49F0B172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00288C0D-4C1C-4C4A-8FF9-6C37AD37C6EC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490A544-E9ED-669B-1AEF-D0B3EAF01F03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FC83FF75-E401-7422-D5F2-DD4EFB871068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C0A251-E755-4620-E5A5-5FF23D3784C8}"/>
              </a:ext>
            </a:extLst>
          </p:cNvPr>
          <p:cNvGrpSpPr/>
          <p:nvPr/>
        </p:nvGrpSpPr>
        <p:grpSpPr>
          <a:xfrm>
            <a:off x="515774" y="837284"/>
            <a:ext cx="967226" cy="247825"/>
            <a:chOff x="515774" y="837284"/>
            <a:chExt cx="96722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D2F124F6-2990-3B2B-5A49-A25F04745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76783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Method</a:t>
              </a: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8DA6926D-9738-6CD9-CA41-AC5BB4E3993E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833A9E-E108-AF12-BE54-15E0BD200161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8DF072CF-F463-2673-0DAF-A87639F55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D0892193-6B1F-82F5-B622-D41BC34BE375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E227DC7-A5DB-B8B9-CA86-FEBDEB3F26F7}"/>
              </a:ext>
            </a:extLst>
          </p:cNvPr>
          <p:cNvSpPr txBox="1"/>
          <p:nvPr/>
        </p:nvSpPr>
        <p:spPr>
          <a:xfrm>
            <a:off x="713598" y="1193474"/>
            <a:ext cx="2972537" cy="298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>
                <a:ea typeface="맑은 고딕"/>
              </a:rPr>
              <a:t>Simple Copy-Paste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B55C4D-8F2F-C025-A0F9-0DD7A8D89D6C}"/>
              </a:ext>
            </a:extLst>
          </p:cNvPr>
          <p:cNvGrpSpPr/>
          <p:nvPr/>
        </p:nvGrpSpPr>
        <p:grpSpPr>
          <a:xfrm>
            <a:off x="3126166" y="1194608"/>
            <a:ext cx="3582203" cy="3242976"/>
            <a:chOff x="988861" y="2831652"/>
            <a:chExt cx="3775972" cy="3933271"/>
          </a:xfrm>
        </p:grpSpPr>
        <p:sp>
          <p:nvSpPr>
            <p:cNvPr id="8" name="TextBox 2">
              <a:extLst>
                <a:ext uri="{FF2B5EF4-FFF2-40B4-BE49-F238E27FC236}">
                  <a16:creationId xmlns:a16="http://schemas.microsoft.com/office/drawing/2014/main" id="{F2C67F96-FC7A-B60A-450D-9033FFA89579}"/>
                </a:ext>
              </a:extLst>
            </p:cNvPr>
            <p:cNvSpPr txBox="1"/>
            <p:nvPr/>
          </p:nvSpPr>
          <p:spPr>
            <a:xfrm>
              <a:off x="2126195" y="6484276"/>
              <a:ext cx="1723762" cy="28064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err="1">
                  <a:solidFill>
                    <a:schemeClr val="accent3">
                      <a:lumMod val="75000"/>
                    </a:schemeClr>
                  </a:solidFill>
                  <a:latin typeface="Malgun Gothic"/>
                  <a:ea typeface="Malgun Gothic"/>
                </a:rPr>
                <a:t>Copy-paste</a:t>
              </a:r>
              <a:r>
                <a:rPr lang="ko-KR" altLang="en-US" sz="1000">
                  <a:solidFill>
                    <a:schemeClr val="accent3">
                      <a:lumMod val="75000"/>
                    </a:schemeClr>
                  </a:solidFill>
                  <a:latin typeface="Malgun Gothic"/>
                  <a:ea typeface="Malgun Gothic"/>
                </a:rPr>
                <a:t> 적용 예시</a:t>
              </a:r>
            </a:p>
          </p:txBody>
        </p:sp>
        <p:pic>
          <p:nvPicPr>
            <p:cNvPr id="9" name="그림 8" descr="엑스레이 필름, 의료 영상, 방사선과, 방사선 촬영이(가) 표시된 사진&#10;&#10;자동 생성된 설명">
              <a:extLst>
                <a:ext uri="{FF2B5EF4-FFF2-40B4-BE49-F238E27FC236}">
                  <a16:creationId xmlns:a16="http://schemas.microsoft.com/office/drawing/2014/main" id="{897AEB42-AEF4-57C9-3309-149C87F9E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8861" y="2831652"/>
              <a:ext cx="3775972" cy="360392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DC980D3-A4C0-C62C-A9B7-2E8A63CC767A}"/>
              </a:ext>
            </a:extLst>
          </p:cNvPr>
          <p:cNvSpPr txBox="1"/>
          <p:nvPr/>
        </p:nvSpPr>
        <p:spPr>
          <a:xfrm>
            <a:off x="520371" y="4383951"/>
            <a:ext cx="6948360" cy="1995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>
                <a:ea typeface="맑은 고딕"/>
              </a:rPr>
              <a:t>Copy-Paste 3가지 </a:t>
            </a:r>
            <a:r>
              <a:rPr lang="en-US" altLang="ko-KR" sz="1200" err="1">
                <a:ea typeface="맑은 고딕"/>
              </a:rPr>
              <a:t>옵션</a:t>
            </a:r>
            <a:r>
              <a:rPr lang="en-US" altLang="ko-KR" sz="1200">
                <a:ea typeface="맑은 고딕"/>
              </a:rPr>
              <a:t>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en-US" sz="1200">
                <a:latin typeface="Malgun Gothic"/>
                <a:ea typeface="Malgun Gothic"/>
              </a:rPr>
              <a:t>Copy-paste </a:t>
            </a:r>
            <a:r>
              <a:rPr lang="en-US" sz="1200" err="1">
                <a:latin typeface="Malgun Gothic"/>
                <a:ea typeface="Malgun Gothic"/>
              </a:rPr>
              <a:t>적용</a:t>
            </a:r>
            <a:r>
              <a:rPr lang="en-US" sz="1200">
                <a:latin typeface="Malgun Gothic"/>
                <a:ea typeface="Malgun Gothic"/>
              </a:rPr>
              <a:t> </a:t>
            </a:r>
            <a:r>
              <a:rPr lang="en-US" sz="1200" err="1">
                <a:latin typeface="Malgun Gothic"/>
                <a:ea typeface="Malgun Gothic"/>
              </a:rPr>
              <a:t>확률</a:t>
            </a:r>
            <a:r>
              <a:rPr lang="en-US" sz="1200">
                <a:latin typeface="Malgun Gothic"/>
                <a:ea typeface="Malgun Gothic"/>
              </a:rPr>
              <a:t> </a:t>
            </a:r>
            <a:endParaRPr lang="en-US">
              <a:ea typeface="맑은 고딕" panose="020F0502020204030204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ea typeface="맑은 고딕"/>
              </a:rPr>
              <a:t>한 </a:t>
            </a:r>
            <a:r>
              <a:rPr lang="en-US" altLang="ko-KR" sz="1200" err="1">
                <a:ea typeface="맑은 고딕"/>
              </a:rPr>
              <a:t>입력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이미지에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대해</a:t>
            </a:r>
            <a:r>
              <a:rPr lang="en-US" altLang="ko-KR" sz="1200">
                <a:ea typeface="맑은 고딕"/>
              </a:rPr>
              <a:t> copy-</a:t>
            </a:r>
            <a:r>
              <a:rPr lang="en-US" altLang="ko-KR" sz="1200" err="1">
                <a:ea typeface="맑은 고딕"/>
              </a:rPr>
              <a:t>paste를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적용하는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횟수</a:t>
            </a:r>
            <a:r>
              <a:rPr lang="en-US" altLang="ko-KR" sz="1200">
                <a:ea typeface="맑은 고딕"/>
              </a:rPr>
              <a:t> </a:t>
            </a:r>
          </a:p>
          <a:p>
            <a:pPr lvl="2">
              <a:lnSpc>
                <a:spcPct val="150000"/>
              </a:lnSpc>
            </a:pPr>
            <a:r>
              <a:rPr lang="en-US" altLang="ko-KR" sz="1200">
                <a:ea typeface="맑은 고딕"/>
              </a:rPr>
              <a:t>ex) 0.5의 </a:t>
            </a:r>
            <a:r>
              <a:rPr lang="en-US" altLang="ko-KR" sz="1200" err="1">
                <a:ea typeface="맑은 고딕"/>
              </a:rPr>
              <a:t>확률로</a:t>
            </a:r>
            <a:r>
              <a:rPr lang="en-US" altLang="ko-KR" sz="1200">
                <a:ea typeface="맑은 고딕"/>
              </a:rPr>
              <a:t> 2번 </a:t>
            </a:r>
            <a:r>
              <a:rPr lang="en-US" altLang="ko-KR" sz="1200" err="1">
                <a:ea typeface="맑은 고딕"/>
              </a:rPr>
              <a:t>적용</a:t>
            </a:r>
            <a:r>
              <a:rPr lang="en-US" altLang="ko-KR" sz="1200">
                <a:ea typeface="맑은 고딕"/>
              </a:rPr>
              <a:t> 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 err="1">
                <a:ea typeface="맑은 고딕"/>
              </a:rPr>
              <a:t>Nomal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case의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이미지에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대해서만</a:t>
            </a:r>
            <a:r>
              <a:rPr lang="en-US" altLang="ko-KR" sz="1200">
                <a:ea typeface="맑은 고딕"/>
              </a:rPr>
              <a:t> copy-paste </a:t>
            </a:r>
            <a:r>
              <a:rPr lang="en-US" altLang="ko-KR" sz="1200" err="1">
                <a:ea typeface="맑은 고딕"/>
              </a:rPr>
              <a:t>적용</a:t>
            </a:r>
            <a:r>
              <a:rPr lang="en-US" altLang="ko-KR" sz="1200">
                <a:ea typeface="맑은 고딕"/>
              </a:rPr>
              <a:t> or </a:t>
            </a:r>
            <a:r>
              <a:rPr lang="en-US" altLang="ko-KR" sz="1200" err="1">
                <a:ea typeface="맑은 고딕"/>
              </a:rPr>
              <a:t>모든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입력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이미지에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대해서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적용</a:t>
            </a:r>
            <a:r>
              <a:rPr lang="en-US" altLang="ko-KR" sz="1200">
                <a:ea typeface="맑은 고딕"/>
              </a:rPr>
              <a:t> 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ea typeface="맑은 고딕"/>
              </a:rPr>
              <a:t>1-finding에서는 normal </a:t>
            </a:r>
            <a:r>
              <a:rPr lang="en-US" altLang="ko-KR" sz="1200" err="1">
                <a:ea typeface="맑은 고딕"/>
              </a:rPr>
              <a:t>case에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대해서만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적용</a:t>
            </a:r>
            <a:r>
              <a:rPr lang="en-US" altLang="ko-KR" sz="1200">
                <a:ea typeface="맑은 고딕"/>
              </a:rPr>
              <a:t>  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ea typeface="맑은 고딕"/>
              </a:rPr>
              <a:t>5-finding에서는 </a:t>
            </a:r>
            <a:r>
              <a:rPr lang="en-US" altLang="ko-KR" sz="1200" err="1">
                <a:ea typeface="맑은 고딕"/>
              </a:rPr>
              <a:t>모든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case에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대해서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적용</a:t>
            </a:r>
            <a:r>
              <a:rPr lang="en-US" altLang="ko-KR" sz="1200">
                <a:ea typeface="맑은 고딕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C95A8-172F-35B9-D9EF-BDD62BDFDF01}"/>
              </a:ext>
            </a:extLst>
          </p:cNvPr>
          <p:cNvSpPr txBox="1"/>
          <p:nvPr/>
        </p:nvSpPr>
        <p:spPr>
          <a:xfrm>
            <a:off x="8873063" y="6435490"/>
            <a:ext cx="3216514" cy="2934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ea typeface="맑은 고딕"/>
              </a:rPr>
              <a:t>Copy-paste </a:t>
            </a:r>
            <a:r>
              <a:rPr lang="en-US" altLang="ko-KR" sz="1000" dirty="0" err="1">
                <a:ea typeface="맑은 고딕"/>
              </a:rPr>
              <a:t>실험</a:t>
            </a:r>
            <a:r>
              <a:rPr lang="en-US" altLang="ko-KR" sz="1000" dirty="0">
                <a:ea typeface="맑은 고딕"/>
              </a:rPr>
              <a:t> </a:t>
            </a:r>
            <a:r>
              <a:rPr lang="en-US" altLang="ko-KR" sz="1000" dirty="0" err="1">
                <a:ea typeface="맑은 고딕"/>
              </a:rPr>
              <a:t>결과</a:t>
            </a:r>
            <a:r>
              <a:rPr lang="en-US" altLang="ko-KR" sz="1000" dirty="0">
                <a:ea typeface="맑은 고딕"/>
              </a:rPr>
              <a:t>: Appendix - Copy-Paste </a:t>
            </a:r>
            <a:r>
              <a:rPr lang="en-US" altLang="ko-KR" sz="1000" dirty="0" err="1">
                <a:ea typeface="맑은 고딕"/>
              </a:rPr>
              <a:t>참고</a:t>
            </a:r>
            <a:r>
              <a:rPr lang="en-US" altLang="ko-KR" sz="1000" dirty="0">
                <a:ea typeface="맑은 고딕"/>
              </a:rPr>
              <a:t> 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1828A08-CE82-7791-C1DC-179F24AA5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710" y="779418"/>
            <a:ext cx="4690533" cy="4972796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94FF5FD-C716-092F-4970-D39F19E592EF}"/>
              </a:ext>
            </a:extLst>
          </p:cNvPr>
          <p:cNvCxnSpPr/>
          <p:nvPr/>
        </p:nvCxnSpPr>
        <p:spPr>
          <a:xfrm flipH="1" flipV="1">
            <a:off x="6787662" y="2694355"/>
            <a:ext cx="2446215" cy="2387599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4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821C5-FC79-FB3A-DD12-A5FFECE66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B2FEC1BE-1008-1061-3470-3892B4D8D8DA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6D1FF90-E5DD-6312-90A9-B153DD7CEBCD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A56B9D45-4EB3-6C5D-18F4-767E758FC6C6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6753AE-D56D-FC49-215A-B8F24A519C46}"/>
              </a:ext>
            </a:extLst>
          </p:cNvPr>
          <p:cNvGrpSpPr/>
          <p:nvPr/>
        </p:nvGrpSpPr>
        <p:grpSpPr>
          <a:xfrm>
            <a:off x="515774" y="837284"/>
            <a:ext cx="967226" cy="247825"/>
            <a:chOff x="515774" y="837284"/>
            <a:chExt cx="96722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4D309231-30B3-3342-9874-5BA16B468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76783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/>
                  <a:ea typeface="나눔바른고딕" panose="020B0603020101020101" pitchFamily="50" charset="-127"/>
                </a:rPr>
                <a:t>Method</a:t>
              </a: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3A368F7A-C158-E976-66C7-1BC019FF63CA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E25EE8E-2841-D695-50FD-6227219177EA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0E6C880A-5395-DE14-0F2F-B4561FDC9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C269D43E-06D0-4720-B51C-EDF76399FDC8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484E6D1-EFD9-1A41-6FF1-51EFDC222078}"/>
              </a:ext>
            </a:extLst>
          </p:cNvPr>
          <p:cNvSpPr txBox="1"/>
          <p:nvPr/>
        </p:nvSpPr>
        <p:spPr>
          <a:xfrm>
            <a:off x="752675" y="1242320"/>
            <a:ext cx="2093306" cy="298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>
                <a:ea typeface="맑은 고딕"/>
              </a:rPr>
              <a:t>Weighted-Soft Ensemble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8399A0C-0A4F-7857-E656-ED2A45CEC82B}"/>
              </a:ext>
            </a:extLst>
          </p:cNvPr>
          <p:cNvGrpSpPr/>
          <p:nvPr/>
        </p:nvGrpSpPr>
        <p:grpSpPr>
          <a:xfrm>
            <a:off x="1223010" y="1525267"/>
            <a:ext cx="8025633" cy="3211494"/>
            <a:chOff x="1771650" y="1499100"/>
            <a:chExt cx="8025633" cy="321149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832CEB-BEFC-8DE4-93FB-78DCF8AFA43E}"/>
                </a:ext>
              </a:extLst>
            </p:cNvPr>
            <p:cNvSpPr/>
            <p:nvPr/>
          </p:nvSpPr>
          <p:spPr>
            <a:xfrm>
              <a:off x="1771650" y="2324952"/>
              <a:ext cx="699857" cy="6107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>
                  <a:ea typeface="맑은 고딕"/>
                </a:rPr>
                <a:t>model</a:t>
              </a:r>
              <a:r>
                <a:rPr lang="en-US" altLang="ko-KR" sz="1000">
                  <a:ea typeface="맑은 고딕"/>
                </a:rPr>
                <a:t>1</a:t>
              </a:r>
              <a:endParaRPr lang="ko-KR" altLang="en-US" sz="1000" err="1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786D10-E9A7-522B-5CF8-2FCC86024A33}"/>
                </a:ext>
              </a:extLst>
            </p:cNvPr>
            <p:cNvSpPr/>
            <p:nvPr/>
          </p:nvSpPr>
          <p:spPr>
            <a:xfrm>
              <a:off x="2916259" y="2058750"/>
              <a:ext cx="502095" cy="502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66FD801A-7FD2-A12B-DCAC-63E3621EAA8A}"/>
                    </a:ext>
                  </a:extLst>
                </p:cNvPr>
                <p:cNvSpPr/>
                <p:nvPr/>
              </p:nvSpPr>
              <p:spPr>
                <a:xfrm>
                  <a:off x="2983304" y="2825087"/>
                  <a:ext cx="393405" cy="393405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66FD801A-7FD2-A12B-DCAC-63E3621EA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304" y="2825087"/>
                  <a:ext cx="393405" cy="39340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CD2CC02-25B3-F818-1D8A-55DDD1CCF83A}"/>
                </a:ext>
              </a:extLst>
            </p:cNvPr>
            <p:cNvCxnSpPr>
              <a:cxnSpLocks/>
            </p:cNvCxnSpPr>
            <p:nvPr/>
          </p:nvCxnSpPr>
          <p:spPr>
            <a:xfrm>
              <a:off x="2486565" y="2669888"/>
              <a:ext cx="360600" cy="3103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5EA5B7-2A43-4DE9-801D-CDCF0158136B}"/>
                </a:ext>
              </a:extLst>
            </p:cNvPr>
            <p:cNvSpPr txBox="1"/>
            <p:nvPr/>
          </p:nvSpPr>
          <p:spPr>
            <a:xfrm>
              <a:off x="2903999" y="1819909"/>
              <a:ext cx="5520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mask1</a:t>
              </a:r>
              <a:endParaRPr lang="ko-KR" altLang="en-US" sz="10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3FAF38-89B0-13F3-6396-59FC4B48DD5A}"/>
                </a:ext>
              </a:extLst>
            </p:cNvPr>
            <p:cNvSpPr txBox="1"/>
            <p:nvPr/>
          </p:nvSpPr>
          <p:spPr>
            <a:xfrm>
              <a:off x="2916259" y="2606630"/>
              <a:ext cx="5520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prob1</a:t>
              </a:r>
              <a:endParaRPr lang="ko-KR" altLang="en-US" sz="100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E0257F6-CF84-1A2E-2472-81DC42D23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196" y="2309798"/>
              <a:ext cx="360600" cy="3103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BCBC3A2-5DEA-25B1-A03F-63A3EEC06DF2}"/>
                </a:ext>
              </a:extLst>
            </p:cNvPr>
            <p:cNvSpPr/>
            <p:nvPr/>
          </p:nvSpPr>
          <p:spPr>
            <a:xfrm>
              <a:off x="1771650" y="3817054"/>
              <a:ext cx="699857" cy="6107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>
                  <a:ea typeface="맑은 고딕"/>
                </a:rPr>
                <a:t>model</a:t>
              </a:r>
              <a:r>
                <a:rPr lang="en-US" altLang="ko-KR" sz="1000">
                  <a:ea typeface="맑은 고딕"/>
                </a:rPr>
                <a:t>2</a:t>
              </a:r>
              <a:endParaRPr lang="ko-KR" altLang="en-US" sz="1000" err="1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1EAB9F6-2BC3-1A89-B46B-798C29EE8647}"/>
                </a:ext>
              </a:extLst>
            </p:cNvPr>
            <p:cNvSpPr/>
            <p:nvPr/>
          </p:nvSpPr>
          <p:spPr>
            <a:xfrm>
              <a:off x="2916259" y="3550852"/>
              <a:ext cx="502095" cy="5020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24C15B72-A209-F2BF-0A9D-BEB2AB784F00}"/>
                    </a:ext>
                  </a:extLst>
                </p:cNvPr>
                <p:cNvSpPr/>
                <p:nvPr/>
              </p:nvSpPr>
              <p:spPr>
                <a:xfrm>
                  <a:off x="2983304" y="4317189"/>
                  <a:ext cx="393405" cy="39340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24C15B72-A209-F2BF-0A9D-BEB2AB784F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304" y="4317189"/>
                  <a:ext cx="393405" cy="39340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F16A655-06C4-A8C6-3FD8-54E7A60CC766}"/>
                </a:ext>
              </a:extLst>
            </p:cNvPr>
            <p:cNvCxnSpPr>
              <a:cxnSpLocks/>
            </p:cNvCxnSpPr>
            <p:nvPr/>
          </p:nvCxnSpPr>
          <p:spPr>
            <a:xfrm>
              <a:off x="2486565" y="4161990"/>
              <a:ext cx="360600" cy="3103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4980D9-9E0C-6F32-F601-0659EF99C6AC}"/>
                </a:ext>
              </a:extLst>
            </p:cNvPr>
            <p:cNvSpPr txBox="1"/>
            <p:nvPr/>
          </p:nvSpPr>
          <p:spPr>
            <a:xfrm>
              <a:off x="2903999" y="3312011"/>
              <a:ext cx="5520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mask1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52390F-70D5-C5D9-32F2-C355F8840106}"/>
                </a:ext>
              </a:extLst>
            </p:cNvPr>
            <p:cNvSpPr txBox="1"/>
            <p:nvPr/>
          </p:nvSpPr>
          <p:spPr>
            <a:xfrm>
              <a:off x="2916259" y="4098732"/>
              <a:ext cx="5520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prob1</a:t>
              </a:r>
              <a:endParaRPr lang="ko-KR" altLang="en-US" sz="100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AB93349-AC75-BC48-98DB-3BC8222D2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196" y="3801900"/>
              <a:ext cx="360600" cy="3103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1A4A8E3-E0BF-9BCA-99B9-047801FE0AC6}"/>
                </a:ext>
              </a:extLst>
            </p:cNvPr>
            <p:cNvCxnSpPr>
              <a:cxnSpLocks/>
            </p:cNvCxnSpPr>
            <p:nvPr/>
          </p:nvCxnSpPr>
          <p:spPr>
            <a:xfrm>
              <a:off x="3443754" y="3082178"/>
              <a:ext cx="360600" cy="3103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22EB942-1170-2304-4073-05409077D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754" y="4168592"/>
              <a:ext cx="360600" cy="3103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60FB7DC-4397-29B6-7659-C49A6DDFC9BE}"/>
                    </a:ext>
                  </a:extLst>
                </p:cNvPr>
                <p:cNvSpPr/>
                <p:nvPr/>
              </p:nvSpPr>
              <p:spPr>
                <a:xfrm>
                  <a:off x="3916464" y="3138546"/>
                  <a:ext cx="502095" cy="134044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lang="en-US" altLang="ko-KR" sz="110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1100"/>
                    <a:t>)</a:t>
                  </a:r>
                  <a:endParaRPr lang="ko-KR" altLang="en-US" sz="1100"/>
                </a:p>
              </p:txBody>
            </p:sp>
          </mc:Choice>
          <mc:Fallback xmlns="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60FB7DC-4397-29B6-7659-C49A6DDF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464" y="3138546"/>
                  <a:ext cx="502095" cy="1340443"/>
                </a:xfrm>
                <a:prstGeom prst="rect">
                  <a:avLst/>
                </a:prstGeom>
                <a:blipFill>
                  <a:blip r:embed="rId5"/>
                  <a:stretch>
                    <a:fillRect r="-24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7883577-FAF5-EC87-B8C3-C6FA5FB6CEE2}"/>
                </a:ext>
              </a:extLst>
            </p:cNvPr>
            <p:cNvCxnSpPr>
              <a:cxnSpLocks/>
            </p:cNvCxnSpPr>
            <p:nvPr/>
          </p:nvCxnSpPr>
          <p:spPr>
            <a:xfrm>
              <a:off x="4530669" y="3456632"/>
              <a:ext cx="292242" cy="337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BAFF25F-6C35-E1B6-C8C2-5EE108101742}"/>
                </a:ext>
              </a:extLst>
            </p:cNvPr>
            <p:cNvCxnSpPr>
              <a:cxnSpLocks/>
            </p:cNvCxnSpPr>
            <p:nvPr/>
          </p:nvCxnSpPr>
          <p:spPr>
            <a:xfrm>
              <a:off x="4530669" y="4204219"/>
              <a:ext cx="292242" cy="337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80E3A078-4469-9D7C-C897-F3529709AFCA}"/>
                    </a:ext>
                  </a:extLst>
                </p:cNvPr>
                <p:cNvSpPr/>
                <p:nvPr/>
              </p:nvSpPr>
              <p:spPr>
                <a:xfrm>
                  <a:off x="4935021" y="3252549"/>
                  <a:ext cx="393405" cy="39340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80E3A078-4469-9D7C-C897-F3529709A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021" y="3252549"/>
                  <a:ext cx="393405" cy="39340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BFDE0668-BD5A-3EF0-9220-224273D2553B}"/>
                    </a:ext>
                  </a:extLst>
                </p:cNvPr>
                <p:cNvSpPr/>
                <p:nvPr/>
              </p:nvSpPr>
              <p:spPr>
                <a:xfrm>
                  <a:off x="4935021" y="4007516"/>
                  <a:ext cx="393405" cy="39340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BFDE0668-BD5A-3EF0-9220-224273D25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021" y="4007516"/>
                  <a:ext cx="393405" cy="39340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ECD8317-8AC7-14C0-3034-5183DCDC2ACD}"/>
                </a:ext>
              </a:extLst>
            </p:cNvPr>
            <p:cNvSpPr/>
            <p:nvPr/>
          </p:nvSpPr>
          <p:spPr>
            <a:xfrm>
              <a:off x="5758696" y="3213359"/>
              <a:ext cx="502095" cy="502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DA05B0F-A6A1-8554-12CA-FBD4477E85F2}"/>
                </a:ext>
              </a:extLst>
            </p:cNvPr>
            <p:cNvSpPr/>
            <p:nvPr/>
          </p:nvSpPr>
          <p:spPr>
            <a:xfrm>
              <a:off x="5758696" y="3944793"/>
              <a:ext cx="502095" cy="5020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2D8D9D0-EEB4-3508-7C4A-9BA35656B8DF}"/>
                    </a:ext>
                  </a:extLst>
                </p:cNvPr>
                <p:cNvSpPr txBox="1"/>
                <p:nvPr/>
              </p:nvSpPr>
              <p:spPr>
                <a:xfrm>
                  <a:off x="5458602" y="3364299"/>
                  <a:ext cx="1651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2D8D9D0-EEB4-3508-7C4A-9BA35656B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602" y="3364299"/>
                  <a:ext cx="165109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7143" r="-1071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E2702F-B29D-ADF6-7026-2AB7521C50A7}"/>
                    </a:ext>
                  </a:extLst>
                </p:cNvPr>
                <p:cNvSpPr txBox="1"/>
                <p:nvPr/>
              </p:nvSpPr>
              <p:spPr>
                <a:xfrm>
                  <a:off x="5458601" y="4103507"/>
                  <a:ext cx="1651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E2702F-B29D-ADF6-7026-2AB7521C5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601" y="4103507"/>
                  <a:ext cx="165109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7143" r="-10714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B5814FD-2A8A-FF28-FC11-029AAD56F7E9}"/>
                </a:ext>
              </a:extLst>
            </p:cNvPr>
            <p:cNvSpPr/>
            <p:nvPr/>
          </p:nvSpPr>
          <p:spPr>
            <a:xfrm>
              <a:off x="6691061" y="3216976"/>
              <a:ext cx="502095" cy="5020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EFD04D8-37E1-CB4B-0D80-1FE6CD6DBEBE}"/>
                </a:ext>
              </a:extLst>
            </p:cNvPr>
            <p:cNvSpPr/>
            <p:nvPr/>
          </p:nvSpPr>
          <p:spPr>
            <a:xfrm>
              <a:off x="6691061" y="3947615"/>
              <a:ext cx="502095" cy="5020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1BB475F-823A-D0A5-230F-A9FDB66DC608}"/>
                    </a:ext>
                  </a:extLst>
                </p:cNvPr>
                <p:cNvSpPr txBox="1"/>
                <p:nvPr/>
              </p:nvSpPr>
              <p:spPr>
                <a:xfrm>
                  <a:off x="6390967" y="3356918"/>
                  <a:ext cx="16991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1BB475F-823A-D0A5-230F-A9FDB66DC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967" y="3356918"/>
                  <a:ext cx="16991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3571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A7186D9-945B-8146-9FB5-F6538E14CFFA}"/>
                    </a:ext>
                  </a:extLst>
                </p:cNvPr>
                <p:cNvSpPr txBox="1"/>
                <p:nvPr/>
              </p:nvSpPr>
              <p:spPr>
                <a:xfrm>
                  <a:off x="6390967" y="4103507"/>
                  <a:ext cx="16991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A7186D9-945B-8146-9FB5-F6538E14C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967" y="4103507"/>
                  <a:ext cx="16991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571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263F56-54B9-C859-CD1A-D53912FE6525}"/>
                </a:ext>
              </a:extLst>
            </p:cNvPr>
            <p:cNvSpPr txBox="1"/>
            <p:nvPr/>
          </p:nvSpPr>
          <p:spPr>
            <a:xfrm>
              <a:off x="6366770" y="3732511"/>
              <a:ext cx="12117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weighted mask2</a:t>
              </a:r>
              <a:endParaRPr lang="ko-KR" altLang="en-US" sz="1000"/>
            </a:p>
          </p:txBody>
        </p:sp>
        <p:sp>
          <p:nvSpPr>
            <p:cNvPr id="42" name="오른쪽 중괄호 41">
              <a:extLst>
                <a:ext uri="{FF2B5EF4-FFF2-40B4-BE49-F238E27FC236}">
                  <a16:creationId xmlns:a16="http://schemas.microsoft.com/office/drawing/2014/main" id="{04BB0D96-9E5A-2105-B31E-32337ED0D36D}"/>
                </a:ext>
              </a:extLst>
            </p:cNvPr>
            <p:cNvSpPr/>
            <p:nvPr/>
          </p:nvSpPr>
          <p:spPr>
            <a:xfrm>
              <a:off x="7467978" y="3246306"/>
              <a:ext cx="155448" cy="1181531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17E0A5-C384-685A-4425-06BE9FA0EA6D}"/>
                </a:ext>
              </a:extLst>
            </p:cNvPr>
            <p:cNvSpPr txBox="1"/>
            <p:nvPr/>
          </p:nvSpPr>
          <p:spPr>
            <a:xfrm>
              <a:off x="7654920" y="3710878"/>
              <a:ext cx="1076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Soft Ensemble</a:t>
              </a:r>
              <a:endParaRPr lang="ko-KR" altLang="en-US" sz="100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977524A-BD70-8A8E-B8D0-17C5476569F1}"/>
                </a:ext>
              </a:extLst>
            </p:cNvPr>
            <p:cNvCxnSpPr>
              <a:cxnSpLocks/>
            </p:cNvCxnSpPr>
            <p:nvPr/>
          </p:nvCxnSpPr>
          <p:spPr>
            <a:xfrm>
              <a:off x="8684492" y="3837210"/>
              <a:ext cx="292242" cy="337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7F70A0E-418F-C123-44E3-A041EC17F121}"/>
                </a:ext>
              </a:extLst>
            </p:cNvPr>
            <p:cNvSpPr/>
            <p:nvPr/>
          </p:nvSpPr>
          <p:spPr>
            <a:xfrm>
              <a:off x="9129459" y="3620351"/>
              <a:ext cx="502095" cy="5020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F141FCE-3B57-6A2E-EF55-FBD9FDF1EEB1}"/>
                </a:ext>
              </a:extLst>
            </p:cNvPr>
            <p:cNvSpPr txBox="1"/>
            <p:nvPr/>
          </p:nvSpPr>
          <p:spPr>
            <a:xfrm>
              <a:off x="8976734" y="3391079"/>
              <a:ext cx="8205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final mask</a:t>
              </a:r>
              <a:endParaRPr lang="ko-KR" altLang="en-US" sz="10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CBE08C-6736-8C8C-2EF7-53EE3566A343}"/>
                </a:ext>
              </a:extLst>
            </p:cNvPr>
            <p:cNvSpPr txBox="1"/>
            <p:nvPr/>
          </p:nvSpPr>
          <p:spPr>
            <a:xfrm>
              <a:off x="5716843" y="3732512"/>
              <a:ext cx="5520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mask2</a:t>
              </a:r>
              <a:endParaRPr lang="ko-KR" altLang="en-US" sz="10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6FA2AB-D829-24B9-B934-46F1EAEBDD9A}"/>
                </a:ext>
              </a:extLst>
            </p:cNvPr>
            <p:cNvSpPr txBox="1"/>
            <p:nvPr/>
          </p:nvSpPr>
          <p:spPr>
            <a:xfrm>
              <a:off x="5729572" y="3006328"/>
              <a:ext cx="6008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mask1</a:t>
              </a:r>
              <a:endParaRPr lang="ko-KR" altLang="en-US" sz="10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90FC92-A9E5-D4A2-63B6-1C9E99E33245}"/>
                </a:ext>
              </a:extLst>
            </p:cNvPr>
            <p:cNvSpPr txBox="1"/>
            <p:nvPr/>
          </p:nvSpPr>
          <p:spPr>
            <a:xfrm>
              <a:off x="6336214" y="3003145"/>
              <a:ext cx="12117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weighted mask1</a:t>
              </a:r>
              <a:endParaRPr lang="ko-KR" altLang="en-US" sz="10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6BA1B9-FDEA-EE96-A4D6-261253D4D2C1}"/>
                </a:ext>
              </a:extLst>
            </p:cNvPr>
            <p:cNvSpPr txBox="1"/>
            <p:nvPr/>
          </p:nvSpPr>
          <p:spPr>
            <a:xfrm>
              <a:off x="3653695" y="2880034"/>
              <a:ext cx="12117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weight function</a:t>
              </a:r>
              <a:endParaRPr lang="ko-KR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27ACF4A3-1556-F9D3-CED8-1C0F6C244DD5}"/>
                    </a:ext>
                  </a:extLst>
                </p:cNvPr>
                <p:cNvSpPr/>
                <p:nvPr/>
              </p:nvSpPr>
              <p:spPr>
                <a:xfrm>
                  <a:off x="4822911" y="1499100"/>
                  <a:ext cx="2815068" cy="13606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−0.5</m:t>
                          </m:r>
                        </m:e>
                      </m:d>
                    </m:oMath>
                  </a14:m>
                  <a:r>
                    <a:rPr lang="en-US" altLang="ko-KR" sz="1000" b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altLang="ko-KR" sz="1000" b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ad>
                        <m:radPr>
                          <m:degHide m:val="on"/>
                          <m:ctrlPr>
                            <a:rPr lang="ko-KR" alt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e>
                      </m:rad>
                    </m:oMath>
                  </a14:m>
                  <a:r>
                    <a:rPr lang="en-US" altLang="ko-KR" sz="1000" b="0">
                      <a:solidFill>
                        <a:schemeClr val="tx1"/>
                      </a:solidFill>
                    </a:rPr>
                    <a:t> + 1 (if m </a:t>
                  </a:r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a14:m>
                  <a:r>
                    <a:rPr lang="en-US" altLang="ko-KR" sz="1000" b="0">
                      <a:solidFill>
                        <a:schemeClr val="tx1"/>
                      </a:solidFill>
                    </a:rPr>
                    <a:t>) (0 &lt;</a:t>
                  </a:r>
                  <a:r>
                    <a:rPr lang="ko-KR" altLang="en-US" sz="100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ko-KR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ko-KR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1000" b="0">
                      <a:solidFill>
                        <a:schemeClr val="tx1"/>
                      </a:solidFill>
                    </a:rPr>
                    <a:t>&lt; 2)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00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ad>
                        <m:radPr>
                          <m:degHide m:val="on"/>
                          <m:ctrlPr>
                            <a:rPr lang="ko-KR" alt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e>
                      </m:rad>
                    </m:oMath>
                  </a14:m>
                  <a:r>
                    <a:rPr lang="en-US" altLang="ko-KR" sz="1000">
                      <a:solidFill>
                        <a:schemeClr val="tx1"/>
                      </a:solidFill>
                    </a:rPr>
                    <a:t> + 1 (if m </a:t>
                  </a:r>
                  <a14:m>
                    <m:oMath xmlns:m="http://schemas.openxmlformats.org/officeDocument/2006/math">
                      <m:r>
                        <a:rPr lang="en-US" altLang="ko-KR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sz="1000">
                      <a:solidFill>
                        <a:schemeClr val="tx1"/>
                      </a:solidFill>
                    </a:rPr>
                    <a:t>) </a:t>
                  </a:r>
                </a:p>
              </p:txBody>
            </p:sp>
          </mc:Choice>
          <mc:Fallback xmlns=""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27ACF4A3-1556-F9D3-CED8-1C0F6C244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911" y="1499100"/>
                  <a:ext cx="2815068" cy="13606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직선 화살표 연결선 76">
              <a:extLst>
                <a:ext uri="{FF2B5EF4-FFF2-40B4-BE49-F238E27FC236}">
                  <a16:creationId xmlns:a16="http://schemas.microsoft.com/office/drawing/2014/main" id="{1BEA1EBD-3557-EDA5-ABA3-8F44481BD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4618" y="2324952"/>
              <a:ext cx="627534" cy="541638"/>
            </a:xfrm>
            <a:prstGeom prst="bentConnector3">
              <a:avLst>
                <a:gd name="adj1" fmla="val 91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4EFEAE72-1C1A-622F-1D46-39478A6F760A}"/>
              </a:ext>
            </a:extLst>
          </p:cNvPr>
          <p:cNvGrpSpPr/>
          <p:nvPr/>
        </p:nvGrpSpPr>
        <p:grpSpPr>
          <a:xfrm>
            <a:off x="7739504" y="1010340"/>
            <a:ext cx="3018277" cy="2112621"/>
            <a:chOff x="7841108" y="1294490"/>
            <a:chExt cx="3018277" cy="211262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BF16C4-ECA4-3FF4-1FA5-BAF30AC5188A}"/>
                </a:ext>
              </a:extLst>
            </p:cNvPr>
            <p:cNvSpPr/>
            <p:nvPr/>
          </p:nvSpPr>
          <p:spPr>
            <a:xfrm>
              <a:off x="7841108" y="1550846"/>
              <a:ext cx="3018277" cy="18562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00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A43F543-08B8-6C16-7519-320C0C6C1C6A}"/>
                </a:ext>
              </a:extLst>
            </p:cNvPr>
            <p:cNvSpPr/>
            <p:nvPr/>
          </p:nvSpPr>
          <p:spPr>
            <a:xfrm>
              <a:off x="7991801" y="1594415"/>
              <a:ext cx="502095" cy="5020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model</a:t>
              </a:r>
              <a:endParaRPr lang="ko-KR" altLang="en-US" sz="80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87D85A-673A-C008-C874-4D4390CC7EAF}"/>
                </a:ext>
              </a:extLst>
            </p:cNvPr>
            <p:cNvSpPr/>
            <p:nvPr/>
          </p:nvSpPr>
          <p:spPr>
            <a:xfrm>
              <a:off x="7991801" y="2228740"/>
              <a:ext cx="502095" cy="5020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model</a:t>
              </a:r>
              <a:endParaRPr lang="ko-KR" altLang="en-US" sz="8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6F2E02E-14FC-3866-A77F-F15909015E90}"/>
                </a:ext>
              </a:extLst>
            </p:cNvPr>
            <p:cNvSpPr/>
            <p:nvPr/>
          </p:nvSpPr>
          <p:spPr>
            <a:xfrm>
              <a:off x="7991821" y="2842347"/>
              <a:ext cx="502095" cy="5020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model</a:t>
              </a:r>
              <a:endParaRPr lang="ko-KR" altLang="en-US" sz="800"/>
            </a:p>
          </p:txBody>
        </p:sp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A9C30DA5-FA68-8220-0254-45FA704D3E2A}"/>
                </a:ext>
              </a:extLst>
            </p:cNvPr>
            <p:cNvGrpSpPr/>
            <p:nvPr/>
          </p:nvGrpSpPr>
          <p:grpSpPr>
            <a:xfrm>
              <a:off x="8881205" y="1604256"/>
              <a:ext cx="513846" cy="480661"/>
              <a:chOff x="8994619" y="1777513"/>
              <a:chExt cx="513846" cy="480661"/>
            </a:xfrm>
          </p:grpSpPr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6BF431B5-92FD-31C4-148B-42AB7C8F428E}"/>
                  </a:ext>
                </a:extLst>
              </p:cNvPr>
              <p:cNvSpPr/>
              <p:nvPr/>
            </p:nvSpPr>
            <p:spPr>
              <a:xfrm>
                <a:off x="9149975" y="1777513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0F07914D-AA8D-D14D-C1E0-74440F761790}"/>
                  </a:ext>
                </a:extLst>
              </p:cNvPr>
              <p:cNvSpPr/>
              <p:nvPr/>
            </p:nvSpPr>
            <p:spPr>
              <a:xfrm>
                <a:off x="9066421" y="1839474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4A7CF93-678E-A9C1-F462-6D3925DF4554}"/>
                  </a:ext>
                </a:extLst>
              </p:cNvPr>
              <p:cNvSpPr/>
              <p:nvPr/>
            </p:nvSpPr>
            <p:spPr>
              <a:xfrm>
                <a:off x="8994619" y="1899684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>
              <a:extLst>
                <a:ext uri="{FF2B5EF4-FFF2-40B4-BE49-F238E27FC236}">
                  <a16:creationId xmlns:a16="http://schemas.microsoft.com/office/drawing/2014/main" id="{2112894D-BE56-7F9D-C231-80342F3FE9B2}"/>
                </a:ext>
              </a:extLst>
            </p:cNvPr>
            <p:cNvGrpSpPr/>
            <p:nvPr/>
          </p:nvGrpSpPr>
          <p:grpSpPr>
            <a:xfrm>
              <a:off x="8884751" y="2233646"/>
              <a:ext cx="513846" cy="480661"/>
              <a:chOff x="8994619" y="1777513"/>
              <a:chExt cx="513846" cy="480661"/>
            </a:xfrm>
          </p:grpSpPr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B0EA4E76-6021-FCB8-23DB-F927595175E8}"/>
                  </a:ext>
                </a:extLst>
              </p:cNvPr>
              <p:cNvSpPr/>
              <p:nvPr/>
            </p:nvSpPr>
            <p:spPr>
              <a:xfrm>
                <a:off x="9149975" y="1777513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DA5DFDE4-2D20-5EB2-0EE9-CCC5EB6A4731}"/>
                  </a:ext>
                </a:extLst>
              </p:cNvPr>
              <p:cNvSpPr/>
              <p:nvPr/>
            </p:nvSpPr>
            <p:spPr>
              <a:xfrm>
                <a:off x="9066421" y="1839474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C1C07A51-78BC-2CA7-323C-EE5541CB192D}"/>
                  </a:ext>
                </a:extLst>
              </p:cNvPr>
              <p:cNvSpPr/>
              <p:nvPr/>
            </p:nvSpPr>
            <p:spPr>
              <a:xfrm>
                <a:off x="8994619" y="1899684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9F3DE16D-B47E-4B55-59E9-E45F72B09340}"/>
                </a:ext>
              </a:extLst>
            </p:cNvPr>
            <p:cNvGrpSpPr/>
            <p:nvPr/>
          </p:nvGrpSpPr>
          <p:grpSpPr>
            <a:xfrm>
              <a:off x="8869453" y="2853063"/>
              <a:ext cx="513846" cy="480661"/>
              <a:chOff x="8994619" y="1777513"/>
              <a:chExt cx="513846" cy="480661"/>
            </a:xfrm>
          </p:grpSpPr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F40CF006-E9C3-F5DC-3FF2-8030EE3123D8}"/>
                  </a:ext>
                </a:extLst>
              </p:cNvPr>
              <p:cNvSpPr/>
              <p:nvPr/>
            </p:nvSpPr>
            <p:spPr>
              <a:xfrm>
                <a:off x="9149975" y="1777513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D1E2F9D4-F248-33DE-8389-F8FFEC8909F6}"/>
                  </a:ext>
                </a:extLst>
              </p:cNvPr>
              <p:cNvSpPr/>
              <p:nvPr/>
            </p:nvSpPr>
            <p:spPr>
              <a:xfrm>
                <a:off x="9066421" y="1839474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5CCF61CF-B8C9-2047-9D5E-26919C142FDF}"/>
                  </a:ext>
                </a:extLst>
              </p:cNvPr>
              <p:cNvSpPr/>
              <p:nvPr/>
            </p:nvSpPr>
            <p:spPr>
              <a:xfrm>
                <a:off x="8994619" y="1899684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32" name="직선 화살표 연결선 331">
              <a:extLst>
                <a:ext uri="{FF2B5EF4-FFF2-40B4-BE49-F238E27FC236}">
                  <a16:creationId xmlns:a16="http://schemas.microsoft.com/office/drawing/2014/main" id="{C4099A5C-3732-FA23-D3FE-45FC112314A5}"/>
                </a:ext>
              </a:extLst>
            </p:cNvPr>
            <p:cNvCxnSpPr>
              <a:cxnSpLocks/>
            </p:cNvCxnSpPr>
            <p:nvPr/>
          </p:nvCxnSpPr>
          <p:spPr>
            <a:xfrm>
              <a:off x="8478847" y="1851827"/>
              <a:ext cx="292242" cy="337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18131C2F-13F5-AFFF-BAEB-25FA7B2EFE0E}"/>
                </a:ext>
              </a:extLst>
            </p:cNvPr>
            <p:cNvCxnSpPr>
              <a:cxnSpLocks/>
            </p:cNvCxnSpPr>
            <p:nvPr/>
          </p:nvCxnSpPr>
          <p:spPr>
            <a:xfrm>
              <a:off x="8461725" y="2491164"/>
              <a:ext cx="292242" cy="337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화살표 연결선 333">
              <a:extLst>
                <a:ext uri="{FF2B5EF4-FFF2-40B4-BE49-F238E27FC236}">
                  <a16:creationId xmlns:a16="http://schemas.microsoft.com/office/drawing/2014/main" id="{02A554B2-940B-5F84-DE2A-B9AA6C097E90}"/>
                </a:ext>
              </a:extLst>
            </p:cNvPr>
            <p:cNvCxnSpPr>
              <a:cxnSpLocks/>
            </p:cNvCxnSpPr>
            <p:nvPr/>
          </p:nvCxnSpPr>
          <p:spPr>
            <a:xfrm>
              <a:off x="8460928" y="3090017"/>
              <a:ext cx="292242" cy="337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28E2B9FC-1E35-6ADF-48AC-4F24CA6D7B5C}"/>
                </a:ext>
              </a:extLst>
            </p:cNvPr>
            <p:cNvSpPr txBox="1"/>
            <p:nvPr/>
          </p:nvSpPr>
          <p:spPr>
            <a:xfrm>
              <a:off x="9443467" y="2335964"/>
              <a:ext cx="1071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SUM / 3 = </a:t>
              </a:r>
              <a:endParaRPr lang="ko-KR" altLang="en-US" sz="1000"/>
            </a:p>
          </p:txBody>
        </p:sp>
        <p:grpSp>
          <p:nvGrpSpPr>
            <p:cNvPr id="336" name="그룹 335">
              <a:extLst>
                <a:ext uri="{FF2B5EF4-FFF2-40B4-BE49-F238E27FC236}">
                  <a16:creationId xmlns:a16="http://schemas.microsoft.com/office/drawing/2014/main" id="{B7D05464-AF52-3676-DC2E-E1EBE7C807F0}"/>
                </a:ext>
              </a:extLst>
            </p:cNvPr>
            <p:cNvGrpSpPr/>
            <p:nvPr/>
          </p:nvGrpSpPr>
          <p:grpSpPr>
            <a:xfrm>
              <a:off x="10214133" y="2186273"/>
              <a:ext cx="513846" cy="480661"/>
              <a:chOff x="8994619" y="1777513"/>
              <a:chExt cx="513846" cy="480661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50753037-BB13-D9C1-9C0F-D003074D4112}"/>
                  </a:ext>
                </a:extLst>
              </p:cNvPr>
              <p:cNvSpPr/>
              <p:nvPr/>
            </p:nvSpPr>
            <p:spPr>
              <a:xfrm>
                <a:off x="9149975" y="1777513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F7628A0F-8AC5-CAF6-147D-89D9E2031CF0}"/>
                  </a:ext>
                </a:extLst>
              </p:cNvPr>
              <p:cNvSpPr/>
              <p:nvPr/>
            </p:nvSpPr>
            <p:spPr>
              <a:xfrm>
                <a:off x="9066421" y="1839474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7B029963-8E2F-617C-AB94-3FF8DE901A4D}"/>
                  </a:ext>
                </a:extLst>
              </p:cNvPr>
              <p:cNvSpPr/>
              <p:nvPr/>
            </p:nvSpPr>
            <p:spPr>
              <a:xfrm>
                <a:off x="8994619" y="1899684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3C74DFAC-AF42-4D74-0D89-42485E03870C}"/>
                </a:ext>
              </a:extLst>
            </p:cNvPr>
            <p:cNvSpPr/>
            <p:nvPr/>
          </p:nvSpPr>
          <p:spPr>
            <a:xfrm>
              <a:off x="8839514" y="1548956"/>
              <a:ext cx="613635" cy="185626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73DFCF03-A134-7A12-D882-8B309847B984}"/>
                </a:ext>
              </a:extLst>
            </p:cNvPr>
            <p:cNvSpPr txBox="1"/>
            <p:nvPr/>
          </p:nvSpPr>
          <p:spPr>
            <a:xfrm>
              <a:off x="8845134" y="1294490"/>
              <a:ext cx="1076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Soft Ensemble</a:t>
              </a:r>
              <a:endParaRPr lang="ko-KR" altLang="en-US" sz="1000"/>
            </a:p>
          </p:txBody>
        </p:sp>
      </p:grpSp>
      <p:sp>
        <p:nvSpPr>
          <p:cNvPr id="345" name="TextBox 344">
            <a:extLst>
              <a:ext uri="{FF2B5EF4-FFF2-40B4-BE49-F238E27FC236}">
                <a16:creationId xmlns:a16="http://schemas.microsoft.com/office/drawing/2014/main" id="{0E10E020-E85A-42ED-B17D-B0B06E05D7F5}"/>
              </a:ext>
            </a:extLst>
          </p:cNvPr>
          <p:cNvSpPr txBox="1"/>
          <p:nvPr/>
        </p:nvSpPr>
        <p:spPr>
          <a:xfrm>
            <a:off x="5183024" y="1633714"/>
            <a:ext cx="1217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(confidience)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AF638F8-8FB0-1F22-8848-1DF8DDA4844D}"/>
              </a:ext>
            </a:extLst>
          </p:cNvPr>
          <p:cNvGrpSpPr/>
          <p:nvPr/>
        </p:nvGrpSpPr>
        <p:grpSpPr>
          <a:xfrm>
            <a:off x="481294" y="4950567"/>
            <a:ext cx="11578975" cy="1164614"/>
            <a:chOff x="578986" y="5048259"/>
            <a:chExt cx="11578975" cy="116461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6CC22E-1DFB-40CB-F385-5A3F518F7F62}"/>
                </a:ext>
              </a:extLst>
            </p:cNvPr>
            <p:cNvSpPr txBox="1"/>
            <p:nvPr/>
          </p:nvSpPr>
          <p:spPr>
            <a:xfrm>
              <a:off x="578986" y="5048259"/>
              <a:ext cx="11578975" cy="116461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altLang="ko-KR" sz="1200" err="1">
                  <a:ea typeface="맑은 고딕"/>
                </a:rPr>
                <a:t>Classifier의</a:t>
              </a:r>
              <a:r>
                <a:rPr lang="en-US" altLang="ko-KR" sz="1200">
                  <a:ea typeface="맑은 고딕"/>
                </a:rPr>
                <a:t> probability </a:t>
              </a:r>
              <a:r>
                <a:rPr lang="en-US" altLang="ko-KR" sz="1200" err="1">
                  <a:ea typeface="맑은 고딕"/>
                </a:rPr>
                <a:t>값을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반영한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weight를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구해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ensemble에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활용</a:t>
              </a:r>
              <a:r>
                <a:rPr lang="en-US" altLang="ko-KR" sz="1200">
                  <a:ea typeface="맑은 고딕"/>
                </a:rPr>
                <a:t> 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altLang="ko-KR" sz="1200" err="1">
                  <a:ea typeface="맑은 고딕"/>
                </a:rPr>
                <a:t>기본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아이디어</a:t>
              </a:r>
              <a:r>
                <a:rPr lang="en-US" altLang="ko-KR" sz="1200">
                  <a:ea typeface="맑은 고딕"/>
                </a:rPr>
                <a:t>: </a:t>
              </a:r>
              <a:r>
                <a:rPr lang="en-US" altLang="ko-KR" sz="1200" err="1">
                  <a:ea typeface="맑은 고딕"/>
                </a:rPr>
                <a:t>입력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이미지에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대해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애매하게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예측한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모델의</a:t>
              </a:r>
              <a:r>
                <a:rPr lang="en-US" altLang="ko-KR" sz="1200">
                  <a:ea typeface="맑은 고딕"/>
                </a:rPr>
                <a:t> probability </a:t>
              </a:r>
              <a:r>
                <a:rPr lang="en-US" altLang="ko-KR" sz="1200" err="1">
                  <a:ea typeface="맑은 고딕"/>
                </a:rPr>
                <a:t>map은</a:t>
              </a:r>
              <a:r>
                <a:rPr lang="en-US" altLang="ko-KR" sz="1200">
                  <a:ea typeface="맑은 고딕"/>
                </a:rPr>
                <a:t> 더 </a:t>
              </a:r>
              <a:r>
                <a:rPr lang="en-US" altLang="ko-KR" sz="1200" err="1">
                  <a:ea typeface="맑은 고딕"/>
                </a:rPr>
                <a:t>애매하게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만들고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확실하게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예측한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모델의</a:t>
              </a:r>
              <a:r>
                <a:rPr lang="en-US" altLang="ko-KR" sz="1200">
                  <a:ea typeface="맑은 고딕"/>
                </a:rPr>
                <a:t> probability </a:t>
              </a:r>
              <a:r>
                <a:rPr lang="en-US" altLang="ko-KR" sz="1200" err="1">
                  <a:ea typeface="맑은 고딕"/>
                </a:rPr>
                <a:t>map은</a:t>
              </a:r>
              <a:r>
                <a:rPr lang="en-US" altLang="ko-KR" sz="1200">
                  <a:ea typeface="맑은 고딕"/>
                </a:rPr>
                <a:t> 더 </a:t>
              </a:r>
              <a:r>
                <a:rPr lang="en-US" altLang="ko-KR" sz="1200" err="1">
                  <a:ea typeface="맑은 고딕"/>
                </a:rPr>
                <a:t>확실하게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만든다</a:t>
              </a:r>
              <a:r>
                <a:rPr lang="en-US" altLang="ko-KR" sz="1200">
                  <a:ea typeface="맑은 고딕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endParaRPr lang="en-US" altLang="ko-KR" sz="1200">
                <a:ea typeface="맑은 고딕"/>
              </a:endParaRP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altLang="ko-KR" sz="1200">
                  <a:ea typeface="맑은 고딕"/>
                </a:rPr>
                <a:t>W(p)에 </a:t>
              </a:r>
              <a:r>
                <a:rPr lang="en-US" altLang="ko-KR" sz="1200" err="1">
                  <a:ea typeface="맑은 고딕"/>
                </a:rPr>
                <a:t>들어가는</a:t>
              </a:r>
              <a:r>
                <a:rPr lang="en-US" altLang="ko-KR" sz="1200">
                  <a:ea typeface="맑은 고딕"/>
                </a:rPr>
                <a:t> probability </a:t>
              </a:r>
              <a:r>
                <a:rPr lang="en-US" altLang="ko-KR" sz="1200" err="1">
                  <a:ea typeface="맑은 고딕"/>
                </a:rPr>
                <a:t>값은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classifier의</a:t>
              </a:r>
              <a:r>
                <a:rPr lang="en-US" altLang="ko-KR" sz="1200">
                  <a:ea typeface="맑은 고딕"/>
                </a:rPr>
                <a:t> probability </a:t>
              </a:r>
              <a:r>
                <a:rPr lang="en-US" altLang="ko-KR" sz="1200" err="1">
                  <a:ea typeface="맑은 고딕"/>
                </a:rPr>
                <a:t>값만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사용하는</a:t>
              </a:r>
              <a:r>
                <a:rPr lang="en-US" altLang="ko-KR" sz="1200">
                  <a:ea typeface="맑은 고딕"/>
                </a:rPr>
                <a:t> 것 </a:t>
              </a:r>
              <a:r>
                <a:rPr lang="en-US" altLang="ko-KR" sz="1200" err="1">
                  <a:ea typeface="맑은 고딕"/>
                </a:rPr>
                <a:t>보다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mask의</a:t>
              </a:r>
              <a:r>
                <a:rPr lang="en-US" altLang="ko-KR" sz="1200">
                  <a:ea typeface="맑은 고딕"/>
                </a:rPr>
                <a:t> max probability </a:t>
              </a:r>
              <a:r>
                <a:rPr lang="en-US" altLang="ko-KR" sz="1200" err="1">
                  <a:ea typeface="맑은 고딕"/>
                </a:rPr>
                <a:t>값을</a:t>
              </a:r>
              <a:r>
                <a:rPr lang="en-US" altLang="ko-KR" sz="1200">
                  <a:ea typeface="맑은 고딕"/>
                </a:rPr>
                <a:t> 5:5로 </a:t>
              </a:r>
              <a:r>
                <a:rPr lang="en-US" altLang="ko-KR" sz="1200" err="1">
                  <a:ea typeface="맑은 고딕"/>
                </a:rPr>
                <a:t>섞었을</a:t>
              </a:r>
              <a:r>
                <a:rPr lang="en-US" altLang="ko-KR" sz="1200">
                  <a:ea typeface="맑은 고딕"/>
                </a:rPr>
                <a:t> 때 더 </a:t>
              </a:r>
              <a:r>
                <a:rPr lang="en-US" altLang="ko-KR" sz="1200" err="1">
                  <a:ea typeface="맑은 고딕"/>
                </a:rPr>
                <a:t>좋은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결과를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얻을</a:t>
              </a:r>
              <a:r>
                <a:rPr lang="en-US" altLang="ko-KR" sz="1200">
                  <a:ea typeface="맑은 고딕"/>
                </a:rPr>
                <a:t> 수 </a:t>
              </a:r>
              <a:r>
                <a:rPr lang="en-US" altLang="ko-KR" sz="1200" err="1">
                  <a:ea typeface="맑은 고딕"/>
                </a:rPr>
                <a:t>있었다</a:t>
              </a:r>
              <a:r>
                <a:rPr lang="en-US" altLang="ko-KR" sz="1200">
                  <a:ea typeface="맑은 고딕"/>
                </a:rPr>
                <a:t>. </a:t>
              </a: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4B0264ED-EF75-6403-E51A-1E5DE3134767}"/>
                </a:ext>
              </a:extLst>
            </p:cNvPr>
            <p:cNvSpPr/>
            <p:nvPr/>
          </p:nvSpPr>
          <p:spPr>
            <a:xfrm>
              <a:off x="3279622" y="5375753"/>
              <a:ext cx="609835" cy="24854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358322E4-16CC-9192-1BAD-E45424FB0C27}"/>
                </a:ext>
              </a:extLst>
            </p:cNvPr>
            <p:cNvSpPr txBox="1"/>
            <p:nvPr/>
          </p:nvSpPr>
          <p:spPr>
            <a:xfrm>
              <a:off x="2828069" y="5622055"/>
              <a:ext cx="16923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C00000"/>
                  </a:solidFill>
                </a:rPr>
                <a:t>confidience</a:t>
              </a:r>
              <a:r>
                <a:rPr lang="ko-KR" altLang="en-US" sz="1000">
                  <a:solidFill>
                    <a:srgbClr val="C00000"/>
                  </a:solidFill>
                </a:rPr>
                <a:t>가 낮은 경우</a:t>
              </a: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664F37F8-85D7-8723-6512-3668C6F9C797}"/>
                </a:ext>
              </a:extLst>
            </p:cNvPr>
            <p:cNvSpPr/>
            <p:nvPr/>
          </p:nvSpPr>
          <p:spPr>
            <a:xfrm>
              <a:off x="7622854" y="5378220"/>
              <a:ext cx="619605" cy="248546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FFF132F-D0B3-E0D6-CF03-EE905D10B787}"/>
                </a:ext>
              </a:extLst>
            </p:cNvPr>
            <p:cNvSpPr txBox="1"/>
            <p:nvPr/>
          </p:nvSpPr>
          <p:spPr>
            <a:xfrm>
              <a:off x="7137150" y="5628853"/>
              <a:ext cx="16923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C00000"/>
                  </a:solidFill>
                </a:rPr>
                <a:t>confidience</a:t>
              </a:r>
              <a:r>
                <a:rPr lang="ko-KR" altLang="en-US" sz="1000">
                  <a:solidFill>
                    <a:srgbClr val="C00000"/>
                  </a:solidFill>
                </a:rPr>
                <a:t>가 높은 경우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3FE53A3-5DCB-BFEE-3585-383544CC1373}"/>
              </a:ext>
            </a:extLst>
          </p:cNvPr>
          <p:cNvSpPr txBox="1"/>
          <p:nvPr/>
        </p:nvSpPr>
        <p:spPr>
          <a:xfrm>
            <a:off x="8238063" y="6435490"/>
            <a:ext cx="3851514" cy="2934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ea typeface="맑은 고딕"/>
              </a:rPr>
              <a:t>Ensemble </a:t>
            </a:r>
            <a:r>
              <a:rPr lang="en-US" altLang="ko-KR" sz="1000" dirty="0" err="1">
                <a:ea typeface="맑은 고딕"/>
              </a:rPr>
              <a:t>실험</a:t>
            </a:r>
            <a:r>
              <a:rPr lang="en-US" altLang="ko-KR" sz="1000" dirty="0">
                <a:ea typeface="맑은 고딕"/>
              </a:rPr>
              <a:t> </a:t>
            </a:r>
            <a:r>
              <a:rPr lang="en-US" altLang="ko-KR" sz="1000" dirty="0" err="1">
                <a:ea typeface="맑은 고딕"/>
              </a:rPr>
              <a:t>결과</a:t>
            </a:r>
            <a:r>
              <a:rPr lang="en-US" altLang="ko-KR" sz="1000" dirty="0">
                <a:ea typeface="맑은 고딕"/>
              </a:rPr>
              <a:t>: Appendix - weighted-soft ensemble </a:t>
            </a:r>
            <a:r>
              <a:rPr lang="en-US" altLang="ko-KR" sz="1000" dirty="0" err="1">
                <a:ea typeface="맑은 고딕"/>
              </a:rPr>
              <a:t>참고</a:t>
            </a:r>
            <a:r>
              <a:rPr lang="en-US" altLang="ko-KR" sz="1000" dirty="0"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4143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FFA8E-4565-E0FD-1B4E-F435DC8E3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5F6FF5D3-602D-BEB9-6810-AC1F3760E36F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C3E686A-2F43-B9F4-3A88-AF6197E93682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B55C4EDD-4CE0-8EC7-3656-8F4EF81357F1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78AB5ED-4ED6-8AC3-025B-619A105EFFDE}"/>
              </a:ext>
            </a:extLst>
          </p:cNvPr>
          <p:cNvGrpSpPr/>
          <p:nvPr/>
        </p:nvGrpSpPr>
        <p:grpSpPr>
          <a:xfrm>
            <a:off x="515774" y="837284"/>
            <a:ext cx="967226" cy="247825"/>
            <a:chOff x="515774" y="837284"/>
            <a:chExt cx="96722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B6419314-1062-27A9-482E-435DFFBDB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76783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Method</a:t>
              </a: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85C882D-0428-F674-C34F-90173D628290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AFCEBC4-C7DD-0215-4FC6-FED3849D6CE1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CD8EA5E4-4660-BA70-ED8B-E36E830F2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BDB5D433-246C-3788-368D-BF875D1B7925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8D0ED09-D0EB-3EC9-41F4-3D510F7FE4AD}"/>
              </a:ext>
            </a:extLst>
          </p:cNvPr>
          <p:cNvGrpSpPr/>
          <p:nvPr/>
        </p:nvGrpSpPr>
        <p:grpSpPr>
          <a:xfrm>
            <a:off x="705390" y="1436076"/>
            <a:ext cx="7415585" cy="3423849"/>
            <a:chOff x="705390" y="1436076"/>
            <a:chExt cx="7415585" cy="3423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4A91A0C4-2881-E809-1AFD-2B96BC4ECF06}"/>
                    </a:ext>
                  </a:extLst>
                </p:cNvPr>
                <p:cNvSpPr/>
                <p:nvPr/>
              </p:nvSpPr>
              <p:spPr>
                <a:xfrm>
                  <a:off x="5205156" y="1663333"/>
                  <a:ext cx="883150" cy="215515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  <a:ea typeface="맑은 고딕"/>
                          </a:rPr>
                          <m:t>𝑇</m:t>
                        </m:r>
                      </m:oMath>
                    </m:oMathPara>
                  </a14:m>
                  <a:endParaRPr lang="ko-KR" altLang="en-US" sz="1000">
                    <a:ea typeface="맑은 고딕"/>
                  </a:endParaRPr>
                </a:p>
              </p:txBody>
            </p:sp>
          </mc:Choice>
          <mc:Fallback xmlns=""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4A91A0C4-2881-E809-1AFD-2B96BC4ECF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156" y="1663333"/>
                  <a:ext cx="883150" cy="215515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CADDA967-4976-2F71-7508-2E0635FB21C5}"/>
                    </a:ext>
                  </a:extLst>
                </p:cNvPr>
                <p:cNvSpPr/>
                <p:nvPr/>
              </p:nvSpPr>
              <p:spPr>
                <a:xfrm>
                  <a:off x="4089228" y="1558018"/>
                  <a:ext cx="800910" cy="447784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CADDA967-4976-2F71-7508-2E0635FB21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9228" y="1558018"/>
                  <a:ext cx="800910" cy="44778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A10438C-D992-CB55-560C-F961560786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0138" y="1785097"/>
              <a:ext cx="256285" cy="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041825-F910-E10F-0C11-C5FC6AF2952E}"/>
                </a:ext>
              </a:extLst>
            </p:cNvPr>
            <p:cNvSpPr/>
            <p:nvPr/>
          </p:nvSpPr>
          <p:spPr>
            <a:xfrm>
              <a:off x="4011417" y="1436076"/>
              <a:ext cx="2148403" cy="6929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D36ADE5-2D85-398E-87A3-20FE0ECCF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3199" y="2618074"/>
              <a:ext cx="410845" cy="192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7">
                  <a:extLst>
                    <a:ext uri="{FF2B5EF4-FFF2-40B4-BE49-F238E27FC236}">
                      <a16:creationId xmlns:a16="http://schemas.microsoft.com/office/drawing/2014/main" id="{C0EB9489-BDDA-DFF7-CC9B-E95D1A2E9F05}"/>
                    </a:ext>
                  </a:extLst>
                </p:cNvPr>
                <p:cNvSpPr txBox="1"/>
                <p:nvPr/>
              </p:nvSpPr>
              <p:spPr>
                <a:xfrm>
                  <a:off x="6246418" y="1673551"/>
                  <a:ext cx="444865" cy="26872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t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000" b="1">
                      <a:ea typeface="맑은 고딕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𝒏</m:t>
                          </m:r>
                        </m:e>
                        <m:sup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𝒊</m:t>
                          </m:r>
                        </m:sup>
                      </m:sSup>
                    </m:oMath>
                  </a14:m>
                  <a:endParaRPr lang="ko-KR" sz="1000"/>
                </a:p>
              </p:txBody>
            </p:sp>
          </mc:Choice>
          <mc:Fallback xmlns="">
            <p:sp>
              <p:nvSpPr>
                <p:cNvPr id="22" name="TextBox 7">
                  <a:extLst>
                    <a:ext uri="{FF2B5EF4-FFF2-40B4-BE49-F238E27FC236}">
                      <a16:creationId xmlns:a16="http://schemas.microsoft.com/office/drawing/2014/main" id="{C0EB9489-BDDA-DFF7-CC9B-E95D1A2E9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6418" y="1673551"/>
                  <a:ext cx="444865" cy="2687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39D443F2-2E63-7FC9-332D-B043BE9D196D}"/>
                </a:ext>
              </a:extLst>
            </p:cNvPr>
            <p:cNvSpPr txBox="1"/>
            <p:nvPr/>
          </p:nvSpPr>
          <p:spPr>
            <a:xfrm>
              <a:off x="705390" y="1673551"/>
              <a:ext cx="464369" cy="22560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200" b="1">
                  <a:ea typeface="맑은 고딕"/>
                </a:rPr>
                <a:t>initial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44E5B692-3836-91FC-1241-ED8EEAB8A781}"/>
                    </a:ext>
                  </a:extLst>
                </p:cNvPr>
                <p:cNvSpPr/>
                <p:nvPr/>
              </p:nvSpPr>
              <p:spPr>
                <a:xfrm>
                  <a:off x="1534321" y="2474195"/>
                  <a:ext cx="883150" cy="215515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000" b="1">
                    <a:solidFill>
                      <a:srgbClr val="000000"/>
                    </a:solidFill>
                    <a:latin typeface="Malgun Gothic"/>
                    <a:ea typeface="Malgun Gothic"/>
                  </a:endParaRPr>
                </a:p>
              </p:txBody>
            </p:sp>
          </mc:Choice>
          <mc:Fallback xmlns=""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44E5B692-3836-91FC-1241-ED8EEAB8A7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321" y="2474195"/>
                  <a:ext cx="883150" cy="215515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22F2002D-B698-665F-52A6-A95535F46960}"/>
                </a:ext>
              </a:extLst>
            </p:cNvPr>
            <p:cNvSpPr txBox="1"/>
            <p:nvPr/>
          </p:nvSpPr>
          <p:spPr>
            <a:xfrm>
              <a:off x="1872329" y="2653958"/>
              <a:ext cx="180321" cy="3483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b="1">
                  <a:ea typeface="맑은 고딕"/>
                </a:rPr>
                <a:t>•</a:t>
              </a:r>
              <a:endParaRPr lang="ko-KR" altLang="en-US" sz="800">
                <a:ea typeface="맑은 고딕"/>
              </a:endParaRP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  <a:endParaRPr lang="en-US" sz="800">
                <a:ea typeface="맑은 고딕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1A712B6B-9076-BE7D-6983-67E02260CB69}"/>
                    </a:ext>
                  </a:extLst>
                </p:cNvPr>
                <p:cNvSpPr/>
                <p:nvPr/>
              </p:nvSpPr>
              <p:spPr>
                <a:xfrm>
                  <a:off x="1534321" y="2938597"/>
                  <a:ext cx="883150" cy="215515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맑은 고딕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ko-KR" sz="1000" b="1">
                    <a:solidFill>
                      <a:srgbClr val="000000"/>
                    </a:solidFill>
                    <a:latin typeface="Malgun Gothic"/>
                    <a:ea typeface="Malgun Gothic"/>
                  </a:endParaRPr>
                </a:p>
              </p:txBody>
            </p:sp>
          </mc:Choice>
          <mc:Fallback xmlns=""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1A712B6B-9076-BE7D-6983-67E02260CB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321" y="2938597"/>
                  <a:ext cx="883150" cy="215515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오른쪽 중괄호 30">
              <a:extLst>
                <a:ext uri="{FF2B5EF4-FFF2-40B4-BE49-F238E27FC236}">
                  <a16:creationId xmlns:a16="http://schemas.microsoft.com/office/drawing/2014/main" id="{CF221B8B-2FF6-56B1-81E4-7F579308EA97}"/>
                </a:ext>
              </a:extLst>
            </p:cNvPr>
            <p:cNvSpPr/>
            <p:nvPr/>
          </p:nvSpPr>
          <p:spPr>
            <a:xfrm>
              <a:off x="2488987" y="2556541"/>
              <a:ext cx="185473" cy="5454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B35E7BF-AEE1-F40A-3DFE-6240BE77E1B9}"/>
                </a:ext>
              </a:extLst>
            </p:cNvPr>
            <p:cNvSpPr/>
            <p:nvPr/>
          </p:nvSpPr>
          <p:spPr>
            <a:xfrm>
              <a:off x="2720827" y="2674043"/>
              <a:ext cx="985938" cy="311576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>
                  <a:ea typeface="맑은 고딕"/>
                </a:rPr>
                <a:t>ensemble</a:t>
              </a:r>
              <a:endParaRPr lang="ko-KR" altLang="en-US" sz="900">
                <a:ea typeface="맑은 고딕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53F9CE03-58B6-A681-7F8C-C9C36F638F35}"/>
                    </a:ext>
                  </a:extLst>
                </p:cNvPr>
                <p:cNvSpPr/>
                <p:nvPr/>
              </p:nvSpPr>
              <p:spPr>
                <a:xfrm>
                  <a:off x="4151053" y="2892256"/>
                  <a:ext cx="800910" cy="447784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53F9CE03-58B6-A681-7F8C-C9C36F638F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053" y="2892256"/>
                  <a:ext cx="800910" cy="44778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A00C3364-C16E-FBD3-C80D-B847FAFA5B57}"/>
                    </a:ext>
                  </a:extLst>
                </p:cNvPr>
                <p:cNvSpPr/>
                <p:nvPr/>
              </p:nvSpPr>
              <p:spPr>
                <a:xfrm>
                  <a:off x="4152292" y="2308891"/>
                  <a:ext cx="800910" cy="48464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A00C3364-C16E-FBD3-C80D-B847FAFA5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92" y="2308891"/>
                  <a:ext cx="800910" cy="48464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EA3A6D6-E7B9-50BA-0DA5-20FD11871737}"/>
                </a:ext>
              </a:extLst>
            </p:cNvPr>
            <p:cNvCxnSpPr>
              <a:cxnSpLocks/>
            </p:cNvCxnSpPr>
            <p:nvPr/>
          </p:nvCxnSpPr>
          <p:spPr>
            <a:xfrm>
              <a:off x="4930016" y="2529097"/>
              <a:ext cx="722480" cy="290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DFE450E-8C1A-6251-A68E-A69D92086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0016" y="2820045"/>
              <a:ext cx="722480" cy="347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F5BEE4-E9BB-8502-AEC0-14164ABAF44B}"/>
                </a:ext>
              </a:extLst>
            </p:cNvPr>
            <p:cNvSpPr/>
            <p:nvPr/>
          </p:nvSpPr>
          <p:spPr>
            <a:xfrm>
              <a:off x="5660225" y="2652214"/>
              <a:ext cx="629516" cy="31354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Noise</a:t>
              </a:r>
              <a:endParaRPr lang="ko-KR" altLang="en-US" sz="1000">
                <a:ea typeface="맑은 고딕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BA5F7824-7068-83D7-8664-8BA315F46BC4}"/>
                    </a:ext>
                  </a:extLst>
                </p:cNvPr>
                <p:cNvSpPr/>
                <p:nvPr/>
              </p:nvSpPr>
              <p:spPr>
                <a:xfrm>
                  <a:off x="6636079" y="2682493"/>
                  <a:ext cx="883150" cy="23763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sSupPr>
                          <m:e>
                            <m:r>
                              <a:rPr lang="en-US" altLang="ko-KR" sz="1000" b="1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𝑺</m:t>
                            </m:r>
                          </m:e>
                          <m:sup>
                            <m:r>
                              <a:rPr lang="en-US" altLang="ko-KR" sz="1000" b="1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ea typeface="맑은 고딕"/>
                  </a:endParaRPr>
                </a:p>
              </p:txBody>
            </p:sp>
          </mc:Choice>
          <mc:Fallback xmlns=""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BA5F7824-7068-83D7-8664-8BA315F46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079" y="2682493"/>
                  <a:ext cx="883150" cy="23763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13362E6-8122-B60A-C7DC-BCBE33BE5EB7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69" y="2812674"/>
              <a:ext cx="292242" cy="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3B6B410-0111-DEA3-03FE-6FCD0A0A21E2}"/>
                </a:ext>
              </a:extLst>
            </p:cNvPr>
            <p:cNvSpPr/>
            <p:nvPr/>
          </p:nvSpPr>
          <p:spPr>
            <a:xfrm>
              <a:off x="4011417" y="2246939"/>
              <a:ext cx="3578096" cy="118680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22">
                  <a:extLst>
                    <a:ext uri="{FF2B5EF4-FFF2-40B4-BE49-F238E27FC236}">
                      <a16:creationId xmlns:a16="http://schemas.microsoft.com/office/drawing/2014/main" id="{384029A4-DE37-932A-3BE6-3873F9FC5F15}"/>
                    </a:ext>
                  </a:extLst>
                </p:cNvPr>
                <p:cNvSpPr txBox="1"/>
                <p:nvPr/>
              </p:nvSpPr>
              <p:spPr>
                <a:xfrm>
                  <a:off x="7676110" y="2690815"/>
                  <a:ext cx="444865" cy="26872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t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000" b="1">
                      <a:ea typeface="맑은 고딕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𝒏</m:t>
                          </m:r>
                        </m:e>
                        <m:sup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𝒊</m:t>
                          </m:r>
                        </m:sup>
                      </m:sSup>
                    </m:oMath>
                  </a14:m>
                  <a:endParaRPr lang="ko-KR" sz="1000"/>
                </a:p>
              </p:txBody>
            </p:sp>
          </mc:Choice>
          <mc:Fallback xmlns="">
            <p:sp>
              <p:nvSpPr>
                <p:cNvPr id="41" name="TextBox 22">
                  <a:extLst>
                    <a:ext uri="{FF2B5EF4-FFF2-40B4-BE49-F238E27FC236}">
                      <a16:creationId xmlns:a16="http://schemas.microsoft.com/office/drawing/2014/main" id="{384029A4-DE37-932A-3BE6-3873F9FC5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10" y="2690815"/>
                  <a:ext cx="444865" cy="26872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443A62F5-32A7-8FCA-AF23-0C33F5F20A1C}"/>
                </a:ext>
              </a:extLst>
            </p:cNvPr>
            <p:cNvSpPr txBox="1"/>
            <p:nvPr/>
          </p:nvSpPr>
          <p:spPr>
            <a:xfrm>
              <a:off x="705391" y="2712929"/>
              <a:ext cx="411821" cy="22560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200" b="1">
                  <a:ea typeface="맑은 고딕"/>
                </a:rPr>
                <a:t>iter1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FFB579D-EEDF-E7B3-6263-29EFA4215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3198" y="3930197"/>
              <a:ext cx="410845" cy="192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6">
              <a:extLst>
                <a:ext uri="{FF2B5EF4-FFF2-40B4-BE49-F238E27FC236}">
                  <a16:creationId xmlns:a16="http://schemas.microsoft.com/office/drawing/2014/main" id="{E3704120-7AEF-8B11-5C08-CE88136B5B56}"/>
                </a:ext>
              </a:extLst>
            </p:cNvPr>
            <p:cNvSpPr txBox="1"/>
            <p:nvPr/>
          </p:nvSpPr>
          <p:spPr>
            <a:xfrm>
              <a:off x="1872329" y="3966081"/>
              <a:ext cx="180321" cy="3483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b="1">
                  <a:ea typeface="맑은 고딕"/>
                </a:rPr>
                <a:t>•</a:t>
              </a:r>
              <a:endParaRPr lang="ko-KR" altLang="en-US" sz="800">
                <a:ea typeface="맑은 고딕"/>
              </a:endParaRP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  <a:endParaRPr lang="en-US" sz="800">
                <a:ea typeface="맑은 고딕" panose="020F0502020204030204"/>
              </a:endParaRPr>
            </a:p>
          </p:txBody>
        </p:sp>
        <p:sp>
          <p:nvSpPr>
            <p:cNvPr id="47" name="오른쪽 중괄호 46">
              <a:extLst>
                <a:ext uri="{FF2B5EF4-FFF2-40B4-BE49-F238E27FC236}">
                  <a16:creationId xmlns:a16="http://schemas.microsoft.com/office/drawing/2014/main" id="{3CE78A75-0927-D7BC-1BD3-720826BB7134}"/>
                </a:ext>
              </a:extLst>
            </p:cNvPr>
            <p:cNvSpPr/>
            <p:nvPr/>
          </p:nvSpPr>
          <p:spPr>
            <a:xfrm>
              <a:off x="2488987" y="3868664"/>
              <a:ext cx="185473" cy="5454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A5730D8-CE7E-29D9-C160-DE9061316FF3}"/>
                </a:ext>
              </a:extLst>
            </p:cNvPr>
            <p:cNvSpPr/>
            <p:nvPr/>
          </p:nvSpPr>
          <p:spPr>
            <a:xfrm>
              <a:off x="2720826" y="3986165"/>
              <a:ext cx="985938" cy="311576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>
                  <a:ea typeface="맑은 고딕"/>
                </a:rPr>
                <a:t>ensemble</a:t>
              </a:r>
              <a:endParaRPr lang="ko-KR" altLang="en-US" sz="900">
                <a:ea typeface="맑은 고딕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CEC97E21-161F-2CC9-A6B1-5CE1CBD0FA2B}"/>
                    </a:ext>
                  </a:extLst>
                </p:cNvPr>
                <p:cNvSpPr/>
                <p:nvPr/>
              </p:nvSpPr>
              <p:spPr>
                <a:xfrm>
                  <a:off x="4151053" y="4204378"/>
                  <a:ext cx="800910" cy="447784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CEC97E21-161F-2CC9-A6B1-5CE1CBD0FA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053" y="4204378"/>
                  <a:ext cx="800910" cy="44778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263E6FFC-43C0-4A17-18DD-7B92220781DD}"/>
                    </a:ext>
                  </a:extLst>
                </p:cNvPr>
                <p:cNvSpPr/>
                <p:nvPr/>
              </p:nvSpPr>
              <p:spPr>
                <a:xfrm>
                  <a:off x="4152292" y="3621014"/>
                  <a:ext cx="800910" cy="48464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263E6FFC-43C0-4A17-18DD-7B9222078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92" y="3621014"/>
                  <a:ext cx="800910" cy="484641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58E9070-E184-0BA2-1697-593A4CE9D62F}"/>
                </a:ext>
              </a:extLst>
            </p:cNvPr>
            <p:cNvCxnSpPr>
              <a:cxnSpLocks/>
            </p:cNvCxnSpPr>
            <p:nvPr/>
          </p:nvCxnSpPr>
          <p:spPr>
            <a:xfrm>
              <a:off x="4930016" y="3841220"/>
              <a:ext cx="722480" cy="290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7C59F55-9580-BF7B-0771-B33A8E421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0016" y="4132168"/>
              <a:ext cx="722480" cy="347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CF5B1D8-5F07-B283-0C9A-AC9C1D67FECD}"/>
                </a:ext>
              </a:extLst>
            </p:cNvPr>
            <p:cNvSpPr/>
            <p:nvPr/>
          </p:nvSpPr>
          <p:spPr>
            <a:xfrm>
              <a:off x="5660225" y="3964337"/>
              <a:ext cx="629516" cy="31354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Noise</a:t>
              </a:r>
              <a:endParaRPr lang="ko-KR" altLang="en-US" sz="1000">
                <a:ea typeface="맑은 고딕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2A8A6DCA-5A62-0D36-DF71-29B906C76BD3}"/>
                    </a:ext>
                  </a:extLst>
                </p:cNvPr>
                <p:cNvSpPr/>
                <p:nvPr/>
              </p:nvSpPr>
              <p:spPr>
                <a:xfrm>
                  <a:off x="6636078" y="4016729"/>
                  <a:ext cx="883150" cy="23026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sSupPr>
                          <m:e>
                            <m:r>
                              <a:rPr lang="en-US" altLang="ko-KR" sz="1000" b="1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𝑺</m:t>
                            </m:r>
                          </m:e>
                          <m:sup>
                            <m:r>
                              <a:rPr lang="en-US" altLang="ko-KR" sz="1000" b="1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ea typeface="맑은 고딕"/>
                  </a:endParaRPr>
                </a:p>
              </p:txBody>
            </p:sp>
          </mc:Choice>
          <mc:Fallback xmlns=""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2A8A6DCA-5A62-0D36-DF71-29B906C76B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078" y="4016729"/>
                  <a:ext cx="883150" cy="230260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1599970-880E-70F4-1EEB-3CE2150F6B47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68" y="4124796"/>
              <a:ext cx="292242" cy="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3284349-5FE2-1C9C-85DB-C6B6D7749D73}"/>
                </a:ext>
              </a:extLst>
            </p:cNvPr>
            <p:cNvSpPr/>
            <p:nvPr/>
          </p:nvSpPr>
          <p:spPr>
            <a:xfrm>
              <a:off x="4011417" y="3559061"/>
              <a:ext cx="3578096" cy="118680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38">
                  <a:extLst>
                    <a:ext uri="{FF2B5EF4-FFF2-40B4-BE49-F238E27FC236}">
                      <a16:creationId xmlns:a16="http://schemas.microsoft.com/office/drawing/2014/main" id="{F6CE7AC1-69AA-737E-18ED-C68AE9EA9A8A}"/>
                    </a:ext>
                  </a:extLst>
                </p:cNvPr>
                <p:cNvSpPr txBox="1"/>
                <p:nvPr/>
              </p:nvSpPr>
              <p:spPr>
                <a:xfrm>
                  <a:off x="7676110" y="4002938"/>
                  <a:ext cx="444865" cy="26872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t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000" b="1">
                      <a:ea typeface="맑은 고딕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𝒏</m:t>
                          </m:r>
                        </m:e>
                        <m:sup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𝒊</m:t>
                          </m:r>
                        </m:sup>
                      </m:sSup>
                    </m:oMath>
                  </a14:m>
                  <a:endParaRPr lang="ko-KR" sz="1000"/>
                </a:p>
              </p:txBody>
            </p:sp>
          </mc:Choice>
          <mc:Fallback xmlns="">
            <p:sp>
              <p:nvSpPr>
                <p:cNvPr id="57" name="TextBox 38">
                  <a:extLst>
                    <a:ext uri="{FF2B5EF4-FFF2-40B4-BE49-F238E27FC236}">
                      <a16:creationId xmlns:a16="http://schemas.microsoft.com/office/drawing/2014/main" id="{F6CE7AC1-69AA-737E-18ED-C68AE9EA9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10" y="4002938"/>
                  <a:ext cx="444865" cy="2687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39">
              <a:extLst>
                <a:ext uri="{FF2B5EF4-FFF2-40B4-BE49-F238E27FC236}">
                  <a16:creationId xmlns:a16="http://schemas.microsoft.com/office/drawing/2014/main" id="{B5A87B55-EDD5-AFD8-EA1B-5C70DEA627E0}"/>
                </a:ext>
              </a:extLst>
            </p:cNvPr>
            <p:cNvSpPr txBox="1"/>
            <p:nvPr/>
          </p:nvSpPr>
          <p:spPr>
            <a:xfrm>
              <a:off x="705391" y="4025052"/>
              <a:ext cx="411821" cy="22560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200" b="1">
                  <a:ea typeface="맑은 고딕"/>
                </a:rPr>
                <a:t>iter2</a:t>
              </a:r>
            </a:p>
          </p:txBody>
        </p:sp>
        <p:sp>
          <p:nvSpPr>
            <p:cNvPr id="59" name="TextBox 40">
              <a:extLst>
                <a:ext uri="{FF2B5EF4-FFF2-40B4-BE49-F238E27FC236}">
                  <a16:creationId xmlns:a16="http://schemas.microsoft.com/office/drawing/2014/main" id="{02E7B38C-7290-7E38-5917-2409A7EB86CD}"/>
                </a:ext>
              </a:extLst>
            </p:cNvPr>
            <p:cNvSpPr txBox="1"/>
            <p:nvPr/>
          </p:nvSpPr>
          <p:spPr>
            <a:xfrm>
              <a:off x="821311" y="4511571"/>
              <a:ext cx="180321" cy="3483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b="1">
                  <a:ea typeface="맑은 고딕"/>
                </a:rPr>
                <a:t>•</a:t>
              </a:r>
              <a:endParaRPr lang="ko-KR" altLang="en-US" sz="800">
                <a:ea typeface="맑은 고딕"/>
              </a:endParaRP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  <a:endParaRPr lang="en-US" sz="800">
                <a:ea typeface="맑은 고딕" panose="020F0502020204030204"/>
              </a:endParaRPr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F2C082B5-A4D8-01B4-27F8-41510F3AD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728" y="1877074"/>
              <a:ext cx="1486882" cy="51305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구부러짐 62">
              <a:extLst>
                <a:ext uri="{FF2B5EF4-FFF2-40B4-BE49-F238E27FC236}">
                  <a16:creationId xmlns:a16="http://schemas.microsoft.com/office/drawing/2014/main" id="{2F64AC47-6369-41FC-2D48-9DB54B62BB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728" y="3211311"/>
              <a:ext cx="1486882" cy="51305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828BAD4A-C1F0-D1AC-AEB4-8FE80272F802}"/>
                  </a:ext>
                </a:extLst>
              </p:cNvPr>
              <p:cNvSpPr txBox="1"/>
              <p:nvPr/>
            </p:nvSpPr>
            <p:spPr>
              <a:xfrm>
                <a:off x="8235462" y="3001066"/>
                <a:ext cx="3837351" cy="148919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000">
                    <a:ea typeface="맑은 고딕"/>
                  </a:rPr>
                  <a:t>ensemble : </a:t>
                </a:r>
                <a:r>
                  <a:rPr lang="ko-KR" altLang="en-US" sz="1000" err="1">
                    <a:ea typeface="맑은 고딕"/>
                  </a:rPr>
                  <a:t>Weighted-Soft</a:t>
                </a:r>
                <a:r>
                  <a:rPr lang="ko-KR" altLang="en-US" sz="1000">
                    <a:ea typeface="맑은 고딕"/>
                  </a:rPr>
                  <a:t> </a:t>
                </a:r>
                <a:r>
                  <a:rPr lang="ko-KR" altLang="en-US" sz="1000" err="1">
                    <a:ea typeface="맑은 고딕"/>
                  </a:rPr>
                  <a:t>Ensemble</a:t>
                </a:r>
                <a:r>
                  <a:rPr lang="ko-KR" altLang="en-US" sz="1000">
                    <a:ea typeface="맑은 고딕"/>
                  </a:rPr>
                  <a:t> </a:t>
                </a:r>
              </a:p>
              <a:p>
                <a:r>
                  <a:rPr lang="ko-KR" altLang="en-US" sz="1000" err="1">
                    <a:ea typeface="맑은 고딕"/>
                  </a:rPr>
                  <a:t>noise</a:t>
                </a:r>
                <a:r>
                  <a:rPr lang="ko-KR" altLang="en-US" sz="1000">
                    <a:ea typeface="맑은 고딕"/>
                  </a:rPr>
                  <a:t>: </a:t>
                </a:r>
                <a:r>
                  <a:rPr lang="ko-KR" altLang="en-US" sz="1000" err="1">
                    <a:ea typeface="맑은 고딕"/>
                  </a:rPr>
                  <a:t>RandAugment</a:t>
                </a:r>
                <a:r>
                  <a:rPr lang="ko-KR" altLang="en-US" sz="1000">
                    <a:ea typeface="맑은 고딕"/>
                  </a:rPr>
                  <a:t>, </a:t>
                </a:r>
                <a:r>
                  <a:rPr lang="ko-KR" altLang="en-US" sz="1000" err="1">
                    <a:ea typeface="맑은 고딕"/>
                  </a:rPr>
                  <a:t>Simple</a:t>
                </a:r>
                <a:r>
                  <a:rPr lang="ko-KR" altLang="en-US" sz="1000">
                    <a:ea typeface="맑은 고딕"/>
                  </a:rPr>
                  <a:t> </a:t>
                </a:r>
                <a:r>
                  <a:rPr lang="ko-KR" altLang="en-US" sz="1000" err="1">
                    <a:ea typeface="맑은 고딕"/>
                  </a:rPr>
                  <a:t>Copy-Paste</a:t>
                </a:r>
                <a:r>
                  <a:rPr lang="ko-KR" altLang="en-US" sz="1000">
                    <a:ea typeface="맑은 고딕"/>
                  </a:rPr>
                  <a:t>, </a:t>
                </a:r>
                <a:r>
                  <a:rPr lang="ko-KR" altLang="en-US" sz="1000" err="1">
                    <a:ea typeface="맑은 고딕"/>
                  </a:rPr>
                  <a:t>Dropout</a:t>
                </a:r>
                <a:r>
                  <a:rPr lang="ko-KR" altLang="en-US" sz="1000">
                    <a:ea typeface="맑은 고딕"/>
                  </a:rPr>
                  <a:t> </a:t>
                </a:r>
              </a:p>
              <a:p>
                <a:endParaRPr lang="ko-KR" altLang="en-US" sz="1000">
                  <a:ea typeface="맑은 고딕"/>
                </a:endParaRPr>
              </a:p>
              <a:p>
                <a:r>
                  <a:rPr lang="ko-KR" altLang="en-US" sz="1000" i="1">
                    <a:latin typeface="Cambria Math" panose="02040503050406030204" pitchFamily="18" charset="0"/>
                    <a:ea typeface="맑은 고딕"/>
                  </a:rPr>
                  <a:t>i </a:t>
                </a:r>
                <a:r>
                  <a:rPr lang="ko-KR" altLang="en-US" sz="1000">
                    <a:ea typeface="맑은 고딕"/>
                  </a:rPr>
                  <a:t>= iteration </a:t>
                </a:r>
                <a:endParaRPr lang="en-US" altLang="ko-KR" sz="1000">
                  <a:ea typeface="맑은 고딕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  <a:ea typeface="맑은 고딕"/>
                      </a:rPr>
                      <m:t>𝑛</m:t>
                    </m:r>
                  </m:oMath>
                </a14:m>
                <a:r>
                  <a:rPr lang="ko-KR" altLang="en-US" sz="1000">
                    <a:ea typeface="맑은 고딕"/>
                  </a:rPr>
                  <a:t> = </a:t>
                </a:r>
                <a:r>
                  <a:rPr lang="ko-KR" altLang="en-US" sz="1000" err="1">
                    <a:ea typeface="맑은 고딕"/>
                  </a:rPr>
                  <a:t>number</a:t>
                </a:r>
                <a:r>
                  <a:rPr lang="ko-KR" altLang="en-US" sz="1000">
                    <a:ea typeface="맑은 고딕"/>
                  </a:rPr>
                  <a:t> of </a:t>
                </a:r>
                <a:r>
                  <a:rPr lang="ko-KR" altLang="en-US" sz="1000" err="1">
                    <a:ea typeface="맑은 고딕"/>
                  </a:rPr>
                  <a:t>teacher</a:t>
                </a:r>
                <a:r>
                  <a:rPr lang="ko-KR" altLang="en-US" sz="1000">
                    <a:ea typeface="맑은 고딕"/>
                  </a:rPr>
                  <a:t> model</a:t>
                </a:r>
                <a:endParaRPr lang="en-US" altLang="ko-KR" sz="1000">
                  <a:ea typeface="맑은 고딕"/>
                </a:endParaRPr>
              </a:p>
              <a:p>
                <a:r>
                  <a:rPr lang="ko-KR" altLang="en-US" sz="1000" i="1">
                    <a:latin typeface="Cambria Math" panose="02040503050406030204" pitchFamily="18" charset="0"/>
                    <a:ea typeface="맑은 고딕"/>
                  </a:rPr>
                  <a:t>T </a:t>
                </a:r>
                <a:r>
                  <a:rPr lang="ko-KR" altLang="en-US" sz="1000">
                    <a:ea typeface="맑은 고딕"/>
                  </a:rPr>
                  <a:t>= teacher</a:t>
                </a:r>
              </a:p>
              <a:p>
                <a:r>
                  <a:rPr lang="ko-KR" altLang="en-US" sz="1000" i="1">
                    <a:latin typeface="Cambria Math" panose="02040503050406030204" pitchFamily="18" charset="0"/>
                    <a:ea typeface="맑은 고딕"/>
                  </a:rPr>
                  <a:t>S </a:t>
                </a:r>
                <a:r>
                  <a:rPr lang="ko-KR" altLang="en-US" sz="1000">
                    <a:ea typeface="맑은 고딕"/>
                  </a:rPr>
                  <a:t>= student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맑은 고딕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맑은 고딕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sz="1000">
                    <a:ea typeface="맑은 고딕"/>
                  </a:rPr>
                  <a:t> = </a:t>
                </a:r>
                <a:r>
                  <a:rPr lang="ko-KR" altLang="en-US" sz="1000" err="1">
                    <a:ea typeface="맑은 고딕"/>
                  </a:rPr>
                  <a:t>labled</a:t>
                </a:r>
                <a:r>
                  <a:rPr lang="ko-KR" altLang="en-US" sz="1000">
                    <a:ea typeface="맑은 고딕"/>
                  </a:rPr>
                  <a:t> </a:t>
                </a:r>
                <a:r>
                  <a:rPr lang="ko-KR" altLang="en-US" sz="1000" err="1">
                    <a:ea typeface="맑은 고딕"/>
                  </a:rPr>
                  <a:t>data</a:t>
                </a:r>
                <a:endParaRPr lang="ko-KR" altLang="en-US" sz="1000">
                  <a:ea typeface="맑은 고딕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맑은 고딕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맑은 고딕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000">
                    <a:ea typeface="맑은 고딕"/>
                  </a:rPr>
                  <a:t> = </a:t>
                </a:r>
                <a:r>
                  <a:rPr lang="ko-KR" altLang="en-US" sz="1000" err="1">
                    <a:ea typeface="맑은 고딕"/>
                  </a:rPr>
                  <a:t>pseudo</a:t>
                </a:r>
                <a:r>
                  <a:rPr lang="ko-KR" altLang="en-US" sz="1000">
                    <a:ea typeface="맑은 고딕"/>
                  </a:rPr>
                  <a:t> </a:t>
                </a:r>
                <a:r>
                  <a:rPr lang="ko-KR" altLang="en-US" sz="1000" err="1">
                    <a:ea typeface="맑은 고딕"/>
                  </a:rPr>
                  <a:t>labeled</a:t>
                </a:r>
                <a:r>
                  <a:rPr lang="ko-KR" altLang="en-US" sz="1000">
                    <a:ea typeface="맑은 고딕"/>
                  </a:rPr>
                  <a:t> </a:t>
                </a:r>
                <a:r>
                  <a:rPr lang="ko-KR" altLang="en-US" sz="1000" err="1">
                    <a:ea typeface="맑은 고딕"/>
                  </a:rPr>
                  <a:t>data</a:t>
                </a:r>
                <a:r>
                  <a:rPr lang="ko-KR" altLang="en-US" sz="1000">
                    <a:ea typeface="맑은 고딕"/>
                  </a:rPr>
                  <a:t> </a:t>
                </a:r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828BAD4A-C1F0-D1AC-AEB4-8FE80272F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462" y="3001066"/>
                <a:ext cx="3837351" cy="148919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D3D622F-AF57-9ADC-FCC0-5C63C1BE68DB}"/>
              </a:ext>
            </a:extLst>
          </p:cNvPr>
          <p:cNvSpPr txBox="1"/>
          <p:nvPr/>
        </p:nvSpPr>
        <p:spPr>
          <a:xfrm>
            <a:off x="582246" y="116840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b="1" err="1">
                <a:ea typeface="맑은 고딕"/>
              </a:rPr>
              <a:t>Training</a:t>
            </a:r>
            <a:r>
              <a:rPr lang="ko-KR" sz="1200" b="1">
                <a:ea typeface="맑은 고딕"/>
              </a:rPr>
              <a:t> </a:t>
            </a:r>
            <a:r>
              <a:rPr lang="ko-KR" sz="1200" b="1" err="1">
                <a:ea typeface="맑은 고딕"/>
              </a:rPr>
              <a:t>Framework</a:t>
            </a:r>
            <a:r>
              <a:rPr lang="ko-KR" sz="1200" b="1">
                <a:ea typeface="맑은 고딕"/>
              </a:rPr>
              <a:t> </a:t>
            </a:r>
            <a:endParaRPr lang="ko-KR" altLang="en-US" b="1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39EEDE-FA0B-59F3-81D7-C01536AB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77514"/>
              </p:ext>
            </p:extLst>
          </p:nvPr>
        </p:nvGraphicFramePr>
        <p:xfrm>
          <a:off x="1787767" y="4982307"/>
          <a:ext cx="7562878" cy="17232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5043">
                  <a:extLst>
                    <a:ext uri="{9D8B030D-6E8A-4147-A177-3AD203B41FA5}">
                      <a16:colId xmlns:a16="http://schemas.microsoft.com/office/drawing/2014/main" val="3311227862"/>
                    </a:ext>
                  </a:extLst>
                </a:gridCol>
                <a:gridCol w="976923">
                  <a:extLst>
                    <a:ext uri="{9D8B030D-6E8A-4147-A177-3AD203B41FA5}">
                      <a16:colId xmlns:a16="http://schemas.microsoft.com/office/drawing/2014/main" val="3878031691"/>
                    </a:ext>
                  </a:extLst>
                </a:gridCol>
                <a:gridCol w="1244111">
                  <a:extLst>
                    <a:ext uri="{9D8B030D-6E8A-4147-A177-3AD203B41FA5}">
                      <a16:colId xmlns:a16="http://schemas.microsoft.com/office/drawing/2014/main" val="2640863132"/>
                    </a:ext>
                  </a:extLst>
                </a:gridCol>
                <a:gridCol w="1152769">
                  <a:extLst>
                    <a:ext uri="{9D8B030D-6E8A-4147-A177-3AD203B41FA5}">
                      <a16:colId xmlns:a16="http://schemas.microsoft.com/office/drawing/2014/main" val="972732184"/>
                    </a:ext>
                  </a:extLst>
                </a:gridCol>
                <a:gridCol w="893508">
                  <a:extLst>
                    <a:ext uri="{9D8B030D-6E8A-4147-A177-3AD203B41FA5}">
                      <a16:colId xmlns:a16="http://schemas.microsoft.com/office/drawing/2014/main" val="3918561635"/>
                    </a:ext>
                  </a:extLst>
                </a:gridCol>
                <a:gridCol w="893508">
                  <a:extLst>
                    <a:ext uri="{9D8B030D-6E8A-4147-A177-3AD203B41FA5}">
                      <a16:colId xmlns:a16="http://schemas.microsoft.com/office/drawing/2014/main" val="1445904399"/>
                    </a:ext>
                  </a:extLst>
                </a:gridCol>
                <a:gridCol w="893508">
                  <a:extLst>
                    <a:ext uri="{9D8B030D-6E8A-4147-A177-3AD203B41FA5}">
                      <a16:colId xmlns:a16="http://schemas.microsoft.com/office/drawing/2014/main" val="2183933796"/>
                    </a:ext>
                  </a:extLst>
                </a:gridCol>
                <a:gridCol w="893508">
                  <a:extLst>
                    <a:ext uri="{9D8B030D-6E8A-4147-A177-3AD203B41FA5}">
                      <a16:colId xmlns:a16="http://schemas.microsoft.com/office/drawing/2014/main" val="2504359022"/>
                    </a:ext>
                  </a:extLst>
                </a:gridCol>
              </a:tblGrid>
              <a:tr h="3089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/>
                        <a:t>Model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/>
                        <a:t>Pseudo</a:t>
                      </a:r>
                      <a:r>
                        <a:rPr lang="ko-KR" altLang="en-US" sz="1000"/>
                        <a:t> </a:t>
                      </a:r>
                      <a:r>
                        <a:rPr lang="ko-KR" altLang="en-US" sz="1000" err="1"/>
                        <a:t>label</a:t>
                      </a:r>
                      <a:r>
                        <a:rPr lang="ko-KR" altLang="en-US" sz="1000"/>
                        <a:t> </a:t>
                      </a:r>
                      <a:r>
                        <a:rPr lang="ko-KR" altLang="en-US" sz="1000" err="1"/>
                        <a:t>threshold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4743"/>
                  </a:ext>
                </a:extLst>
              </a:tr>
              <a:tr h="203224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/>
                        <a:t>Architecture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/>
                        <a:t>Backbone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/>
                        <a:t>Size</a:t>
                      </a:r>
                      <a:r>
                        <a:rPr lang="ko-KR" altLang="en-US" sz="1000"/>
                        <a:t>(</a:t>
                      </a:r>
                      <a:r>
                        <a:rPr lang="ko-KR" altLang="en-US" sz="1000" err="1"/>
                        <a:t>params</a:t>
                      </a:r>
                      <a:r>
                        <a:rPr lang="ko-KR" altLang="en-US" sz="1000"/>
                        <a:t>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1finding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5finding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455446"/>
                  </a:ext>
                </a:extLst>
              </a:tr>
              <a:tr h="203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/>
                        <a:t>pos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/>
                        <a:t>neg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/>
                        <a:t>pos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/>
                        <a:t>neg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520128"/>
                  </a:ext>
                </a:extLst>
              </a:tr>
              <a:tr h="3089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solidFill>
                            <a:schemeClr val="dk1"/>
                          </a:solidFill>
                          <a:latin typeface="Malgun Gothic"/>
                          <a:ea typeface="맑은 고딕"/>
                        </a:rPr>
                        <a:t>initial</a:t>
                      </a:r>
                      <a:endParaRPr lang="ko-K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UNet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EfficientNet-B5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30M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0.85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0.001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0.97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0.005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63428"/>
                  </a:ext>
                </a:extLst>
              </a:tr>
              <a:tr h="3089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iter1</a:t>
                      </a:r>
                      <a:endParaRPr lang="ko-KR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UNet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EfficientNet-B6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42M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0.7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0.002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68154"/>
                  </a:ext>
                </a:extLst>
              </a:tr>
              <a:tr h="3089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iter2</a:t>
                      </a:r>
                      <a:endParaRPr lang="ko-K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UNet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EfficientNet-B7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65M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14648"/>
                  </a:ext>
                </a:extLst>
              </a:tr>
            </a:tbl>
          </a:graphicData>
        </a:graphic>
      </p:graphicFrame>
      <p:sp>
        <p:nvSpPr>
          <p:cNvPr id="20" name="TextBox 2">
            <a:extLst>
              <a:ext uri="{FF2B5EF4-FFF2-40B4-BE49-F238E27FC236}">
                <a16:creationId xmlns:a16="http://schemas.microsoft.com/office/drawing/2014/main" id="{04F8616E-89FA-A3E1-800F-1A6930E0914B}"/>
              </a:ext>
            </a:extLst>
          </p:cNvPr>
          <p:cNvSpPr txBox="1"/>
          <p:nvPr/>
        </p:nvSpPr>
        <p:spPr>
          <a:xfrm>
            <a:off x="9455993" y="6450650"/>
            <a:ext cx="1412198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Self-Training</a:t>
            </a:r>
            <a:r>
              <a:rPr lang="ko-KR" altLang="en-US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00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4DBD1D6D-E522-99F3-FD02-BC9B213A9DB5}"/>
                  </a:ext>
                </a:extLst>
              </p:cNvPr>
              <p:cNvSpPr/>
              <p:nvPr/>
            </p:nvSpPr>
            <p:spPr>
              <a:xfrm>
                <a:off x="1533792" y="3741744"/>
                <a:ext cx="883150" cy="23763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ko-KR" altLang="en-US" sz="1000">
                  <a:ea typeface="맑은 고딕"/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4DBD1D6D-E522-99F3-FD02-BC9B213A9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792" y="3741744"/>
                <a:ext cx="883150" cy="237630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1A19B66C-05A5-9A7C-94C5-BB1FFAB30195}"/>
                  </a:ext>
                </a:extLst>
              </p:cNvPr>
              <p:cNvSpPr/>
              <p:nvPr/>
            </p:nvSpPr>
            <p:spPr>
              <a:xfrm>
                <a:off x="1533023" y="4243210"/>
                <a:ext cx="883150" cy="23763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𝒏</m:t>
                          </m:r>
                        </m:sub>
                        <m:sup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ko-KR" altLang="en-US" sz="1000">
                  <a:ea typeface="맑은 고딕"/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1A19B66C-05A5-9A7C-94C5-BB1FFAB30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023" y="4243210"/>
                <a:ext cx="883150" cy="23763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69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106DF-6016-BEE7-7D0B-303ADB29B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D261E6CC-5F25-D8BC-ED9E-59DCD62CE2CC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F4507D-BA6E-BDB6-E7AD-E03ADC5B29A3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6CBF1748-A762-D54C-3F44-7E26CD4D0938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84ABB4-BFEE-CE7A-8484-54999799C17B}"/>
              </a:ext>
            </a:extLst>
          </p:cNvPr>
          <p:cNvGrpSpPr/>
          <p:nvPr/>
        </p:nvGrpSpPr>
        <p:grpSpPr>
          <a:xfrm>
            <a:off x="515774" y="837284"/>
            <a:ext cx="2408197" cy="247825"/>
            <a:chOff x="515774" y="837284"/>
            <a:chExt cx="2408197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329A39DF-8788-BFBA-CBFC-8B0637843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2208810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Experiments &amp; Results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35BEF630-069E-BF2D-AB66-2135A39FEC21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9137B6-CAFA-E639-D36A-1F78D419C0C3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E08B4F64-9B44-E368-6CA0-790D0AA68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52228093-36C0-8FF3-D4AC-B7A965388BBD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D45B047-C960-8892-B445-5618F396B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44359"/>
              </p:ext>
            </p:extLst>
          </p:nvPr>
        </p:nvGraphicFramePr>
        <p:xfrm>
          <a:off x="943317" y="1480234"/>
          <a:ext cx="8737000" cy="306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862">
                  <a:extLst>
                    <a:ext uri="{9D8B030D-6E8A-4147-A177-3AD203B41FA5}">
                      <a16:colId xmlns:a16="http://schemas.microsoft.com/office/drawing/2014/main" val="126744344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3293443472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76910967"/>
                    </a:ext>
                  </a:extLst>
                </a:gridCol>
                <a:gridCol w="885057">
                  <a:extLst>
                    <a:ext uri="{9D8B030D-6E8A-4147-A177-3AD203B41FA5}">
                      <a16:colId xmlns:a16="http://schemas.microsoft.com/office/drawing/2014/main" val="43087485"/>
                    </a:ext>
                  </a:extLst>
                </a:gridCol>
                <a:gridCol w="885057">
                  <a:extLst>
                    <a:ext uri="{9D8B030D-6E8A-4147-A177-3AD203B41FA5}">
                      <a16:colId xmlns:a16="http://schemas.microsoft.com/office/drawing/2014/main" val="1505714788"/>
                    </a:ext>
                  </a:extLst>
                </a:gridCol>
                <a:gridCol w="783644">
                  <a:extLst>
                    <a:ext uri="{9D8B030D-6E8A-4147-A177-3AD203B41FA5}">
                      <a16:colId xmlns:a16="http://schemas.microsoft.com/office/drawing/2014/main" val="222303952"/>
                    </a:ext>
                  </a:extLst>
                </a:gridCol>
                <a:gridCol w="248918">
                  <a:extLst>
                    <a:ext uri="{9D8B030D-6E8A-4147-A177-3AD203B41FA5}">
                      <a16:colId xmlns:a16="http://schemas.microsoft.com/office/drawing/2014/main" val="2032039943"/>
                    </a:ext>
                  </a:extLst>
                </a:gridCol>
                <a:gridCol w="875836">
                  <a:extLst>
                    <a:ext uri="{9D8B030D-6E8A-4147-A177-3AD203B41FA5}">
                      <a16:colId xmlns:a16="http://schemas.microsoft.com/office/drawing/2014/main" val="4074344216"/>
                    </a:ext>
                  </a:extLst>
                </a:gridCol>
                <a:gridCol w="221515">
                  <a:extLst>
                    <a:ext uri="{9D8B030D-6E8A-4147-A177-3AD203B41FA5}">
                      <a16:colId xmlns:a16="http://schemas.microsoft.com/office/drawing/2014/main" val="2747449137"/>
                    </a:ext>
                  </a:extLst>
                </a:gridCol>
                <a:gridCol w="875836">
                  <a:extLst>
                    <a:ext uri="{9D8B030D-6E8A-4147-A177-3AD203B41FA5}">
                      <a16:colId xmlns:a16="http://schemas.microsoft.com/office/drawing/2014/main" val="68832554"/>
                    </a:ext>
                  </a:extLst>
                </a:gridCol>
                <a:gridCol w="265513">
                  <a:extLst>
                    <a:ext uri="{9D8B030D-6E8A-4147-A177-3AD203B41FA5}">
                      <a16:colId xmlns:a16="http://schemas.microsoft.com/office/drawing/2014/main" val="1876420977"/>
                    </a:ext>
                  </a:extLst>
                </a:gridCol>
                <a:gridCol w="1622604">
                  <a:extLst>
                    <a:ext uri="{9D8B030D-6E8A-4147-A177-3AD203B41FA5}">
                      <a16:colId xmlns:a16="http://schemas.microsoft.com/office/drawing/2014/main" val="67659411"/>
                    </a:ext>
                  </a:extLst>
                </a:gridCol>
              </a:tblGrid>
              <a:tr h="254000">
                <a:tc rowSpan="3" gridSpan="3">
                  <a:txBody>
                    <a:bodyPr/>
                    <a:lstStyle/>
                    <a:p>
                      <a:pPr fontAlgn="auto"/>
                      <a:endParaRPr lang="en-US" sz="11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fontAlgn="base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Training and internal validation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auto"/>
                      <a:endParaRPr lang="en-US" sz="11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endParaRPr lang="en-US" sz="11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External validation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882717"/>
                  </a:ext>
                </a:extLst>
              </a:tr>
              <a:tr h="2762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i="1">
                          <a:effectLst/>
                          <a:latin typeface="맑은 고딕"/>
                        </a:rPr>
                        <a:t>T=initial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 i="1">
                          <a:effectLst/>
                          <a:latin typeface="맑은 고딕"/>
                        </a:rPr>
                        <a:t>T=1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i="1">
                          <a:effectLst/>
                          <a:latin typeface="맑은 고딕"/>
                        </a:rPr>
                        <a:t>T=2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71397"/>
                  </a:ext>
                </a:extLst>
              </a:tr>
              <a:tr h="2762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Labeled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gridSpan="3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Unlabeled (Pseudo label)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7041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Malgun Gothic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 CB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 KU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 PAIK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 OPEN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 OPEN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 BORA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168538"/>
                  </a:ext>
                </a:extLst>
              </a:tr>
              <a:tr h="352425"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Malgun Gothic"/>
                        </a:rPr>
                        <a:t>1-finding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normal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14,162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14,897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5,641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2,508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9,423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15,068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881735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abnormal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1,058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1,287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960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66,158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265,219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1,155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410245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total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15,220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16,184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6,601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68,666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274,642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16,223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665800"/>
                  </a:ext>
                </a:extLst>
              </a:tr>
              <a:tr h="352425"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Malgun Gothic"/>
                        </a:rPr>
                        <a:t>5-finding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normal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7,200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6,920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237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16,796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-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6,285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322459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abnormal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8,020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9,264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6,364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kern="1200" noProof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19,412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-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9,938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40280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total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15,220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16,184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6,601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36,208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16,223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3406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E5CCFF-04D2-9350-1DBA-362B8820E114}"/>
              </a:ext>
            </a:extLst>
          </p:cNvPr>
          <p:cNvSpPr txBox="1"/>
          <p:nvPr/>
        </p:nvSpPr>
        <p:spPr>
          <a:xfrm>
            <a:off x="836246" y="119888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>
                <a:ea typeface="맑은 고딕"/>
              </a:rPr>
              <a:t>Dataset</a:t>
            </a:r>
            <a:endParaRPr lang="ko-KR" altLang="en-US" sz="120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F6EEE-69BB-4DE6-606C-4886691A5387}"/>
              </a:ext>
            </a:extLst>
          </p:cNvPr>
          <p:cNvSpPr txBox="1"/>
          <p:nvPr/>
        </p:nvSpPr>
        <p:spPr>
          <a:xfrm>
            <a:off x="894861" y="475487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>
                <a:ea typeface="맑은 고딕"/>
              </a:rPr>
              <a:t>Hyperparameter Setting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DB3B78-96E3-506A-A8D3-7E1AA4B0D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28760"/>
              </p:ext>
            </p:extLst>
          </p:nvPr>
        </p:nvGraphicFramePr>
        <p:xfrm>
          <a:off x="947615" y="5060461"/>
          <a:ext cx="6336092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900881754"/>
                    </a:ext>
                  </a:extLst>
                </a:gridCol>
                <a:gridCol w="958914">
                  <a:extLst>
                    <a:ext uri="{9D8B030D-6E8A-4147-A177-3AD203B41FA5}">
                      <a16:colId xmlns:a16="http://schemas.microsoft.com/office/drawing/2014/main" val="3050551914"/>
                    </a:ext>
                  </a:extLst>
                </a:gridCol>
                <a:gridCol w="1719383">
                  <a:extLst>
                    <a:ext uri="{9D8B030D-6E8A-4147-A177-3AD203B41FA5}">
                      <a16:colId xmlns:a16="http://schemas.microsoft.com/office/drawing/2014/main" val="3680173490"/>
                    </a:ext>
                  </a:extLst>
                </a:gridCol>
                <a:gridCol w="2349695">
                  <a:extLst>
                    <a:ext uri="{9D8B030D-6E8A-4147-A177-3AD203B41FA5}">
                      <a16:colId xmlns:a16="http://schemas.microsoft.com/office/drawing/2014/main" val="234214968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Epoch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50 ~ 100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RandAugment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n= 2, m = default</a:t>
                      </a:r>
                      <a:endParaRPr lang="ko-KR" altLang="en-US" sz="1000" b="0" err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068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Batch</a:t>
                      </a:r>
                      <a:r>
                        <a:rPr lang="ko-KR" altLang="en-US" sz="105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 </a:t>
                      </a:r>
                      <a:r>
                        <a:rPr lang="ko-KR" altLang="en-US" sz="1050" b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Dropout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006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Optimizer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Adam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Image Size</a:t>
                      </a:r>
                      <a:endParaRPr lang="ko-KR" altLang="en-US" sz="1050" b="0" err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512 x 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612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Learning</a:t>
                      </a:r>
                      <a:r>
                        <a:rPr lang="ko-KR" altLang="en-US" sz="105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b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Loss rate (cls : mask)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0.3 : 0.7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448388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CDF8C985-E9A4-E3EC-76C0-3ECCC49AB5BE}"/>
              </a:ext>
            </a:extLst>
          </p:cNvPr>
          <p:cNvSpPr txBox="1"/>
          <p:nvPr/>
        </p:nvSpPr>
        <p:spPr>
          <a:xfrm>
            <a:off x="7342551" y="6286905"/>
            <a:ext cx="3229274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※ </a:t>
            </a:r>
            <a:r>
              <a:rPr lang="ko-KR" altLang="en-US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1finding iter2에서는 </a:t>
            </a:r>
            <a:r>
              <a:rPr lang="ko-KR" altLang="en-US" sz="100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Batch</a:t>
            </a:r>
            <a:r>
              <a:rPr lang="ko-KR" altLang="en-US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00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Size</a:t>
            </a:r>
            <a:r>
              <a:rPr lang="ko-KR" altLang="en-US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 = 32, </a:t>
            </a:r>
            <a:r>
              <a:rPr lang="ko-KR" altLang="en-US" sz="100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Epoch</a:t>
            </a:r>
            <a:r>
              <a:rPr lang="ko-KR" altLang="en-US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 = 32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544E3-9500-11AE-732C-ABABE134AB21}"/>
              </a:ext>
            </a:extLst>
          </p:cNvPr>
          <p:cNvSpPr txBox="1"/>
          <p:nvPr/>
        </p:nvSpPr>
        <p:spPr>
          <a:xfrm>
            <a:off x="7177780" y="1231835"/>
            <a:ext cx="2869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2">
                    <a:lumMod val="25000"/>
                  </a:schemeClr>
                </a:solidFill>
              </a:rPr>
              <a:t>OPEN : SIIM, MIMIC, NIH, CXD, VBD, ETC</a:t>
            </a:r>
            <a:endParaRPr lang="ko-KR" altLang="en-US" sz="10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9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53201-FA75-5691-99A7-61296992A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36177D2A-AAB7-9BC6-3571-C8923B078C25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4FD385-10ED-F952-EE46-EF103B700FC6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A5AC7A9B-F7BA-2DA0-CF97-3A7CE297F5F7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2824112-2810-1770-755A-79EA61F7AA45}"/>
              </a:ext>
            </a:extLst>
          </p:cNvPr>
          <p:cNvGrpSpPr/>
          <p:nvPr/>
        </p:nvGrpSpPr>
        <p:grpSpPr>
          <a:xfrm>
            <a:off x="515774" y="837284"/>
            <a:ext cx="2408197" cy="247825"/>
            <a:chOff x="515774" y="837284"/>
            <a:chExt cx="2408197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1D96E640-5035-176D-7E0F-5F44E1C27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2208810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Experiments &amp; Results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F1BAEA24-733D-494F-2671-F68E0FFFDBEE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6D86DE2-2CF6-B128-57E5-A4D4F702ED8C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DE240A2D-10F0-CC26-1D14-58DD188F4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1A878A0F-4570-A475-12D1-B499D8DA5978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3C5607-AE78-0A51-AFA3-5AA1DB8F52CC}"/>
              </a:ext>
            </a:extLst>
          </p:cNvPr>
          <p:cNvSpPr txBox="1"/>
          <p:nvPr/>
        </p:nvSpPr>
        <p:spPr>
          <a:xfrm>
            <a:off x="348566" y="132080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>
                <a:ea typeface="맑은 고딕"/>
              </a:rPr>
              <a:t>1-finding Result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C675496-0A99-F595-A62E-77CCF8C57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12898"/>
              </p:ext>
            </p:extLst>
          </p:nvPr>
        </p:nvGraphicFramePr>
        <p:xfrm>
          <a:off x="340677" y="1629727"/>
          <a:ext cx="6949422" cy="360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47">
                  <a:extLst>
                    <a:ext uri="{9D8B030D-6E8A-4147-A177-3AD203B41FA5}">
                      <a16:colId xmlns:a16="http://schemas.microsoft.com/office/drawing/2014/main" val="3890565921"/>
                    </a:ext>
                  </a:extLst>
                </a:gridCol>
                <a:gridCol w="682162">
                  <a:extLst>
                    <a:ext uri="{9D8B030D-6E8A-4147-A177-3AD203B41FA5}">
                      <a16:colId xmlns:a16="http://schemas.microsoft.com/office/drawing/2014/main" val="3488849520"/>
                    </a:ext>
                  </a:extLst>
                </a:gridCol>
                <a:gridCol w="1318846">
                  <a:extLst>
                    <a:ext uri="{9D8B030D-6E8A-4147-A177-3AD203B41FA5}">
                      <a16:colId xmlns:a16="http://schemas.microsoft.com/office/drawing/2014/main" val="1114726721"/>
                    </a:ext>
                  </a:extLst>
                </a:gridCol>
                <a:gridCol w="800607">
                  <a:extLst>
                    <a:ext uri="{9D8B030D-6E8A-4147-A177-3AD203B41FA5}">
                      <a16:colId xmlns:a16="http://schemas.microsoft.com/office/drawing/2014/main" val="3029748398"/>
                    </a:ext>
                  </a:extLst>
                </a:gridCol>
                <a:gridCol w="703383">
                  <a:extLst>
                    <a:ext uri="{9D8B030D-6E8A-4147-A177-3AD203B41FA5}">
                      <a16:colId xmlns:a16="http://schemas.microsoft.com/office/drawing/2014/main" val="2334666346"/>
                    </a:ext>
                  </a:extLst>
                </a:gridCol>
                <a:gridCol w="752838">
                  <a:extLst>
                    <a:ext uri="{9D8B030D-6E8A-4147-A177-3AD203B41FA5}">
                      <a16:colId xmlns:a16="http://schemas.microsoft.com/office/drawing/2014/main" val="1100462815"/>
                    </a:ext>
                  </a:extLst>
                </a:gridCol>
                <a:gridCol w="728113">
                  <a:extLst>
                    <a:ext uri="{9D8B030D-6E8A-4147-A177-3AD203B41FA5}">
                      <a16:colId xmlns:a16="http://schemas.microsoft.com/office/drawing/2014/main" val="4151733644"/>
                    </a:ext>
                  </a:extLst>
                </a:gridCol>
                <a:gridCol w="728113">
                  <a:extLst>
                    <a:ext uri="{9D8B030D-6E8A-4147-A177-3AD203B41FA5}">
                      <a16:colId xmlns:a16="http://schemas.microsoft.com/office/drawing/2014/main" val="364606378"/>
                    </a:ext>
                  </a:extLst>
                </a:gridCol>
                <a:gridCol w="728113">
                  <a:extLst>
                    <a:ext uri="{9D8B030D-6E8A-4147-A177-3AD203B41FA5}">
                      <a16:colId xmlns:a16="http://schemas.microsoft.com/office/drawing/2014/main" val="287955949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auto"/>
                      <a:endParaRPr lang="en-US" sz="1200" b="1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모델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1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Ann_ver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AUROC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DICE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민감도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특이도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28766"/>
                  </a:ext>
                </a:extLst>
              </a:tr>
              <a:tr h="361950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initial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exp20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  <a:latin typeface="Malgun Gothic"/>
                        </a:rPr>
                        <a:t>effiU-b5_copypaste25_noise1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97.00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76.38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94.03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99.87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478637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exp21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  <a:latin typeface="Malgun Gothic"/>
                        </a:rPr>
                        <a:t>effiU-b5_copypaste50_noise1 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97.70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78.03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95.41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99.83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62188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exp22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  <a:latin typeface="Malgun Gothic"/>
                        </a:rPr>
                        <a:t>effiU-b5_copypaste75_noise1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97.12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77.96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94.29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99.6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970317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exp20 + exp21 + exp22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ensemble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Malgun Gothic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97.57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78.04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95.15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99.90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0013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exp23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effiU-b6_copypaste25_noise1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-</a:t>
                      </a:r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97.01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77.28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94.03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99.87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39908"/>
                  </a:ext>
                </a:extLst>
              </a:tr>
              <a:tr h="361950"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iter1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exp24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  <a:latin typeface="Malgun Gothic"/>
                        </a:rPr>
                        <a:t>effiU-b6_copypaste25_noise1-v5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v5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97.99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78.65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96.02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99.62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38414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exp25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  <a:latin typeface="Malgun Gothic"/>
                        </a:rPr>
                        <a:t>effiU-b6_copypaste50_noise1-v5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v5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98.64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78.78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96.80 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98.89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66730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exp24 + exp25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ensemble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Malgun Gothic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98.51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79.17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96.80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99.60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04077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iter2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exp27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effiU-b7_aux-copypaste50-noise1-v6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v6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98.54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79.47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97.14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99.32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6228"/>
                  </a:ext>
                </a:extLst>
              </a:tr>
            </a:tbl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D9BC3A04-1138-B636-7B3D-A45752F3BDB3}"/>
              </a:ext>
              <a:ext uri="{147F2762-F138-4A5C-976F-8EAC2B608ADB}">
                <a16:predDERef xmlns:a16="http://schemas.microsoft.com/office/drawing/2014/main" pred="{AE55330D-CEDC-F2EB-17CF-CE9052736F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972762"/>
              </p:ext>
            </p:extLst>
          </p:nvPr>
        </p:nvGraphicFramePr>
        <p:xfrm>
          <a:off x="7529195" y="8997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3B00E2E6-2239-19B3-7F5C-B9F11E3CA1E4}"/>
              </a:ext>
              <a:ext uri="{147F2762-F138-4A5C-976F-8EAC2B608ADB}">
                <a16:predDERef xmlns:a16="http://schemas.microsoft.com/office/drawing/2014/main" pred="{D9BC3A04-1138-B636-7B3D-A45752F3B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783318"/>
              </p:ext>
            </p:extLst>
          </p:nvPr>
        </p:nvGraphicFramePr>
        <p:xfrm>
          <a:off x="7529195" y="34804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9644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53201-FA75-5691-99A7-61296992A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36177D2A-AAB7-9BC6-3571-C8923B078C25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4FD385-10ED-F952-EE46-EF103B700FC6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A5AC7A9B-F7BA-2DA0-CF97-3A7CE297F5F7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2824112-2810-1770-755A-79EA61F7AA45}"/>
              </a:ext>
            </a:extLst>
          </p:cNvPr>
          <p:cNvGrpSpPr/>
          <p:nvPr/>
        </p:nvGrpSpPr>
        <p:grpSpPr>
          <a:xfrm>
            <a:off x="515774" y="837284"/>
            <a:ext cx="2408197" cy="247825"/>
            <a:chOff x="515774" y="837284"/>
            <a:chExt cx="2408197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1D96E640-5035-176D-7E0F-5F44E1C27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2208810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Experiments &amp; Results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F1BAEA24-733D-494F-2671-F68E0FFFDBEE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6D86DE2-2CF6-B128-57E5-A4D4F702ED8C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DE240A2D-10F0-CC26-1D14-58DD188F4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1A878A0F-4570-A475-12D1-B499D8DA5978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3C5607-AE78-0A51-AFA3-5AA1DB8F52CC}"/>
              </a:ext>
            </a:extLst>
          </p:cNvPr>
          <p:cNvSpPr txBox="1"/>
          <p:nvPr/>
        </p:nvSpPr>
        <p:spPr>
          <a:xfrm>
            <a:off x="348566" y="132080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>
                <a:ea typeface="맑은 고딕"/>
              </a:rPr>
              <a:t>5-finding Result</a:t>
            </a:r>
            <a:r>
              <a:rPr lang="en-US" altLang="ko-KR" sz="1200">
                <a:ea typeface="맑은 고딕"/>
              </a:rPr>
              <a:t> - (average)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C675496-0A99-F595-A62E-77CCF8C57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40025"/>
              </p:ext>
            </p:extLst>
          </p:nvPr>
        </p:nvGraphicFramePr>
        <p:xfrm>
          <a:off x="653292" y="3593343"/>
          <a:ext cx="6949429" cy="21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4">
                  <a:extLst>
                    <a:ext uri="{9D8B030D-6E8A-4147-A177-3AD203B41FA5}">
                      <a16:colId xmlns:a16="http://schemas.microsoft.com/office/drawing/2014/main" val="3890565921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3488849520"/>
                    </a:ext>
                  </a:extLst>
                </a:gridCol>
                <a:gridCol w="1554181">
                  <a:extLst>
                    <a:ext uri="{9D8B030D-6E8A-4147-A177-3AD203B41FA5}">
                      <a16:colId xmlns:a16="http://schemas.microsoft.com/office/drawing/2014/main" val="1114726721"/>
                    </a:ext>
                  </a:extLst>
                </a:gridCol>
                <a:gridCol w="1103923">
                  <a:extLst>
                    <a:ext uri="{9D8B030D-6E8A-4147-A177-3AD203B41FA5}">
                      <a16:colId xmlns:a16="http://schemas.microsoft.com/office/drawing/2014/main" val="3029748398"/>
                    </a:ext>
                  </a:extLst>
                </a:gridCol>
                <a:gridCol w="740678">
                  <a:extLst>
                    <a:ext uri="{9D8B030D-6E8A-4147-A177-3AD203B41FA5}">
                      <a16:colId xmlns:a16="http://schemas.microsoft.com/office/drawing/2014/main" val="1100462815"/>
                    </a:ext>
                  </a:extLst>
                </a:gridCol>
                <a:gridCol w="740678">
                  <a:extLst>
                    <a:ext uri="{9D8B030D-6E8A-4147-A177-3AD203B41FA5}">
                      <a16:colId xmlns:a16="http://schemas.microsoft.com/office/drawing/2014/main" val="4151733644"/>
                    </a:ext>
                  </a:extLst>
                </a:gridCol>
                <a:gridCol w="740678">
                  <a:extLst>
                    <a:ext uri="{9D8B030D-6E8A-4147-A177-3AD203B41FA5}">
                      <a16:colId xmlns:a16="http://schemas.microsoft.com/office/drawing/2014/main" val="364606378"/>
                    </a:ext>
                  </a:extLst>
                </a:gridCol>
                <a:gridCol w="740678">
                  <a:extLst>
                    <a:ext uri="{9D8B030D-6E8A-4147-A177-3AD203B41FA5}">
                      <a16:colId xmlns:a16="http://schemas.microsoft.com/office/drawing/2014/main" val="287955949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auto"/>
                      <a:endParaRPr lang="en-US" sz="1200" b="1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모델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AUROC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DICE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민감도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특이도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28766"/>
                  </a:ext>
                </a:extLst>
              </a:tr>
              <a:tr h="361950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initial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exp5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effiU-b5_aux_noise1-copypaste75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77.66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39.79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58.01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96.22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478637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exp9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effiU-b3_aux-noise1-loss55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76.59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38.44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55.70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96.62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62188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exp14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effiU-b3_aux-noise2-loss19-copypaste25-2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77.31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39.27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57.16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96.39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970317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Malgun Gothic"/>
                        </a:rPr>
                        <a:t>exp5 + exp9 + exp14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Malgun Gothic"/>
                        </a:rPr>
                        <a:t>ensemble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77.27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38.96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56.71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97.12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0013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iter1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Malgun Gothic"/>
                        </a:rPr>
                        <a:t>exp25</a:t>
                      </a:r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effiU-b6_aux-noise1-copypaste75-v3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altLang="ko-KR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75.61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37.38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53.36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97.24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3841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0FB16D0-2048-471B-FDC7-65F78E5FE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11366"/>
              </p:ext>
            </p:extLst>
          </p:nvPr>
        </p:nvGraphicFramePr>
        <p:xfrm>
          <a:off x="633754" y="2000958"/>
          <a:ext cx="6949426" cy="103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4">
                  <a:extLst>
                    <a:ext uri="{9D8B030D-6E8A-4147-A177-3AD203B41FA5}">
                      <a16:colId xmlns:a16="http://schemas.microsoft.com/office/drawing/2014/main" val="3890565921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3488849520"/>
                    </a:ext>
                  </a:extLst>
                </a:gridCol>
                <a:gridCol w="2676769">
                  <a:extLst>
                    <a:ext uri="{9D8B030D-6E8A-4147-A177-3AD203B41FA5}">
                      <a16:colId xmlns:a16="http://schemas.microsoft.com/office/drawing/2014/main" val="1114726721"/>
                    </a:ext>
                  </a:extLst>
                </a:gridCol>
                <a:gridCol w="736011">
                  <a:extLst>
                    <a:ext uri="{9D8B030D-6E8A-4147-A177-3AD203B41FA5}">
                      <a16:colId xmlns:a16="http://schemas.microsoft.com/office/drawing/2014/main" val="1100462815"/>
                    </a:ext>
                  </a:extLst>
                </a:gridCol>
                <a:gridCol w="736011">
                  <a:extLst>
                    <a:ext uri="{9D8B030D-6E8A-4147-A177-3AD203B41FA5}">
                      <a16:colId xmlns:a16="http://schemas.microsoft.com/office/drawing/2014/main" val="4151733644"/>
                    </a:ext>
                  </a:extLst>
                </a:gridCol>
                <a:gridCol w="736011">
                  <a:extLst>
                    <a:ext uri="{9D8B030D-6E8A-4147-A177-3AD203B41FA5}">
                      <a16:colId xmlns:a16="http://schemas.microsoft.com/office/drawing/2014/main" val="364606378"/>
                    </a:ext>
                  </a:extLst>
                </a:gridCol>
                <a:gridCol w="736011">
                  <a:extLst>
                    <a:ext uri="{9D8B030D-6E8A-4147-A177-3AD203B41FA5}">
                      <a16:colId xmlns:a16="http://schemas.microsoft.com/office/drawing/2014/main" val="287955949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auto"/>
                      <a:endParaRPr lang="en-US" sz="1200" b="1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모델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AUROC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DICE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민감도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특이도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2876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initial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Malgun Gothic"/>
                        </a:rPr>
                        <a:t>exp5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effiU-b5_aux_noise1-copypaste75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77.66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39.79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58.01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96.22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47863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iter1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Malgun Gothic"/>
                        </a:rPr>
                        <a:t>exp24</a:t>
                      </a:r>
                      <a:endParaRPr lang="en-US" altLang="ko-KR">
                        <a:effectLst/>
                        <a:latin typeface="Malgun Gothic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effiU-b6_aux-noise1-copypaste75-v2</a:t>
                      </a:r>
                      <a:endParaRPr lang="ko-KR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75.61</a:t>
                      </a:r>
                      <a:endParaRPr lang="ko-KR" altLang="en-US"/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37.24</a:t>
                      </a:r>
                      <a:endParaRPr lang="ko-KR" altLang="en-US"/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53.01</a:t>
                      </a:r>
                      <a:endParaRPr lang="ko-KR" altLang="en-US"/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97.71</a:t>
                      </a:r>
                      <a:endParaRPr lang="ko-KR" altLang="en-US"/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38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CAB33F-4F38-502D-C603-74892B8AC4BE}"/>
              </a:ext>
            </a:extLst>
          </p:cNvPr>
          <p:cNvSpPr txBox="1"/>
          <p:nvPr/>
        </p:nvSpPr>
        <p:spPr>
          <a:xfrm>
            <a:off x="634999" y="1758461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err="1">
                <a:ea typeface="맑은 고딕"/>
              </a:rPr>
              <a:t>w</a:t>
            </a:r>
            <a:r>
              <a:rPr lang="ko-KR" altLang="en-US" sz="1000">
                <a:ea typeface="맑은 고딕"/>
              </a:rPr>
              <a:t>/</a:t>
            </a:r>
            <a:r>
              <a:rPr lang="ko-KR" altLang="en-US" sz="1000" err="1">
                <a:ea typeface="맑은 고딕"/>
              </a:rPr>
              <a:t>o</a:t>
            </a:r>
            <a:r>
              <a:rPr lang="ko-KR" altLang="en-US" sz="1000">
                <a:ea typeface="맑은 고딕"/>
              </a:rPr>
              <a:t> </a:t>
            </a:r>
            <a:r>
              <a:rPr lang="ko-KR" altLang="en-US" sz="1000" err="1">
                <a:ea typeface="맑은 고딕"/>
              </a:rPr>
              <a:t>ensemble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4B69E-9775-1B8A-8C61-D6A5D7AEBBB1}"/>
              </a:ext>
            </a:extLst>
          </p:cNvPr>
          <p:cNvSpPr txBox="1"/>
          <p:nvPr/>
        </p:nvSpPr>
        <p:spPr>
          <a:xfrm>
            <a:off x="654537" y="3350846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err="1">
                <a:ea typeface="맑은 고딕"/>
              </a:rPr>
              <a:t>w</a:t>
            </a:r>
            <a:r>
              <a:rPr lang="ko-KR" altLang="en-US" sz="1000">
                <a:ea typeface="맑은 고딕"/>
              </a:rPr>
              <a:t>. </a:t>
            </a:r>
            <a:r>
              <a:rPr lang="ko-KR" altLang="en-US" sz="1000" err="1">
                <a:ea typeface="맑은 고딕"/>
              </a:rPr>
              <a:t>ensemble</a:t>
            </a:r>
            <a:endParaRPr lang="ko-KR" altLang="en-US" sz="1000">
              <a:ea typeface="맑은 고딕"/>
            </a:endParaRPr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9618F0A8-72AD-C566-FDFE-267596DFBF18}"/>
              </a:ext>
              <a:ext uri="{147F2762-F138-4A5C-976F-8EAC2B608ADB}">
                <a16:predDERef xmlns:a16="http://schemas.microsoft.com/office/drawing/2014/main" pred="{65B5B843-1DE9-0091-CCD1-41402A4329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869114"/>
              </p:ext>
            </p:extLst>
          </p:nvPr>
        </p:nvGraphicFramePr>
        <p:xfrm>
          <a:off x="7620244" y="3773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65B5B843-1DE9-0091-CCD1-41402A4329CE}"/>
              </a:ext>
              <a:ext uri="{147F2762-F138-4A5C-976F-8EAC2B608ADB}">
                <a16:predDERef xmlns:a16="http://schemas.microsoft.com/office/drawing/2014/main" pred="{08900215-E7C7-B692-6619-DEB45758A9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456245"/>
              </p:ext>
            </p:extLst>
          </p:nvPr>
        </p:nvGraphicFramePr>
        <p:xfrm>
          <a:off x="7620244" y="31127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직사각형 347">
            <a:extLst>
              <a:ext uri="{FF2B5EF4-FFF2-40B4-BE49-F238E27FC236}">
                <a16:creationId xmlns:a16="http://schemas.microsoft.com/office/drawing/2014/main" id="{8EC79AC3-9399-5A72-C238-EF5F812BE746}"/>
              </a:ext>
            </a:extLst>
          </p:cNvPr>
          <p:cNvSpPr/>
          <p:nvPr/>
        </p:nvSpPr>
        <p:spPr>
          <a:xfrm>
            <a:off x="8443886" y="1164457"/>
            <a:ext cx="244230" cy="1670537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  <p:sp>
        <p:nvSpPr>
          <p:cNvPr id="11" name="직사각형 347">
            <a:extLst>
              <a:ext uri="{FF2B5EF4-FFF2-40B4-BE49-F238E27FC236}">
                <a16:creationId xmlns:a16="http://schemas.microsoft.com/office/drawing/2014/main" id="{FC008307-51C2-3AC6-E6E5-ABBE830F9273}"/>
              </a:ext>
            </a:extLst>
          </p:cNvPr>
          <p:cNvSpPr/>
          <p:nvPr/>
        </p:nvSpPr>
        <p:spPr>
          <a:xfrm>
            <a:off x="9303578" y="1877610"/>
            <a:ext cx="273537" cy="928076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  <p:sp>
        <p:nvSpPr>
          <p:cNvPr id="13" name="직사각형 347">
            <a:extLst>
              <a:ext uri="{FF2B5EF4-FFF2-40B4-BE49-F238E27FC236}">
                <a16:creationId xmlns:a16="http://schemas.microsoft.com/office/drawing/2014/main" id="{41D16695-1C30-2A85-E7BD-87F165B272D2}"/>
              </a:ext>
            </a:extLst>
          </p:cNvPr>
          <p:cNvSpPr/>
          <p:nvPr/>
        </p:nvSpPr>
        <p:spPr>
          <a:xfrm>
            <a:off x="10192577" y="1594301"/>
            <a:ext cx="224692" cy="1201616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  <p:sp>
        <p:nvSpPr>
          <p:cNvPr id="15" name="직사각형 347">
            <a:extLst>
              <a:ext uri="{FF2B5EF4-FFF2-40B4-BE49-F238E27FC236}">
                <a16:creationId xmlns:a16="http://schemas.microsoft.com/office/drawing/2014/main" id="{36870AA1-C4DB-0C24-D8D6-1CEB01A47057}"/>
              </a:ext>
            </a:extLst>
          </p:cNvPr>
          <p:cNvSpPr/>
          <p:nvPr/>
        </p:nvSpPr>
        <p:spPr>
          <a:xfrm>
            <a:off x="11062038" y="754148"/>
            <a:ext cx="224692" cy="2051537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  <p:sp>
        <p:nvSpPr>
          <p:cNvPr id="19" name="직사각형 347">
            <a:extLst>
              <a:ext uri="{FF2B5EF4-FFF2-40B4-BE49-F238E27FC236}">
                <a16:creationId xmlns:a16="http://schemas.microsoft.com/office/drawing/2014/main" id="{A62168EC-DC71-B8C1-D6F3-91CAC67A557F}"/>
              </a:ext>
            </a:extLst>
          </p:cNvPr>
          <p:cNvSpPr/>
          <p:nvPr/>
        </p:nvSpPr>
        <p:spPr>
          <a:xfrm>
            <a:off x="8482963" y="3870533"/>
            <a:ext cx="244230" cy="1670537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  <p:sp>
        <p:nvSpPr>
          <p:cNvPr id="22" name="직사각형 347">
            <a:extLst>
              <a:ext uri="{FF2B5EF4-FFF2-40B4-BE49-F238E27FC236}">
                <a16:creationId xmlns:a16="http://schemas.microsoft.com/office/drawing/2014/main" id="{9EBA14FE-B19D-8EBA-BC8D-21102F2C9EB5}"/>
              </a:ext>
            </a:extLst>
          </p:cNvPr>
          <p:cNvSpPr/>
          <p:nvPr/>
        </p:nvSpPr>
        <p:spPr>
          <a:xfrm>
            <a:off x="9244963" y="4573917"/>
            <a:ext cx="253999" cy="967153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  <p:sp>
        <p:nvSpPr>
          <p:cNvPr id="23" name="직사각형 347">
            <a:extLst>
              <a:ext uri="{FF2B5EF4-FFF2-40B4-BE49-F238E27FC236}">
                <a16:creationId xmlns:a16="http://schemas.microsoft.com/office/drawing/2014/main" id="{82DB823E-CA6D-BEAF-FE40-81BF38C32737}"/>
              </a:ext>
            </a:extLst>
          </p:cNvPr>
          <p:cNvSpPr/>
          <p:nvPr/>
        </p:nvSpPr>
        <p:spPr>
          <a:xfrm>
            <a:off x="10016732" y="4329686"/>
            <a:ext cx="283306" cy="1221153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  <p:sp>
        <p:nvSpPr>
          <p:cNvPr id="24" name="직사각형 347">
            <a:extLst>
              <a:ext uri="{FF2B5EF4-FFF2-40B4-BE49-F238E27FC236}">
                <a16:creationId xmlns:a16="http://schemas.microsoft.com/office/drawing/2014/main" id="{1D75B45D-3185-1486-87A1-15141F6B02D6}"/>
              </a:ext>
            </a:extLst>
          </p:cNvPr>
          <p:cNvSpPr/>
          <p:nvPr/>
        </p:nvSpPr>
        <p:spPr>
          <a:xfrm>
            <a:off x="10798270" y="3469994"/>
            <a:ext cx="263768" cy="2080844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806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210A0-D4FB-D1E9-7533-13E45F46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E9B6605-FA41-00A5-B589-0AE45A70969E}"/>
              </a:ext>
            </a:extLst>
          </p:cNvPr>
          <p:cNvSpPr txBox="1"/>
          <p:nvPr/>
        </p:nvSpPr>
        <p:spPr>
          <a:xfrm>
            <a:off x="283308" y="1201615"/>
            <a:ext cx="1170158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err="1">
                <a:ea typeface="맑은 고딕"/>
              </a:rPr>
              <a:t>Self-training을</a:t>
            </a:r>
            <a:r>
              <a:rPr lang="ko-KR" altLang="en-US" sz="1200">
                <a:ea typeface="맑은 고딕"/>
              </a:rPr>
              <a:t> 병변 영역 분할(</a:t>
            </a:r>
            <a:r>
              <a:rPr lang="ko-KR" altLang="en-US" sz="1200" err="1">
                <a:ea typeface="맑은 고딕"/>
              </a:rPr>
              <a:t>disease</a:t>
            </a:r>
            <a:r>
              <a:rPr lang="ko-KR" altLang="en-US" sz="1200">
                <a:ea typeface="맑은 고딕"/>
              </a:rPr>
              <a:t> </a:t>
            </a:r>
            <a:r>
              <a:rPr lang="ko-KR" altLang="en-US" sz="1200" err="1">
                <a:ea typeface="맑은 고딕"/>
              </a:rPr>
              <a:t>segmentation</a:t>
            </a:r>
            <a:r>
              <a:rPr lang="ko-KR" altLang="en-US" sz="1200">
                <a:ea typeface="맑은 고딕"/>
              </a:rPr>
              <a:t>) 문제에 적용하고 1-finding과 5-finding 실험을 통해 </a:t>
            </a:r>
            <a:r>
              <a:rPr lang="ko-KR" altLang="en-US" sz="1200" err="1">
                <a:ea typeface="맑은 고딕"/>
              </a:rPr>
              <a:t>Self-training의</a:t>
            </a:r>
            <a:r>
              <a:rPr lang="ko-KR" altLang="en-US" sz="1200">
                <a:ea typeface="맑은 고딕"/>
              </a:rPr>
              <a:t> 가능성 및 한계점을 확인할 수 있었다.  </a:t>
            </a:r>
            <a:endParaRPr lang="ko-KR"/>
          </a:p>
          <a:p>
            <a:pPr lvl="1"/>
            <a:endParaRPr lang="ko-KR" altLang="en-US" sz="1200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ea typeface="맑은 고딕"/>
              </a:rPr>
              <a:t>소량의 </a:t>
            </a:r>
            <a:r>
              <a:rPr lang="ko-KR" altLang="en-US" sz="1200" err="1">
                <a:ea typeface="맑은 고딕"/>
              </a:rPr>
              <a:t>labeled</a:t>
            </a:r>
            <a:r>
              <a:rPr lang="ko-KR" altLang="en-US" sz="1200">
                <a:ea typeface="맑은 고딕"/>
              </a:rPr>
              <a:t> 데이터로도 성능이 보장되는 </a:t>
            </a:r>
            <a:r>
              <a:rPr lang="ko-KR" altLang="en-US" sz="1200" err="1">
                <a:ea typeface="맑은 고딕"/>
              </a:rPr>
              <a:t>task라면</a:t>
            </a:r>
            <a:r>
              <a:rPr lang="ko-KR" altLang="en-US" sz="1200">
                <a:ea typeface="맑은 고딕"/>
              </a:rPr>
              <a:t> 간단한 </a:t>
            </a: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labeling을</a:t>
            </a:r>
            <a:r>
              <a:rPr lang="ko-KR" altLang="en-US" sz="1200">
                <a:ea typeface="맑은 고딕"/>
              </a:rPr>
              <a:t> 통해 </a:t>
            </a:r>
            <a:r>
              <a:rPr lang="ko-KR" altLang="en-US" sz="1200" err="1">
                <a:ea typeface="맑은 고딕"/>
              </a:rPr>
              <a:t>unlabeled</a:t>
            </a:r>
            <a:r>
              <a:rPr lang="ko-KR" altLang="en-US" sz="1200">
                <a:ea typeface="맑은 고딕"/>
              </a:rPr>
              <a:t> 데이터를 효과적으로 활용 할 수 있다. </a:t>
            </a:r>
          </a:p>
          <a:p>
            <a:pPr marL="171450" indent="-171450">
              <a:buFont typeface="Arial"/>
              <a:buChar char="•"/>
            </a:pPr>
            <a:endParaRPr lang="ko-KR" altLang="en-US" sz="1200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ea typeface="맑은 고딕"/>
              </a:rPr>
              <a:t>하지만 </a:t>
            </a:r>
            <a:r>
              <a:rPr lang="ko-KR" altLang="en-US" sz="1200" err="1">
                <a:ea typeface="맑은 고딕"/>
              </a:rPr>
              <a:t>task</a:t>
            </a:r>
            <a:r>
              <a:rPr lang="ko-KR" altLang="en-US" sz="1200">
                <a:ea typeface="맑은 고딕"/>
              </a:rPr>
              <a:t> 자체의 난이도가 있거나 </a:t>
            </a:r>
            <a:r>
              <a:rPr lang="ko-KR" altLang="en-US" sz="1200" err="1">
                <a:ea typeface="맑은 고딕"/>
              </a:rPr>
              <a:t>labeled</a:t>
            </a:r>
            <a:r>
              <a:rPr lang="ko-KR" altLang="en-US" sz="1200">
                <a:ea typeface="맑은 고딕"/>
              </a:rPr>
              <a:t> 데이터가 매우 부족한 상황이라면 </a:t>
            </a:r>
            <a:r>
              <a:rPr lang="ko-KR" altLang="en-US" sz="1200" err="1">
                <a:ea typeface="맑은 고딕"/>
              </a:rPr>
              <a:t>Self-training이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confirmation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bias</a:t>
            </a:r>
            <a:r>
              <a:rPr lang="ko-KR" altLang="en-US" sz="1200">
                <a:ea typeface="맑은 고딕"/>
              </a:rPr>
              <a:t> 문제를 발생시키며 오히려 성능을 </a:t>
            </a:r>
            <a:r>
              <a:rPr lang="ko-KR" altLang="en-US" sz="1200" err="1">
                <a:ea typeface="맑은 고딕"/>
              </a:rPr>
              <a:t>하락시킬</a:t>
            </a:r>
            <a:r>
              <a:rPr lang="ko-KR" altLang="en-US" sz="1200">
                <a:ea typeface="맑은 고딕"/>
              </a:rPr>
              <a:t> 수 있다. </a:t>
            </a:r>
            <a:endParaRPr lang="ko-KR"/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ko-KR" altLang="en-US" sz="1200">
              <a:ea typeface="맑은 고딕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label은</a:t>
            </a:r>
            <a:r>
              <a:rPr lang="ko-KR" altLang="en-US" sz="1200">
                <a:ea typeface="맑은 고딕"/>
              </a:rPr>
              <a:t> 실제 </a:t>
            </a:r>
            <a:r>
              <a:rPr lang="ko-KR" altLang="en-US" sz="1200" err="1">
                <a:ea typeface="맑은 고딕"/>
              </a:rPr>
              <a:t>label이</a:t>
            </a:r>
            <a:r>
              <a:rPr lang="ko-KR" altLang="en-US" sz="1200">
                <a:ea typeface="맑은 고딕"/>
              </a:rPr>
              <a:t> 존재하지 않기 때문에 정량적인 방법으로 품질을 평가하기 힘들다. </a:t>
            </a:r>
            <a:br>
              <a:rPr lang="ko-KR" altLang="en-US" sz="1200">
                <a:ea typeface="맑은 고딕"/>
              </a:rPr>
            </a:br>
            <a:br>
              <a:rPr lang="ko-KR" altLang="en-US" sz="1200">
                <a:ea typeface="맑은 고딕"/>
              </a:rPr>
            </a:br>
            <a:r>
              <a:rPr lang="ko-KR" altLang="en-US" sz="1200">
                <a:ea typeface="맑은 고딕"/>
              </a:rPr>
              <a:t>1)  </a:t>
            </a:r>
            <a:r>
              <a:rPr lang="ko-KR" altLang="en-US" sz="1200" err="1">
                <a:ea typeface="맑은 고딕"/>
              </a:rPr>
              <a:t>open</a:t>
            </a:r>
            <a:r>
              <a:rPr lang="ko-KR" altLang="en-US" sz="1200">
                <a:ea typeface="맑은 고딕"/>
              </a:rPr>
              <a:t> 데이터셋에서 샘플을 추출해 직접 </a:t>
            </a:r>
            <a:r>
              <a:rPr lang="ko-KR" altLang="en-US" sz="1200" err="1">
                <a:ea typeface="맑은 고딕"/>
              </a:rPr>
              <a:t>레이블링한</a:t>
            </a:r>
            <a:r>
              <a:rPr lang="ko-KR" altLang="en-US" sz="1200">
                <a:ea typeface="맑은 고딕"/>
              </a:rPr>
              <a:t> 데이터로 평가 -&gt; 가장 신뢰도가 높지만 제약이 많음 </a:t>
            </a:r>
            <a:br>
              <a:rPr lang="ko-KR" altLang="en-US" sz="1200">
                <a:ea typeface="맑은 고딕"/>
              </a:rPr>
            </a:br>
            <a:r>
              <a:rPr lang="ko-KR" altLang="en-US" sz="1200">
                <a:ea typeface="맑은 고딕"/>
              </a:rPr>
              <a:t>2)  병원 </a:t>
            </a:r>
            <a:r>
              <a:rPr lang="ko-KR" altLang="en-US" sz="1200" err="1">
                <a:ea typeface="맑은 고딕"/>
              </a:rPr>
              <a:t>label에</a:t>
            </a:r>
            <a:r>
              <a:rPr lang="ko-KR" altLang="en-US" sz="1200">
                <a:ea typeface="맑은 고딕"/>
              </a:rPr>
              <a:t> 대한 성능을 통해 간접적인 방법으로 품질을 비교한다 (병원 데이터와 </a:t>
            </a:r>
            <a:r>
              <a:rPr lang="ko-KR" altLang="en-US" sz="1200" err="1">
                <a:ea typeface="맑은 고딕"/>
              </a:rPr>
              <a:t>open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data</a:t>
            </a:r>
            <a:r>
              <a:rPr lang="ko-KR" altLang="en-US" sz="1200">
                <a:ea typeface="맑은 고딕"/>
              </a:rPr>
              <a:t> 사이 </a:t>
            </a:r>
            <a:r>
              <a:rPr lang="ko-KR" altLang="en-US" sz="1200" err="1">
                <a:ea typeface="맑은 고딕"/>
              </a:rPr>
              <a:t>domain</a:t>
            </a:r>
            <a:r>
              <a:rPr lang="ko-KR" altLang="en-US" sz="1200">
                <a:ea typeface="맑은 고딕"/>
              </a:rPr>
              <a:t> </a:t>
            </a:r>
            <a:r>
              <a:rPr lang="ko-KR" altLang="en-US" sz="1200" err="1">
                <a:ea typeface="맑은 고딕"/>
              </a:rPr>
              <a:t>gap이</a:t>
            </a:r>
            <a:r>
              <a:rPr lang="ko-KR" altLang="en-US" sz="1200">
                <a:ea typeface="맑은 고딕"/>
              </a:rPr>
              <a:t> 존재)</a:t>
            </a:r>
            <a:br>
              <a:rPr lang="ko-KR" altLang="en-US" sz="1200">
                <a:ea typeface="맑은 고딕"/>
              </a:rPr>
            </a:br>
            <a:r>
              <a:rPr lang="ko-KR" altLang="en-US" sz="1200">
                <a:ea typeface="맑은 고딕"/>
              </a:rPr>
              <a:t>3)  </a:t>
            </a:r>
            <a:r>
              <a:rPr lang="ko-KR" altLang="en-US" sz="1200" err="1">
                <a:ea typeface="맑은 고딕"/>
              </a:rPr>
              <a:t>label을</a:t>
            </a:r>
            <a:r>
              <a:rPr lang="ko-KR" altLang="en-US" sz="1200">
                <a:ea typeface="맑은 고딕"/>
              </a:rPr>
              <a:t> 제공하는 </a:t>
            </a:r>
            <a:r>
              <a:rPr lang="ko-KR" altLang="en-US" sz="1200" err="1">
                <a:ea typeface="맑은 고딕"/>
              </a:rPr>
              <a:t>open</a:t>
            </a:r>
            <a:r>
              <a:rPr lang="ko-KR" altLang="en-US" sz="1200">
                <a:ea typeface="맑은 고딕"/>
              </a:rPr>
              <a:t> 데이터셋을 활용한 간접적인 평가 (SIIM 데이터의 경우 </a:t>
            </a:r>
            <a:r>
              <a:rPr lang="ko-KR" altLang="en-US" sz="1200" err="1">
                <a:ea typeface="맑은 고딕"/>
              </a:rPr>
              <a:t>PTX에</a:t>
            </a:r>
            <a:r>
              <a:rPr lang="ko-KR" altLang="en-US" sz="1200">
                <a:ea typeface="맑은 고딕"/>
              </a:rPr>
              <a:t> 대한 </a:t>
            </a:r>
            <a:r>
              <a:rPr lang="ko-KR" altLang="en-US" sz="1200" err="1">
                <a:ea typeface="맑은 고딕"/>
              </a:rPr>
              <a:t>mask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</a:t>
            </a:r>
            <a:r>
              <a:rPr lang="ko-KR" altLang="en-US" sz="1200">
                <a:ea typeface="맑은 고딕"/>
              </a:rPr>
              <a:t> 제공)  </a:t>
            </a:r>
            <a:br>
              <a:rPr lang="ko-KR" altLang="en-US" sz="1200">
                <a:ea typeface="맑은 고딕"/>
              </a:rPr>
            </a:br>
            <a:r>
              <a:rPr lang="ko-KR" altLang="en-US" sz="1200">
                <a:ea typeface="맑은 고딕"/>
              </a:rPr>
              <a:t>4)  </a:t>
            </a: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label의</a:t>
            </a:r>
            <a:r>
              <a:rPr lang="ko-KR" altLang="en-US" sz="1200">
                <a:ea typeface="맑은 고딕"/>
              </a:rPr>
              <a:t> 시각화를 통해 정성적인 방법으로 평가  </a:t>
            </a:r>
            <a:endParaRPr lang="ko-KR">
              <a:ea typeface="맑은 고딕"/>
            </a:endParaRPr>
          </a:p>
          <a:p>
            <a:pPr marL="171450" indent="-171450">
              <a:buFont typeface="Arial"/>
              <a:buChar char="•"/>
            </a:pPr>
            <a:endParaRPr lang="ko-KR" altLang="en-US" sz="1200">
              <a:ea typeface="맑은 고딕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CBB19B0C-AA52-6362-7CF6-E7DC7F371468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A0E0D3-DAFC-97FE-673E-2048542EB7C4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01D0176F-6558-C385-36A5-0521F73ADF1D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E540D89-21CA-8460-6FBA-01B6831EE56E}"/>
              </a:ext>
            </a:extLst>
          </p:cNvPr>
          <p:cNvGrpSpPr/>
          <p:nvPr/>
        </p:nvGrpSpPr>
        <p:grpSpPr>
          <a:xfrm>
            <a:off x="515774" y="837284"/>
            <a:ext cx="1223706" cy="247825"/>
            <a:chOff x="515774" y="837284"/>
            <a:chExt cx="122370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EFA77C0B-6484-48ED-1B14-97EF746CE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102431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Discussion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0314B59C-263A-896E-72AD-A8828E02E984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39545A3-2C42-030E-D9E0-11864D52F4ED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B05FB1DB-5462-35A0-3E31-3738E69EF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8C002739-1732-E1D8-382E-C76B8C62B61C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347">
            <a:extLst>
              <a:ext uri="{FF2B5EF4-FFF2-40B4-BE49-F238E27FC236}">
                <a16:creationId xmlns:a16="http://schemas.microsoft.com/office/drawing/2014/main" id="{482614C3-3D15-A7EE-C8CA-B9EB42AA5000}"/>
              </a:ext>
            </a:extLst>
          </p:cNvPr>
          <p:cNvSpPr/>
          <p:nvPr/>
        </p:nvSpPr>
        <p:spPr>
          <a:xfrm>
            <a:off x="950886" y="3518841"/>
            <a:ext cx="9300306" cy="908537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  <p:cxnSp>
        <p:nvCxnSpPr>
          <p:cNvPr id="21" name="직선 화살표 연결선 38">
            <a:extLst>
              <a:ext uri="{FF2B5EF4-FFF2-40B4-BE49-F238E27FC236}">
                <a16:creationId xmlns:a16="http://schemas.microsoft.com/office/drawing/2014/main" id="{9AC309F8-A4C9-602F-AA8B-632CA43640FF}"/>
              </a:ext>
            </a:extLst>
          </p:cNvPr>
          <p:cNvCxnSpPr>
            <a:cxnSpLocks/>
          </p:cNvCxnSpPr>
          <p:nvPr/>
        </p:nvCxnSpPr>
        <p:spPr>
          <a:xfrm flipH="1">
            <a:off x="5309943" y="4434366"/>
            <a:ext cx="834" cy="49183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189235-0E63-67E1-E887-0676E465C33A}"/>
              </a:ext>
            </a:extLst>
          </p:cNvPr>
          <p:cNvSpPr txBox="1"/>
          <p:nvPr/>
        </p:nvSpPr>
        <p:spPr>
          <a:xfrm>
            <a:off x="2510691" y="5021384"/>
            <a:ext cx="624058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ea typeface="맑은 고딕"/>
              </a:rPr>
              <a:t>간접적인 방법을 통해 </a:t>
            </a: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label을</a:t>
            </a:r>
            <a:r>
              <a:rPr lang="ko-KR" altLang="en-US" sz="1200">
                <a:ea typeface="맑은 고딕"/>
              </a:rPr>
              <a:t> 평가하여 </a:t>
            </a:r>
            <a:r>
              <a:rPr lang="ko-KR" altLang="en-US" sz="1200" err="1">
                <a:ea typeface="맑은 고딕"/>
              </a:rPr>
              <a:t>confirmation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bias</a:t>
            </a:r>
            <a:r>
              <a:rPr lang="ko-KR" altLang="en-US" sz="1200">
                <a:ea typeface="맑은 고딕"/>
              </a:rPr>
              <a:t> 문제가 발생함을 확인</a:t>
            </a:r>
          </a:p>
          <a:p>
            <a:endParaRPr lang="ko-KR" altLang="en-US" sz="1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0367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A4173-256E-2446-FD62-D58819104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1D284BF3-B7D5-5AC0-0C4D-A8210FF4542B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36CEA3-9C15-EA21-372E-BB018C57DB87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BE280783-0785-4C7C-16CD-2A751B242E50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C719E0-7DA5-776F-1D11-7C7E53A98655}"/>
              </a:ext>
            </a:extLst>
          </p:cNvPr>
          <p:cNvGrpSpPr/>
          <p:nvPr/>
        </p:nvGrpSpPr>
        <p:grpSpPr>
          <a:xfrm>
            <a:off x="515774" y="837284"/>
            <a:ext cx="1223706" cy="247825"/>
            <a:chOff x="515774" y="837284"/>
            <a:chExt cx="122370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D548AD9F-40E7-CCBB-24B8-744C6D84B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102431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Discussion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48C0FFF5-B490-4651-15FE-CD71EC9B3FDA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D90948-411E-E321-B44E-60B8553D70B7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E54C92F1-C7B8-8688-B039-34F77349F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320A7F62-6543-83DE-6B5B-9DB242CF177D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739064-E4CD-0CCF-B789-AECD06F1761E}"/>
              </a:ext>
            </a:extLst>
          </p:cNvPr>
          <p:cNvSpPr txBox="1"/>
          <p:nvPr/>
        </p:nvSpPr>
        <p:spPr>
          <a:xfrm>
            <a:off x="781537" y="1269999"/>
            <a:ext cx="1018735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label의</a:t>
            </a:r>
            <a:r>
              <a:rPr lang="ko-KR" altLang="en-US" sz="1200">
                <a:ea typeface="맑은 고딕"/>
              </a:rPr>
              <a:t> 정량적 평가  </a:t>
            </a:r>
            <a:endParaRPr lang="ko-KR" altLang="en-US" sz="1200">
              <a:ea typeface="맑은 고딕" panose="020B0503020000020004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ea typeface="맑은 고딕"/>
              </a:rPr>
              <a:t>1-finding 과 5-finding의 </a:t>
            </a:r>
            <a:r>
              <a:rPr lang="ko-KR" altLang="en-US" sz="1200" err="1">
                <a:ea typeface="맑은 고딕"/>
              </a:rPr>
              <a:t>Teacher</a:t>
            </a:r>
            <a:r>
              <a:rPr lang="ko-KR" altLang="en-US" sz="1200">
                <a:ea typeface="맑은 고딕"/>
              </a:rPr>
              <a:t> 모델의 성능을 </a:t>
            </a:r>
            <a:r>
              <a:rPr lang="ko-KR" altLang="en-US" sz="1200" err="1">
                <a:ea typeface="맑은 고딕"/>
              </a:rPr>
              <a:t>D-AUC와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Dice로</a:t>
            </a:r>
            <a:r>
              <a:rPr lang="ko-KR" altLang="en-US" sz="1200">
                <a:ea typeface="맑은 고딕"/>
              </a:rPr>
              <a:t> 비교</a:t>
            </a:r>
            <a:endParaRPr lang="ko-KR" altLang="en-US" sz="1200">
              <a:ea typeface="맑은 고딕" panose="020B0503020000020004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ea typeface="맑은 고딕"/>
              </a:rPr>
              <a:t>BORA 데이터로 평가</a:t>
            </a:r>
          </a:p>
          <a:p>
            <a:endParaRPr lang="ko-KR" altLang="en-US" sz="1200">
              <a:ea typeface="맑은 고딕"/>
            </a:endParaRPr>
          </a:p>
        </p:txBody>
      </p:sp>
      <p:graphicFrame>
        <p:nvGraphicFramePr>
          <p:cNvPr id="5" name="차트 6">
            <a:extLst>
              <a:ext uri="{FF2B5EF4-FFF2-40B4-BE49-F238E27FC236}">
                <a16:creationId xmlns:a16="http://schemas.microsoft.com/office/drawing/2014/main" id="{50E797E1-19DC-C1C9-C855-8C78BB973443}"/>
              </a:ext>
              <a:ext uri="{147F2762-F138-4A5C-976F-8EAC2B608ADB}">
                <a16:predDERef xmlns:a16="http://schemas.microsoft.com/office/drawing/2014/main" pred="{C58B1C40-2C73-7752-C5D5-A6A605A5B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280883"/>
              </p:ext>
            </p:extLst>
          </p:nvPr>
        </p:nvGraphicFramePr>
        <p:xfrm>
          <a:off x="6252551" y="23409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C58B1C40-2C73-7752-C5D5-A6A605A5BBB0}"/>
              </a:ext>
              <a:ext uri="{147F2762-F138-4A5C-976F-8EAC2B608ADB}">
                <a16:predDERef xmlns:a16="http://schemas.microsoft.com/office/drawing/2014/main" pred="{9618F0A8-72AD-C566-FDFE-267596DFBF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475649"/>
              </p:ext>
            </p:extLst>
          </p:nvPr>
        </p:nvGraphicFramePr>
        <p:xfrm>
          <a:off x="1201860" y="23409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25341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04DC1-1387-C22B-0011-70228E5B3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37F0EB36-482A-C8A6-1C00-578DB2C30570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CB47215-F2CC-6783-2EAA-420590E502B0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785B69B4-4C7D-969C-0B9A-58550A96B63C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3127268-2BEF-533F-BF1C-68EA8483B65B}"/>
              </a:ext>
            </a:extLst>
          </p:cNvPr>
          <p:cNvGrpSpPr/>
          <p:nvPr/>
        </p:nvGrpSpPr>
        <p:grpSpPr>
          <a:xfrm>
            <a:off x="515774" y="837284"/>
            <a:ext cx="1223706" cy="247825"/>
            <a:chOff x="515774" y="837284"/>
            <a:chExt cx="122370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EA5186D2-9698-5451-5C22-71DB1443D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102431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Discussion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06D0353D-760D-2703-535B-4056F0B49447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91F3324-5A05-E481-24E7-5F654108D4C5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668EC1A1-D864-F1EA-6E87-AB45DC706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05921706-4462-9266-75AF-C6264061E1AF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02DAA0-36A2-626B-26E3-903941879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51" y="1846383"/>
            <a:ext cx="3617899" cy="3497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41124-4B75-E9B2-49C2-37A780293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237" y="1846383"/>
            <a:ext cx="3706142" cy="3575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3F2DF-E49C-245F-5F97-EF3B34450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928" y="1846384"/>
            <a:ext cx="3706144" cy="3575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C1142-423C-E48A-AD26-B975A7D514C8}"/>
              </a:ext>
            </a:extLst>
          </p:cNvPr>
          <p:cNvSpPr txBox="1"/>
          <p:nvPr/>
        </p:nvSpPr>
        <p:spPr>
          <a:xfrm>
            <a:off x="752230" y="1123460"/>
            <a:ext cx="101873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label의</a:t>
            </a:r>
            <a:r>
              <a:rPr lang="ko-KR" altLang="en-US" sz="1200">
                <a:ea typeface="맑은 고딕"/>
              </a:rPr>
              <a:t> 정성적 평가  </a:t>
            </a:r>
            <a:endParaRPr lang="ko-KR" altLang="en-US" sz="1200">
              <a:ea typeface="맑은 고딕" panose="020B0503020000020004" pitchFamily="34" charset="-127"/>
            </a:endParaRPr>
          </a:p>
          <a:p>
            <a:endParaRPr lang="ko-KR" altLang="en-US" sz="120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8BDE3-E6B4-3685-EF3B-26A47A7EF515}"/>
              </a:ext>
            </a:extLst>
          </p:cNvPr>
          <p:cNvSpPr txBox="1"/>
          <p:nvPr/>
        </p:nvSpPr>
        <p:spPr>
          <a:xfrm>
            <a:off x="1563075" y="1475151"/>
            <a:ext cx="2254735" cy="3336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ea typeface="맑은 고딕"/>
              </a:rPr>
              <a:t>1-finding </a:t>
            </a: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</a:t>
            </a:r>
            <a:r>
              <a:rPr lang="ko-KR" altLang="en-US" sz="1200">
                <a:ea typeface="맑은 고딕"/>
              </a:rPr>
              <a:t>  </a:t>
            </a:r>
            <a:endParaRPr lang="ko-KR" altLang="en-US" sz="1200">
              <a:ea typeface="맑은 고딕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823D6-7686-D646-6483-11280F7D2296}"/>
              </a:ext>
            </a:extLst>
          </p:cNvPr>
          <p:cNvSpPr txBox="1"/>
          <p:nvPr/>
        </p:nvSpPr>
        <p:spPr>
          <a:xfrm>
            <a:off x="5470768" y="1475151"/>
            <a:ext cx="1316889" cy="3336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ea typeface="맑은 고딕"/>
              </a:rPr>
              <a:t>SIIM </a:t>
            </a:r>
            <a:r>
              <a:rPr lang="ko-KR" altLang="en-US" sz="1200" err="1">
                <a:ea typeface="맑은 고딕"/>
              </a:rPr>
              <a:t>real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</a:t>
            </a:r>
            <a:r>
              <a:rPr lang="ko-KR" altLang="en-US" sz="1200">
                <a:ea typeface="맑은 고딕"/>
              </a:rPr>
              <a:t>  </a:t>
            </a:r>
            <a:endParaRPr lang="ko-KR" altLang="en-US" sz="1200">
              <a:ea typeface="맑은 고딕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95218-724B-63A9-3DC0-D4708DAD51E5}"/>
              </a:ext>
            </a:extLst>
          </p:cNvPr>
          <p:cNvSpPr txBox="1"/>
          <p:nvPr/>
        </p:nvSpPr>
        <p:spPr>
          <a:xfrm>
            <a:off x="9114690" y="1475150"/>
            <a:ext cx="1903043" cy="3336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ea typeface="맑은 고딕"/>
              </a:rPr>
              <a:t>5-finding </a:t>
            </a: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</a:t>
            </a:r>
            <a:r>
              <a:rPr lang="ko-KR" altLang="en-US" sz="1200">
                <a:ea typeface="맑은 고딕"/>
              </a:rPr>
              <a:t>  </a:t>
            </a:r>
            <a:endParaRPr lang="ko-KR" altLang="en-US" sz="1200">
              <a:ea typeface="맑은 고딕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1D6C5-5266-083A-C766-2EB0510F7138}"/>
              </a:ext>
            </a:extLst>
          </p:cNvPr>
          <p:cNvSpPr txBox="1"/>
          <p:nvPr/>
        </p:nvSpPr>
        <p:spPr>
          <a:xfrm>
            <a:off x="752229" y="5578229"/>
            <a:ext cx="10187350" cy="8876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dirty="0">
                <a:ea typeface="맑은 고딕"/>
              </a:rPr>
              <a:t>정성적 평가와 정량적 평가에서 모두 5-fidning 태스크에 대한 </a:t>
            </a:r>
            <a:r>
              <a:rPr lang="ko-KR" altLang="en-US" sz="1200" dirty="0" err="1">
                <a:ea typeface="맑은 고딕"/>
              </a:rPr>
              <a:t>pseudo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label의</a:t>
            </a:r>
            <a:r>
              <a:rPr lang="ko-KR" altLang="en-US" sz="1200" dirty="0">
                <a:ea typeface="맑은 고딕"/>
              </a:rPr>
              <a:t> 품질이 매우 하락한 모습을 볼 수 있다 </a:t>
            </a:r>
            <a:endParaRPr lang="ko-KR" altLang="en-US" sz="1200" dirty="0">
              <a:ea typeface="맑은 고딕" panose="020B05030200000200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sz="1200" dirty="0" err="1">
                <a:latin typeface="Malgun Gothic"/>
                <a:ea typeface="Malgun Gothic"/>
              </a:rPr>
              <a:t>Self-training</a:t>
            </a:r>
            <a:r>
              <a:rPr lang="ko-KR" sz="1200" dirty="0">
                <a:latin typeface="Malgun Gothic"/>
                <a:ea typeface="Malgun Gothic"/>
              </a:rPr>
              <a:t> 적용 시 특히 초기 단계에서 생성되는 </a:t>
            </a:r>
            <a:r>
              <a:rPr lang="ko-KR" sz="1200" dirty="0" err="1">
                <a:latin typeface="Malgun Gothic"/>
                <a:ea typeface="Malgun Gothic"/>
              </a:rPr>
              <a:t>pseudo</a:t>
            </a:r>
            <a:r>
              <a:rPr lang="ko-KR" sz="1200" dirty="0">
                <a:latin typeface="Malgun Gothic"/>
                <a:ea typeface="Malgun Gothic"/>
              </a:rPr>
              <a:t> </a:t>
            </a:r>
            <a:r>
              <a:rPr lang="ko-KR" sz="1200" dirty="0" err="1">
                <a:latin typeface="Malgun Gothic"/>
                <a:ea typeface="Malgun Gothic"/>
              </a:rPr>
              <a:t>label의</a:t>
            </a:r>
            <a:r>
              <a:rPr lang="ko-KR" sz="1200" dirty="0">
                <a:latin typeface="Malgun Gothic"/>
                <a:ea typeface="Malgun Gothic"/>
              </a:rPr>
              <a:t> 품질이 매우 중요하다.</a:t>
            </a:r>
            <a:br>
              <a:rPr lang="ko-KR" sz="1200" dirty="0">
                <a:latin typeface="Malgun Gothic"/>
                <a:ea typeface="Malgun Gothic"/>
              </a:rPr>
            </a:br>
            <a:r>
              <a:rPr lang="ko-KR" sz="1200" dirty="0">
                <a:latin typeface="Malgun Gothic"/>
                <a:ea typeface="Malgun Gothic"/>
              </a:rPr>
              <a:t>-&gt; 나머지 단계에 비해 초기 단계에서의 모델 최적화 과정이 중요  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14947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3" y="2110348"/>
            <a:ext cx="6350635" cy="1000385"/>
            <a:chOff x="5913495" y="412274"/>
            <a:chExt cx="4335741" cy="539826"/>
          </a:xfrm>
        </p:grpSpPr>
        <p:sp>
          <p:nvSpPr>
            <p:cNvPr id="7" name="직사각형 6"/>
            <p:cNvSpPr/>
            <p:nvPr/>
          </p:nvSpPr>
          <p:spPr>
            <a:xfrm>
              <a:off x="5913495" y="412274"/>
              <a:ext cx="3540121" cy="5398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65E86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순서도: 수동 입력 7"/>
            <p:cNvSpPr/>
            <p:nvPr/>
          </p:nvSpPr>
          <p:spPr>
            <a:xfrm rot="5400000" flipH="1">
              <a:off x="8985781" y="-311355"/>
              <a:ext cx="539826" cy="1987084"/>
            </a:xfrm>
            <a:prstGeom prst="flowChartManualInpu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65E86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1" y="2074404"/>
            <a:ext cx="6350636" cy="45719"/>
          </a:xfrm>
          <a:prstGeom prst="rect">
            <a:avLst/>
          </a:prstGeom>
          <a:solidFill>
            <a:srgbClr val="065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65E86">
                    <a:alpha val="0"/>
                  </a:srgbClr>
                </a:solidFill>
              </a:ln>
              <a:solidFill>
                <a:srgbClr val="065E8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B46F0-5716-FCCA-1000-221162A80611}"/>
              </a:ext>
            </a:extLst>
          </p:cNvPr>
          <p:cNvSpPr/>
          <p:nvPr/>
        </p:nvSpPr>
        <p:spPr>
          <a:xfrm>
            <a:off x="418762" y="2010374"/>
            <a:ext cx="6751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200" b="1">
                <a:ln>
                  <a:solidFill>
                    <a:srgbClr val="065E86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II</a:t>
            </a:r>
            <a:endParaRPr lang="ko-KR" altLang="en-US" sz="7200" b="1">
              <a:ln>
                <a:solidFill>
                  <a:srgbClr val="065E86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1">
            <a:extLst>
              <a:ext uri="{FF2B5EF4-FFF2-40B4-BE49-F238E27FC236}">
                <a16:creationId xmlns:a16="http://schemas.microsoft.com/office/drawing/2014/main" id="{5935F12A-17F4-DD25-A18D-48391ADB58CA}"/>
              </a:ext>
            </a:extLst>
          </p:cNvPr>
          <p:cNvSpPr/>
          <p:nvPr/>
        </p:nvSpPr>
        <p:spPr>
          <a:xfrm>
            <a:off x="1196800" y="2225817"/>
            <a:ext cx="1236236" cy="769441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ko-KR" altLang="en-US" sz="4400" b="1" spc="-300">
                <a:ln>
                  <a:solidFill>
                    <a:srgbClr val="065E86">
                      <a:alpha val="0"/>
                    </a:srgbClr>
                  </a:solidFill>
                </a:ln>
                <a:gradFill flip="none" rotWithShape="1">
                  <a:gsLst>
                    <a:gs pos="17000">
                      <a:srgbClr val="004F78"/>
                    </a:gs>
                    <a:gs pos="100000">
                      <a:srgbClr val="1793BF"/>
                    </a:gs>
                  </a:gsLst>
                  <a:lin ang="135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4" name="직사각형 7">
            <a:extLst>
              <a:ext uri="{FF2B5EF4-FFF2-40B4-BE49-F238E27FC236}">
                <a16:creationId xmlns:a16="http://schemas.microsoft.com/office/drawing/2014/main" id="{490D4182-61DB-5AC8-39DD-66873079BFFB}"/>
              </a:ext>
            </a:extLst>
          </p:cNvPr>
          <p:cNvSpPr/>
          <p:nvPr/>
        </p:nvSpPr>
        <p:spPr>
          <a:xfrm>
            <a:off x="1860113" y="3636871"/>
            <a:ext cx="184731" cy="32541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400" b="1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7">
            <a:extLst>
              <a:ext uri="{FF2B5EF4-FFF2-40B4-BE49-F238E27FC236}">
                <a16:creationId xmlns:a16="http://schemas.microsoft.com/office/drawing/2014/main" id="{4B429DC7-2F03-F4F0-B95C-78007F3BEF3D}"/>
              </a:ext>
            </a:extLst>
          </p:cNvPr>
          <p:cNvSpPr/>
          <p:nvPr/>
        </p:nvSpPr>
        <p:spPr>
          <a:xfrm>
            <a:off x="640618" y="3143434"/>
            <a:ext cx="2824106" cy="336278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spc="-10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나눔바른고딕"/>
                <a:ea typeface="나눔바른고딕"/>
              </a:rPr>
              <a:t>Abstract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Introduction</a:t>
            </a:r>
            <a:endParaRPr lang="en-US" altLang="ko-KR" b="1" spc="-100" dirty="0">
              <a:ln>
                <a:solidFill>
                  <a:srgbClr val="4472C4">
                    <a:alpha val="0"/>
                  </a:srgbClr>
                </a:solidFill>
              </a:ln>
              <a:latin typeface="나눔바른고딕"/>
              <a:ea typeface="나눔바른고딕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Related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Work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  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Method </a:t>
            </a:r>
            <a:endParaRPr lang="en-US" altLang="ko-KR" b="1" spc="-100" dirty="0">
              <a:ln>
                <a:solidFill>
                  <a:srgbClr val="4472C4">
                    <a:alpha val="0"/>
                  </a:srgbClr>
                </a:solidFill>
              </a:ln>
              <a:latin typeface="나눔바른고딕" panose="020B0603020101020101" pitchFamily="50" charset="-127"/>
              <a:ea typeface="나눔바른고딕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Experiments &amp;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Results 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pc="-10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나눔바른고딕"/>
                <a:ea typeface="나눔바른고딕"/>
              </a:rPr>
              <a:t>Discussion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Conclusion</a:t>
            </a:r>
            <a:endParaRPr lang="en-US" altLang="ko-KR" b="1" spc="-100" dirty="0">
              <a:ln>
                <a:solidFill>
                  <a:srgbClr val="4472C4">
                    <a:alpha val="0"/>
                  </a:srgbClr>
                </a:solidFill>
              </a:ln>
              <a:latin typeface="나눔바른고딕"/>
              <a:ea typeface="나눔바른고딕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spc="-10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나눔바른고딕"/>
                <a:ea typeface="나눔바른고딕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58183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00FD-E2D7-55FC-2B2C-106582703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870EA931-9C3B-B610-CDAD-A14EDDD6220B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5CA91E-AD2C-4322-C748-2C02ABDAF884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185919A2-2360-E493-4A5F-9A7BCDF3E6C5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4ADB9CC-E408-E5A3-37C3-BC90DE93E022}"/>
              </a:ext>
            </a:extLst>
          </p:cNvPr>
          <p:cNvGrpSpPr/>
          <p:nvPr/>
        </p:nvGrpSpPr>
        <p:grpSpPr>
          <a:xfrm>
            <a:off x="515774" y="837284"/>
            <a:ext cx="1223706" cy="247825"/>
            <a:chOff x="515774" y="837284"/>
            <a:chExt cx="122370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C207DC33-F4AB-6DF1-B794-027AE890B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102431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Discussion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D2276515-BE16-6BFF-A6E9-75CDC4CBB959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621928-2B7D-3216-F7D8-A3482CCEDC71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D1DD3C15-ABED-74C5-F7B0-AC3BD02B1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98049754-2174-AE4E-E58F-12F88602933F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22202B-0692-8B14-CA8A-AE1D6D5A69A5}"/>
              </a:ext>
            </a:extLst>
          </p:cNvPr>
          <p:cNvGrpSpPr/>
          <p:nvPr/>
        </p:nvGrpSpPr>
        <p:grpSpPr>
          <a:xfrm>
            <a:off x="158313" y="2979612"/>
            <a:ext cx="7371793" cy="3423849"/>
            <a:chOff x="158313" y="1992921"/>
            <a:chExt cx="9318851" cy="4537539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BD16B9EA-66AA-632D-B4D0-ABAFE4CA8539}"/>
                </a:ext>
              </a:extLst>
            </p:cNvPr>
            <p:cNvSpPr/>
            <p:nvPr/>
          </p:nvSpPr>
          <p:spPr>
            <a:xfrm>
              <a:off x="5846569" y="2294099"/>
              <a:ext cx="1116410" cy="28561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T</a:t>
              </a:r>
              <a:endParaRPr lang="ko-KR" altLang="en-US" sz="1000">
                <a:ea typeface="맑은 고딕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5EA6B4A-A512-7305-FE1D-C29DCCC44047}"/>
                    </a:ext>
                  </a:extLst>
                </p:cNvPr>
                <p:cNvSpPr/>
                <p:nvPr/>
              </p:nvSpPr>
              <p:spPr>
                <a:xfrm>
                  <a:off x="4435900" y="2154528"/>
                  <a:ext cx="1012448" cy="593436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5EA6B4A-A512-7305-FE1D-C29DCCC440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900" y="2154528"/>
                  <a:ext cx="1012448" cy="59343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F5FA177-31B9-94BA-4590-D2DD5C9C8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348" y="2455469"/>
              <a:ext cx="323976" cy="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4EA908D-9AEF-F658-2301-38F2CF6CA8FC}"/>
                </a:ext>
              </a:extLst>
            </p:cNvPr>
            <p:cNvSpPr/>
            <p:nvPr/>
          </p:nvSpPr>
          <p:spPr>
            <a:xfrm>
              <a:off x="4337537" y="1992921"/>
              <a:ext cx="2715845" cy="91830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8D1AF76-4E25-CF46-F26C-989A044C5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194" y="3559393"/>
              <a:ext cx="519359" cy="25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7">
              <a:extLst>
                <a:ext uri="{FF2B5EF4-FFF2-40B4-BE49-F238E27FC236}">
                  <a16:creationId xmlns:a16="http://schemas.microsoft.com/office/drawing/2014/main" id="{1E4E2610-1A46-50B7-1E0B-9B7A361D34AD}"/>
                </a:ext>
              </a:extLst>
            </p:cNvPr>
            <p:cNvSpPr txBox="1"/>
            <p:nvPr/>
          </p:nvSpPr>
          <p:spPr>
            <a:xfrm>
              <a:off x="7162852" y="2307641"/>
              <a:ext cx="507005" cy="35061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000" b="1">
                  <a:ea typeface="맑은 고딕"/>
                </a:rPr>
                <a:t>x N</a:t>
              </a:r>
              <a:endParaRPr lang="ko-KR" sz="1000"/>
            </a:p>
          </p:txBody>
        </p:sp>
        <p:sp>
          <p:nvSpPr>
            <p:cNvPr id="321" name="TextBox 8">
              <a:extLst>
                <a:ext uri="{FF2B5EF4-FFF2-40B4-BE49-F238E27FC236}">
                  <a16:creationId xmlns:a16="http://schemas.microsoft.com/office/drawing/2014/main" id="{A7C90B58-C93A-BF5A-828D-8A5AC1283B2E}"/>
                </a:ext>
              </a:extLst>
            </p:cNvPr>
            <p:cNvSpPr txBox="1"/>
            <p:nvPr/>
          </p:nvSpPr>
          <p:spPr>
            <a:xfrm>
              <a:off x="158313" y="2307641"/>
              <a:ext cx="587020" cy="29899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200" b="1">
                  <a:ea typeface="맑은 고딕"/>
                </a:rPr>
                <a:t>initial</a:t>
              </a:r>
            </a:p>
          </p:txBody>
        </p:sp>
        <p:sp>
          <p:nvSpPr>
            <p:cNvPr id="322" name="사각형: 둥근 모서리 321">
              <a:extLst>
                <a:ext uri="{FF2B5EF4-FFF2-40B4-BE49-F238E27FC236}">
                  <a16:creationId xmlns:a16="http://schemas.microsoft.com/office/drawing/2014/main" id="{6C8919A1-C8B2-AA18-F21C-7AF24FC031A1}"/>
                </a:ext>
              </a:extLst>
            </p:cNvPr>
            <p:cNvSpPr/>
            <p:nvPr/>
          </p:nvSpPr>
          <p:spPr>
            <a:xfrm>
              <a:off x="1206184" y="3368714"/>
              <a:ext cx="1116410" cy="28561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T</a:t>
              </a:r>
              <a:endParaRPr lang="en-US" altLang="ko-KR" sz="1000" b="1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323" name="TextBox 10">
              <a:extLst>
                <a:ext uri="{FF2B5EF4-FFF2-40B4-BE49-F238E27FC236}">
                  <a16:creationId xmlns:a16="http://schemas.microsoft.com/office/drawing/2014/main" id="{115F8861-0CC6-F5A4-8612-222E53EFCC53}"/>
                </a:ext>
              </a:extLst>
            </p:cNvPr>
            <p:cNvSpPr txBox="1"/>
            <p:nvPr/>
          </p:nvSpPr>
          <p:spPr>
            <a:xfrm>
              <a:off x="1633467" y="3606949"/>
              <a:ext cx="22794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b="1">
                  <a:ea typeface="맑은 고딕"/>
                </a:rPr>
                <a:t>•</a:t>
              </a:r>
              <a:endParaRPr lang="ko-KR" altLang="en-US" sz="800">
                <a:ea typeface="맑은 고딕"/>
              </a:endParaRP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  <a:endParaRPr lang="en-US" sz="800">
                <a:ea typeface="맑은 고딕" panose="020F0502020204030204"/>
              </a:endParaRPr>
            </a:p>
          </p:txBody>
        </p:sp>
        <p:sp>
          <p:nvSpPr>
            <p:cNvPr id="324" name="사각형: 둥근 모서리 323">
              <a:extLst>
                <a:ext uri="{FF2B5EF4-FFF2-40B4-BE49-F238E27FC236}">
                  <a16:creationId xmlns:a16="http://schemas.microsoft.com/office/drawing/2014/main" id="{5A321703-A0CE-5BEF-A6A6-C78C16C7765B}"/>
                </a:ext>
              </a:extLst>
            </p:cNvPr>
            <p:cNvSpPr/>
            <p:nvPr/>
          </p:nvSpPr>
          <p:spPr>
            <a:xfrm>
              <a:off x="1206184" y="3984174"/>
              <a:ext cx="1116410" cy="28561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T</a:t>
              </a:r>
              <a:endParaRPr lang="en-US" altLang="ko-KR" sz="1000" b="1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325" name="오른쪽 중괄호 324">
              <a:extLst>
                <a:ext uri="{FF2B5EF4-FFF2-40B4-BE49-F238E27FC236}">
                  <a16:creationId xmlns:a16="http://schemas.microsoft.com/office/drawing/2014/main" id="{F0A7DEE9-549F-9105-4001-D39DA000CA17}"/>
                </a:ext>
              </a:extLst>
            </p:cNvPr>
            <p:cNvSpPr/>
            <p:nvPr/>
          </p:nvSpPr>
          <p:spPr>
            <a:xfrm>
              <a:off x="2412999" y="3477845"/>
              <a:ext cx="234461" cy="72292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6122CC01-9672-37AC-5EA3-C4444595C3D2}"/>
                </a:ext>
              </a:extLst>
            </p:cNvPr>
            <p:cNvSpPr/>
            <p:nvPr/>
          </p:nvSpPr>
          <p:spPr>
            <a:xfrm>
              <a:off x="2706073" y="3633567"/>
              <a:ext cx="1246347" cy="412924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>
                  <a:ea typeface="맑은 고딕"/>
                </a:rPr>
                <a:t>ensemble</a:t>
              </a:r>
              <a:endParaRPr lang="ko-KR" altLang="en-US" sz="900">
                <a:ea typeface="맑은 고딕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F2878AEC-24C3-E759-AF82-29E4CD690909}"/>
                    </a:ext>
                  </a:extLst>
                </p:cNvPr>
                <p:cNvSpPr/>
                <p:nvPr/>
              </p:nvSpPr>
              <p:spPr>
                <a:xfrm>
                  <a:off x="4514054" y="3922759"/>
                  <a:ext cx="1012448" cy="593436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F2878AEC-24C3-E759-AF82-29E4CD690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054" y="3922759"/>
                  <a:ext cx="1012448" cy="59343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6B3FFDE0-F312-582D-4E16-76B2685B1837}"/>
                    </a:ext>
                  </a:extLst>
                </p:cNvPr>
                <p:cNvSpPr/>
                <p:nvPr/>
              </p:nvSpPr>
              <p:spPr>
                <a:xfrm>
                  <a:off x="4515620" y="3149640"/>
                  <a:ext cx="1012448" cy="64228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6B3FFDE0-F312-582D-4E16-76B2685B1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620" y="3149640"/>
                  <a:ext cx="1012448" cy="64228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id="{D0B4DB1F-650C-4DDB-E683-ABAE07162357}"/>
                </a:ext>
              </a:extLst>
            </p:cNvPr>
            <p:cNvCxnSpPr>
              <a:cxnSpLocks/>
            </p:cNvCxnSpPr>
            <p:nvPr/>
          </p:nvCxnSpPr>
          <p:spPr>
            <a:xfrm>
              <a:off x="5498759" y="3441474"/>
              <a:ext cx="913304" cy="38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화살표 연결선 329">
              <a:extLst>
                <a:ext uri="{FF2B5EF4-FFF2-40B4-BE49-F238E27FC236}">
                  <a16:creationId xmlns:a16="http://schemas.microsoft.com/office/drawing/2014/main" id="{44E3877B-FF9F-586E-0766-E3CD99C92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8759" y="3827060"/>
              <a:ext cx="913304" cy="4600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E444C3E5-6B6E-34CF-7AC3-C4E74D8AC619}"/>
                </a:ext>
              </a:extLst>
            </p:cNvPr>
            <p:cNvSpPr/>
            <p:nvPr/>
          </p:nvSpPr>
          <p:spPr>
            <a:xfrm>
              <a:off x="6421833" y="3604638"/>
              <a:ext cx="795785" cy="415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Noise</a:t>
              </a:r>
              <a:endParaRPr lang="ko-KR" altLang="en-US" sz="1000">
                <a:ea typeface="맑은 고딕"/>
              </a:endParaRPr>
            </a:p>
          </p:txBody>
        </p:sp>
        <p:sp>
          <p:nvSpPr>
            <p:cNvPr id="332" name="사각형: 둥근 모서리 331">
              <a:extLst>
                <a:ext uri="{FF2B5EF4-FFF2-40B4-BE49-F238E27FC236}">
                  <a16:creationId xmlns:a16="http://schemas.microsoft.com/office/drawing/2014/main" id="{4661CE60-1824-D693-13B0-F114B29047DB}"/>
                </a:ext>
              </a:extLst>
            </p:cNvPr>
            <p:cNvSpPr/>
            <p:nvPr/>
          </p:nvSpPr>
          <p:spPr>
            <a:xfrm>
              <a:off x="7655432" y="3644765"/>
              <a:ext cx="1116410" cy="31492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S</a:t>
              </a:r>
              <a:endParaRPr lang="ko-KR" altLang="en-US" sz="1000">
                <a:ea typeface="맑은 고딕"/>
              </a:endParaRPr>
            </a:p>
          </p:txBody>
        </p: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E76CEE5A-7900-22B1-154D-F06898D03416}"/>
                </a:ext>
              </a:extLst>
            </p:cNvPr>
            <p:cNvCxnSpPr>
              <a:cxnSpLocks/>
            </p:cNvCxnSpPr>
            <p:nvPr/>
          </p:nvCxnSpPr>
          <p:spPr>
            <a:xfrm>
              <a:off x="7227387" y="3817291"/>
              <a:ext cx="369430" cy="4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00D687B8-A556-EF43-0557-FA140D0C252F}"/>
                </a:ext>
              </a:extLst>
            </p:cNvPr>
            <p:cNvSpPr/>
            <p:nvPr/>
          </p:nvSpPr>
          <p:spPr>
            <a:xfrm>
              <a:off x="4337537" y="3067537"/>
              <a:ext cx="4523152" cy="15728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5" name="TextBox 22">
              <a:extLst>
                <a:ext uri="{FF2B5EF4-FFF2-40B4-BE49-F238E27FC236}">
                  <a16:creationId xmlns:a16="http://schemas.microsoft.com/office/drawing/2014/main" id="{3C7BEEB5-3638-70A3-4CC4-4CEA258BCB9D}"/>
                </a:ext>
              </a:extLst>
            </p:cNvPr>
            <p:cNvSpPr txBox="1"/>
            <p:nvPr/>
          </p:nvSpPr>
          <p:spPr>
            <a:xfrm>
              <a:off x="8970159" y="3655794"/>
              <a:ext cx="507005" cy="35061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000" b="1">
                  <a:ea typeface="맑은 고딕"/>
                </a:rPr>
                <a:t>x N</a:t>
              </a:r>
              <a:endParaRPr lang="ko-KR" sz="1000"/>
            </a:p>
          </p:txBody>
        </p:sp>
        <p:sp>
          <p:nvSpPr>
            <p:cNvPr id="336" name="TextBox 23">
              <a:extLst>
                <a:ext uri="{FF2B5EF4-FFF2-40B4-BE49-F238E27FC236}">
                  <a16:creationId xmlns:a16="http://schemas.microsoft.com/office/drawing/2014/main" id="{CB055BA7-08F8-31F8-9DC3-F90D4BF18B3B}"/>
                </a:ext>
              </a:extLst>
            </p:cNvPr>
            <p:cNvSpPr txBox="1"/>
            <p:nvPr/>
          </p:nvSpPr>
          <p:spPr>
            <a:xfrm>
              <a:off x="158314" y="3685102"/>
              <a:ext cx="520592" cy="29899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200" b="1">
                  <a:ea typeface="맑은 고딕"/>
                </a:rPr>
                <a:t>iter1</a:t>
              </a:r>
            </a:p>
          </p:txBody>
        </p:sp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63F92D3E-FEE0-0B62-2978-DBCEA18E7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193" y="5298315"/>
              <a:ext cx="519359" cy="25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사각형: 둥근 모서리 337">
              <a:extLst>
                <a:ext uri="{FF2B5EF4-FFF2-40B4-BE49-F238E27FC236}">
                  <a16:creationId xmlns:a16="http://schemas.microsoft.com/office/drawing/2014/main" id="{E0451E79-DD00-FED7-0A5F-AE57822D1549}"/>
                </a:ext>
              </a:extLst>
            </p:cNvPr>
            <p:cNvSpPr/>
            <p:nvPr/>
          </p:nvSpPr>
          <p:spPr>
            <a:xfrm>
              <a:off x="1206184" y="5107636"/>
              <a:ext cx="1116410" cy="28561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T</a:t>
              </a:r>
              <a:endParaRPr lang="en-US" altLang="ko-KR" sz="1000" b="1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339" name="TextBox 26">
              <a:extLst>
                <a:ext uri="{FF2B5EF4-FFF2-40B4-BE49-F238E27FC236}">
                  <a16:creationId xmlns:a16="http://schemas.microsoft.com/office/drawing/2014/main" id="{B24260A0-2580-901A-F688-845B1EA0FC48}"/>
                </a:ext>
              </a:extLst>
            </p:cNvPr>
            <p:cNvSpPr txBox="1"/>
            <p:nvPr/>
          </p:nvSpPr>
          <p:spPr>
            <a:xfrm>
              <a:off x="1633467" y="5345871"/>
              <a:ext cx="22794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b="1">
                  <a:ea typeface="맑은 고딕"/>
                </a:rPr>
                <a:t>•</a:t>
              </a:r>
              <a:endParaRPr lang="ko-KR" altLang="en-US" sz="800">
                <a:ea typeface="맑은 고딕"/>
              </a:endParaRP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  <a:endParaRPr lang="en-US" sz="800">
                <a:ea typeface="맑은 고딕" panose="020F0502020204030204"/>
              </a:endParaRPr>
            </a:p>
          </p:txBody>
        </p:sp>
        <p:sp>
          <p:nvSpPr>
            <p:cNvPr id="340" name="사각형: 둥근 모서리 339">
              <a:extLst>
                <a:ext uri="{FF2B5EF4-FFF2-40B4-BE49-F238E27FC236}">
                  <a16:creationId xmlns:a16="http://schemas.microsoft.com/office/drawing/2014/main" id="{C2D7BC48-B29F-22F7-3331-CF9D71366805}"/>
                </a:ext>
              </a:extLst>
            </p:cNvPr>
            <p:cNvSpPr/>
            <p:nvPr/>
          </p:nvSpPr>
          <p:spPr>
            <a:xfrm>
              <a:off x="1206184" y="5723096"/>
              <a:ext cx="1116410" cy="28561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T</a:t>
              </a:r>
              <a:endParaRPr lang="en-US" altLang="ko-KR" sz="1000" b="1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341" name="오른쪽 중괄호 340">
              <a:extLst>
                <a:ext uri="{FF2B5EF4-FFF2-40B4-BE49-F238E27FC236}">
                  <a16:creationId xmlns:a16="http://schemas.microsoft.com/office/drawing/2014/main" id="{CFEAB9B5-DE0A-E924-F199-780782C743C2}"/>
                </a:ext>
              </a:extLst>
            </p:cNvPr>
            <p:cNvSpPr/>
            <p:nvPr/>
          </p:nvSpPr>
          <p:spPr>
            <a:xfrm>
              <a:off x="2412998" y="5216767"/>
              <a:ext cx="234461" cy="72292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2" name="타원 341">
              <a:extLst>
                <a:ext uri="{FF2B5EF4-FFF2-40B4-BE49-F238E27FC236}">
                  <a16:creationId xmlns:a16="http://schemas.microsoft.com/office/drawing/2014/main" id="{24B3F182-BC72-608B-2189-99C80E34433B}"/>
                </a:ext>
              </a:extLst>
            </p:cNvPr>
            <p:cNvSpPr/>
            <p:nvPr/>
          </p:nvSpPr>
          <p:spPr>
            <a:xfrm>
              <a:off x="2706072" y="5372489"/>
              <a:ext cx="1246347" cy="412924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>
                  <a:ea typeface="맑은 고딕"/>
                </a:rPr>
                <a:t>ensemble</a:t>
              </a:r>
              <a:endParaRPr lang="ko-KR" altLang="en-US" sz="900">
                <a:ea typeface="맑은 고딕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타원 342">
                  <a:extLst>
                    <a:ext uri="{FF2B5EF4-FFF2-40B4-BE49-F238E27FC236}">
                      <a16:creationId xmlns:a16="http://schemas.microsoft.com/office/drawing/2014/main" id="{2F56CDD5-DC83-7E31-003E-87CFF1DFCB9E}"/>
                    </a:ext>
                  </a:extLst>
                </p:cNvPr>
                <p:cNvSpPr/>
                <p:nvPr/>
              </p:nvSpPr>
              <p:spPr>
                <a:xfrm>
                  <a:off x="4514054" y="5661681"/>
                  <a:ext cx="1012448" cy="593436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43" name="타원 342">
                  <a:extLst>
                    <a:ext uri="{FF2B5EF4-FFF2-40B4-BE49-F238E27FC236}">
                      <a16:creationId xmlns:a16="http://schemas.microsoft.com/office/drawing/2014/main" id="{2F56CDD5-DC83-7E31-003E-87CFF1DFC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054" y="5661681"/>
                  <a:ext cx="1012448" cy="59343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타원 343">
                  <a:extLst>
                    <a:ext uri="{FF2B5EF4-FFF2-40B4-BE49-F238E27FC236}">
                      <a16:creationId xmlns:a16="http://schemas.microsoft.com/office/drawing/2014/main" id="{46E4CD61-8B93-2D18-D657-015187DA6F00}"/>
                    </a:ext>
                  </a:extLst>
                </p:cNvPr>
                <p:cNvSpPr/>
                <p:nvPr/>
              </p:nvSpPr>
              <p:spPr>
                <a:xfrm>
                  <a:off x="4515620" y="4888563"/>
                  <a:ext cx="1012448" cy="64228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44" name="타원 343">
                  <a:extLst>
                    <a:ext uri="{FF2B5EF4-FFF2-40B4-BE49-F238E27FC236}">
                      <a16:creationId xmlns:a16="http://schemas.microsoft.com/office/drawing/2014/main" id="{46E4CD61-8B93-2D18-D657-015187DA6F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620" y="4888563"/>
                  <a:ext cx="1012448" cy="64228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3DE071BF-59BD-6D1C-B390-9C1643E72D5B}"/>
                </a:ext>
              </a:extLst>
            </p:cNvPr>
            <p:cNvCxnSpPr>
              <a:cxnSpLocks/>
            </p:cNvCxnSpPr>
            <p:nvPr/>
          </p:nvCxnSpPr>
          <p:spPr>
            <a:xfrm>
              <a:off x="5498759" y="5180396"/>
              <a:ext cx="913304" cy="38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EBE99145-8F0F-272D-7341-03BCF5724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8759" y="5565982"/>
              <a:ext cx="913304" cy="4600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20360A4-6506-C667-EF4E-DA4C27DA2F67}"/>
                </a:ext>
              </a:extLst>
            </p:cNvPr>
            <p:cNvSpPr/>
            <p:nvPr/>
          </p:nvSpPr>
          <p:spPr>
            <a:xfrm>
              <a:off x="6421833" y="5343560"/>
              <a:ext cx="795785" cy="415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Noise</a:t>
              </a:r>
              <a:endParaRPr lang="ko-KR" altLang="en-US" sz="1000">
                <a:ea typeface="맑은 고딕"/>
              </a:endParaRPr>
            </a:p>
          </p:txBody>
        </p:sp>
        <p:sp>
          <p:nvSpPr>
            <p:cNvPr id="348" name="사각형: 둥근 모서리 347">
              <a:extLst>
                <a:ext uri="{FF2B5EF4-FFF2-40B4-BE49-F238E27FC236}">
                  <a16:creationId xmlns:a16="http://schemas.microsoft.com/office/drawing/2014/main" id="{46FFC29F-630E-085E-9B1C-4852373675B5}"/>
                </a:ext>
              </a:extLst>
            </p:cNvPr>
            <p:cNvSpPr/>
            <p:nvPr/>
          </p:nvSpPr>
          <p:spPr>
            <a:xfrm>
              <a:off x="7655431" y="5412994"/>
              <a:ext cx="1116410" cy="3051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S</a:t>
              </a:r>
              <a:endParaRPr lang="ko-KR" altLang="en-US" sz="1000">
                <a:ea typeface="맑은 고딕"/>
              </a:endParaRPr>
            </a:p>
          </p:txBody>
        </p:sp>
        <p:cxnSp>
          <p:nvCxnSpPr>
            <p:cNvPr id="349" name="직선 화살표 연결선 348">
              <a:extLst>
                <a:ext uri="{FF2B5EF4-FFF2-40B4-BE49-F238E27FC236}">
                  <a16:creationId xmlns:a16="http://schemas.microsoft.com/office/drawing/2014/main" id="{D2781C28-DABA-44E3-B21B-04D65EF6631B}"/>
                </a:ext>
              </a:extLst>
            </p:cNvPr>
            <p:cNvCxnSpPr>
              <a:cxnSpLocks/>
            </p:cNvCxnSpPr>
            <p:nvPr/>
          </p:nvCxnSpPr>
          <p:spPr>
            <a:xfrm>
              <a:off x="7227386" y="5556213"/>
              <a:ext cx="369430" cy="4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5BCF67E-15CA-0F8F-1BA9-060144EAF0FF}"/>
                </a:ext>
              </a:extLst>
            </p:cNvPr>
            <p:cNvSpPr/>
            <p:nvPr/>
          </p:nvSpPr>
          <p:spPr>
            <a:xfrm>
              <a:off x="4337537" y="4806459"/>
              <a:ext cx="4523152" cy="15728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1" name="TextBox 38">
              <a:extLst>
                <a:ext uri="{FF2B5EF4-FFF2-40B4-BE49-F238E27FC236}">
                  <a16:creationId xmlns:a16="http://schemas.microsoft.com/office/drawing/2014/main" id="{C2728F78-02BB-A3F8-329D-2C08F83BC37C}"/>
                </a:ext>
              </a:extLst>
            </p:cNvPr>
            <p:cNvSpPr txBox="1"/>
            <p:nvPr/>
          </p:nvSpPr>
          <p:spPr>
            <a:xfrm>
              <a:off x="8970159" y="5394717"/>
              <a:ext cx="507005" cy="35061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000" b="1">
                  <a:ea typeface="맑은 고딕"/>
                </a:rPr>
                <a:t>x N</a:t>
              </a:r>
              <a:endParaRPr lang="ko-KR" sz="1000"/>
            </a:p>
          </p:txBody>
        </p:sp>
        <p:sp>
          <p:nvSpPr>
            <p:cNvPr id="352" name="TextBox 39">
              <a:extLst>
                <a:ext uri="{FF2B5EF4-FFF2-40B4-BE49-F238E27FC236}">
                  <a16:creationId xmlns:a16="http://schemas.microsoft.com/office/drawing/2014/main" id="{721882D2-8B44-3612-5379-34124ABA4379}"/>
                </a:ext>
              </a:extLst>
            </p:cNvPr>
            <p:cNvSpPr txBox="1"/>
            <p:nvPr/>
          </p:nvSpPr>
          <p:spPr>
            <a:xfrm>
              <a:off x="158314" y="5424024"/>
              <a:ext cx="520592" cy="29899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200" b="1">
                  <a:ea typeface="맑은 고딕"/>
                </a:rPr>
                <a:t>iter2</a:t>
              </a:r>
            </a:p>
          </p:txBody>
        </p:sp>
        <p:sp>
          <p:nvSpPr>
            <p:cNvPr id="353" name="TextBox 40">
              <a:extLst>
                <a:ext uri="{FF2B5EF4-FFF2-40B4-BE49-F238E27FC236}">
                  <a16:creationId xmlns:a16="http://schemas.microsoft.com/office/drawing/2014/main" id="{A831BF09-08E1-9695-BA44-3D573C04B991}"/>
                </a:ext>
              </a:extLst>
            </p:cNvPr>
            <p:cNvSpPr txBox="1"/>
            <p:nvPr/>
          </p:nvSpPr>
          <p:spPr>
            <a:xfrm>
              <a:off x="304851" y="6068795"/>
              <a:ext cx="22794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b="1">
                  <a:ea typeface="맑은 고딕"/>
                </a:rPr>
                <a:t>•</a:t>
              </a:r>
              <a:endParaRPr lang="ko-KR" altLang="en-US" sz="800">
                <a:ea typeface="맑은 고딕"/>
              </a:endParaRP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  <a:endParaRPr lang="en-US" sz="800">
                <a:ea typeface="맑은 고딕" panose="020F0502020204030204"/>
              </a:endParaRPr>
            </a:p>
          </p:txBody>
        </p:sp>
        <p:sp>
          <p:nvSpPr>
            <p:cNvPr id="354" name="TextBox 41">
              <a:extLst>
                <a:ext uri="{FF2B5EF4-FFF2-40B4-BE49-F238E27FC236}">
                  <a16:creationId xmlns:a16="http://schemas.microsoft.com/office/drawing/2014/main" id="{BD5416A8-7CC4-26F4-DF08-C2ABE6F3FABB}"/>
                </a:ext>
              </a:extLst>
            </p:cNvPr>
            <p:cNvSpPr txBox="1"/>
            <p:nvPr/>
          </p:nvSpPr>
          <p:spPr>
            <a:xfrm>
              <a:off x="1828852" y="3685102"/>
              <a:ext cx="507005" cy="35061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000" b="1">
                  <a:ea typeface="맑은 고딕"/>
                </a:rPr>
                <a:t>x N</a:t>
              </a:r>
              <a:endParaRPr lang="ko-KR" sz="1000"/>
            </a:p>
          </p:txBody>
        </p:sp>
        <p:sp>
          <p:nvSpPr>
            <p:cNvPr id="355" name="TextBox 42">
              <a:extLst>
                <a:ext uri="{FF2B5EF4-FFF2-40B4-BE49-F238E27FC236}">
                  <a16:creationId xmlns:a16="http://schemas.microsoft.com/office/drawing/2014/main" id="{654D42F5-D911-CEF8-3170-3F08A95B26AE}"/>
                </a:ext>
              </a:extLst>
            </p:cNvPr>
            <p:cNvSpPr txBox="1"/>
            <p:nvPr/>
          </p:nvSpPr>
          <p:spPr>
            <a:xfrm>
              <a:off x="1770236" y="5424024"/>
              <a:ext cx="507004" cy="35061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000" b="1">
                  <a:ea typeface="맑은 고딕"/>
                </a:rPr>
                <a:t>x N</a:t>
              </a:r>
              <a:endParaRPr lang="ko-KR" sz="1000"/>
            </a:p>
          </p:txBody>
        </p:sp>
        <p:cxnSp>
          <p:nvCxnSpPr>
            <p:cNvPr id="356" name="연결선: 구부러짐 355">
              <a:extLst>
                <a:ext uri="{FF2B5EF4-FFF2-40B4-BE49-F238E27FC236}">
                  <a16:creationId xmlns:a16="http://schemas.microsoft.com/office/drawing/2014/main" id="{4E2973CF-4617-A74B-AC4A-C49E96EBEE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6690" y="2577364"/>
              <a:ext cx="1879601" cy="67993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연결선: 구부러짐 356">
              <a:extLst>
                <a:ext uri="{FF2B5EF4-FFF2-40B4-BE49-F238E27FC236}">
                  <a16:creationId xmlns:a16="http://schemas.microsoft.com/office/drawing/2014/main" id="{5547A9EF-A7C5-E991-64D0-854D759C1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6690" y="4345594"/>
              <a:ext cx="1879601" cy="67993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19AF3-E424-81C7-2C50-F6E836D60FB7}"/>
              </a:ext>
            </a:extLst>
          </p:cNvPr>
          <p:cNvGrpSpPr/>
          <p:nvPr/>
        </p:nvGrpSpPr>
        <p:grpSpPr>
          <a:xfrm>
            <a:off x="7746997" y="2940537"/>
            <a:ext cx="4327770" cy="3409461"/>
            <a:chOff x="7746997" y="1953845"/>
            <a:chExt cx="4327770" cy="340946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6FB457-2C5F-22B0-EA2F-3FDF9334B04D}"/>
                </a:ext>
              </a:extLst>
            </p:cNvPr>
            <p:cNvSpPr/>
            <p:nvPr/>
          </p:nvSpPr>
          <p:spPr>
            <a:xfrm>
              <a:off x="7746999" y="1953845"/>
              <a:ext cx="4327768" cy="34094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4EA70B6-C4E5-86C4-5AF7-1B6E4F12FD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79275" y="4004111"/>
              <a:ext cx="835" cy="553468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EBC65F-0D3F-E95F-22F0-BA8BC062DD78}"/>
                </a:ext>
              </a:extLst>
            </p:cNvPr>
            <p:cNvGrpSpPr/>
            <p:nvPr/>
          </p:nvGrpSpPr>
          <p:grpSpPr>
            <a:xfrm>
              <a:off x="7746997" y="2041766"/>
              <a:ext cx="4262397" cy="2992093"/>
              <a:chOff x="7746997" y="2041766"/>
              <a:chExt cx="4262397" cy="299209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95537E1C-809A-8B4A-DF6F-9EEE837CBE05}"/>
                  </a:ext>
                </a:extLst>
              </p:cNvPr>
              <p:cNvSpPr/>
              <p:nvPr/>
            </p:nvSpPr>
            <p:spPr>
              <a:xfrm>
                <a:off x="10751566" y="3554778"/>
                <a:ext cx="883150" cy="44997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>
                    <a:ea typeface="맑은 고딕"/>
                  </a:rPr>
                  <a:t>T</a:t>
                </a:r>
                <a:endParaRPr lang="ko-KR" altLang="en-US" sz="1000">
                  <a:ea typeface="맑은 고딕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3C869951-E4EB-93B0-F7C5-6341C9117122}"/>
                  </a:ext>
                </a:extLst>
              </p:cNvPr>
              <p:cNvSpPr/>
              <p:nvPr/>
            </p:nvSpPr>
            <p:spPr>
              <a:xfrm>
                <a:off x="8895411" y="3554778"/>
                <a:ext cx="902688" cy="44997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>
                    <a:ea typeface="맑은 고딕"/>
                  </a:rPr>
                  <a:t>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E9C7AF4F-BE3B-338C-37F8-35E60631B49C}"/>
                      </a:ext>
                    </a:extLst>
                  </p:cNvPr>
                  <p:cNvSpPr/>
                  <p:nvPr/>
                </p:nvSpPr>
                <p:spPr>
                  <a:xfrm>
                    <a:off x="9342562" y="4563155"/>
                    <a:ext cx="800910" cy="44778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/>
                  </a:p>
                </p:txBody>
              </p:sp>
            </mc:Choice>
            <mc:Fallback xmlns=""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E9C7AF4F-BE3B-338C-37F8-35E60631B4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2562" y="4563155"/>
                    <a:ext cx="800910" cy="44778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9060D9E4-585C-DDAF-7B6F-702EC395D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41583" y="4004112"/>
                <a:ext cx="835" cy="553468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4C70B50E-F2FF-1F50-4568-64E1D5F1FF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42659" y="4004111"/>
                <a:ext cx="835" cy="553468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4C27C6D9-4C32-33DA-EA30-E03DD8936561}"/>
                      </a:ext>
                    </a:extLst>
                  </p:cNvPr>
                  <p:cNvSpPr/>
                  <p:nvPr/>
                </p:nvSpPr>
                <p:spPr>
                  <a:xfrm>
                    <a:off x="10338353" y="4563155"/>
                    <a:ext cx="869964" cy="447784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a14:m>
                    <a:r>
                      <a:rPr lang="en-US" altLang="ko-KR" sz="110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4C27C6D9-4C32-33DA-EA30-E03DD89365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8353" y="4563155"/>
                    <a:ext cx="869964" cy="44778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E756E45F-7231-4AE3-8D3B-C709EFD5675F}"/>
                      </a:ext>
                    </a:extLst>
                  </p:cNvPr>
                  <p:cNvSpPr/>
                  <p:nvPr/>
                </p:nvSpPr>
                <p:spPr>
                  <a:xfrm>
                    <a:off x="11208484" y="4563155"/>
                    <a:ext cx="800910" cy="44778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/>
                  </a:p>
                </p:txBody>
              </p:sp>
            </mc:Choice>
            <mc:Fallback xmlns=""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E756E45F-7231-4AE3-8D3B-C709EFD567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08484" y="4563155"/>
                    <a:ext cx="800910" cy="447784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A25C5898-2F88-E345-756D-B67949BE49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7505" y="4004112"/>
                <a:ext cx="835" cy="553468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B23229B-BD13-BDA5-2D3E-11665209E302}"/>
                  </a:ext>
                </a:extLst>
              </p:cNvPr>
              <p:cNvSpPr/>
              <p:nvPr/>
            </p:nvSpPr>
            <p:spPr>
              <a:xfrm>
                <a:off x="10649789" y="4172428"/>
                <a:ext cx="1215670" cy="31354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>
                    <a:ea typeface="맑은 고딕"/>
                  </a:rPr>
                  <a:t>Noise</a:t>
                </a:r>
                <a:endParaRPr lang="ko-KR" altLang="en-US" sz="1000">
                  <a:ea typeface="맑은 고딕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21A124CF-D140-75D1-F846-B42963A078F8}"/>
                      </a:ext>
                    </a:extLst>
                  </p:cNvPr>
                  <p:cNvSpPr/>
                  <p:nvPr/>
                </p:nvSpPr>
                <p:spPr>
                  <a:xfrm>
                    <a:off x="8889999" y="2969846"/>
                    <a:ext cx="390769" cy="351693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  <a:ea typeface="맑은 고딕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맑은 고딕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맑은 고딕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>
                      <a:ea typeface="맑은 고딕"/>
                    </a:endParaRPr>
                  </a:p>
                </p:txBody>
              </p:sp>
            </mc:Choice>
            <mc:Fallback xmlns=""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21A124CF-D140-75D1-F846-B42963A078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99" y="2969846"/>
                    <a:ext cx="390769" cy="35169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00F7B4B1-FD0A-4B5A-27A7-BBBB888AFE65}"/>
                      </a:ext>
                    </a:extLst>
                  </p:cNvPr>
                  <p:cNvSpPr/>
                  <p:nvPr/>
                </p:nvSpPr>
                <p:spPr>
                  <a:xfrm>
                    <a:off x="9397998" y="2969845"/>
                    <a:ext cx="390769" cy="351693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ko-KR" sz="1200" err="1">
                      <a:latin typeface="Malgun Gothic"/>
                      <a:ea typeface="Malgun Gothic"/>
                    </a:endParaRPr>
                  </a:p>
                </p:txBody>
              </p:sp>
            </mc:Choice>
            <mc:Fallback xmlns=""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00F7B4B1-FD0A-4B5A-27A7-BBBB888AFE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7998" y="2969845"/>
                    <a:ext cx="390769" cy="35169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1AB02252-343E-6CF7-735E-67EA23E92491}"/>
                      </a:ext>
                    </a:extLst>
                  </p:cNvPr>
                  <p:cNvSpPr/>
                  <p:nvPr/>
                </p:nvSpPr>
                <p:spPr>
                  <a:xfrm>
                    <a:off x="10726614" y="2979615"/>
                    <a:ext cx="390769" cy="351693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  <m:t>𝑙𝑛</m:t>
                              </m:r>
                            </m:sub>
                          </m:sSub>
                        </m:oMath>
                      </m:oMathPara>
                    </a14:m>
                    <a:endParaRPr lang="ko-KR" err="1"/>
                  </a:p>
                </p:txBody>
              </p:sp>
            </mc:Choice>
            <mc:Fallback xmlns=""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1AB02252-343E-6CF7-735E-67EA23E924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6614" y="2979615"/>
                    <a:ext cx="390769" cy="35169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FDD80D2F-2A5C-24D7-5169-7DF1279C02D3}"/>
                      </a:ext>
                    </a:extLst>
                  </p:cNvPr>
                  <p:cNvSpPr/>
                  <p:nvPr/>
                </p:nvSpPr>
                <p:spPr>
                  <a:xfrm>
                    <a:off x="11244383" y="2979614"/>
                    <a:ext cx="390768" cy="351693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  <m:t>𝑢𝑛</m:t>
                              </m:r>
                            </m:sub>
                          </m:sSub>
                        </m:oMath>
                      </m:oMathPara>
                    </a14:m>
                    <a:endParaRPr lang="ko-KR" sz="700" err="1"/>
                  </a:p>
                </p:txBody>
              </p:sp>
            </mc:Choice>
            <mc:Fallback xmlns=""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FDD80D2F-2A5C-24D7-5169-7DF1279C02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4383" y="2979614"/>
                    <a:ext cx="390768" cy="35169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6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151CD6E3-B2C9-1163-A56D-57EC0FED7873}"/>
                  </a:ext>
                </a:extLst>
              </p:cNvPr>
              <p:cNvSpPr/>
              <p:nvPr/>
            </p:nvSpPr>
            <p:spPr>
              <a:xfrm rot="19080000">
                <a:off x="8549293" y="2620860"/>
                <a:ext cx="2618151" cy="2412999"/>
              </a:xfrm>
              <a:prstGeom prst="arc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18BC2D70-0BDB-B705-F25E-0301AF968ADF}"/>
                  </a:ext>
                </a:extLst>
              </p:cNvPr>
              <p:cNvSpPr/>
              <p:nvPr/>
            </p:nvSpPr>
            <p:spPr>
              <a:xfrm rot="19080000">
                <a:off x="9135446" y="2620860"/>
                <a:ext cx="2618151" cy="2412999"/>
              </a:xfrm>
              <a:prstGeom prst="arc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TextBox 21">
                <a:extLst>
                  <a:ext uri="{FF2B5EF4-FFF2-40B4-BE49-F238E27FC236}">
                    <a16:creationId xmlns:a16="http://schemas.microsoft.com/office/drawing/2014/main" id="{CCE69C4A-A4CF-44E6-FA31-7D64D7E09E73}"/>
                  </a:ext>
                </a:extLst>
              </p:cNvPr>
              <p:cNvSpPr txBox="1"/>
              <p:nvPr/>
            </p:nvSpPr>
            <p:spPr>
              <a:xfrm>
                <a:off x="9691075" y="2325075"/>
                <a:ext cx="457199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1200">
                    <a:ea typeface="맑은 고딕"/>
                  </a:rPr>
                  <a:t>L</a:t>
                </a:r>
                <a:r>
                  <a:rPr lang="ko-KR" altLang="en-US" sz="900">
                    <a:ea typeface="맑은 고딕"/>
                  </a:rPr>
                  <a:t>c1</a:t>
                </a:r>
                <a:endParaRPr lang="ko-KR" altLang="en-US" sz="900"/>
              </a:p>
            </p:txBody>
          </p:sp>
          <p:sp>
            <p:nvSpPr>
              <p:cNvPr id="38" name="TextBox 22">
                <a:extLst>
                  <a:ext uri="{FF2B5EF4-FFF2-40B4-BE49-F238E27FC236}">
                    <a16:creationId xmlns:a16="http://schemas.microsoft.com/office/drawing/2014/main" id="{ED5B7EB9-79D3-6AF2-9A47-EB11E8EA90BA}"/>
                  </a:ext>
                </a:extLst>
              </p:cNvPr>
              <p:cNvSpPr txBox="1"/>
              <p:nvPr/>
            </p:nvSpPr>
            <p:spPr>
              <a:xfrm>
                <a:off x="10345613" y="2325074"/>
                <a:ext cx="457199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1200">
                    <a:ea typeface="맑은 고딕"/>
                  </a:rPr>
                  <a:t>L</a:t>
                </a:r>
                <a:r>
                  <a:rPr lang="ko-KR" altLang="en-US" sz="900">
                    <a:ea typeface="맑은 고딕"/>
                  </a:rPr>
                  <a:t>c2</a:t>
                </a:r>
                <a:endParaRPr lang="ko-KR" altLang="en-US" sz="900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C0FA3A4F-7776-E9F9-C6FE-904FC64396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23813" y="3320265"/>
                <a:ext cx="835" cy="1462007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90E6568-535B-8869-6187-FF12EC0B0671}"/>
                  </a:ext>
                </a:extLst>
              </p:cNvPr>
              <p:cNvSpPr/>
              <p:nvPr/>
            </p:nvSpPr>
            <p:spPr>
              <a:xfrm>
                <a:off x="8225691" y="2969846"/>
                <a:ext cx="390769" cy="35169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>
                    <a:ea typeface="맑은 고딕"/>
                  </a:rPr>
                  <a:t>GT</a:t>
                </a: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768C1102-A30E-2CFC-8E73-D3C72ACE74A0}"/>
                  </a:ext>
                </a:extLst>
              </p:cNvPr>
              <p:cNvCxnSpPr/>
              <p:nvPr/>
            </p:nvCxnSpPr>
            <p:spPr>
              <a:xfrm flipH="1" flipV="1">
                <a:off x="8431335" y="4787412"/>
                <a:ext cx="101599" cy="3907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296E8934-C8D0-FBCA-6886-D104356D94F8}"/>
                  </a:ext>
                </a:extLst>
              </p:cNvPr>
              <p:cNvSpPr/>
              <p:nvPr/>
            </p:nvSpPr>
            <p:spPr>
              <a:xfrm rot="19080000">
                <a:off x="8171122" y="2813529"/>
                <a:ext cx="986690" cy="918307"/>
              </a:xfrm>
              <a:prstGeom prst="arc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3" name="TextBox 27">
                <a:extLst>
                  <a:ext uri="{FF2B5EF4-FFF2-40B4-BE49-F238E27FC236}">
                    <a16:creationId xmlns:a16="http://schemas.microsoft.com/office/drawing/2014/main" id="{F26959AA-5808-1B53-26EC-5E8E115313E9}"/>
                  </a:ext>
                </a:extLst>
              </p:cNvPr>
              <p:cNvSpPr txBox="1"/>
              <p:nvPr/>
            </p:nvSpPr>
            <p:spPr>
              <a:xfrm>
                <a:off x="8538305" y="2325075"/>
                <a:ext cx="457199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1200">
                    <a:ea typeface="맑은 고딕"/>
                  </a:rPr>
                  <a:t>L</a:t>
                </a:r>
                <a:r>
                  <a:rPr lang="ko-KR" altLang="en-US" sz="900">
                    <a:ea typeface="맑은 고딕"/>
                  </a:rPr>
                  <a:t>c1</a:t>
                </a:r>
                <a:endParaRPr lang="ko-KR" altLang="en-US" sz="900"/>
              </a:p>
            </p:txBody>
          </p: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1F4C84A3-4F88-67E4-58EC-4A86689A9609}"/>
                  </a:ext>
                </a:extLst>
              </p:cNvPr>
              <p:cNvCxnSpPr/>
              <p:nvPr/>
            </p:nvCxnSpPr>
            <p:spPr>
              <a:xfrm>
                <a:off x="9857886" y="3800963"/>
                <a:ext cx="787400" cy="58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DC09EA9-D064-54B0-37FE-EBEB62330B91}"/>
                  </a:ext>
                </a:extLst>
              </p:cNvPr>
              <p:cNvSpPr/>
              <p:nvPr/>
            </p:nvSpPr>
            <p:spPr>
              <a:xfrm>
                <a:off x="9954846" y="3643923"/>
                <a:ext cx="488461" cy="302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EMA</a:t>
                </a: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F12919CF-9B97-BBEF-906F-5905E34687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88121" y="3320266"/>
                <a:ext cx="835" cy="231084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57ED5B25-ABAF-AA2D-6950-4006E9CF5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96121" y="3320265"/>
                <a:ext cx="835" cy="231084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E38C794C-04FE-65E7-7079-4F3957DCCF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24736" y="3330034"/>
                <a:ext cx="835" cy="231084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9BF9E779-5F53-3D1D-D93A-8414A5B95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42505" y="3320264"/>
                <a:ext cx="835" cy="231084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34">
                <a:extLst>
                  <a:ext uri="{FF2B5EF4-FFF2-40B4-BE49-F238E27FC236}">
                    <a16:creationId xmlns:a16="http://schemas.microsoft.com/office/drawing/2014/main" id="{E5F7BC4E-01A7-4349-1BF4-7B9645B9A51C}"/>
                  </a:ext>
                </a:extLst>
              </p:cNvPr>
              <p:cNvSpPr txBox="1"/>
              <p:nvPr/>
            </p:nvSpPr>
            <p:spPr>
              <a:xfrm>
                <a:off x="8665304" y="2051536"/>
                <a:ext cx="1023814" cy="2308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err="1">
                    <a:ea typeface="맑은 고딕"/>
                  </a:rPr>
                  <a:t>Supervised</a:t>
                </a:r>
                <a:r>
                  <a:rPr lang="ko-KR" altLang="en-US" sz="900">
                    <a:ea typeface="맑은 고딕"/>
                  </a:rPr>
                  <a:t> </a:t>
                </a:r>
                <a:r>
                  <a:rPr lang="ko-KR" altLang="en-US" sz="900" err="1">
                    <a:ea typeface="맑은 고딕"/>
                  </a:rPr>
                  <a:t>loss</a:t>
                </a:r>
              </a:p>
            </p:txBody>
          </p:sp>
          <p:sp>
            <p:nvSpPr>
              <p:cNvPr id="51" name="TextBox 35">
                <a:extLst>
                  <a:ext uri="{FF2B5EF4-FFF2-40B4-BE49-F238E27FC236}">
                    <a16:creationId xmlns:a16="http://schemas.microsoft.com/office/drawing/2014/main" id="{7EB5DB90-29D6-CF75-5CE4-94216EA41EC5}"/>
                  </a:ext>
                </a:extLst>
              </p:cNvPr>
              <p:cNvSpPr txBox="1"/>
              <p:nvPr/>
            </p:nvSpPr>
            <p:spPr>
              <a:xfrm>
                <a:off x="10335842" y="2041766"/>
                <a:ext cx="1043353" cy="2308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err="1">
                    <a:ea typeface="맑은 고딕"/>
                  </a:rPr>
                  <a:t>Consistency</a:t>
                </a:r>
                <a:r>
                  <a:rPr lang="ko-KR" altLang="en-US" sz="900">
                    <a:ea typeface="맑은 고딕"/>
                  </a:rPr>
                  <a:t> </a:t>
                </a:r>
                <a:r>
                  <a:rPr lang="ko-KR" altLang="en-US" sz="900" err="1">
                    <a:ea typeface="맑은 고딕"/>
                  </a:rPr>
                  <a:t>loss</a:t>
                </a:r>
              </a:p>
            </p:txBody>
          </p:sp>
          <p:sp>
            <p:nvSpPr>
              <p:cNvPr id="52" name="TextBox 36">
                <a:extLst>
                  <a:ext uri="{FF2B5EF4-FFF2-40B4-BE49-F238E27FC236}">
                    <a16:creationId xmlns:a16="http://schemas.microsoft.com/office/drawing/2014/main" id="{BD8C1EAA-9C20-0B48-40DE-441074999FD3}"/>
                  </a:ext>
                </a:extLst>
              </p:cNvPr>
              <p:cNvSpPr txBox="1"/>
              <p:nvPr/>
            </p:nvSpPr>
            <p:spPr>
              <a:xfrm>
                <a:off x="9866920" y="2051536"/>
                <a:ext cx="457199" cy="2308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900">
                    <a:ea typeface="맑은 고딕"/>
                  </a:rPr>
                  <a:t>+</a:t>
                </a:r>
              </a:p>
            </p:txBody>
          </p:sp>
          <p:sp>
            <p:nvSpPr>
              <p:cNvPr id="53" name="TextBox 37">
                <a:extLst>
                  <a:ext uri="{FF2B5EF4-FFF2-40B4-BE49-F238E27FC236}">
                    <a16:creationId xmlns:a16="http://schemas.microsoft.com/office/drawing/2014/main" id="{85C95137-7320-3DBF-E6CD-29C69F67BE75}"/>
                  </a:ext>
                </a:extLst>
              </p:cNvPr>
              <p:cNvSpPr txBox="1"/>
              <p:nvPr/>
            </p:nvSpPr>
            <p:spPr>
              <a:xfrm>
                <a:off x="7746997" y="2051535"/>
                <a:ext cx="916352" cy="2308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err="1">
                    <a:ea typeface="맑은 고딕"/>
                  </a:rPr>
                  <a:t>Total</a:t>
                </a:r>
                <a:r>
                  <a:rPr lang="ko-KR" altLang="en-US" sz="900">
                    <a:ea typeface="맑은 고딕"/>
                  </a:rPr>
                  <a:t> </a:t>
                </a:r>
                <a:r>
                  <a:rPr lang="ko-KR" altLang="en-US" sz="900" err="1">
                    <a:ea typeface="맑은 고딕"/>
                  </a:rPr>
                  <a:t>loss</a:t>
                </a:r>
                <a:r>
                  <a:rPr lang="ko-KR" altLang="en-US" sz="900">
                    <a:ea typeface="맑은 고딕"/>
                  </a:rPr>
                  <a:t>   = 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63A924A7-2671-9D86-1205-44C4D4C2F260}"/>
                      </a:ext>
                    </a:extLst>
                  </p:cNvPr>
                  <p:cNvSpPr/>
                  <p:nvPr/>
                </p:nvSpPr>
                <p:spPr>
                  <a:xfrm>
                    <a:off x="8480587" y="4563155"/>
                    <a:ext cx="861808" cy="447784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a14:m>
                    <a:r>
                      <a:rPr lang="en-US" altLang="ko-KR" sz="110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63A924A7-2671-9D86-1205-44C4D4C2F2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0587" y="4563155"/>
                    <a:ext cx="861808" cy="447784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67AE39-8BD6-AF7B-7B1C-6FA0420FABB2}"/>
              </a:ext>
            </a:extLst>
          </p:cNvPr>
          <p:cNvCxnSpPr/>
          <p:nvPr/>
        </p:nvCxnSpPr>
        <p:spPr>
          <a:xfrm flipH="1" flipV="1">
            <a:off x="6211277" y="3358662"/>
            <a:ext cx="1684215" cy="39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08F3AD-09D7-9F21-387C-8141A475A466}"/>
              </a:ext>
            </a:extLst>
          </p:cNvPr>
          <p:cNvCxnSpPr>
            <a:cxnSpLocks/>
          </p:cNvCxnSpPr>
          <p:nvPr/>
        </p:nvCxnSpPr>
        <p:spPr>
          <a:xfrm flipH="1">
            <a:off x="7481277" y="4407876"/>
            <a:ext cx="443523" cy="58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1FC32A6-AF73-06B2-9532-D7EE94EA1C71}"/>
              </a:ext>
            </a:extLst>
          </p:cNvPr>
          <p:cNvCxnSpPr>
            <a:cxnSpLocks/>
          </p:cNvCxnSpPr>
          <p:nvPr/>
        </p:nvCxnSpPr>
        <p:spPr>
          <a:xfrm flipH="1">
            <a:off x="7530123" y="5716953"/>
            <a:ext cx="443523" cy="58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1">
            <a:extLst>
              <a:ext uri="{FF2B5EF4-FFF2-40B4-BE49-F238E27FC236}">
                <a16:creationId xmlns:a16="http://schemas.microsoft.com/office/drawing/2014/main" id="{1DB1BB5A-CEF0-D94E-8255-96DD24710334}"/>
              </a:ext>
            </a:extLst>
          </p:cNvPr>
          <p:cNvSpPr txBox="1"/>
          <p:nvPr/>
        </p:nvSpPr>
        <p:spPr>
          <a:xfrm>
            <a:off x="2579077" y="6349999"/>
            <a:ext cx="2264507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err="1">
                <a:ea typeface="맑은 고딕"/>
              </a:rPr>
              <a:t>Entropy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minimization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method</a:t>
            </a:r>
          </a:p>
        </p:txBody>
      </p:sp>
      <p:sp>
        <p:nvSpPr>
          <p:cNvPr id="11" name="TextBox 92">
            <a:extLst>
              <a:ext uri="{FF2B5EF4-FFF2-40B4-BE49-F238E27FC236}">
                <a16:creationId xmlns:a16="http://schemas.microsoft.com/office/drawing/2014/main" id="{7981FDDE-6B4A-046E-592E-6DBE40A20929}"/>
              </a:ext>
            </a:extLst>
          </p:cNvPr>
          <p:cNvSpPr txBox="1"/>
          <p:nvPr/>
        </p:nvSpPr>
        <p:spPr>
          <a:xfrm>
            <a:off x="8811846" y="6349999"/>
            <a:ext cx="2196122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err="1">
                <a:ea typeface="맑은 고딕"/>
              </a:rPr>
              <a:t>Consistency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based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method</a:t>
            </a:r>
          </a:p>
        </p:txBody>
      </p: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6BAF0F44-2FCF-6051-D52B-C6BB0792978D}"/>
              </a:ext>
            </a:extLst>
          </p:cNvPr>
          <p:cNvCxnSpPr/>
          <p:nvPr/>
        </p:nvCxnSpPr>
        <p:spPr>
          <a:xfrm flipH="1" flipV="1">
            <a:off x="6211277" y="3358662"/>
            <a:ext cx="1684215" cy="39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화살표 연결선 359">
            <a:extLst>
              <a:ext uri="{FF2B5EF4-FFF2-40B4-BE49-F238E27FC236}">
                <a16:creationId xmlns:a16="http://schemas.microsoft.com/office/drawing/2014/main" id="{45988A52-687E-4189-BA46-F06BBB666717}"/>
              </a:ext>
            </a:extLst>
          </p:cNvPr>
          <p:cNvCxnSpPr/>
          <p:nvPr/>
        </p:nvCxnSpPr>
        <p:spPr>
          <a:xfrm flipH="1" flipV="1">
            <a:off x="6211277" y="3358662"/>
            <a:ext cx="1684215" cy="39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화살표 연결선 360">
            <a:extLst>
              <a:ext uri="{FF2B5EF4-FFF2-40B4-BE49-F238E27FC236}">
                <a16:creationId xmlns:a16="http://schemas.microsoft.com/office/drawing/2014/main" id="{37E438BD-8E62-3BC3-98DB-04F5D4E70B9B}"/>
              </a:ext>
            </a:extLst>
          </p:cNvPr>
          <p:cNvCxnSpPr>
            <a:cxnSpLocks/>
          </p:cNvCxnSpPr>
          <p:nvPr/>
        </p:nvCxnSpPr>
        <p:spPr>
          <a:xfrm flipH="1">
            <a:off x="7481277" y="4407876"/>
            <a:ext cx="443523" cy="58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7130B0D1-112A-496C-E463-4156D4D149AB}"/>
              </a:ext>
            </a:extLst>
          </p:cNvPr>
          <p:cNvCxnSpPr>
            <a:cxnSpLocks/>
          </p:cNvCxnSpPr>
          <p:nvPr/>
        </p:nvCxnSpPr>
        <p:spPr>
          <a:xfrm flipH="1">
            <a:off x="7530123" y="5716953"/>
            <a:ext cx="443523" cy="58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B9CC20-DCF6-AA47-9F7A-7A5C4BE1BACF}"/>
              </a:ext>
            </a:extLst>
          </p:cNvPr>
          <p:cNvSpPr txBox="1"/>
          <p:nvPr/>
        </p:nvSpPr>
        <p:spPr>
          <a:xfrm>
            <a:off x="856565" y="1115647"/>
            <a:ext cx="11410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>
                <a:ea typeface="맑은 고딕"/>
              </a:rPr>
              <a:t>Future work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A1B31E-9C03-8B08-8BF6-3E884A09270C}"/>
              </a:ext>
            </a:extLst>
          </p:cNvPr>
          <p:cNvSpPr txBox="1"/>
          <p:nvPr/>
        </p:nvSpPr>
        <p:spPr>
          <a:xfrm>
            <a:off x="1211383" y="1396998"/>
            <a:ext cx="1018735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err="1">
                <a:ea typeface="맑은 고딕"/>
              </a:rPr>
              <a:t>Initial</a:t>
            </a:r>
            <a:r>
              <a:rPr lang="ko-KR" altLang="en-US" sz="1200">
                <a:ea typeface="맑은 고딕"/>
              </a:rPr>
              <a:t> 단계에서의 </a:t>
            </a: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</a:t>
            </a:r>
            <a:r>
              <a:rPr lang="ko-KR" altLang="en-US" sz="1200">
                <a:ea typeface="맑은 고딕"/>
              </a:rPr>
              <a:t> 품질을 높이기 위해 초반부터 </a:t>
            </a:r>
            <a:r>
              <a:rPr lang="ko-KR" altLang="en-US" sz="1200" err="1">
                <a:ea typeface="맑은 고딕"/>
              </a:rPr>
              <a:t>unlabeled</a:t>
            </a:r>
            <a:r>
              <a:rPr lang="ko-KR" altLang="en-US" sz="1200">
                <a:ea typeface="맑은 고딕"/>
              </a:rPr>
              <a:t> 데이터를 학습에 활용할 수 있는 있어야 한다 </a:t>
            </a:r>
            <a:endParaRPr lang="ko-KR"/>
          </a:p>
          <a:p>
            <a:pPr marL="628650" lvl="1" indent="-171450">
              <a:buFont typeface="Arial"/>
              <a:buChar char="•"/>
            </a:pPr>
            <a:r>
              <a:rPr lang="ko-KR" sz="1200">
                <a:latin typeface="Malgun Gothic"/>
                <a:ea typeface="Malgun Gothic"/>
              </a:rPr>
              <a:t>더 많은 데이터를 초기 단계에서부터 활용 가능 </a:t>
            </a:r>
            <a:endParaRPr lang="ko-KR" altLang="en-US" sz="1200">
              <a:ea typeface="맑은 고딕"/>
            </a:endParaRPr>
          </a:p>
          <a:p>
            <a:pPr marL="628650" lvl="1" indent="-171450">
              <a:buFont typeface="Arial"/>
              <a:buChar char="•"/>
            </a:pPr>
            <a:r>
              <a:rPr lang="ko-KR" altLang="en-US" sz="1200" err="1">
                <a:ea typeface="맑은 고딕"/>
              </a:rPr>
              <a:t>labeled</a:t>
            </a:r>
            <a:r>
              <a:rPr lang="ko-KR" altLang="en-US" sz="1200">
                <a:ea typeface="맑은 고딕"/>
              </a:rPr>
              <a:t> 데이터와 </a:t>
            </a:r>
            <a:r>
              <a:rPr lang="ko-KR" altLang="en-US" sz="1200" err="1">
                <a:ea typeface="맑은 고딕"/>
              </a:rPr>
              <a:t>unlabeled</a:t>
            </a:r>
            <a:r>
              <a:rPr lang="ko-KR" altLang="en-US" sz="1200">
                <a:ea typeface="맑은 고딕"/>
              </a:rPr>
              <a:t> 데이터 사이의 </a:t>
            </a:r>
            <a:r>
              <a:rPr lang="ko-KR" altLang="en-US" sz="1200" err="1">
                <a:ea typeface="맑은 고딕"/>
              </a:rPr>
              <a:t>domain</a:t>
            </a:r>
            <a:r>
              <a:rPr lang="ko-KR" altLang="en-US" sz="1200">
                <a:ea typeface="맑은 고딕"/>
              </a:rPr>
              <a:t> </a:t>
            </a:r>
            <a:r>
              <a:rPr lang="ko-KR" altLang="en-US" sz="1200" err="1">
                <a:ea typeface="맑은 고딕"/>
              </a:rPr>
              <a:t>gap으로부터</a:t>
            </a:r>
            <a:r>
              <a:rPr lang="ko-KR" altLang="en-US" sz="1200">
                <a:ea typeface="맑은 고딕"/>
              </a:rPr>
              <a:t> 발생하는 </a:t>
            </a: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</a:t>
            </a:r>
            <a:r>
              <a:rPr lang="ko-KR" altLang="en-US" sz="1200">
                <a:ea typeface="맑은 고딕"/>
              </a:rPr>
              <a:t> 품질 하락 문제를 방지 </a:t>
            </a:r>
          </a:p>
          <a:p>
            <a:pPr marL="628650" lvl="1" indent="-171450">
              <a:buFont typeface="Arial"/>
              <a:buChar char="•"/>
            </a:pPr>
            <a:endParaRPr lang="ko-KR" altLang="en-US" sz="1200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ea typeface="맑은 고딕"/>
              </a:rPr>
              <a:t>개성 방안 </a:t>
            </a:r>
          </a:p>
          <a:p>
            <a:pPr marL="628650" lvl="1" indent="-171450">
              <a:buFont typeface="Arial"/>
              <a:buChar char="•"/>
            </a:pPr>
            <a:r>
              <a:rPr lang="ko-KR" altLang="en-US" sz="1200">
                <a:ea typeface="맑은 고딕"/>
              </a:rPr>
              <a:t>기본적인 </a:t>
            </a:r>
            <a:r>
              <a:rPr lang="ko-KR" altLang="en-US" sz="1200" err="1">
                <a:ea typeface="맑은 고딕"/>
              </a:rPr>
              <a:t>Self-training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framework에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Consistency</a:t>
            </a:r>
            <a:r>
              <a:rPr lang="ko-KR" altLang="en-US" sz="1200">
                <a:ea typeface="맑은 고딕"/>
              </a:rPr>
              <a:t> 기반의 방법을 함께 적용 </a:t>
            </a:r>
          </a:p>
        </p:txBody>
      </p:sp>
      <p:sp>
        <p:nvSpPr>
          <p:cNvPr id="28" name="직사각형 29">
            <a:extLst>
              <a:ext uri="{FF2B5EF4-FFF2-40B4-BE49-F238E27FC236}">
                <a16:creationId xmlns:a16="http://schemas.microsoft.com/office/drawing/2014/main" id="{80B391B7-576A-5A8E-7726-40787E2BAC25}"/>
              </a:ext>
            </a:extLst>
          </p:cNvPr>
          <p:cNvSpPr/>
          <p:nvPr/>
        </p:nvSpPr>
        <p:spPr>
          <a:xfrm>
            <a:off x="8740881" y="5145443"/>
            <a:ext cx="1215670" cy="3135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>
                <a:ea typeface="맑은 고딕"/>
              </a:rPr>
              <a:t>Noise</a:t>
            </a:r>
            <a:endParaRPr lang="ko-KR" altLang="en-US" sz="1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6392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9AC64-EB3D-A99C-561E-87AEE683A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DD86B46E-E5DD-06E0-5906-7E3A098305C1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DDDC60-0EC2-05FC-7E12-483C16465F95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60D441B2-66D3-2D47-34D4-B5AF53A6BCD9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D40FBE-9E4E-580A-B567-528DE1659DDC}"/>
              </a:ext>
            </a:extLst>
          </p:cNvPr>
          <p:cNvGrpSpPr/>
          <p:nvPr/>
        </p:nvGrpSpPr>
        <p:grpSpPr>
          <a:xfrm>
            <a:off x="515774" y="837284"/>
            <a:ext cx="3103897" cy="247825"/>
            <a:chOff x="515774" y="837284"/>
            <a:chExt cx="3103897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264594B0-64E9-3B9F-8EDD-945061553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2904510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ea typeface="나눔바른고딕" panose="020B0603020101020101" pitchFamily="50" charset="-127"/>
                </a:rPr>
                <a:t>Conclusion</a:t>
              </a:r>
              <a:endParaRPr lang="ko-KR" altLang="en-US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A566EF8F-2B26-7CD1-6BC9-A6DC4A0589D2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5B9B05F-C019-20F1-5F98-60FAD2655533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BF3BC243-7B34-9D57-08F2-41E0505A0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A0387CBD-03C1-7A4D-0185-E55A185C0AEE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27115FF-E870-C28B-3466-9986315ADB1D}"/>
              </a:ext>
            </a:extLst>
          </p:cNvPr>
          <p:cNvSpPr txBox="1"/>
          <p:nvPr/>
        </p:nvSpPr>
        <p:spPr>
          <a:xfrm>
            <a:off x="683846" y="1387230"/>
            <a:ext cx="10470657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맑은 고딕"/>
              </a:rPr>
              <a:t>이번 연구는 의료 분야의 병변 분할 문제에 대량의 </a:t>
            </a:r>
            <a:r>
              <a:rPr lang="ko-KR" altLang="en-US" sz="1200" dirty="0" err="1">
                <a:ea typeface="맑은 고딕"/>
              </a:rPr>
              <a:t>unlabeled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data를</a:t>
            </a:r>
            <a:r>
              <a:rPr lang="ko-KR" altLang="en-US" sz="1200" dirty="0">
                <a:ea typeface="맑은 고딕"/>
              </a:rPr>
              <a:t> 효과적으로 활용할 수 있는 방법을 탐구했다.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맑은 고딕"/>
              </a:rPr>
              <a:t>그 첫번째 단계로 가장 단순(</a:t>
            </a:r>
            <a:r>
              <a:rPr lang="ko-KR" altLang="en-US" sz="1200" dirty="0" err="1">
                <a:ea typeface="맑은 고딕"/>
              </a:rPr>
              <a:t>simplest</a:t>
            </a:r>
            <a:r>
              <a:rPr lang="ko-KR" altLang="en-US" sz="1200" dirty="0">
                <a:ea typeface="맑은 고딕"/>
              </a:rPr>
              <a:t>)하고 대부분의 상황에 활용 가능한(</a:t>
            </a:r>
            <a:r>
              <a:rPr lang="ko-KR" altLang="en-US" sz="1200" dirty="0" err="1">
                <a:ea typeface="맑은 고딕"/>
              </a:rPr>
              <a:t>generally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applicable</a:t>
            </a:r>
            <a:r>
              <a:rPr lang="ko-KR" altLang="en-US" sz="1200" dirty="0">
                <a:ea typeface="맑은 고딕"/>
              </a:rPr>
              <a:t>)한 </a:t>
            </a:r>
            <a:r>
              <a:rPr lang="ko-KR" altLang="en-US" sz="1200" dirty="0" err="1">
                <a:ea typeface="맑은 고딕"/>
              </a:rPr>
              <a:t>Self-training을</a:t>
            </a:r>
            <a:r>
              <a:rPr lang="ko-KR" altLang="en-US" sz="1200" dirty="0">
                <a:ea typeface="맑은 고딕"/>
              </a:rPr>
              <a:t> 적용했다.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맑은 고딕"/>
              </a:rPr>
              <a:t>그 결과 </a:t>
            </a:r>
            <a:r>
              <a:rPr lang="ko-KR" altLang="en-US" sz="1200" dirty="0" err="1">
                <a:ea typeface="맑은 고딕"/>
              </a:rPr>
              <a:t>Self-traing의</a:t>
            </a:r>
            <a:r>
              <a:rPr lang="ko-KR" altLang="en-US" sz="1200" dirty="0">
                <a:ea typeface="맑은 고딕"/>
              </a:rPr>
              <a:t> 가능성과 한계점을 파악할 수 있었고 </a:t>
            </a:r>
            <a:r>
              <a:rPr lang="ko-KR" altLang="en-US" sz="1200" dirty="0" err="1">
                <a:ea typeface="맑은 고딕"/>
              </a:rPr>
              <a:t>Self-training의</a:t>
            </a:r>
            <a:r>
              <a:rPr lang="ko-KR" altLang="en-US" sz="1200" dirty="0">
                <a:ea typeface="맑은 고딕"/>
              </a:rPr>
              <a:t> 한계 분석을 통해 후속 연구의 방향성을 제시할 수 있었다.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맑은 고딕"/>
              </a:rPr>
              <a:t>이번 연구의 실험과 결과가 의료 분야의 </a:t>
            </a:r>
            <a:r>
              <a:rPr lang="ko-KR" altLang="en-US" sz="1200" dirty="0" err="1">
                <a:ea typeface="맑은 고딕"/>
              </a:rPr>
              <a:t>unlabeled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data</a:t>
            </a:r>
            <a:r>
              <a:rPr lang="ko-KR" altLang="en-US" sz="1200" dirty="0">
                <a:ea typeface="맑은 고딕"/>
              </a:rPr>
              <a:t> 활용 및 연구에 유의미하게 사용될 수 있기를 희망한다. 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>
              <a:ea typeface="맑은 고딕"/>
            </a:endParaRPr>
          </a:p>
          <a:p>
            <a:pPr marL="171450" indent="-171450">
              <a:buFont typeface="Arial"/>
              <a:buChar char="•"/>
            </a:pPr>
            <a:endParaRPr lang="ko-KR" altLang="en-US" sz="12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6701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D69A-E5CD-7F72-8E42-E3C8A9DE2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C766D197-B01C-AB27-E28B-A5E40E27CA2E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7682F-FA5C-57B2-3C3B-02BD6C05B641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D96036A6-CB13-976D-82B4-8ED4E29A421B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D12E5-2478-F9EB-133B-FBFD01C071A2}"/>
              </a:ext>
            </a:extLst>
          </p:cNvPr>
          <p:cNvGrpSpPr/>
          <p:nvPr/>
        </p:nvGrpSpPr>
        <p:grpSpPr>
          <a:xfrm>
            <a:off x="1664041" y="607608"/>
            <a:ext cx="10443305" cy="6193693"/>
            <a:chOff x="781538" y="615459"/>
            <a:chExt cx="10443305" cy="619369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B7C301A-A4C6-DE6A-B6A4-4DCFEA4B77EC}"/>
                </a:ext>
              </a:extLst>
            </p:cNvPr>
            <p:cNvSpPr/>
            <p:nvPr/>
          </p:nvSpPr>
          <p:spPr>
            <a:xfrm>
              <a:off x="2969844" y="5343768"/>
              <a:ext cx="3243383" cy="14653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0BF5BB2-C401-5A8C-6A20-E05F2FC84BDC}"/>
                </a:ext>
              </a:extLst>
            </p:cNvPr>
            <p:cNvGrpSpPr/>
            <p:nvPr/>
          </p:nvGrpSpPr>
          <p:grpSpPr>
            <a:xfrm>
              <a:off x="781538" y="615459"/>
              <a:ext cx="10443305" cy="6086232"/>
              <a:chOff x="781538" y="615459"/>
              <a:chExt cx="10443305" cy="6086232"/>
            </a:xfrm>
          </p:grpSpPr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5908DC63-89D6-E71B-ACE3-31CB2E5571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9874" y="4110890"/>
                <a:ext cx="416170" cy="3907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BF030AE2-415A-F2CB-BED5-864CFCCB1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9644" y="3694721"/>
                <a:ext cx="416170" cy="5862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CC6A74A-8EFC-7309-C4A7-51C6ABDA9F10}"/>
                  </a:ext>
                </a:extLst>
              </p:cNvPr>
              <p:cNvSpPr/>
              <p:nvPr/>
            </p:nvSpPr>
            <p:spPr>
              <a:xfrm>
                <a:off x="2344611" y="615461"/>
                <a:ext cx="4308231" cy="18073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A2A8EBC-5143-73D1-73F9-B319EBB7E7AB}"/>
                  </a:ext>
                </a:extLst>
              </p:cNvPr>
              <p:cNvSpPr/>
              <p:nvPr/>
            </p:nvSpPr>
            <p:spPr>
              <a:xfrm>
                <a:off x="2960075" y="2461845"/>
                <a:ext cx="1797537" cy="27451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E2DD79B-8009-EAB5-9B78-61F416B14924}"/>
                  </a:ext>
                </a:extLst>
              </p:cNvPr>
              <p:cNvSpPr/>
              <p:nvPr/>
            </p:nvSpPr>
            <p:spPr>
              <a:xfrm>
                <a:off x="6643074" y="615461"/>
                <a:ext cx="4581769" cy="459153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0ED8B89-8D10-4815-69B2-0FDEE2A0D91C}"/>
                  </a:ext>
                </a:extLst>
              </p:cNvPr>
              <p:cNvSpPr/>
              <p:nvPr/>
            </p:nvSpPr>
            <p:spPr>
              <a:xfrm>
                <a:off x="3018690" y="2706075"/>
                <a:ext cx="1690075" cy="11820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B3FE0BD-6968-5252-5FD5-96299AF58914}"/>
                  </a:ext>
                </a:extLst>
              </p:cNvPr>
              <p:cNvSpPr/>
              <p:nvPr/>
            </p:nvSpPr>
            <p:spPr>
              <a:xfrm>
                <a:off x="3018690" y="3927230"/>
                <a:ext cx="1690075" cy="7815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F673E007-693D-27AD-CED0-CF74C910CDD1}"/>
                  </a:ext>
                </a:extLst>
              </p:cNvPr>
              <p:cNvSpPr/>
              <p:nvPr/>
            </p:nvSpPr>
            <p:spPr>
              <a:xfrm>
                <a:off x="3008921" y="4757612"/>
                <a:ext cx="1690075" cy="3907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22" name="TextBox 11">
                <a:extLst>
                  <a:ext uri="{FF2B5EF4-FFF2-40B4-BE49-F238E27FC236}">
                    <a16:creationId xmlns:a16="http://schemas.microsoft.com/office/drawing/2014/main" id="{31B9D7F2-E75E-2073-488B-D706589538EF}"/>
                  </a:ext>
                </a:extLst>
              </p:cNvPr>
              <p:cNvSpPr txBox="1"/>
              <p:nvPr/>
            </p:nvSpPr>
            <p:spPr>
              <a:xfrm>
                <a:off x="5998304" y="615459"/>
                <a:ext cx="2645506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ea typeface="맑은 고딕"/>
                  </a:rPr>
                  <a:t>semseg-baseline</a:t>
                </a:r>
                <a:r>
                  <a:rPr lang="ko-KR" altLang="en-US" sz="1000">
                    <a:ea typeface="맑은 고딕"/>
                  </a:rPr>
                  <a:t> (</a:t>
                </a:r>
                <a:r>
                  <a:rPr lang="ko-KR" altLang="en-US" sz="1000" err="1">
                    <a:ea typeface="맑은 고딕"/>
                  </a:rPr>
                  <a:t>semantic</a:t>
                </a:r>
                <a:r>
                  <a:rPr lang="ko-KR" altLang="en-US" sz="1000">
                    <a:ea typeface="맑은 고딕"/>
                  </a:rPr>
                  <a:t> </a:t>
                </a:r>
                <a:r>
                  <a:rPr lang="ko-KR" altLang="en-US" sz="1000" err="1">
                    <a:ea typeface="맑은 고딕"/>
                  </a:rPr>
                  <a:t>segmentation</a:t>
                </a:r>
                <a:r>
                  <a:rPr lang="ko-KR" altLang="en-US" sz="1000">
                    <a:ea typeface="맑은 고딕"/>
                  </a:rPr>
                  <a:t>)</a:t>
                </a:r>
              </a:p>
            </p:txBody>
          </p:sp>
          <p:sp>
            <p:nvSpPr>
              <p:cNvPr id="323" name="TextBox 12">
                <a:extLst>
                  <a:ext uri="{FF2B5EF4-FFF2-40B4-BE49-F238E27FC236}">
                    <a16:creationId xmlns:a16="http://schemas.microsoft.com/office/drawing/2014/main" id="{D90CB262-CBB3-A53F-8594-ACDC0CE03EF8}"/>
                  </a:ext>
                </a:extLst>
              </p:cNvPr>
              <p:cNvSpPr txBox="1"/>
              <p:nvPr/>
            </p:nvSpPr>
            <p:spPr>
              <a:xfrm>
                <a:off x="2960075" y="2461842"/>
                <a:ext cx="1717430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ea typeface="맑은 고딕"/>
                  </a:rPr>
                  <a:t>pseudo_label_dataset</a:t>
                </a:r>
                <a:endParaRPr lang="ko-KR" altLang="en-US" sz="1000" b="1">
                  <a:ea typeface="맑은 고딕"/>
                </a:endParaRPr>
              </a:p>
            </p:txBody>
          </p:sp>
          <p:sp>
            <p:nvSpPr>
              <p:cNvPr id="324" name="TextBox 13">
                <a:extLst>
                  <a:ext uri="{FF2B5EF4-FFF2-40B4-BE49-F238E27FC236}">
                    <a16:creationId xmlns:a16="http://schemas.microsoft.com/office/drawing/2014/main" id="{07D861F0-C218-F428-EEAD-31187C7F70FC}"/>
                  </a:ext>
                </a:extLst>
              </p:cNvPr>
              <p:cNvSpPr txBox="1"/>
              <p:nvPr/>
            </p:nvSpPr>
            <p:spPr>
              <a:xfrm>
                <a:off x="2969842" y="5343767"/>
                <a:ext cx="2919044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>
                    <a:ea typeface="맑은 고딕"/>
                  </a:rPr>
                  <a:t>detectron2-baseline</a:t>
                </a:r>
                <a:r>
                  <a:rPr lang="ko-KR" altLang="en-US" sz="1000">
                    <a:ea typeface="맑은 고딕"/>
                  </a:rPr>
                  <a:t> (</a:t>
                </a:r>
                <a:r>
                  <a:rPr lang="ko-KR" altLang="en-US" sz="1000" err="1">
                    <a:ea typeface="맑은 고딕"/>
                  </a:rPr>
                  <a:t>instance</a:t>
                </a:r>
                <a:r>
                  <a:rPr lang="ko-KR" altLang="en-US" sz="1000">
                    <a:ea typeface="맑은 고딕"/>
                  </a:rPr>
                  <a:t> </a:t>
                </a:r>
                <a:r>
                  <a:rPr lang="ko-KR" altLang="en-US" sz="1000" err="1">
                    <a:ea typeface="맑은 고딕"/>
                  </a:rPr>
                  <a:t>segmentation</a:t>
                </a:r>
                <a:r>
                  <a:rPr lang="ko-KR" altLang="en-US" sz="1000">
                    <a:ea typeface="맑은 고딕"/>
                  </a:rPr>
                  <a:t>)</a:t>
                </a: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4FA12141-31AF-CE73-5AB2-ACCA9A39ED72}"/>
                  </a:ext>
                </a:extLst>
              </p:cNvPr>
              <p:cNvSpPr/>
              <p:nvPr/>
            </p:nvSpPr>
            <p:spPr>
              <a:xfrm>
                <a:off x="781538" y="2872152"/>
                <a:ext cx="1211383" cy="81084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err="1">
                    <a:ea typeface="맑은 고딕"/>
                  </a:rPr>
                  <a:t>Raw</a:t>
                </a:r>
                <a:r>
                  <a:rPr lang="ko-KR" altLang="en-US" sz="1200">
                    <a:ea typeface="맑은 고딕"/>
                  </a:rPr>
                  <a:t> </a:t>
                </a:r>
                <a:r>
                  <a:rPr lang="ko-KR" altLang="en-US" sz="1200" err="1">
                    <a:ea typeface="맑은 고딕"/>
                  </a:rPr>
                  <a:t>data</a:t>
                </a:r>
                <a:endParaRPr lang="ko-KR" altLang="en-US" sz="1200" err="1"/>
              </a:p>
            </p:txBody>
          </p:sp>
          <p:cxnSp>
            <p:nvCxnSpPr>
              <p:cNvPr id="326" name="직선 화살표 연결선 325">
                <a:extLst>
                  <a:ext uri="{FF2B5EF4-FFF2-40B4-BE49-F238E27FC236}">
                    <a16:creationId xmlns:a16="http://schemas.microsoft.com/office/drawing/2014/main" id="{78A286F7-0D43-BEEE-5CCA-76E123733AFB}"/>
                  </a:ext>
                </a:extLst>
              </p:cNvPr>
              <p:cNvCxnSpPr/>
              <p:nvPr/>
            </p:nvCxnSpPr>
            <p:spPr>
              <a:xfrm flipV="1">
                <a:off x="2024184" y="3280508"/>
                <a:ext cx="894862" cy="3907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182D7C00-612D-9F97-4B00-F395425B5929}"/>
                  </a:ext>
                </a:extLst>
              </p:cNvPr>
              <p:cNvSpPr/>
              <p:nvPr/>
            </p:nvSpPr>
            <p:spPr>
              <a:xfrm>
                <a:off x="6809151" y="996459"/>
                <a:ext cx="1895228" cy="11723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28" name="TextBox 17">
                <a:extLst>
                  <a:ext uri="{FF2B5EF4-FFF2-40B4-BE49-F238E27FC236}">
                    <a16:creationId xmlns:a16="http://schemas.microsoft.com/office/drawing/2014/main" id="{61312A8D-FF77-564E-C7A0-828197F090AD}"/>
                  </a:ext>
                </a:extLst>
              </p:cNvPr>
              <p:cNvSpPr txBox="1"/>
              <p:nvPr/>
            </p:nvSpPr>
            <p:spPr>
              <a:xfrm>
                <a:off x="6867765" y="1025766"/>
                <a:ext cx="887045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ea typeface="맑은 고딕"/>
                  </a:rPr>
                  <a:t>weight_dir</a:t>
                </a:r>
                <a:endParaRPr lang="ko-KR" altLang="en-US" sz="1000" b="1">
                  <a:ea typeface="맑은 고딕"/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8C424F79-80DD-C7D4-CC6E-8023C51A6F2E}"/>
                  </a:ext>
                </a:extLst>
              </p:cNvPr>
              <p:cNvSpPr/>
              <p:nvPr/>
            </p:nvSpPr>
            <p:spPr>
              <a:xfrm>
                <a:off x="6897076" y="1269998"/>
                <a:ext cx="1719382" cy="22469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exp1.pth</a:t>
                </a: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DC1BA661-42AC-B4D4-BD41-553D9C74C7BD}"/>
                  </a:ext>
                </a:extLst>
              </p:cNvPr>
              <p:cNvSpPr/>
              <p:nvPr/>
            </p:nvSpPr>
            <p:spPr>
              <a:xfrm>
                <a:off x="6897076" y="1553305"/>
                <a:ext cx="1719382" cy="22469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exp2.pth</a:t>
                </a:r>
              </a:p>
            </p:txBody>
          </p:sp>
          <p:sp>
            <p:nvSpPr>
              <p:cNvPr id="331" name="TextBox 20">
                <a:extLst>
                  <a:ext uri="{FF2B5EF4-FFF2-40B4-BE49-F238E27FC236}">
                    <a16:creationId xmlns:a16="http://schemas.microsoft.com/office/drawing/2014/main" id="{CC80689B-9A48-B64D-2DA5-CD407DE1027E}"/>
                  </a:ext>
                </a:extLst>
              </p:cNvPr>
              <p:cNvSpPr txBox="1"/>
              <p:nvPr/>
            </p:nvSpPr>
            <p:spPr>
              <a:xfrm>
                <a:off x="7650004" y="1825032"/>
                <a:ext cx="248705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00" b="1">
                    <a:ea typeface="맑은 고딕"/>
                  </a:rPr>
                  <a:t>•</a:t>
                </a:r>
                <a:endParaRPr lang="ko-KR" altLang="en-US" sz="600">
                  <a:ea typeface="맑은 고딕"/>
                </a:endParaRPr>
              </a:p>
              <a:p>
                <a:r>
                  <a:rPr lang="en-US" sz="600" b="1">
                    <a:latin typeface="Malgun Gothic"/>
                    <a:ea typeface="Malgun Gothic"/>
                  </a:rPr>
                  <a:t>•</a:t>
                </a:r>
              </a:p>
              <a:p>
                <a:r>
                  <a:rPr lang="en-US" sz="600" b="1">
                    <a:latin typeface="Malgun Gothic"/>
                    <a:ea typeface="Malgun Gothic"/>
                  </a:rPr>
                  <a:t>•</a:t>
                </a:r>
                <a:endParaRPr lang="en-US" sz="600">
                  <a:ea typeface="맑은 고딕" panose="020F0502020204030204"/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0B324EC4-7B23-1B8B-2381-FBF92D3FCF8F}"/>
                  </a:ext>
                </a:extLst>
              </p:cNvPr>
              <p:cNvSpPr/>
              <p:nvPr/>
            </p:nvSpPr>
            <p:spPr>
              <a:xfrm>
                <a:off x="8841151" y="996459"/>
                <a:ext cx="1895228" cy="11723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ea typeface="맑은 고딕"/>
                </a:endParaRPr>
              </a:p>
            </p:txBody>
          </p:sp>
          <p:sp>
            <p:nvSpPr>
              <p:cNvPr id="333" name="TextBox 22">
                <a:extLst>
                  <a:ext uri="{FF2B5EF4-FFF2-40B4-BE49-F238E27FC236}">
                    <a16:creationId xmlns:a16="http://schemas.microsoft.com/office/drawing/2014/main" id="{9C8FF002-A2A9-8D82-6D56-AF4404D397AF}"/>
                  </a:ext>
                </a:extLst>
              </p:cNvPr>
              <p:cNvSpPr txBox="1"/>
              <p:nvPr/>
            </p:nvSpPr>
            <p:spPr>
              <a:xfrm>
                <a:off x="8841149" y="996458"/>
                <a:ext cx="887045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ea typeface="맑은 고딕"/>
                  </a:rPr>
                  <a:t>models</a:t>
                </a:r>
                <a:endParaRPr lang="ko-KR" altLang="en-US" sz="1000" b="1">
                  <a:ea typeface="맑은 고딕"/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C32B81FB-4A32-CC0D-0F56-0A36976AAF87}"/>
                  </a:ext>
                </a:extLst>
              </p:cNvPr>
              <p:cNvSpPr/>
              <p:nvPr/>
            </p:nvSpPr>
            <p:spPr>
              <a:xfrm>
                <a:off x="8929076" y="1269998"/>
                <a:ext cx="1719382" cy="22469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unet.py</a:t>
                </a: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1C9B7155-7E82-7536-AF52-BA4CD9F713E8}"/>
                  </a:ext>
                </a:extLst>
              </p:cNvPr>
              <p:cNvSpPr/>
              <p:nvPr/>
            </p:nvSpPr>
            <p:spPr>
              <a:xfrm>
                <a:off x="8929076" y="1553305"/>
                <a:ext cx="1719382" cy="22469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hrnet.py</a:t>
                </a:r>
              </a:p>
            </p:txBody>
          </p:sp>
          <p:sp>
            <p:nvSpPr>
              <p:cNvPr id="336" name="TextBox 25">
                <a:extLst>
                  <a:ext uri="{FF2B5EF4-FFF2-40B4-BE49-F238E27FC236}">
                    <a16:creationId xmlns:a16="http://schemas.microsoft.com/office/drawing/2014/main" id="{28B77415-8EEB-8E11-986A-677AB768A0B1}"/>
                  </a:ext>
                </a:extLst>
              </p:cNvPr>
              <p:cNvSpPr txBox="1"/>
              <p:nvPr/>
            </p:nvSpPr>
            <p:spPr>
              <a:xfrm>
                <a:off x="9662466" y="1795724"/>
                <a:ext cx="248705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00" b="1">
                    <a:ea typeface="맑은 고딕"/>
                  </a:rPr>
                  <a:t>•</a:t>
                </a:r>
                <a:endParaRPr lang="ko-KR" altLang="en-US" sz="600">
                  <a:ea typeface="맑은 고딕"/>
                </a:endParaRPr>
              </a:p>
              <a:p>
                <a:r>
                  <a:rPr lang="en-US" sz="600" b="1">
                    <a:latin typeface="Malgun Gothic"/>
                    <a:ea typeface="Malgun Gothic"/>
                  </a:rPr>
                  <a:t>•</a:t>
                </a:r>
              </a:p>
              <a:p>
                <a:r>
                  <a:rPr lang="en-US" sz="600" b="1">
                    <a:latin typeface="Malgun Gothic"/>
                    <a:ea typeface="Malgun Gothic"/>
                  </a:rPr>
                  <a:t>•</a:t>
                </a:r>
                <a:endParaRPr lang="en-US" sz="600">
                  <a:ea typeface="맑은 고딕" panose="020F0502020204030204"/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EC6CDF8F-7004-AAD7-A3D5-9DEA135BDC5E}"/>
                  </a:ext>
                </a:extLst>
              </p:cNvPr>
              <p:cNvSpPr/>
              <p:nvPr/>
            </p:nvSpPr>
            <p:spPr>
              <a:xfrm>
                <a:off x="6897076" y="2549766"/>
                <a:ext cx="3985842" cy="18952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>
                  <a:ea typeface="맑은 고딕"/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9EC9FC6A-09CA-C524-51CE-2E2E12192253}"/>
                  </a:ext>
                </a:extLst>
              </p:cNvPr>
              <p:cNvSpPr/>
              <p:nvPr/>
            </p:nvSpPr>
            <p:spPr>
              <a:xfrm>
                <a:off x="6955690" y="2872151"/>
                <a:ext cx="1543537" cy="11332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2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Ensemble</a:t>
                </a:r>
                <a:r>
                  <a:rPr lang="ko-KR" altLang="en-US" sz="1200" b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 / </a:t>
                </a:r>
                <a:r>
                  <a:rPr lang="ko-KR" altLang="en-US" sz="12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Single</a:t>
                </a:r>
                <a:r>
                  <a:rPr lang="ko-KR" altLang="en-US" sz="1200" b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 </a:t>
                </a:r>
                <a:br>
                  <a:rPr lang="ko-KR" altLang="en-US" sz="1200" b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</a:br>
                <a:r>
                  <a:rPr lang="ko-KR" altLang="en-US" sz="12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Model</a:t>
                </a:r>
                <a:endParaRPr lang="ko-KR" altLang="en-US" sz="1200" b="1" err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9" name="TextBox 28">
                <a:extLst>
                  <a:ext uri="{FF2B5EF4-FFF2-40B4-BE49-F238E27FC236}">
                    <a16:creationId xmlns:a16="http://schemas.microsoft.com/office/drawing/2014/main" id="{C1B5A6F0-97BD-B141-2A96-57FCF90557E8}"/>
                  </a:ext>
                </a:extLst>
              </p:cNvPr>
              <p:cNvSpPr txBox="1"/>
              <p:nvPr/>
            </p:nvSpPr>
            <p:spPr>
              <a:xfrm>
                <a:off x="6955688" y="2872150"/>
                <a:ext cx="887045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ea typeface="맑은 고딕"/>
                  </a:rPr>
                  <a:t>inference</a:t>
                </a:r>
                <a:endParaRPr lang="ko-KR" altLang="en-US" sz="1000" b="1">
                  <a:ea typeface="맑은 고딕"/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1BFE55BD-FAEC-DE3D-3137-1DF3F8398209}"/>
                  </a:ext>
                </a:extLst>
              </p:cNvPr>
              <p:cNvSpPr/>
              <p:nvPr/>
            </p:nvSpPr>
            <p:spPr>
              <a:xfrm>
                <a:off x="6926384" y="4200767"/>
                <a:ext cx="1826843" cy="2442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pseudo_label_creator.py</a:t>
                </a:r>
              </a:p>
            </p:txBody>
          </p:sp>
          <p:cxnSp>
            <p:nvCxnSpPr>
              <p:cNvPr id="341" name="직선 화살표 연결선 340">
                <a:extLst>
                  <a:ext uri="{FF2B5EF4-FFF2-40B4-BE49-F238E27FC236}">
                    <a16:creationId xmlns:a16="http://schemas.microsoft.com/office/drawing/2014/main" id="{B4630A77-57F2-E9A3-F8C8-FC6BA8104D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01184" y="3436815"/>
                <a:ext cx="894862" cy="3907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C051731C-F941-43EB-B68A-99754E9FF631}"/>
                  </a:ext>
                </a:extLst>
              </p:cNvPr>
              <p:cNvSpPr/>
              <p:nvPr/>
            </p:nvSpPr>
            <p:spPr>
              <a:xfrm>
                <a:off x="4952997" y="2383692"/>
                <a:ext cx="1690077" cy="28233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3DBB1D27-9CCD-E25E-AB51-7B7786E5A25B}"/>
                  </a:ext>
                </a:extLst>
              </p:cNvPr>
              <p:cNvSpPr/>
              <p:nvPr/>
            </p:nvSpPr>
            <p:spPr>
              <a:xfrm>
                <a:off x="5079998" y="2549766"/>
                <a:ext cx="1504458" cy="18952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>
                  <a:ea typeface="맑은 고딕"/>
                </a:endParaRPr>
              </a:p>
            </p:txBody>
          </p:sp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3A8D1A78-50D0-6DC9-A8FB-844C42DDE793}"/>
                  </a:ext>
                </a:extLst>
              </p:cNvPr>
              <p:cNvSpPr/>
              <p:nvPr/>
            </p:nvSpPr>
            <p:spPr>
              <a:xfrm>
                <a:off x="5109305" y="4210536"/>
                <a:ext cx="908536" cy="18561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dataset.py</a:t>
                </a:r>
              </a:p>
            </p:txBody>
          </p:sp>
          <p:cxnSp>
            <p:nvCxnSpPr>
              <p:cNvPr id="345" name="직선 화살표 연결선 344">
                <a:extLst>
                  <a:ext uri="{FF2B5EF4-FFF2-40B4-BE49-F238E27FC236}">
                    <a16:creationId xmlns:a16="http://schemas.microsoft.com/office/drawing/2014/main" id="{A240687E-C926-FB11-6E79-621DC86AF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8260" y="2200028"/>
                <a:ext cx="5863" cy="592016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직선 화살표 연결선 345">
                <a:extLst>
                  <a:ext uri="{FF2B5EF4-FFF2-40B4-BE49-F238E27FC236}">
                    <a16:creationId xmlns:a16="http://schemas.microsoft.com/office/drawing/2014/main" id="{72A7F6B7-69A2-5508-5380-1D5F0797EBDE}"/>
                  </a:ext>
                </a:extLst>
              </p:cNvPr>
              <p:cNvCxnSpPr/>
              <p:nvPr/>
            </p:nvCxnSpPr>
            <p:spPr>
              <a:xfrm flipV="1">
                <a:off x="7788031" y="2362201"/>
                <a:ext cx="1998784" cy="13676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화살표 연결선 346">
                <a:extLst>
                  <a:ext uri="{FF2B5EF4-FFF2-40B4-BE49-F238E27FC236}">
                    <a16:creationId xmlns:a16="http://schemas.microsoft.com/office/drawing/2014/main" id="{0025D180-E8A9-5E86-3852-9914F83039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67277" y="2160954"/>
                <a:ext cx="3907" cy="211015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6AA817EF-6B5E-B36F-57CF-B499C0007D95}"/>
                  </a:ext>
                </a:extLst>
              </p:cNvPr>
              <p:cNvSpPr/>
              <p:nvPr/>
            </p:nvSpPr>
            <p:spPr>
              <a:xfrm>
                <a:off x="9095152" y="2676769"/>
                <a:ext cx="1611922" cy="164123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err="1">
                    <a:ea typeface="맑은 고딕"/>
                  </a:rPr>
                  <a:t>Create</a:t>
                </a:r>
                <a:r>
                  <a:rPr lang="ko-KR" altLang="en-US" sz="1200">
                    <a:ea typeface="맑은 고딕"/>
                  </a:rPr>
                  <a:t> </a:t>
                </a:r>
                <a:br>
                  <a:rPr lang="ko-KR" altLang="en-US" sz="1200">
                    <a:ea typeface="맑은 고딕"/>
                  </a:rPr>
                </a:br>
                <a:r>
                  <a:rPr lang="ko-KR" altLang="en-US" sz="1200" err="1">
                    <a:ea typeface="맑은 고딕"/>
                  </a:rPr>
                  <a:t>Pseudo</a:t>
                </a:r>
                <a:r>
                  <a:rPr lang="ko-KR" altLang="en-US" sz="1200">
                    <a:ea typeface="맑은 고딕"/>
                  </a:rPr>
                  <a:t> </a:t>
                </a:r>
                <a:r>
                  <a:rPr lang="ko-KR" altLang="en-US" sz="1200" err="1">
                    <a:ea typeface="맑은 고딕"/>
                  </a:rPr>
                  <a:t>label</a:t>
                </a:r>
                <a:endParaRPr lang="ko-KR" altLang="en-US" sz="1200">
                  <a:ea typeface="맑은 고딕"/>
                </a:endParaRPr>
              </a:p>
            </p:txBody>
          </p:sp>
          <p:cxnSp>
            <p:nvCxnSpPr>
              <p:cNvPr id="349" name="직선 화살표 연결선 348">
                <a:extLst>
                  <a:ext uri="{FF2B5EF4-FFF2-40B4-BE49-F238E27FC236}">
                    <a16:creationId xmlns:a16="http://schemas.microsoft.com/office/drawing/2014/main" id="{2FA4C85A-1145-47E3-8C3B-50894B8CA2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4969" y="4609122"/>
                <a:ext cx="5122984" cy="3907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화살표 연결선 349">
                <a:extLst>
                  <a:ext uri="{FF2B5EF4-FFF2-40B4-BE49-F238E27FC236}">
                    <a16:creationId xmlns:a16="http://schemas.microsoft.com/office/drawing/2014/main" id="{3DF08B6E-ADA2-CE3A-B04D-CF3347E7D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4969" y="4951045"/>
                <a:ext cx="5122984" cy="3907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화살표 연결선 350">
                <a:extLst>
                  <a:ext uri="{FF2B5EF4-FFF2-40B4-BE49-F238E27FC236}">
                    <a16:creationId xmlns:a16="http://schemas.microsoft.com/office/drawing/2014/main" id="{09615EB6-B882-CBBE-6A9E-A73D44825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04046" y="4095262"/>
                <a:ext cx="13676" cy="855783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3ECFF373-DB3F-7EFC-987C-FA6850E49149}"/>
                  </a:ext>
                </a:extLst>
              </p:cNvPr>
              <p:cNvSpPr/>
              <p:nvPr/>
            </p:nvSpPr>
            <p:spPr>
              <a:xfrm>
                <a:off x="3057768" y="2950305"/>
                <a:ext cx="1611921" cy="25399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SIIM</a:t>
                </a: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1A4B0827-449A-8ECC-9AF2-270B32EF293F}"/>
                  </a:ext>
                </a:extLst>
              </p:cNvPr>
              <p:cNvSpPr/>
              <p:nvPr/>
            </p:nvSpPr>
            <p:spPr>
              <a:xfrm>
                <a:off x="3057768" y="3262920"/>
                <a:ext cx="1611921" cy="25399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MIMIC</a:t>
                </a:r>
              </a:p>
            </p:txBody>
          </p:sp>
          <p:sp>
            <p:nvSpPr>
              <p:cNvPr id="354" name="TextBox 43">
                <a:extLst>
                  <a:ext uri="{FF2B5EF4-FFF2-40B4-BE49-F238E27FC236}">
                    <a16:creationId xmlns:a16="http://schemas.microsoft.com/office/drawing/2014/main" id="{76A26F9A-D550-C9EF-C57D-1719C68DDDE4}"/>
                  </a:ext>
                </a:extLst>
              </p:cNvPr>
              <p:cNvSpPr txBox="1"/>
              <p:nvPr/>
            </p:nvSpPr>
            <p:spPr>
              <a:xfrm>
                <a:off x="3781388" y="3515109"/>
                <a:ext cx="248705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00" b="1">
                    <a:ea typeface="맑은 고딕"/>
                  </a:rPr>
                  <a:t>•</a:t>
                </a:r>
                <a:endParaRPr lang="ko-KR" altLang="en-US" sz="600">
                  <a:ea typeface="맑은 고딕"/>
                </a:endParaRPr>
              </a:p>
              <a:p>
                <a:r>
                  <a:rPr lang="en-US" sz="600" b="1">
                    <a:latin typeface="Malgun Gothic"/>
                    <a:ea typeface="Malgun Gothic"/>
                  </a:rPr>
                  <a:t>•</a:t>
                </a:r>
              </a:p>
              <a:p>
                <a:r>
                  <a:rPr lang="en-US" sz="600" b="1">
                    <a:latin typeface="Malgun Gothic"/>
                    <a:ea typeface="Malgun Gothic"/>
                  </a:rPr>
                  <a:t>•</a:t>
                </a:r>
                <a:endParaRPr lang="en-US" sz="600">
                  <a:ea typeface="맑은 고딕" panose="020F0502020204030204"/>
                </a:endParaRPr>
              </a:p>
            </p:txBody>
          </p:sp>
          <p:sp>
            <p:nvSpPr>
              <p:cNvPr id="355" name="TextBox 44">
                <a:extLst>
                  <a:ext uri="{FF2B5EF4-FFF2-40B4-BE49-F238E27FC236}">
                    <a16:creationId xmlns:a16="http://schemas.microsoft.com/office/drawing/2014/main" id="{E9CC6736-1094-1847-D2F6-093E001A550F}"/>
                  </a:ext>
                </a:extLst>
              </p:cNvPr>
              <p:cNvSpPr txBox="1"/>
              <p:nvPr/>
            </p:nvSpPr>
            <p:spPr>
              <a:xfrm>
                <a:off x="3018690" y="2706072"/>
                <a:ext cx="1717430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ea typeface="맑은 고딕"/>
                  </a:rPr>
                  <a:t>images</a:t>
                </a:r>
              </a:p>
            </p:txBody>
          </p:sp>
          <p:sp>
            <p:nvSpPr>
              <p:cNvPr id="356" name="TextBox 45">
                <a:extLst>
                  <a:ext uri="{FF2B5EF4-FFF2-40B4-BE49-F238E27FC236}">
                    <a16:creationId xmlns:a16="http://schemas.microsoft.com/office/drawing/2014/main" id="{9545093F-C47C-D1F7-CAE2-7E04E9C28230}"/>
                  </a:ext>
                </a:extLst>
              </p:cNvPr>
              <p:cNvSpPr txBox="1"/>
              <p:nvPr/>
            </p:nvSpPr>
            <p:spPr>
              <a:xfrm>
                <a:off x="3018689" y="3927225"/>
                <a:ext cx="1199661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ea typeface="맑은 고딕"/>
                  </a:rPr>
                  <a:t>annotations</a:t>
                </a:r>
              </a:p>
            </p:txBody>
          </p:sp>
          <p:sp>
            <p:nvSpPr>
              <p:cNvPr id="357" name="TextBox 46">
                <a:extLst>
                  <a:ext uri="{FF2B5EF4-FFF2-40B4-BE49-F238E27FC236}">
                    <a16:creationId xmlns:a16="http://schemas.microsoft.com/office/drawing/2014/main" id="{34B333BA-E4DF-CC65-FDAF-273244D5C86B}"/>
                  </a:ext>
                </a:extLst>
              </p:cNvPr>
              <p:cNvSpPr txBox="1"/>
              <p:nvPr/>
            </p:nvSpPr>
            <p:spPr>
              <a:xfrm>
                <a:off x="3008920" y="4757610"/>
                <a:ext cx="149273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ea typeface="맑은 고딕"/>
                  </a:rPr>
                  <a:t>outputs</a:t>
                </a:r>
              </a:p>
            </p:txBody>
          </p: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04797D2E-0EDF-6B49-0EC0-916D5F2491F9}"/>
                  </a:ext>
                </a:extLst>
              </p:cNvPr>
              <p:cNvSpPr/>
              <p:nvPr/>
            </p:nvSpPr>
            <p:spPr>
              <a:xfrm>
                <a:off x="3057767" y="4142151"/>
                <a:ext cx="722921" cy="25399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v1</a:t>
                </a:r>
              </a:p>
            </p:txBody>
          </p:sp>
          <p:sp>
            <p:nvSpPr>
              <p:cNvPr id="360" name="TextBox 48">
                <a:extLst>
                  <a:ext uri="{FF2B5EF4-FFF2-40B4-BE49-F238E27FC236}">
                    <a16:creationId xmlns:a16="http://schemas.microsoft.com/office/drawing/2014/main" id="{E9CFA5A5-FE93-7C64-B77C-A0CCA63485FF}"/>
                  </a:ext>
                </a:extLst>
              </p:cNvPr>
              <p:cNvSpPr txBox="1"/>
              <p:nvPr/>
            </p:nvSpPr>
            <p:spPr>
              <a:xfrm>
                <a:off x="3752081" y="4365032"/>
                <a:ext cx="248705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00" b="1">
                    <a:ea typeface="맑은 고딕"/>
                  </a:rPr>
                  <a:t>•</a:t>
                </a:r>
                <a:endParaRPr lang="ko-KR" altLang="en-US" sz="600">
                  <a:ea typeface="맑은 고딕"/>
                </a:endParaRPr>
              </a:p>
              <a:p>
                <a:r>
                  <a:rPr lang="en-US" sz="600" b="1">
                    <a:latin typeface="Malgun Gothic"/>
                    <a:ea typeface="Malgun Gothic"/>
                  </a:rPr>
                  <a:t>•</a:t>
                </a:r>
              </a:p>
              <a:p>
                <a:r>
                  <a:rPr lang="en-US" sz="600" b="1">
                    <a:latin typeface="Malgun Gothic"/>
                    <a:ea typeface="Malgun Gothic"/>
                  </a:rPr>
                  <a:t>•</a:t>
                </a:r>
                <a:endParaRPr lang="en-US" sz="600">
                  <a:ea typeface="맑은 고딕" panose="020F0502020204030204"/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1348F9CC-9962-526E-C82D-A30B34286E2E}"/>
                  </a:ext>
                </a:extLst>
              </p:cNvPr>
              <p:cNvSpPr/>
              <p:nvPr/>
            </p:nvSpPr>
            <p:spPr>
              <a:xfrm>
                <a:off x="2539998" y="713150"/>
                <a:ext cx="3233611" cy="162169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>
                  <a:ea typeface="맑은 고딕"/>
                </a:endParaRPr>
              </a:p>
            </p:txBody>
          </p:sp>
          <p:cxnSp>
            <p:nvCxnSpPr>
              <p:cNvPr id="362" name="직선 화살표 연결선 361">
                <a:extLst>
                  <a:ext uri="{FF2B5EF4-FFF2-40B4-BE49-F238E27FC236}">
                    <a16:creationId xmlns:a16="http://schemas.microsoft.com/office/drawing/2014/main" id="{60791E4F-8B03-B5C0-7A19-64BC3793D0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4183" y="1717430"/>
                <a:ext cx="894862" cy="3907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화살표 연결선 362">
                <a:extLst>
                  <a:ext uri="{FF2B5EF4-FFF2-40B4-BE49-F238E27FC236}">
                    <a16:creationId xmlns:a16="http://schemas.microsoft.com/office/drawing/2014/main" id="{71D137D7-AE7A-C575-3485-659AA832EE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0736" y="1350106"/>
                <a:ext cx="883138" cy="5862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77057B14-E43E-CFA9-9F9B-65C8433937ED}"/>
                  </a:ext>
                </a:extLst>
              </p:cNvPr>
              <p:cNvSpPr/>
              <p:nvPr/>
            </p:nvSpPr>
            <p:spPr>
              <a:xfrm>
                <a:off x="2539997" y="2041768"/>
                <a:ext cx="791305" cy="254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train.py</a:t>
                </a: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379C62F1-B898-7884-70E4-F829E8FBF752}"/>
                  </a:ext>
                </a:extLst>
              </p:cNvPr>
              <p:cNvSpPr/>
              <p:nvPr/>
            </p:nvSpPr>
            <p:spPr>
              <a:xfrm>
                <a:off x="2608383" y="820614"/>
                <a:ext cx="3067537" cy="1445847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>
                    <a:ea typeface="맑은 고딕"/>
                  </a:rPr>
                  <a:t>  </a:t>
                </a:r>
                <a:r>
                  <a:rPr lang="ko-KR" altLang="en-US" sz="1200">
                    <a:ea typeface="맑은 고딕"/>
                  </a:rPr>
                  <a:t>       </a:t>
                </a:r>
                <a:r>
                  <a:rPr lang="ko-KR" altLang="en-US" sz="1200" err="1">
                    <a:ea typeface="맑은 고딕"/>
                  </a:rPr>
                  <a:t>Train</a:t>
                </a:r>
                <a:r>
                  <a:rPr lang="ko-KR" altLang="en-US" sz="1200">
                    <a:ea typeface="맑은 고딕"/>
                  </a:rPr>
                  <a:t> </a:t>
                </a:r>
                <a:r>
                  <a:rPr lang="ko-KR" altLang="en-US" sz="1200" err="1">
                    <a:ea typeface="맑은 고딕"/>
                  </a:rPr>
                  <a:t>model</a:t>
                </a:r>
                <a:endParaRPr lang="ko-KR" altLang="en-US" sz="1200">
                  <a:ea typeface="맑은 고딕"/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E5FD8B23-AA01-0A7E-95ED-CC433A65F003}"/>
                  </a:ext>
                </a:extLst>
              </p:cNvPr>
              <p:cNvSpPr/>
              <p:nvPr/>
            </p:nvSpPr>
            <p:spPr>
              <a:xfrm>
                <a:off x="4503613" y="996458"/>
                <a:ext cx="1055076" cy="11136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200" b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 </a:t>
                </a:r>
                <a:r>
                  <a:rPr lang="ko-KR" altLang="en-US" sz="12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Model</a:t>
                </a:r>
                <a:endParaRPr lang="ko-KR" altLang="en-US" sz="1200" b="1" err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67" name="직선 화살표 연결선 366">
                <a:extLst>
                  <a:ext uri="{FF2B5EF4-FFF2-40B4-BE49-F238E27FC236}">
                    <a16:creationId xmlns:a16="http://schemas.microsoft.com/office/drawing/2014/main" id="{50A3441E-5581-1384-9B08-4D8089EB5D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9568" y="3124200"/>
                <a:ext cx="377094" cy="3907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7B9097E2-D638-0F1F-D4D4-5276E4D89C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0030" y="4042507"/>
                <a:ext cx="377094" cy="13676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직선 화살표 연결선 368">
                <a:extLst>
                  <a:ext uri="{FF2B5EF4-FFF2-40B4-BE49-F238E27FC236}">
                    <a16:creationId xmlns:a16="http://schemas.microsoft.com/office/drawing/2014/main" id="{F7CF2FED-54DA-0820-4F82-D7B0F2410D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9277" y="2117968"/>
                <a:ext cx="3906" cy="531446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직선 화살표 연결선 369">
                <a:extLst>
                  <a:ext uri="{FF2B5EF4-FFF2-40B4-BE49-F238E27FC236}">
                    <a16:creationId xmlns:a16="http://schemas.microsoft.com/office/drawing/2014/main" id="{FABE925E-1212-614D-4C0D-55D2460DD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953" y="3440722"/>
                <a:ext cx="445478" cy="5862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ECA6B4A7-5DA0-568D-821A-AEC37E145FCF}"/>
                  </a:ext>
                </a:extLst>
              </p:cNvPr>
              <p:cNvSpPr/>
              <p:nvPr/>
            </p:nvSpPr>
            <p:spPr>
              <a:xfrm>
                <a:off x="5177690" y="2647460"/>
                <a:ext cx="1299305" cy="1494693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ko-KR" altLang="en-US" sz="1200" err="1">
                    <a:ea typeface="맑은 고딕"/>
                  </a:rPr>
                  <a:t>Preprocessing</a:t>
                </a:r>
                <a:br>
                  <a:rPr lang="ko-KR" altLang="en-US" sz="1200">
                    <a:ea typeface="맑은 고딕"/>
                  </a:rPr>
                </a:br>
                <a:r>
                  <a:rPr lang="ko-KR" altLang="en-US" sz="1200" err="1">
                    <a:ea typeface="맑은 고딕"/>
                  </a:rPr>
                  <a:t>Augmentation</a:t>
                </a:r>
                <a:endParaRPr lang="ko-KR">
                  <a:ea typeface="맑은 고딕" panose="020B0503020000020004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err="1">
                    <a:ea typeface="맑은 고딕"/>
                  </a:rPr>
                  <a:t>Copy-paste</a:t>
                </a:r>
                <a:r>
                  <a:rPr lang="ko-KR" altLang="en-US">
                    <a:ea typeface="맑은 고딕"/>
                  </a:rPr>
                  <a:t> </a:t>
                </a:r>
                <a:endParaRPr lang="ko-KR">
                  <a:ea typeface="맑은 고딕"/>
                </a:endParaRPr>
              </a:p>
              <a:p>
                <a:endParaRPr lang="ko-KR" altLang="en-US">
                  <a:ea typeface="맑은 고딕"/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9DFCC526-838B-7CBB-19BC-00850D6690BB}"/>
                  </a:ext>
                </a:extLst>
              </p:cNvPr>
              <p:cNvSpPr/>
              <p:nvPr/>
            </p:nvSpPr>
            <p:spPr>
              <a:xfrm>
                <a:off x="3946767" y="4142151"/>
                <a:ext cx="722921" cy="25399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v2</a:t>
                </a:r>
              </a:p>
            </p:txBody>
          </p:sp>
          <p:sp>
            <p:nvSpPr>
              <p:cNvPr id="373" name="TextBox 61">
                <a:extLst>
                  <a:ext uri="{FF2B5EF4-FFF2-40B4-BE49-F238E27FC236}">
                    <a16:creationId xmlns:a16="http://schemas.microsoft.com/office/drawing/2014/main" id="{415B8E20-955B-9FA2-4B1F-8987259CC831}"/>
                  </a:ext>
                </a:extLst>
              </p:cNvPr>
              <p:cNvSpPr txBox="1"/>
              <p:nvPr/>
            </p:nvSpPr>
            <p:spPr>
              <a:xfrm>
                <a:off x="891006" y="2484576"/>
                <a:ext cx="1087157" cy="33361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1200" b="1">
                    <a:ea typeface="맑은 고딕"/>
                  </a:rPr>
                  <a:t>Real World</a:t>
                </a:r>
                <a:endParaRPr lang="en-US" altLang="ko-KR" sz="1200" b="1">
                  <a:ea typeface="맑은 고딕" panose="020B0503020000020004" pitchFamily="34" charset="-127"/>
                </a:endParaRPr>
              </a:p>
            </p:txBody>
          </p:sp>
          <p:sp>
            <p:nvSpPr>
              <p:cNvPr id="374" name="TextBox 62">
                <a:extLst>
                  <a:ext uri="{FF2B5EF4-FFF2-40B4-BE49-F238E27FC236}">
                    <a16:creationId xmlns:a16="http://schemas.microsoft.com/office/drawing/2014/main" id="{6940A58F-CA58-2B54-F9B2-613167D04408}"/>
                  </a:ext>
                </a:extLst>
              </p:cNvPr>
              <p:cNvSpPr txBox="1"/>
              <p:nvPr/>
            </p:nvSpPr>
            <p:spPr>
              <a:xfrm>
                <a:off x="6027610" y="1690074"/>
                <a:ext cx="47673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save</a:t>
                </a:r>
                <a:endParaRPr lang="ko-KR" altLang="en-US" sz="1000" b="1">
                  <a:solidFill>
                    <a:schemeClr val="accent1">
                      <a:lumMod val="5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375" name="TextBox 63">
                <a:extLst>
                  <a:ext uri="{FF2B5EF4-FFF2-40B4-BE49-F238E27FC236}">
                    <a16:creationId xmlns:a16="http://schemas.microsoft.com/office/drawing/2014/main" id="{7532A4C8-7503-7FD1-F491-A7D71BA545F7}"/>
                  </a:ext>
                </a:extLst>
              </p:cNvPr>
              <p:cNvSpPr txBox="1"/>
              <p:nvPr/>
            </p:nvSpPr>
            <p:spPr>
              <a:xfrm>
                <a:off x="6047148" y="1142997"/>
                <a:ext cx="47673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load</a:t>
                </a:r>
              </a:p>
            </p:txBody>
          </p:sp>
          <p:sp>
            <p:nvSpPr>
              <p:cNvPr id="376" name="TextBox 64">
                <a:extLst>
                  <a:ext uri="{FF2B5EF4-FFF2-40B4-BE49-F238E27FC236}">
                    <a16:creationId xmlns:a16="http://schemas.microsoft.com/office/drawing/2014/main" id="{8BFBE565-81F1-2CD7-4F36-6305C147F77D}"/>
                  </a:ext>
                </a:extLst>
              </p:cNvPr>
              <p:cNvSpPr txBox="1"/>
              <p:nvPr/>
            </p:nvSpPr>
            <p:spPr>
              <a:xfrm>
                <a:off x="8469917" y="2168766"/>
                <a:ext cx="47673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load</a:t>
                </a:r>
              </a:p>
            </p:txBody>
          </p:sp>
          <p:sp>
            <p:nvSpPr>
              <p:cNvPr id="377" name="TextBox 65">
                <a:extLst>
                  <a:ext uri="{FF2B5EF4-FFF2-40B4-BE49-F238E27FC236}">
                    <a16:creationId xmlns:a16="http://schemas.microsoft.com/office/drawing/2014/main" id="{D6F86AEC-3D7B-D544-71F4-D47D0EE1B657}"/>
                  </a:ext>
                </a:extLst>
              </p:cNvPr>
              <p:cNvSpPr txBox="1"/>
              <p:nvPr/>
            </p:nvSpPr>
            <p:spPr>
              <a:xfrm>
                <a:off x="1944070" y="3047996"/>
                <a:ext cx="1072661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preprocessing</a:t>
                </a:r>
              </a:p>
            </p:txBody>
          </p:sp>
          <p:sp>
            <p:nvSpPr>
              <p:cNvPr id="378" name="TextBox 66">
                <a:extLst>
                  <a:ext uri="{FF2B5EF4-FFF2-40B4-BE49-F238E27FC236}">
                    <a16:creationId xmlns:a16="http://schemas.microsoft.com/office/drawing/2014/main" id="{8063DBD9-B254-95F0-7E2D-09932560F6F8}"/>
                  </a:ext>
                </a:extLst>
              </p:cNvPr>
              <p:cNvSpPr txBox="1"/>
              <p:nvPr/>
            </p:nvSpPr>
            <p:spPr>
              <a:xfrm>
                <a:off x="6516069" y="3204304"/>
                <a:ext cx="47673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00" b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feed</a:t>
                </a:r>
                <a:endParaRPr lang="ko-KR" altLang="en-US" sz="1000" b="1" err="1">
                  <a:solidFill>
                    <a:schemeClr val="accent1">
                      <a:lumMod val="5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379" name="TextBox 67">
                <a:extLst>
                  <a:ext uri="{FF2B5EF4-FFF2-40B4-BE49-F238E27FC236}">
                    <a16:creationId xmlns:a16="http://schemas.microsoft.com/office/drawing/2014/main" id="{9EFFC78A-0BD4-D3AE-BCC5-EE8DF4559BE5}"/>
                  </a:ext>
                </a:extLst>
              </p:cNvPr>
              <p:cNvSpPr txBox="1"/>
              <p:nvPr/>
            </p:nvSpPr>
            <p:spPr>
              <a:xfrm>
                <a:off x="6584453" y="4581765"/>
                <a:ext cx="1141045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pseudo</a:t>
                </a:r>
                <a:r>
                  <a:rPr lang="ko-KR" altLang="en-US" sz="1000" b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label</a:t>
                </a:r>
                <a:endParaRPr lang="ko-KR" altLang="en-US" sz="1000" b="1">
                  <a:solidFill>
                    <a:schemeClr val="accent1">
                      <a:lumMod val="5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380" name="TextBox 68">
                <a:extLst>
                  <a:ext uri="{FF2B5EF4-FFF2-40B4-BE49-F238E27FC236}">
                    <a16:creationId xmlns:a16="http://schemas.microsoft.com/office/drawing/2014/main" id="{457DFC7F-8D48-7924-7211-A3A186F5A50B}"/>
                  </a:ext>
                </a:extLst>
              </p:cNvPr>
              <p:cNvSpPr txBox="1"/>
              <p:nvPr/>
            </p:nvSpPr>
            <p:spPr>
              <a:xfrm>
                <a:off x="6584453" y="4933457"/>
                <a:ext cx="1316891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output_result</a:t>
                </a:r>
              </a:p>
            </p:txBody>
          </p:sp>
          <p:cxnSp>
            <p:nvCxnSpPr>
              <p:cNvPr id="381" name="직선 화살표 연결선 380">
                <a:extLst>
                  <a:ext uri="{FF2B5EF4-FFF2-40B4-BE49-F238E27FC236}">
                    <a16:creationId xmlns:a16="http://schemas.microsoft.com/office/drawing/2014/main" id="{8A178492-B584-0C49-D231-6DC492765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9875" y="6416430"/>
                <a:ext cx="377094" cy="3907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직선 화살표 연결선 381">
                <a:extLst>
                  <a:ext uri="{FF2B5EF4-FFF2-40B4-BE49-F238E27FC236}">
                    <a16:creationId xmlns:a16="http://schemas.microsoft.com/office/drawing/2014/main" id="{F075C046-708C-3914-766D-F806EB9569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9644" y="5957276"/>
                <a:ext cx="377094" cy="13676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직선 화살표 연결선 382">
                <a:extLst>
                  <a:ext uri="{FF2B5EF4-FFF2-40B4-BE49-F238E27FC236}">
                    <a16:creationId xmlns:a16="http://schemas.microsoft.com/office/drawing/2014/main" id="{5E5C6A20-88A1-A530-EF39-F44E241CC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0106" y="3684954"/>
                <a:ext cx="5863" cy="2682629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EEFEE5B7-0668-FAE9-C6A0-A3ADCC993C01}"/>
                  </a:ext>
                </a:extLst>
              </p:cNvPr>
              <p:cNvSpPr/>
              <p:nvPr/>
            </p:nvSpPr>
            <p:spPr>
              <a:xfrm>
                <a:off x="3135921" y="5636843"/>
                <a:ext cx="2930767" cy="1064848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>
                    <a:ea typeface="맑은 고딕"/>
                  </a:rPr>
                  <a:t>  </a:t>
                </a:r>
                <a:r>
                  <a:rPr lang="ko-KR" altLang="en-US" sz="1200">
                    <a:ea typeface="맑은 고딕"/>
                  </a:rPr>
                  <a:t>       </a:t>
                </a:r>
                <a:r>
                  <a:rPr lang="ko-KR" altLang="en-US" sz="1200" err="1">
                    <a:ea typeface="맑은 고딕"/>
                  </a:rPr>
                  <a:t>Train</a:t>
                </a:r>
                <a:r>
                  <a:rPr lang="ko-KR" altLang="en-US" sz="1200">
                    <a:ea typeface="맑은 고딕"/>
                  </a:rPr>
                  <a:t> </a:t>
                </a:r>
                <a:r>
                  <a:rPr lang="ko-KR" altLang="en-US" sz="1200" err="1">
                    <a:ea typeface="맑은 고딕"/>
                  </a:rPr>
                  <a:t>Mask</a:t>
                </a:r>
                <a:r>
                  <a:rPr lang="ko-KR" altLang="en-US" sz="1200">
                    <a:ea typeface="맑은 고딕"/>
                  </a:rPr>
                  <a:t>-RCNN</a:t>
                </a:r>
              </a:p>
            </p:txBody>
          </p:sp>
          <p:sp>
            <p:nvSpPr>
              <p:cNvPr id="385" name="TextBox 73">
                <a:extLst>
                  <a:ext uri="{FF2B5EF4-FFF2-40B4-BE49-F238E27FC236}">
                    <a16:creationId xmlns:a16="http://schemas.microsoft.com/office/drawing/2014/main" id="{CD47DB4F-FCA5-4421-7C15-0BBD19FABF34}"/>
                  </a:ext>
                </a:extLst>
              </p:cNvPr>
              <p:cNvSpPr txBox="1"/>
              <p:nvPr/>
            </p:nvSpPr>
            <p:spPr>
              <a:xfrm>
                <a:off x="8440606" y="3223842"/>
                <a:ext cx="1141045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inference</a:t>
                </a:r>
              </a:p>
            </p:txBody>
          </p:sp>
          <p:sp>
            <p:nvSpPr>
              <p:cNvPr id="386" name="TextBox 74">
                <a:extLst>
                  <a:ext uri="{FF2B5EF4-FFF2-40B4-BE49-F238E27FC236}">
                    <a16:creationId xmlns:a16="http://schemas.microsoft.com/office/drawing/2014/main" id="{EA096308-E06A-7E1B-EE6E-AB0D2060C2DB}"/>
                  </a:ext>
                </a:extLst>
              </p:cNvPr>
              <p:cNvSpPr txBox="1"/>
              <p:nvPr/>
            </p:nvSpPr>
            <p:spPr>
              <a:xfrm>
                <a:off x="5451222" y="2344611"/>
                <a:ext cx="47673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00" b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feed</a:t>
                </a:r>
                <a:endParaRPr lang="ko-KR" altLang="en-US" sz="1000" b="1" err="1">
                  <a:solidFill>
                    <a:schemeClr val="accent1">
                      <a:lumMod val="5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5" name="TextBox 66">
                <a:extLst>
                  <a:ext uri="{FF2B5EF4-FFF2-40B4-BE49-F238E27FC236}">
                    <a16:creationId xmlns:a16="http://schemas.microsoft.com/office/drawing/2014/main" id="{1CECD4EF-170A-8B82-EB81-30A38B3D6DE0}"/>
                  </a:ext>
                </a:extLst>
              </p:cNvPr>
              <p:cNvSpPr txBox="1"/>
              <p:nvPr/>
            </p:nvSpPr>
            <p:spPr>
              <a:xfrm>
                <a:off x="4685321" y="2923820"/>
                <a:ext cx="47673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load</a:t>
                </a:r>
              </a:p>
            </p:txBody>
          </p:sp>
          <p:sp>
            <p:nvSpPr>
              <p:cNvPr id="6" name="TextBox 66">
                <a:extLst>
                  <a:ext uri="{FF2B5EF4-FFF2-40B4-BE49-F238E27FC236}">
                    <a16:creationId xmlns:a16="http://schemas.microsoft.com/office/drawing/2014/main" id="{C607E339-C3B3-F9B4-C161-FCE260143980}"/>
                  </a:ext>
                </a:extLst>
              </p:cNvPr>
              <p:cNvSpPr txBox="1"/>
              <p:nvPr/>
            </p:nvSpPr>
            <p:spPr>
              <a:xfrm>
                <a:off x="4673635" y="3809962"/>
                <a:ext cx="47673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load</a:t>
                </a: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7B15B8E-98DD-A03B-9ECB-63B9300DA159}"/>
              </a:ext>
            </a:extLst>
          </p:cNvPr>
          <p:cNvGrpSpPr/>
          <p:nvPr/>
        </p:nvGrpSpPr>
        <p:grpSpPr>
          <a:xfrm>
            <a:off x="515774" y="837284"/>
            <a:ext cx="1132335" cy="247825"/>
            <a:chOff x="515774" y="837284"/>
            <a:chExt cx="1132335" cy="247825"/>
          </a:xfrm>
        </p:grpSpPr>
        <p:sp>
          <p:nvSpPr>
            <p:cNvPr id="13" name="Text Box 88">
              <a:extLst>
                <a:ext uri="{FF2B5EF4-FFF2-40B4-BE49-F238E27FC236}">
                  <a16:creationId xmlns:a16="http://schemas.microsoft.com/office/drawing/2014/main" id="{A8A10D33-1883-B1F5-04DC-ECC2D579C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932948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Appendix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A113ADC-658E-A97F-1A3B-BD2EAF967B74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E9BBE5-1A72-D43E-848A-B8759CD469F6}"/>
              </a:ext>
            </a:extLst>
          </p:cNvPr>
          <p:cNvSpPr txBox="1"/>
          <p:nvPr/>
        </p:nvSpPr>
        <p:spPr>
          <a:xfrm>
            <a:off x="713598" y="1193474"/>
            <a:ext cx="2972537" cy="298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 dirty="0">
                <a:ea typeface="맑은 고딕"/>
              </a:rPr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6875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D69A-E5CD-7F72-8E42-E3C8A9DE2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TextBox 5">
            <a:extLst>
              <a:ext uri="{FF2B5EF4-FFF2-40B4-BE49-F238E27FC236}">
                <a16:creationId xmlns:a16="http://schemas.microsoft.com/office/drawing/2014/main" id="{24DEF0CA-C308-1829-7C01-9979E5F0E09C}"/>
              </a:ext>
            </a:extLst>
          </p:cNvPr>
          <p:cNvSpPr txBox="1"/>
          <p:nvPr/>
        </p:nvSpPr>
        <p:spPr>
          <a:xfrm>
            <a:off x="503453" y="3074788"/>
            <a:ext cx="3452640" cy="253211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800" b="1">
                <a:latin typeface="Malgun Gothic"/>
                <a:ea typeface="Malgun Gothic"/>
                <a:cs typeface="Arial"/>
              </a:rPr>
              <a:t>Pseudo_label_dataset</a:t>
            </a:r>
            <a:endParaRPr lang="ko-KR" altLang="en-US" sz="800" b="1">
              <a:latin typeface="Malgun Gothic"/>
              <a:ea typeface="Malgun Gothic"/>
              <a:cs typeface="Arial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C766D197-B01C-AB27-E28B-A5E40E27CA2E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7682F-FA5C-57B2-3C3B-02BD6C05B641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D96036A6-CB13-976D-82B4-8ED4E29A421B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B15B8E-98DD-A03B-9ECB-63B9300DA159}"/>
              </a:ext>
            </a:extLst>
          </p:cNvPr>
          <p:cNvGrpSpPr/>
          <p:nvPr/>
        </p:nvGrpSpPr>
        <p:grpSpPr>
          <a:xfrm>
            <a:off x="515774" y="837284"/>
            <a:ext cx="1132335" cy="247825"/>
            <a:chOff x="515774" y="837284"/>
            <a:chExt cx="1132335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A8A10D33-1883-B1F5-04DC-ECC2D579C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932948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/>
                  <a:ea typeface="나눔바른고딕" panose="020B0603020101020101" pitchFamily="50" charset="-127"/>
                </a:rPr>
                <a:t>Appendix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A113ADC-658E-A97F-1A3B-BD2EAF967B74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524063-8DC6-BE9F-2D11-C728C746A889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3C6A374A-6BD9-9A34-BAB3-A6AABF866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7F54A7B4-D165-0673-537F-480B16681716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95D4FA-990D-DAC2-F532-4CA45A88B18A}"/>
              </a:ext>
            </a:extLst>
          </p:cNvPr>
          <p:cNvSpPr/>
          <p:nvPr/>
        </p:nvSpPr>
        <p:spPr>
          <a:xfrm>
            <a:off x="498329" y="1715268"/>
            <a:ext cx="1545295" cy="1220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•  </a:t>
            </a:r>
            <a:r>
              <a:rPr lang="en-US" altLang="ko-KR" sz="1000" dirty="0" err="1">
                <a:solidFill>
                  <a:schemeClr val="tx1"/>
                </a:solidFill>
              </a:rPr>
              <a:t>Dicom</a:t>
            </a:r>
            <a:r>
              <a:rPr lang="en-US" altLang="ko-KR" sz="1000" dirty="0">
                <a:solidFill>
                  <a:schemeClr val="tx1"/>
                </a:solidFill>
              </a:rPr>
              <a:t> -&gt; jpg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1024 x 1024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• alpha channel </a:t>
            </a:r>
            <a:r>
              <a:rPr lang="ko-KR" altLang="en-US" sz="1000" dirty="0">
                <a:solidFill>
                  <a:schemeClr val="tx1"/>
                </a:solidFill>
              </a:rPr>
              <a:t>제거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• </a:t>
            </a:r>
            <a:r>
              <a:rPr lang="ko-KR" altLang="en-US" sz="1000" dirty="0">
                <a:solidFill>
                  <a:schemeClr val="tx1"/>
                </a:solidFill>
              </a:rPr>
              <a:t>기관별로 정리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321367-DC6D-4661-96B9-5EEA2A127E83}"/>
              </a:ext>
            </a:extLst>
          </p:cNvPr>
          <p:cNvSpPr/>
          <p:nvPr/>
        </p:nvSpPr>
        <p:spPr>
          <a:xfrm>
            <a:off x="4313017" y="1727787"/>
            <a:ext cx="1118519" cy="12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Ensemble 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or 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Single Model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099D1C-CE66-D7FA-0033-2AAE41F7A610}"/>
              </a:ext>
            </a:extLst>
          </p:cNvPr>
          <p:cNvSpPr/>
          <p:nvPr/>
        </p:nvSpPr>
        <p:spPr>
          <a:xfrm>
            <a:off x="5734235" y="1680440"/>
            <a:ext cx="2048267" cy="2001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Step1. erosion (</a:t>
            </a:r>
            <a:r>
              <a:rPr lang="ko-KR" altLang="en-US" sz="1000">
                <a:solidFill>
                  <a:schemeClr val="tx1"/>
                </a:solidFill>
              </a:rPr>
              <a:t>노이즈 제거</a:t>
            </a:r>
            <a:r>
              <a:rPr lang="en-US" altLang="ko-KR" sz="100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Step2. dilation (</a:t>
            </a:r>
            <a:r>
              <a:rPr lang="ko-KR" altLang="en-US" sz="1000">
                <a:solidFill>
                  <a:schemeClr val="tx1"/>
                </a:solidFill>
              </a:rPr>
              <a:t>빈 픽셀 메우기</a:t>
            </a:r>
            <a:r>
              <a:rPr lang="en-US" altLang="ko-KR" sz="100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Step3. erosion (</a:t>
            </a:r>
            <a:r>
              <a:rPr lang="ko-KR" altLang="en-US" sz="1000">
                <a:solidFill>
                  <a:schemeClr val="tx1"/>
                </a:solidFill>
              </a:rPr>
              <a:t>복원</a:t>
            </a:r>
            <a:r>
              <a:rPr lang="en-US" altLang="ko-KR" sz="100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Step4. resize 1024 x 1024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5AE3DE-7FA1-CCAB-E75B-83F90A7A6ABF}"/>
              </a:ext>
            </a:extLst>
          </p:cNvPr>
          <p:cNvSpPr/>
          <p:nvPr/>
        </p:nvSpPr>
        <p:spPr>
          <a:xfrm>
            <a:off x="8091129" y="1727787"/>
            <a:ext cx="1545295" cy="2030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AEA413-851B-F096-CE36-C06073C5C3F4}"/>
              </a:ext>
            </a:extLst>
          </p:cNvPr>
          <p:cNvSpPr/>
          <p:nvPr/>
        </p:nvSpPr>
        <p:spPr>
          <a:xfrm>
            <a:off x="9958976" y="1727787"/>
            <a:ext cx="1958211" cy="2030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1BCA28-46FA-4DD3-B8CF-A42C813A5D30}"/>
              </a:ext>
            </a:extLst>
          </p:cNvPr>
          <p:cNvSpPr/>
          <p:nvPr/>
        </p:nvSpPr>
        <p:spPr>
          <a:xfrm>
            <a:off x="9949079" y="4138411"/>
            <a:ext cx="1958211" cy="215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61">
            <a:extLst>
              <a:ext uri="{FF2B5EF4-FFF2-40B4-BE49-F238E27FC236}">
                <a16:creationId xmlns:a16="http://schemas.microsoft.com/office/drawing/2014/main" id="{FC33F7EA-7875-C402-2EDD-C21FD5C32CAB}"/>
              </a:ext>
            </a:extLst>
          </p:cNvPr>
          <p:cNvSpPr txBox="1"/>
          <p:nvPr/>
        </p:nvSpPr>
        <p:spPr>
          <a:xfrm>
            <a:off x="811927" y="1375163"/>
            <a:ext cx="1051795" cy="303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>
                <a:ea typeface="맑은 고딕"/>
              </a:rPr>
              <a:t>Preprocess</a:t>
            </a:r>
            <a:endParaRPr lang="en-US" altLang="ko-KR" sz="1050" b="1">
              <a:ea typeface="맑은 고딕" panose="020B05030200000200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A4F147-6A7B-EB13-C0D4-8E18C97D4DE1}"/>
              </a:ext>
            </a:extLst>
          </p:cNvPr>
          <p:cNvSpPr/>
          <p:nvPr/>
        </p:nvSpPr>
        <p:spPr>
          <a:xfrm>
            <a:off x="2405673" y="1715269"/>
            <a:ext cx="1545295" cy="12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• 512 x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512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• RandAugment 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en-US" altLang="ko-KR" sz="1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• copypaste 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• ToTensor 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28" name="TextBox 61">
            <a:extLst>
              <a:ext uri="{FF2B5EF4-FFF2-40B4-BE49-F238E27FC236}">
                <a16:creationId xmlns:a16="http://schemas.microsoft.com/office/drawing/2014/main" id="{B4ED93A3-95B8-634A-6976-2B7FEC6190B7}"/>
              </a:ext>
            </a:extLst>
          </p:cNvPr>
          <p:cNvSpPr txBox="1"/>
          <p:nvPr/>
        </p:nvSpPr>
        <p:spPr>
          <a:xfrm>
            <a:off x="2723850" y="1385903"/>
            <a:ext cx="1142450" cy="303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>
                <a:ea typeface="맑은 고딕"/>
              </a:rPr>
              <a:t>Dataset</a:t>
            </a:r>
            <a:endParaRPr lang="en-US" altLang="ko-KR" sz="1000" b="1">
              <a:ea typeface="맑은 고딕" panose="020B0503020000020004" pitchFamily="34" charset="-127"/>
            </a:endParaRPr>
          </a:p>
        </p:txBody>
      </p:sp>
      <p:sp>
        <p:nvSpPr>
          <p:cNvPr id="29" name="TextBox 61">
            <a:extLst>
              <a:ext uri="{FF2B5EF4-FFF2-40B4-BE49-F238E27FC236}">
                <a16:creationId xmlns:a16="http://schemas.microsoft.com/office/drawing/2014/main" id="{5AD2AA80-B706-0AF8-5500-D0D78D381413}"/>
              </a:ext>
            </a:extLst>
          </p:cNvPr>
          <p:cNvSpPr txBox="1"/>
          <p:nvPr/>
        </p:nvSpPr>
        <p:spPr>
          <a:xfrm>
            <a:off x="4248016" y="1385901"/>
            <a:ext cx="1361142" cy="303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>
                <a:ea typeface="맑은 고딕"/>
              </a:rPr>
              <a:t>Teacher Model</a:t>
            </a:r>
            <a:endParaRPr lang="en-US" altLang="ko-KR" sz="1050" b="1">
              <a:ea typeface="맑은 고딕" panose="020B0503020000020004" pitchFamily="34" charset="-127"/>
            </a:endParaRPr>
          </a:p>
        </p:txBody>
      </p:sp>
      <p:sp>
        <p:nvSpPr>
          <p:cNvPr id="30" name="TextBox 61">
            <a:extLst>
              <a:ext uri="{FF2B5EF4-FFF2-40B4-BE49-F238E27FC236}">
                <a16:creationId xmlns:a16="http://schemas.microsoft.com/office/drawing/2014/main" id="{69B4D6D5-EE90-078F-70EA-1BDAAC5D3917}"/>
              </a:ext>
            </a:extLst>
          </p:cNvPr>
          <p:cNvSpPr txBox="1"/>
          <p:nvPr/>
        </p:nvSpPr>
        <p:spPr>
          <a:xfrm>
            <a:off x="6178332" y="1385900"/>
            <a:ext cx="1142450" cy="303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>
                <a:ea typeface="맑은 고딕"/>
              </a:rPr>
              <a:t>Postprocess</a:t>
            </a:r>
            <a:endParaRPr lang="en-US" altLang="ko-KR" sz="1050" b="1">
              <a:ea typeface="맑은 고딕" panose="020B0503020000020004" pitchFamily="34" charset="-127"/>
            </a:endParaRPr>
          </a:p>
        </p:txBody>
      </p:sp>
      <p:sp>
        <p:nvSpPr>
          <p:cNvPr id="31" name="TextBox 61">
            <a:extLst>
              <a:ext uri="{FF2B5EF4-FFF2-40B4-BE49-F238E27FC236}">
                <a16:creationId xmlns:a16="http://schemas.microsoft.com/office/drawing/2014/main" id="{D2F22DA2-9C8B-1082-48C8-DFEA2646F9E6}"/>
              </a:ext>
            </a:extLst>
          </p:cNvPr>
          <p:cNvSpPr txBox="1"/>
          <p:nvPr/>
        </p:nvSpPr>
        <p:spPr>
          <a:xfrm>
            <a:off x="8161165" y="1385901"/>
            <a:ext cx="1390450" cy="303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>
                <a:ea typeface="맑은 고딕"/>
              </a:rPr>
              <a:t>Finding Contour</a:t>
            </a: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2CE261A5-DF14-E276-8A1A-56831167D4D9}"/>
              </a:ext>
            </a:extLst>
          </p:cNvPr>
          <p:cNvSpPr txBox="1"/>
          <p:nvPr/>
        </p:nvSpPr>
        <p:spPr>
          <a:xfrm>
            <a:off x="10282191" y="1385901"/>
            <a:ext cx="1142449" cy="303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>
                <a:ea typeface="맑은 고딕"/>
              </a:rPr>
              <a:t>Making label</a:t>
            </a:r>
            <a:endParaRPr lang="en-US" altLang="ko-KR" sz="1050" b="1">
              <a:ea typeface="맑은 고딕" panose="020B0503020000020004" pitchFamily="34" charset="-127"/>
            </a:endParaRPr>
          </a:p>
        </p:txBody>
      </p:sp>
      <p:sp>
        <p:nvSpPr>
          <p:cNvPr id="33" name="TextBox 61">
            <a:extLst>
              <a:ext uri="{FF2B5EF4-FFF2-40B4-BE49-F238E27FC236}">
                <a16:creationId xmlns:a16="http://schemas.microsoft.com/office/drawing/2014/main" id="{DD24A325-5755-4714-C1B5-B8340FFC7295}"/>
              </a:ext>
            </a:extLst>
          </p:cNvPr>
          <p:cNvSpPr txBox="1"/>
          <p:nvPr/>
        </p:nvSpPr>
        <p:spPr>
          <a:xfrm>
            <a:off x="10469539" y="3843871"/>
            <a:ext cx="790339" cy="303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>
                <a:ea typeface="맑은 고딕"/>
              </a:rPr>
              <a:t>Outputs</a:t>
            </a:r>
          </a:p>
        </p:txBody>
      </p:sp>
      <p:sp>
        <p:nvSpPr>
          <p:cNvPr id="35" name="TextBox 5">
            <a:extLst>
              <a:ext uri="{FF2B5EF4-FFF2-40B4-BE49-F238E27FC236}">
                <a16:creationId xmlns:a16="http://schemas.microsoft.com/office/drawing/2014/main" id="{678F4A43-2DD0-7E8D-9851-43EA27921BA5}"/>
              </a:ext>
            </a:extLst>
          </p:cNvPr>
          <p:cNvSpPr txBox="1"/>
          <p:nvPr/>
        </p:nvSpPr>
        <p:spPr>
          <a:xfrm>
            <a:off x="498329" y="3301652"/>
            <a:ext cx="3452640" cy="3392532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 err="1">
                <a:latin typeface="Malgun Gothic"/>
                <a:ea typeface="Malgun Gothic"/>
                <a:cs typeface="Arial"/>
              </a:rPr>
              <a:t>chestALL</a:t>
            </a:r>
            <a:r>
              <a:rPr lang="ko-KR" altLang="en-US" sz="800" b="1">
                <a:latin typeface="Malgun Gothic"/>
                <a:ea typeface="Malgun Gothic"/>
                <a:cs typeface="Arial"/>
              </a:rPr>
              <a:t> </a:t>
            </a:r>
            <a:endParaRPr lang="ko-KR" sz="800"/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 err="1">
                <a:latin typeface="Malgun Gothic"/>
                <a:ea typeface="Malgun Gothic"/>
                <a:cs typeface="Arial"/>
              </a:rPr>
              <a:t>images</a:t>
            </a:r>
            <a:r>
              <a:rPr lang="ko-KR" altLang="en-US" sz="800" b="1">
                <a:latin typeface="Malgun Gothic"/>
                <a:ea typeface="Malgun Gothic"/>
                <a:cs typeface="Arial"/>
              </a:rPr>
              <a:t> 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BORA 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CB 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PAIK 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KU 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NIH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SIIM </a:t>
            </a:r>
          </a:p>
          <a:p>
            <a:pPr lvl="2">
              <a:lnSpc>
                <a:spcPct val="150000"/>
              </a:lnSpc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     ….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 err="1">
                <a:latin typeface="Malgun Gothic"/>
                <a:ea typeface="Malgun Gothic"/>
                <a:cs typeface="Arial"/>
              </a:rPr>
              <a:t>annotations</a:t>
            </a:r>
            <a:endParaRPr lang="ko-KR" altLang="en-US" sz="800" err="1">
              <a:latin typeface="맑은 고딕" panose="020F0502020204030204"/>
              <a:ea typeface="맑은 고딕"/>
              <a:cs typeface="Arial"/>
            </a:endParaRP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1findings </a:t>
            </a:r>
          </a:p>
          <a:p>
            <a:pPr marL="1543050" lvl="3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v0 </a:t>
            </a:r>
          </a:p>
          <a:p>
            <a:pPr marL="1543050" lvl="3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v1 </a:t>
            </a:r>
          </a:p>
          <a:p>
            <a:pPr lvl="3">
              <a:lnSpc>
                <a:spcPct val="150000"/>
              </a:lnSpc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    ...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5findings</a:t>
            </a:r>
          </a:p>
          <a:p>
            <a:pPr marL="1543050" lvl="3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v0 </a:t>
            </a:r>
          </a:p>
          <a:p>
            <a:pPr marL="1543050" lvl="3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v1 </a:t>
            </a:r>
          </a:p>
          <a:p>
            <a:pPr lvl="3">
              <a:lnSpc>
                <a:spcPct val="150000"/>
              </a:lnSpc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    …</a:t>
            </a:r>
            <a:endParaRPr lang="ko-KR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7ACEFA-6FD2-3746-D5F2-6695FBF14DAC}"/>
              </a:ext>
            </a:extLst>
          </p:cNvPr>
          <p:cNvSpPr/>
          <p:nvPr/>
        </p:nvSpPr>
        <p:spPr>
          <a:xfrm>
            <a:off x="1147514" y="5056078"/>
            <a:ext cx="1219965" cy="1594482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4DBAFFF4-EDEF-479F-B507-2FAFADDCE570}"/>
              </a:ext>
            </a:extLst>
          </p:cNvPr>
          <p:cNvSpPr txBox="1"/>
          <p:nvPr/>
        </p:nvSpPr>
        <p:spPr>
          <a:xfrm>
            <a:off x="2653725" y="3531365"/>
            <a:ext cx="98401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b="1">
                <a:latin typeface="Malgun Gothic"/>
                <a:ea typeface="Malgun Gothic"/>
                <a:cs typeface="Arial"/>
              </a:rPr>
              <a:t>IMG_ROOT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634610A3-CAD6-C4FB-B388-73FCE8CF2A9A}"/>
              </a:ext>
            </a:extLst>
          </p:cNvPr>
          <p:cNvSpPr txBox="1"/>
          <p:nvPr/>
        </p:nvSpPr>
        <p:spPr>
          <a:xfrm>
            <a:off x="2658477" y="5017002"/>
            <a:ext cx="1087496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b="1">
                <a:latin typeface="Malgun Gothic"/>
                <a:ea typeface="Malgun Gothic"/>
                <a:cs typeface="Arial"/>
              </a:rPr>
              <a:t>ANN_ROOT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FFD433-8937-1770-132E-3BC9D5FFD35D}"/>
              </a:ext>
            </a:extLst>
          </p:cNvPr>
          <p:cNvSpPr/>
          <p:nvPr/>
        </p:nvSpPr>
        <p:spPr>
          <a:xfrm>
            <a:off x="1149634" y="3548693"/>
            <a:ext cx="1009381" cy="144922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C093181C-B2FF-8499-01AD-97969C5D27C1}"/>
              </a:ext>
            </a:extLst>
          </p:cNvPr>
          <p:cNvSpPr txBox="1"/>
          <p:nvPr/>
        </p:nvSpPr>
        <p:spPr>
          <a:xfrm>
            <a:off x="2653725" y="3777598"/>
            <a:ext cx="98401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err="1">
                <a:solidFill>
                  <a:schemeClr val="accent1"/>
                </a:solidFill>
                <a:latin typeface="Malgun Gothic"/>
                <a:ea typeface="Malgun Gothic"/>
                <a:cs typeface="Arial"/>
              </a:rPr>
              <a:t>institution</a:t>
            </a:r>
            <a:endParaRPr lang="ko-KR" altLang="en-US" sz="1000">
              <a:solidFill>
                <a:schemeClr val="accent1"/>
              </a:solidFill>
              <a:latin typeface="Malgun Gothic"/>
              <a:ea typeface="Malgun Gothic"/>
              <a:cs typeface="Arial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4C780FDA-49C0-5ADC-9A80-CF1CE0DF7A8B}"/>
              </a:ext>
            </a:extLst>
          </p:cNvPr>
          <p:cNvSpPr txBox="1"/>
          <p:nvPr/>
        </p:nvSpPr>
        <p:spPr>
          <a:xfrm>
            <a:off x="2653725" y="5230258"/>
            <a:ext cx="98401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err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  <a:cs typeface="Arial"/>
              </a:rPr>
              <a:t>findings</a:t>
            </a:r>
            <a:endParaRPr lang="ko-KR" altLang="en-US" sz="1000">
              <a:solidFill>
                <a:schemeClr val="accent6">
                  <a:lumMod val="75000"/>
                </a:schemeClr>
              </a:solidFill>
              <a:latin typeface="Malgun Gothic"/>
              <a:ea typeface="Malgun Gothic"/>
              <a:cs typeface="Arial"/>
            </a:endParaRPr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2E81AC07-8A03-DCC6-9D54-0C8DCF23C2F5}"/>
              </a:ext>
            </a:extLst>
          </p:cNvPr>
          <p:cNvSpPr txBox="1"/>
          <p:nvPr/>
        </p:nvSpPr>
        <p:spPr>
          <a:xfrm>
            <a:off x="2646540" y="5443514"/>
            <a:ext cx="1087496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err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  <a:cs typeface="Arial"/>
              </a:rPr>
              <a:t>ann_version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054101-9295-8F52-DB02-E95BD72D3653}"/>
              </a:ext>
            </a:extLst>
          </p:cNvPr>
          <p:cNvSpPr/>
          <p:nvPr/>
        </p:nvSpPr>
        <p:spPr>
          <a:xfrm>
            <a:off x="2672073" y="3531365"/>
            <a:ext cx="1044896" cy="310942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7AE67140-B334-CF92-2AF1-B952D29FFD90}"/>
              </a:ext>
            </a:extLst>
          </p:cNvPr>
          <p:cNvSpPr txBox="1"/>
          <p:nvPr/>
        </p:nvSpPr>
        <p:spPr>
          <a:xfrm>
            <a:off x="2629473" y="6075444"/>
            <a:ext cx="1087496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  <a:cs typeface="Arial"/>
              </a:rPr>
              <a:t>copypaste</a:t>
            </a:r>
            <a:endParaRPr lang="ko-KR" altLang="en-US" sz="1000" err="1">
              <a:solidFill>
                <a:schemeClr val="accent3">
                  <a:lumMod val="75000"/>
                </a:schemeClr>
              </a:solidFill>
              <a:latin typeface="Malgun Gothic"/>
              <a:ea typeface="Malgun Gothic"/>
              <a:cs typeface="Arial"/>
            </a:endParaRPr>
          </a:p>
        </p:txBody>
      </p:sp>
      <p:sp>
        <p:nvSpPr>
          <p:cNvPr id="55" name="TextBox 17">
            <a:extLst>
              <a:ext uri="{FF2B5EF4-FFF2-40B4-BE49-F238E27FC236}">
                <a16:creationId xmlns:a16="http://schemas.microsoft.com/office/drawing/2014/main" id="{C5FF0428-5BAA-2C0B-7483-A9F9C2178029}"/>
              </a:ext>
            </a:extLst>
          </p:cNvPr>
          <p:cNvSpPr txBox="1"/>
          <p:nvPr/>
        </p:nvSpPr>
        <p:spPr>
          <a:xfrm>
            <a:off x="2624459" y="6294368"/>
            <a:ext cx="121996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  <a:cs typeface="Arial"/>
              </a:rPr>
              <a:t>num_copypaste</a:t>
            </a:r>
            <a:endParaRPr lang="ko-KR" altLang="en-US" sz="1000" err="1">
              <a:solidFill>
                <a:schemeClr val="accent3">
                  <a:lumMod val="75000"/>
                </a:schemeClr>
              </a:solidFill>
              <a:latin typeface="Malgun Gothic"/>
              <a:ea typeface="Malgun Gothic"/>
              <a:cs typeface="Arial"/>
            </a:endParaRP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1CF590AD-5602-1ADA-921C-52279B44B662}"/>
              </a:ext>
            </a:extLst>
          </p:cNvPr>
          <p:cNvSpPr txBox="1"/>
          <p:nvPr/>
        </p:nvSpPr>
        <p:spPr>
          <a:xfrm>
            <a:off x="2454964" y="3267570"/>
            <a:ext cx="1793052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latin typeface="Malgun Gothic"/>
                <a:ea typeface="Malgun Gothic"/>
                <a:cs typeface="Arial"/>
              </a:rPr>
              <a:t>Dataset의</a:t>
            </a:r>
            <a:r>
              <a:rPr lang="ko-KR" altLang="en-US" sz="1000">
                <a:latin typeface="Malgun Gothic"/>
                <a:ea typeface="Malgun Gothic"/>
                <a:cs typeface="Arial"/>
              </a:rPr>
              <a:t> 매개변수 값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2EF411C-9BDA-80E9-0FB6-7B3D6FFA1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214" y="2937999"/>
            <a:ext cx="572666" cy="54437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01FC2D-DE2A-E12C-3C95-FD485290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921" y="2933736"/>
            <a:ext cx="572666" cy="54437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FB4C3DD-4EC9-6240-C360-F041DCB32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31" y="2933736"/>
            <a:ext cx="572666" cy="54437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94EEB4B-8653-5A7B-F60A-2C5AFDDD8264}"/>
              </a:ext>
            </a:extLst>
          </p:cNvPr>
          <p:cNvSpPr txBox="1"/>
          <p:nvPr/>
        </p:nvSpPr>
        <p:spPr>
          <a:xfrm>
            <a:off x="5911959" y="3478112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class1</a:t>
            </a:r>
            <a:endParaRPr lang="ko-KR" altLang="en-US" sz="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785A01-8142-836B-4DD1-FB052315B245}"/>
              </a:ext>
            </a:extLst>
          </p:cNvPr>
          <p:cNvSpPr txBox="1"/>
          <p:nvPr/>
        </p:nvSpPr>
        <p:spPr>
          <a:xfrm>
            <a:off x="6571495" y="3466128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class2</a:t>
            </a:r>
            <a:endParaRPr lang="ko-KR" altLang="en-US" sz="8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A5E4DF1-D3AB-5FA8-3C90-07CA7C7F907E}"/>
              </a:ext>
            </a:extLst>
          </p:cNvPr>
          <p:cNvSpPr txBox="1"/>
          <p:nvPr/>
        </p:nvSpPr>
        <p:spPr>
          <a:xfrm>
            <a:off x="7173286" y="3466128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class3</a:t>
            </a:r>
            <a:endParaRPr lang="ko-KR" altLang="en-US" sz="800"/>
          </a:p>
        </p:txBody>
      </p:sp>
      <p:sp>
        <p:nvSpPr>
          <p:cNvPr id="63" name="오른쪽 중괄호 62">
            <a:extLst>
              <a:ext uri="{FF2B5EF4-FFF2-40B4-BE49-F238E27FC236}">
                <a16:creationId xmlns:a16="http://schemas.microsoft.com/office/drawing/2014/main" id="{863668F7-19E7-24D9-E513-7BD27E5DACD6}"/>
              </a:ext>
            </a:extLst>
          </p:cNvPr>
          <p:cNvSpPr/>
          <p:nvPr/>
        </p:nvSpPr>
        <p:spPr>
          <a:xfrm rot="5400000">
            <a:off x="6675603" y="1975588"/>
            <a:ext cx="143985" cy="159240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0F766C87-F4A0-0FF0-F7E2-D93BF2113DBA}"/>
              </a:ext>
            </a:extLst>
          </p:cNvPr>
          <p:cNvSpPr txBox="1"/>
          <p:nvPr/>
        </p:nvSpPr>
        <p:spPr>
          <a:xfrm>
            <a:off x="8497707" y="1708351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polygon</a:t>
            </a:r>
            <a:endParaRPr lang="ko-KR" altLang="en-US" sz="1000" b="1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8D59C78-2257-DE50-5B30-B517C64BF318}"/>
              </a:ext>
            </a:extLst>
          </p:cNvPr>
          <p:cNvSpPr txBox="1"/>
          <p:nvPr/>
        </p:nvSpPr>
        <p:spPr>
          <a:xfrm>
            <a:off x="8610313" y="2866716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box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DFDE19FD-B29B-A7B2-770F-B4676D56E873}"/>
                  </a:ext>
                </a:extLst>
              </p:cNvPr>
              <p:cNvSpPr txBox="1"/>
              <p:nvPr/>
            </p:nvSpPr>
            <p:spPr>
              <a:xfrm>
                <a:off x="8512313" y="1954572"/>
                <a:ext cx="6779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[[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000"/>
                  <a:t>], </a:t>
                </a:r>
              </a:p>
              <a:p>
                <a:r>
                  <a:rPr lang="en-US" altLang="ko-KR" sz="100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000"/>
                  <a:t>],</a:t>
                </a:r>
              </a:p>
              <a:p>
                <a:r>
                  <a:rPr lang="en-US" altLang="ko-KR" sz="1000"/>
                  <a:t>    … </a:t>
                </a:r>
              </a:p>
              <a:p>
                <a:r>
                  <a:rPr lang="en-US" altLang="ko-KR" sz="100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000"/>
                  <a:t>]]</a:t>
                </a:r>
                <a:endParaRPr lang="ko-KR" altLang="en-US" sz="100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DFDE19FD-B29B-A7B2-770F-B4676D56E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313" y="1954572"/>
                <a:ext cx="677943" cy="707886"/>
              </a:xfrm>
              <a:prstGeom prst="rect">
                <a:avLst/>
              </a:prstGeom>
              <a:blipFill>
                <a:blip r:embed="rId4"/>
                <a:stretch>
                  <a:fillRect t="-862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10EA51B5-25CB-7B91-7FAD-1AFA73698B3F}"/>
                  </a:ext>
                </a:extLst>
              </p:cNvPr>
              <p:cNvSpPr txBox="1"/>
              <p:nvPr/>
            </p:nvSpPr>
            <p:spPr>
              <a:xfrm>
                <a:off x="8116270" y="3138292"/>
                <a:ext cx="14883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sz="1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000"/>
                  <a:t>]</a:t>
                </a:r>
                <a:endParaRPr lang="ko-KR" altLang="en-US" sz="1000"/>
              </a:p>
            </p:txBody>
          </p:sp>
        </mc:Choice>
        <mc:Fallback xmlns="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10EA51B5-25CB-7B91-7FAD-1AFA73698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270" y="3138292"/>
                <a:ext cx="1488356" cy="246221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60BD48A-9ED7-5DA6-C009-08C165D59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975" y="1716429"/>
            <a:ext cx="1958211" cy="129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AD110EA4-A9E9-4D1C-F0F4-41814E1D6C8A}"/>
              </a:ext>
            </a:extLst>
          </p:cNvPr>
          <p:cNvSpPr txBox="1"/>
          <p:nvPr/>
        </p:nvSpPr>
        <p:spPr>
          <a:xfrm>
            <a:off x="9909385" y="2965963"/>
            <a:ext cx="1000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image_id, </a:t>
            </a:r>
            <a:br>
              <a:rPr lang="en-US" altLang="ko-KR" sz="800"/>
            </a:br>
            <a:r>
              <a:rPr lang="en-US" altLang="ko-KR" sz="800"/>
              <a:t>image_name, </a:t>
            </a:r>
            <a:br>
              <a:rPr lang="en-US" altLang="ko-KR" sz="800"/>
            </a:br>
            <a:r>
              <a:rPr lang="en-US" altLang="ko-KR" sz="800"/>
              <a:t>institution, </a:t>
            </a:r>
            <a:br>
              <a:rPr lang="en-US" altLang="ko-KR" sz="800"/>
            </a:br>
            <a:r>
              <a:rPr lang="en-US" altLang="ko-KR" sz="800"/>
              <a:t>target_classes, </a:t>
            </a:r>
            <a:br>
              <a:rPr lang="en-US" altLang="ko-KR" sz="800"/>
            </a:br>
            <a:r>
              <a:rPr lang="en-US" altLang="ko-KR" sz="800"/>
              <a:t>width, is_normal, </a:t>
            </a:r>
            <a:br>
              <a:rPr lang="en-US" altLang="ko-KR" sz="800"/>
            </a:br>
            <a:r>
              <a:rPr lang="en-US" altLang="ko-KR" sz="800"/>
              <a:t>annotations</a:t>
            </a:r>
            <a:endParaRPr lang="ko-KR" altLang="en-US" sz="800"/>
          </a:p>
        </p:txBody>
      </p:sp>
      <p:cxnSp>
        <p:nvCxnSpPr>
          <p:cNvPr id="1032" name="직선 화살표 연결선 1031">
            <a:extLst>
              <a:ext uri="{FF2B5EF4-FFF2-40B4-BE49-F238E27FC236}">
                <a16:creationId xmlns:a16="http://schemas.microsoft.com/office/drawing/2014/main" id="{0633477E-EAE5-B741-B133-E8074ABBD0B1}"/>
              </a:ext>
            </a:extLst>
          </p:cNvPr>
          <p:cNvCxnSpPr>
            <a:cxnSpLocks/>
          </p:cNvCxnSpPr>
          <p:nvPr/>
        </p:nvCxnSpPr>
        <p:spPr>
          <a:xfrm>
            <a:off x="2075750" y="2344242"/>
            <a:ext cx="292242" cy="3377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화살표 연결선 1033">
            <a:extLst>
              <a:ext uri="{FF2B5EF4-FFF2-40B4-BE49-F238E27FC236}">
                <a16:creationId xmlns:a16="http://schemas.microsoft.com/office/drawing/2014/main" id="{A265F406-A1F8-F2E9-5355-26F7A61BFF07}"/>
              </a:ext>
            </a:extLst>
          </p:cNvPr>
          <p:cNvCxnSpPr>
            <a:cxnSpLocks/>
          </p:cNvCxnSpPr>
          <p:nvPr/>
        </p:nvCxnSpPr>
        <p:spPr>
          <a:xfrm>
            <a:off x="3974862" y="2305138"/>
            <a:ext cx="292242" cy="3377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A67EA55F-ACB6-6047-1741-65C20B385302}"/>
              </a:ext>
            </a:extLst>
          </p:cNvPr>
          <p:cNvCxnSpPr>
            <a:cxnSpLocks/>
          </p:cNvCxnSpPr>
          <p:nvPr/>
        </p:nvCxnSpPr>
        <p:spPr>
          <a:xfrm>
            <a:off x="5436736" y="2322031"/>
            <a:ext cx="292242" cy="3377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직선 화살표 연결선 1035">
            <a:extLst>
              <a:ext uri="{FF2B5EF4-FFF2-40B4-BE49-F238E27FC236}">
                <a16:creationId xmlns:a16="http://schemas.microsoft.com/office/drawing/2014/main" id="{D66263B0-4BF3-9291-2B86-7CE0175C985C}"/>
              </a:ext>
            </a:extLst>
          </p:cNvPr>
          <p:cNvCxnSpPr>
            <a:cxnSpLocks/>
          </p:cNvCxnSpPr>
          <p:nvPr/>
        </p:nvCxnSpPr>
        <p:spPr>
          <a:xfrm>
            <a:off x="7774092" y="2318654"/>
            <a:ext cx="292242" cy="3377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25A40BD4-3C76-75CD-615E-7DEE97C18843}"/>
              </a:ext>
            </a:extLst>
          </p:cNvPr>
          <p:cNvCxnSpPr>
            <a:cxnSpLocks/>
          </p:cNvCxnSpPr>
          <p:nvPr/>
        </p:nvCxnSpPr>
        <p:spPr>
          <a:xfrm>
            <a:off x="9663856" y="2343498"/>
            <a:ext cx="292242" cy="3377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화살표 연결선 1037">
            <a:extLst>
              <a:ext uri="{FF2B5EF4-FFF2-40B4-BE49-F238E27FC236}">
                <a16:creationId xmlns:a16="http://schemas.microsoft.com/office/drawing/2014/main" id="{D74B9259-468A-576B-8606-C9A3FA0ADEE7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8692693" y="3929727"/>
            <a:ext cx="1323582" cy="981414"/>
          </a:xfrm>
          <a:prstGeom prst="bentConnector3">
            <a:avLst>
              <a:gd name="adj1" fmla="val 100432"/>
            </a:avLst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">
            <a:extLst>
              <a:ext uri="{FF2B5EF4-FFF2-40B4-BE49-F238E27FC236}">
                <a16:creationId xmlns:a16="http://schemas.microsoft.com/office/drawing/2014/main" id="{88A7CE16-2381-03E5-36BA-929D477BA5BD}"/>
              </a:ext>
            </a:extLst>
          </p:cNvPr>
          <p:cNvSpPr txBox="1"/>
          <p:nvPr/>
        </p:nvSpPr>
        <p:spPr>
          <a:xfrm>
            <a:off x="5628280" y="3864492"/>
            <a:ext cx="5217348" cy="166199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000" dirty="0">
                <a:ea typeface="맑은 고딕"/>
              </a:rPr>
              <a:t>학습에는 </a:t>
            </a:r>
            <a:r>
              <a:rPr lang="ko-KR" altLang="en-US" sz="1000" dirty="0" err="1">
                <a:ea typeface="맑은 고딕"/>
              </a:rPr>
              <a:t>anntation이</a:t>
            </a:r>
            <a:r>
              <a:rPr lang="ko-KR" altLang="en-US" sz="1000" dirty="0">
                <a:ea typeface="맑은 고딕"/>
              </a:rPr>
              <a:t> 있는 데이터만 사용 </a:t>
            </a:r>
            <a:endParaRPr lang="ko-KR" sz="10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000" dirty="0">
                <a:ea typeface="맑은 고딕"/>
              </a:rPr>
              <a:t>1024 </a:t>
            </a:r>
            <a:r>
              <a:rPr lang="ko-KR" altLang="en-US" sz="1000" dirty="0" err="1">
                <a:ea typeface="맑은 고딕"/>
              </a:rPr>
              <a:t>x</a:t>
            </a:r>
            <a:r>
              <a:rPr lang="ko-KR" altLang="en-US" sz="1000" dirty="0">
                <a:ea typeface="맑은 고딕"/>
              </a:rPr>
              <a:t> 1024 기준으로 </a:t>
            </a:r>
            <a:r>
              <a:rPr lang="en-US" altLang="ko-KR" sz="1000" dirty="0">
                <a:ea typeface="맑은 고딕"/>
              </a:rPr>
              <a:t>pseudo labeling</a:t>
            </a:r>
            <a:r>
              <a:rPr lang="ko-KR" altLang="en-US" sz="1000" dirty="0">
                <a:ea typeface="맑은 고딕"/>
              </a:rPr>
              <a:t>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000" dirty="0">
                <a:ea typeface="맑은 고딕"/>
              </a:rPr>
              <a:t>Image</a:t>
            </a:r>
            <a:r>
              <a:rPr lang="ko-KR" altLang="en-US" sz="1000" dirty="0">
                <a:ea typeface="맑은 고딕"/>
              </a:rPr>
              <a:t>는 </a:t>
            </a:r>
            <a:r>
              <a:rPr lang="ko-KR" altLang="en-US" sz="1000" dirty="0" err="1">
                <a:ea typeface="맑은 고딕"/>
              </a:rPr>
              <a:t>jpg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ea typeface="맑은 고딕"/>
              </a:rPr>
              <a:t>format</a:t>
            </a:r>
            <a:r>
              <a:rPr lang="ko-KR" altLang="en-US" sz="1000" dirty="0">
                <a:ea typeface="맑은 고딕"/>
              </a:rPr>
              <a:t>, </a:t>
            </a:r>
            <a:r>
              <a:rPr lang="ko-KR" altLang="en-US" sz="1000" dirty="0" err="1">
                <a:ea typeface="맑은 고딕"/>
              </a:rPr>
              <a:t>alpha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ea typeface="맑은 고딕"/>
              </a:rPr>
              <a:t>channel은</a:t>
            </a:r>
            <a:r>
              <a:rPr lang="ko-KR" altLang="en-US" sz="1000" dirty="0">
                <a:ea typeface="맑은 고딕"/>
              </a:rPr>
              <a:t> 제거 </a:t>
            </a:r>
            <a:endParaRPr lang="en-US" altLang="ko-KR" sz="1000" dirty="0"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000" dirty="0">
                <a:ea typeface="맑은 고딕"/>
              </a:rPr>
              <a:t>Label</a:t>
            </a:r>
            <a:r>
              <a:rPr lang="ko-KR" altLang="en-US" sz="1000" dirty="0">
                <a:ea typeface="맑은 고딕"/>
              </a:rPr>
              <a:t>은 </a:t>
            </a:r>
            <a:r>
              <a:rPr lang="en-US" altLang="ko-KR" sz="1000" dirty="0" err="1">
                <a:ea typeface="맑은 고딕"/>
              </a:rPr>
              <a:t>json</a:t>
            </a:r>
            <a:r>
              <a:rPr lang="en-US" altLang="ko-KR" sz="1000" dirty="0">
                <a:ea typeface="맑은 고딕"/>
              </a:rPr>
              <a:t> format</a:t>
            </a:r>
            <a:endParaRPr lang="ko-KR" altLang="en-US" sz="1000" dirty="0"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000" dirty="0">
                <a:ea typeface="맑은 고딕"/>
              </a:rPr>
              <a:t>Label</a:t>
            </a:r>
            <a:r>
              <a:rPr lang="ko-KR" altLang="en-US" sz="1000" dirty="0">
                <a:ea typeface="맑은 고딕"/>
              </a:rPr>
              <a:t>과 </a:t>
            </a:r>
            <a:r>
              <a:rPr lang="ko-KR" altLang="en-US" sz="1000" dirty="0" err="1">
                <a:ea typeface="맑은 고딕"/>
              </a:rPr>
              <a:t>image의</a:t>
            </a:r>
            <a:r>
              <a:rPr lang="ko-KR" altLang="en-US" sz="1000" dirty="0">
                <a:ea typeface="맑은 고딕"/>
              </a:rPr>
              <a:t> 파일명은 동일 (</a:t>
            </a:r>
            <a:r>
              <a:rPr lang="ko-KR" altLang="en-US" sz="1000" dirty="0" err="1">
                <a:ea typeface="맑은 고딕"/>
              </a:rPr>
              <a:t>image_id</a:t>
            </a:r>
            <a:r>
              <a:rPr lang="ko-KR" altLang="en-US" sz="1000" dirty="0">
                <a:ea typeface="맑은 고딕"/>
              </a:rPr>
              <a:t>) 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000" dirty="0" err="1">
                <a:ea typeface="맑은 고딕"/>
              </a:rPr>
              <a:t>i</a:t>
            </a:r>
            <a:r>
              <a:rPr lang="ko-KR" altLang="en-US" sz="1000" dirty="0" err="1">
                <a:ea typeface="맑은 고딕"/>
              </a:rPr>
              <a:t>mage_id</a:t>
            </a:r>
            <a:r>
              <a:rPr lang="ko-KR" altLang="en-US" sz="1000" dirty="0">
                <a:ea typeface="맑은 고딕"/>
              </a:rPr>
              <a:t>: {</a:t>
            </a:r>
            <a:r>
              <a:rPr lang="ko-KR" altLang="en-US" sz="1000" dirty="0" err="1">
                <a:ea typeface="맑은 고딕"/>
              </a:rPr>
              <a:t>institution</a:t>
            </a:r>
            <a:r>
              <a:rPr lang="ko-KR" altLang="en-US" sz="1000" dirty="0">
                <a:ea typeface="맑은 고딕"/>
              </a:rPr>
              <a:t>}_CXR_{</a:t>
            </a:r>
            <a:r>
              <a:rPr lang="ko-KR" altLang="en-US" sz="1000" dirty="0" err="1">
                <a:ea typeface="맑은 고딕"/>
              </a:rPr>
              <a:t>id</a:t>
            </a:r>
            <a:r>
              <a:rPr lang="ko-KR" altLang="en-US" sz="1000" dirty="0">
                <a:ea typeface="맑은 고딕"/>
              </a:rPr>
              <a:t>}  </a:t>
            </a:r>
          </a:p>
          <a:p>
            <a:pPr marL="285750" indent="-285750">
              <a:buFont typeface="Arial"/>
              <a:buChar char="•"/>
            </a:pPr>
            <a:endParaRPr lang="ko-KR" altLang="en-US" sz="1200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66DBD-7DD5-6628-3E3B-C94252100CD0}"/>
              </a:ext>
            </a:extLst>
          </p:cNvPr>
          <p:cNvSpPr txBox="1"/>
          <p:nvPr/>
        </p:nvSpPr>
        <p:spPr>
          <a:xfrm>
            <a:off x="664752" y="1134858"/>
            <a:ext cx="2972537" cy="298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>
                <a:ea typeface="맑은 고딕"/>
              </a:rPr>
              <a:t>Process of creating pseudo labels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194BE-31A1-E921-AA76-BDE2C2006A96}"/>
              </a:ext>
            </a:extLst>
          </p:cNvPr>
          <p:cNvSpPr txBox="1"/>
          <p:nvPr/>
        </p:nvSpPr>
        <p:spPr>
          <a:xfrm>
            <a:off x="9952397" y="4133688"/>
            <a:ext cx="1964032" cy="9089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00" b="1">
                <a:ea typeface="맑은 고딕"/>
              </a:rPr>
              <a:t>Output.csv </a:t>
            </a:r>
          </a:p>
          <a:p>
            <a:pPr marL="171450" indent="-171450">
              <a:lnSpc>
                <a:spcPct val="150000"/>
              </a:lnSpc>
              <a:buFont typeface="Calibri"/>
              <a:buChar char="-"/>
            </a:pPr>
            <a:r>
              <a:rPr lang="en-US" altLang="ko-KR" sz="1000" err="1">
                <a:ea typeface="맑은 고딕"/>
              </a:rPr>
              <a:t>모델의</a:t>
            </a:r>
            <a:r>
              <a:rPr lang="en-US" altLang="ko-KR" sz="1000">
                <a:ea typeface="맑은 고딕"/>
              </a:rPr>
              <a:t> </a:t>
            </a:r>
            <a:r>
              <a:rPr lang="en-US" altLang="ko-KR" sz="1000" err="1">
                <a:ea typeface="맑은 고딕"/>
              </a:rPr>
              <a:t>예측</a:t>
            </a:r>
            <a:r>
              <a:rPr lang="en-US" altLang="ko-KR" sz="1000">
                <a:ea typeface="맑은 고딕"/>
              </a:rPr>
              <a:t> </a:t>
            </a:r>
            <a:r>
              <a:rPr lang="en-US" altLang="ko-KR" sz="1000" err="1">
                <a:ea typeface="맑은 고딕"/>
              </a:rPr>
              <a:t>결과</a:t>
            </a:r>
            <a:r>
              <a:rPr lang="en-US" altLang="ko-KR" sz="1000">
                <a:ea typeface="맑은 고딕"/>
              </a:rPr>
              <a:t> log </a:t>
            </a:r>
          </a:p>
          <a:p>
            <a:pPr marL="171450" indent="-171450">
              <a:lnSpc>
                <a:spcPct val="150000"/>
              </a:lnSpc>
              <a:buFont typeface="Calibri"/>
              <a:buChar char="-"/>
            </a:pPr>
            <a:r>
              <a:rPr lang="en-US" altLang="ko-KR" sz="1000" err="1">
                <a:ea typeface="맑은 고딕"/>
              </a:rPr>
              <a:t>Image_id</a:t>
            </a:r>
            <a:r>
              <a:rPr lang="en-US" altLang="ko-KR" sz="1000">
                <a:ea typeface="맑은 고딕"/>
              </a:rPr>
              <a:t>, </a:t>
            </a:r>
            <a:r>
              <a:rPr lang="en-US" altLang="ko-KR" sz="1000" err="1">
                <a:ea typeface="맑은 고딕"/>
              </a:rPr>
              <a:t>class_id</a:t>
            </a:r>
            <a:r>
              <a:rPr lang="en-US" altLang="ko-KR" sz="1000">
                <a:ea typeface="맑은 고딕"/>
              </a:rPr>
              <a:t>, </a:t>
            </a:r>
            <a:br>
              <a:rPr lang="en-US" altLang="ko-KR" sz="1000">
                <a:ea typeface="맑은 고딕"/>
              </a:rPr>
            </a:br>
            <a:r>
              <a:rPr lang="en-US" altLang="ko-KR" sz="1000">
                <a:ea typeface="맑은 고딕"/>
              </a:rPr>
              <a:t>prob, </a:t>
            </a:r>
            <a:r>
              <a:rPr lang="en-US" altLang="ko-KR" sz="1000" err="1">
                <a:ea typeface="맑은 고딕"/>
              </a:rPr>
              <a:t>box_coordinate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7A7C6-64F8-552A-743C-050A1B04FD88}"/>
              </a:ext>
            </a:extLst>
          </p:cNvPr>
          <p:cNvSpPr txBox="1"/>
          <p:nvPr/>
        </p:nvSpPr>
        <p:spPr>
          <a:xfrm>
            <a:off x="9958881" y="5064348"/>
            <a:ext cx="1712328" cy="11397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000" b="1" err="1">
                <a:ea typeface="맑은 고딕"/>
              </a:rPr>
              <a:t>Output.json</a:t>
            </a:r>
            <a:r>
              <a:rPr lang="en-US" altLang="ko-KR" sz="1000" b="1">
                <a:ea typeface="맑은 고딕"/>
              </a:rPr>
              <a:t> </a:t>
            </a:r>
          </a:p>
          <a:p>
            <a:pPr marL="171450" indent="-171450">
              <a:lnSpc>
                <a:spcPct val="150000"/>
              </a:lnSpc>
              <a:buFont typeface="Calibri"/>
              <a:buChar char="-"/>
            </a:pPr>
            <a:r>
              <a:rPr lang="en-US" altLang="ko-KR" sz="1000" err="1">
                <a:ea typeface="맑은 고딕"/>
              </a:rPr>
              <a:t>생성된</a:t>
            </a:r>
            <a:r>
              <a:rPr lang="en-US" altLang="ko-KR" sz="1000">
                <a:ea typeface="맑은 고딕"/>
              </a:rPr>
              <a:t> pseudo </a:t>
            </a:r>
            <a:r>
              <a:rPr lang="en-US" altLang="ko-KR" sz="1000" err="1">
                <a:ea typeface="맑은 고딕"/>
              </a:rPr>
              <a:t>label의</a:t>
            </a:r>
            <a:r>
              <a:rPr lang="en-US" altLang="ko-KR" sz="1000">
                <a:ea typeface="맑은 고딕"/>
              </a:rPr>
              <a:t> </a:t>
            </a:r>
            <a:br>
              <a:rPr lang="en-US" altLang="ko-KR" sz="1000">
                <a:ea typeface="맑은 고딕"/>
              </a:rPr>
            </a:br>
            <a:r>
              <a:rPr lang="en-US" altLang="ko-KR" sz="1000" err="1">
                <a:ea typeface="맑은 고딕"/>
              </a:rPr>
              <a:t>수량</a:t>
            </a:r>
            <a:r>
              <a:rPr lang="en-US" altLang="ko-KR" sz="1000">
                <a:ea typeface="맑은 고딕"/>
              </a:rPr>
              <a:t> </a:t>
            </a:r>
            <a:r>
              <a:rPr lang="en-US" altLang="ko-KR" sz="1000" err="1">
                <a:ea typeface="맑은 고딕"/>
              </a:rPr>
              <a:t>분석</a:t>
            </a:r>
            <a:r>
              <a:rPr lang="en-US" altLang="ko-KR" sz="1000">
                <a:ea typeface="맑은 고딕"/>
              </a:rPr>
              <a:t> </a:t>
            </a:r>
          </a:p>
          <a:p>
            <a:pPr marL="171450" indent="-171450">
              <a:lnSpc>
                <a:spcPct val="150000"/>
              </a:lnSpc>
              <a:buFont typeface="Calibri"/>
              <a:buChar char="-"/>
            </a:pPr>
            <a:r>
              <a:rPr lang="en-US" altLang="ko-KR" sz="1000" err="1">
                <a:ea typeface="맑은 고딕"/>
              </a:rPr>
              <a:t>annotation된</a:t>
            </a:r>
            <a:r>
              <a:rPr lang="en-US" altLang="ko-KR" sz="1000">
                <a:ea typeface="맑은 고딕"/>
              </a:rPr>
              <a:t> </a:t>
            </a:r>
            <a:r>
              <a:rPr lang="en-US" altLang="ko-KR" sz="1000" err="1">
                <a:ea typeface="맑은 고딕"/>
              </a:rPr>
              <a:t>병변의</a:t>
            </a:r>
            <a:r>
              <a:rPr lang="en-US" altLang="ko-KR" sz="1000">
                <a:ea typeface="맑은 고딕"/>
              </a:rPr>
              <a:t> </a:t>
            </a:r>
            <a:br>
              <a:rPr lang="en-US" altLang="ko-KR" sz="1000">
                <a:ea typeface="맑은 고딕"/>
              </a:rPr>
            </a:br>
            <a:r>
              <a:rPr lang="en-US" altLang="ko-KR" sz="1000" err="1">
                <a:ea typeface="맑은 고딕"/>
              </a:rPr>
              <a:t>개수</a:t>
            </a:r>
            <a:r>
              <a:rPr lang="en-US" altLang="ko-KR" sz="1000">
                <a:ea typeface="맑은 고딕"/>
              </a:rPr>
              <a:t> </a:t>
            </a:r>
            <a:r>
              <a:rPr lang="en-US" altLang="ko-KR" sz="1000" err="1">
                <a:ea typeface="맑은 고딕"/>
              </a:rPr>
              <a:t>분석</a:t>
            </a:r>
            <a:r>
              <a:rPr lang="en-US" altLang="ko-KR" sz="1000"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56893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AD2BC-4E8B-9857-35DD-BCF55C6D4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55FC5EDF-FDCB-14F4-5520-45F126CB4CFF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874FD1-2BAC-2F2D-573C-3474BCA78C2A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95E70F4A-DC7C-9D52-CE0C-922F36E3A69C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71ADC6-E55C-56B1-1CC9-832141DE1590}"/>
              </a:ext>
            </a:extLst>
          </p:cNvPr>
          <p:cNvGrpSpPr/>
          <p:nvPr/>
        </p:nvGrpSpPr>
        <p:grpSpPr>
          <a:xfrm>
            <a:off x="515774" y="837284"/>
            <a:ext cx="1132335" cy="247825"/>
            <a:chOff x="515774" y="837284"/>
            <a:chExt cx="1132335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D4D33AB2-A54F-E7BD-A611-CDE07DD76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932948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Appendix</a:t>
              </a: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D880788B-F473-8BFB-576C-83E8AEE28F28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D9B4081-4C4C-9697-2E48-E6F170B89177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1CAB4B47-7BDD-7E0E-D6A4-E7FC18FF1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092C4AEC-C5BF-CAD4-554D-0516D84AF5BA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C21D0E0-EA16-45A5-D426-CCA63F8A473B}"/>
              </a:ext>
            </a:extLst>
          </p:cNvPr>
          <p:cNvSpPr txBox="1"/>
          <p:nvPr/>
        </p:nvSpPr>
        <p:spPr>
          <a:xfrm>
            <a:off x="713598" y="1193474"/>
            <a:ext cx="2972537" cy="298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>
                <a:ea typeface="맑은 고딕"/>
              </a:rPr>
              <a:t>Auxiliary classification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8BE381-ED38-35AF-E662-4B56FE2E5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5017"/>
              </p:ext>
            </p:extLst>
          </p:nvPr>
        </p:nvGraphicFramePr>
        <p:xfrm>
          <a:off x="945472" y="1518135"/>
          <a:ext cx="9453170" cy="26004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7467">
                  <a:extLst>
                    <a:ext uri="{9D8B030D-6E8A-4147-A177-3AD203B41FA5}">
                      <a16:colId xmlns:a16="http://schemas.microsoft.com/office/drawing/2014/main" val="2297116254"/>
                    </a:ext>
                  </a:extLst>
                </a:gridCol>
                <a:gridCol w="1895096">
                  <a:extLst>
                    <a:ext uri="{9D8B030D-6E8A-4147-A177-3AD203B41FA5}">
                      <a16:colId xmlns:a16="http://schemas.microsoft.com/office/drawing/2014/main" val="973841824"/>
                    </a:ext>
                  </a:extLst>
                </a:gridCol>
                <a:gridCol w="2126869">
                  <a:extLst>
                    <a:ext uri="{9D8B030D-6E8A-4147-A177-3AD203B41FA5}">
                      <a16:colId xmlns:a16="http://schemas.microsoft.com/office/drawing/2014/main" val="354029600"/>
                    </a:ext>
                  </a:extLst>
                </a:gridCol>
                <a:gridCol w="2126869">
                  <a:extLst>
                    <a:ext uri="{9D8B030D-6E8A-4147-A177-3AD203B41FA5}">
                      <a16:colId xmlns:a16="http://schemas.microsoft.com/office/drawing/2014/main" val="2322611546"/>
                    </a:ext>
                  </a:extLst>
                </a:gridCol>
                <a:gridCol w="2126869">
                  <a:extLst>
                    <a:ext uri="{9D8B030D-6E8A-4147-A177-3AD203B41FA5}">
                      <a16:colId xmlns:a16="http://schemas.microsoft.com/office/drawing/2014/main" val="310551414"/>
                    </a:ext>
                  </a:extLst>
                </a:gridCol>
              </a:tblGrid>
              <a:tr h="3701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effiU-b5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85495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copypaste</a:t>
                      </a:r>
                      <a:endParaRPr lang="ko-KR" alt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0%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exp6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50%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78578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auxiliary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75304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D-AU</a:t>
                      </a:r>
                      <a:r>
                        <a:rPr lang="ko-KR" altLang="en-US" sz="1000"/>
                        <a:t>C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맑은 고딕"/>
                          <a:ea typeface="맑은 고딕"/>
                        </a:rPr>
                        <a:t>91.98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37352F"/>
                          </a:solidFill>
                          <a:latin typeface="맑은 고딕"/>
                          <a:ea typeface="맑은 고딕"/>
                        </a:rPr>
                        <a:t>93.77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맑은 고딕"/>
                          <a:ea typeface="맑은 고딕"/>
                        </a:rPr>
                        <a:t>94.11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94.46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51394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/>
                        <a:t>Dice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맑은 고딕"/>
                          <a:ea typeface="맑은 고딕"/>
                        </a:rPr>
                        <a:t>66.67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맑은 고딕"/>
                          <a:ea typeface="맑은 고딕"/>
                        </a:rPr>
                        <a:t>70.72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맑은 고딕"/>
                          <a:ea typeface="맑은 고딕"/>
                        </a:rPr>
                        <a:t>70.45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71.76</a:t>
                      </a:r>
                      <a:r>
                        <a:rPr lang="ko-KR" altLang="en-US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 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49008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/>
                        <a:t>민감도 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맑은 고딕"/>
                          <a:ea typeface="맑은 고딕"/>
                        </a:rPr>
                        <a:t>84.07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87.62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맑은 고딕"/>
                          <a:ea typeface="맑은 고딕"/>
                        </a:rPr>
                        <a:t>88.57</a:t>
                      </a:r>
                      <a:endParaRPr lang="ko-KR" sz="10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89.18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8114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/>
                        <a:t>특이도 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맑은 고딕"/>
                          <a:ea typeface="맑은 고딕"/>
                        </a:rPr>
                        <a:t>99.67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99.73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/>
                        <a:t>98.58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98.6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08469"/>
                  </a:ext>
                </a:extLst>
              </a:tr>
            </a:tbl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27C3586-23D0-CC5A-B96E-501AFB3351D2}"/>
              </a:ext>
              <a:ext uri="{147F2762-F138-4A5C-976F-8EAC2B608ADB}">
                <a16:predDERef xmlns:a16="http://schemas.microsoft.com/office/drawing/2014/main" pred="{3B00E2E6-2239-19B3-7F5C-B9F11E3CA1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274206"/>
              </p:ext>
            </p:extLst>
          </p:nvPr>
        </p:nvGraphicFramePr>
        <p:xfrm>
          <a:off x="1155700" y="3957393"/>
          <a:ext cx="4779434" cy="2715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5E04AA57-57E5-2EDC-F741-710038A776EF}"/>
              </a:ext>
              <a:ext uri="{147F2762-F138-4A5C-976F-8EAC2B608ADB}">
                <a16:predDERef xmlns:a16="http://schemas.microsoft.com/office/drawing/2014/main" pred="{127C3586-23D0-CC5A-B96E-501AFB335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777909"/>
              </p:ext>
            </p:extLst>
          </p:nvPr>
        </p:nvGraphicFramePr>
        <p:xfrm>
          <a:off x="5854701" y="3957393"/>
          <a:ext cx="4779434" cy="2715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9441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AD2BC-4E8B-9857-35DD-BCF55C6D4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55FC5EDF-FDCB-14F4-5520-45F126CB4CFF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874FD1-2BAC-2F2D-573C-3474BCA78C2A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95E70F4A-DC7C-9D52-CE0C-922F36E3A69C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71ADC6-E55C-56B1-1CC9-832141DE1590}"/>
              </a:ext>
            </a:extLst>
          </p:cNvPr>
          <p:cNvGrpSpPr/>
          <p:nvPr/>
        </p:nvGrpSpPr>
        <p:grpSpPr>
          <a:xfrm>
            <a:off x="515774" y="837284"/>
            <a:ext cx="1132335" cy="247825"/>
            <a:chOff x="515774" y="837284"/>
            <a:chExt cx="1132335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D4D33AB2-A54F-E7BD-A611-CDE07DD76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932948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Appendix</a:t>
              </a: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D880788B-F473-8BFB-576C-83E8AEE28F28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D9B4081-4C4C-9697-2E48-E6F170B89177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1CAB4B47-7BDD-7E0E-D6A4-E7FC18FF1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092C4AEC-C5BF-CAD4-554D-0516D84AF5BA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C21D0E0-EA16-45A5-D426-CCA63F8A473B}"/>
              </a:ext>
            </a:extLst>
          </p:cNvPr>
          <p:cNvSpPr txBox="1"/>
          <p:nvPr/>
        </p:nvSpPr>
        <p:spPr>
          <a:xfrm>
            <a:off x="713598" y="1193474"/>
            <a:ext cx="2972537" cy="298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>
                <a:ea typeface="맑은 고딕"/>
              </a:rPr>
              <a:t>Copy-Paste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8BE381-ED38-35AF-E662-4B56FE2E5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95212"/>
              </p:ext>
            </p:extLst>
          </p:nvPr>
        </p:nvGraphicFramePr>
        <p:xfrm>
          <a:off x="935665" y="1518135"/>
          <a:ext cx="9462984" cy="26004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832">
                  <a:extLst>
                    <a:ext uri="{9D8B030D-6E8A-4147-A177-3AD203B41FA5}">
                      <a16:colId xmlns:a16="http://schemas.microsoft.com/office/drawing/2014/main" val="2297116254"/>
                    </a:ext>
                  </a:extLst>
                </a:gridCol>
                <a:gridCol w="1329462">
                  <a:extLst>
                    <a:ext uri="{9D8B030D-6E8A-4147-A177-3AD203B41FA5}">
                      <a16:colId xmlns:a16="http://schemas.microsoft.com/office/drawing/2014/main" val="973841824"/>
                    </a:ext>
                  </a:extLst>
                </a:gridCol>
                <a:gridCol w="1329462">
                  <a:extLst>
                    <a:ext uri="{9D8B030D-6E8A-4147-A177-3AD203B41FA5}">
                      <a16:colId xmlns:a16="http://schemas.microsoft.com/office/drawing/2014/main" val="1867718286"/>
                    </a:ext>
                  </a:extLst>
                </a:gridCol>
                <a:gridCol w="1492057">
                  <a:extLst>
                    <a:ext uri="{9D8B030D-6E8A-4147-A177-3AD203B41FA5}">
                      <a16:colId xmlns:a16="http://schemas.microsoft.com/office/drawing/2014/main" val="354029600"/>
                    </a:ext>
                  </a:extLst>
                </a:gridCol>
                <a:gridCol w="1492057">
                  <a:extLst>
                    <a:ext uri="{9D8B030D-6E8A-4147-A177-3AD203B41FA5}">
                      <a16:colId xmlns:a16="http://schemas.microsoft.com/office/drawing/2014/main" val="2322611546"/>
                    </a:ext>
                  </a:extLst>
                </a:gridCol>
                <a:gridCol w="1492057">
                  <a:extLst>
                    <a:ext uri="{9D8B030D-6E8A-4147-A177-3AD203B41FA5}">
                      <a16:colId xmlns:a16="http://schemas.microsoft.com/office/drawing/2014/main" val="108031106"/>
                    </a:ext>
                  </a:extLst>
                </a:gridCol>
                <a:gridCol w="1492057">
                  <a:extLst>
                    <a:ext uri="{9D8B030D-6E8A-4147-A177-3AD203B41FA5}">
                      <a16:colId xmlns:a16="http://schemas.microsoft.com/office/drawing/2014/main" val="310551414"/>
                    </a:ext>
                  </a:extLst>
                </a:gridCol>
              </a:tblGrid>
              <a:tr h="3701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effiU-b5_aux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85495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fidning</a:t>
                      </a:r>
                      <a:endParaRPr lang="ko-KR" altLang="ko-KR" sz="1000" err="1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1-finding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exp6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5-finding (average)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78578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copypaste</a:t>
                      </a:r>
                      <a:endParaRPr lang="ko-KR" sz="1000" err="1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75304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D-AU</a:t>
                      </a:r>
                      <a:r>
                        <a:rPr lang="ko-KR" altLang="en-US" sz="1000"/>
                        <a:t>C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96.70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97.70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97.12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75.60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76.28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77.66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51394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/>
                        <a:t>Dice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76.37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78.03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77.96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36.67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37.19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39.79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49008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/>
                        <a:t>민감도 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93.42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95.41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94.29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맑은 고딕"/>
                          <a:ea typeface="맑은 고딕"/>
                        </a:rPr>
                        <a:t>53.36</a:t>
                      </a:r>
                      <a:endParaRPr lang="ko-KR" sz="10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맑은 고딕"/>
                          <a:ea typeface="맑은 고딕"/>
                        </a:rPr>
                        <a:t>54.84</a:t>
                      </a:r>
                      <a:endParaRPr lang="ko-KR" sz="10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58.01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8114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/>
                        <a:t>특이도 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99.71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99.60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99.60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97.83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96.99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96.22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08469"/>
                  </a:ext>
                </a:extLst>
              </a:tr>
            </a:tbl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CB73029-5B17-114C-A6DE-06ED9115455B}"/>
              </a:ext>
              <a:ext uri="{147F2762-F138-4A5C-976F-8EAC2B608ADB}">
                <a16:predDERef xmlns:a16="http://schemas.microsoft.com/office/drawing/2014/main" pred="{5E04AA57-57E5-2EDC-F741-710038A776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600388"/>
              </p:ext>
            </p:extLst>
          </p:nvPr>
        </p:nvGraphicFramePr>
        <p:xfrm>
          <a:off x="1257422" y="3986701"/>
          <a:ext cx="4711700" cy="2715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F79F6BE-789C-EDA2-1802-A40D92963F34}"/>
              </a:ext>
              <a:ext uri="{147F2762-F138-4A5C-976F-8EAC2B608ADB}">
                <a16:predDERef xmlns:a16="http://schemas.microsoft.com/office/drawing/2014/main" pred="{4CB73029-5B17-114C-A6DE-06ED91154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578531"/>
              </p:ext>
            </p:extLst>
          </p:nvPr>
        </p:nvGraphicFramePr>
        <p:xfrm>
          <a:off x="5903546" y="3986701"/>
          <a:ext cx="4779434" cy="2715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3140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06CE0-D8F1-1D16-1B5E-53AC79223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946E24AE-A4F3-40E3-B625-3F29227B92CC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AC5F6B9-255F-73ED-F89F-2BF1875A6B7E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B150FF4A-7F18-7035-086A-80F6A28CC6F5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DDB596-3FDD-BD69-8A5A-76CA9EC72815}"/>
              </a:ext>
            </a:extLst>
          </p:cNvPr>
          <p:cNvGrpSpPr/>
          <p:nvPr/>
        </p:nvGrpSpPr>
        <p:grpSpPr>
          <a:xfrm>
            <a:off x="515774" y="837284"/>
            <a:ext cx="1132335" cy="247825"/>
            <a:chOff x="515774" y="837284"/>
            <a:chExt cx="1132335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4B46D159-D709-0D87-222D-341EF24F2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932948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Appendix</a:t>
              </a: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0733D542-C5C3-5110-F02B-DA533DA4246D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0298A26-8727-8F14-9C3C-D66139256976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325B140E-4C05-80DD-499A-1E0FB8CEB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B92A9D0F-789C-D55E-E14F-BD42000C3909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9089BCE-BE10-CA9E-C5FA-B04F04EA7EBB}"/>
              </a:ext>
            </a:extLst>
          </p:cNvPr>
          <p:cNvSpPr txBox="1"/>
          <p:nvPr/>
        </p:nvSpPr>
        <p:spPr>
          <a:xfrm>
            <a:off x="713598" y="1139044"/>
            <a:ext cx="2972537" cy="298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>
                <a:ea typeface="맑은 고딕"/>
              </a:rPr>
              <a:t>Weighted-soft Ensemble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AB16140-B38A-5EC2-9C0E-4165CB0B2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73131"/>
              </p:ext>
            </p:extLst>
          </p:nvPr>
        </p:nvGraphicFramePr>
        <p:xfrm>
          <a:off x="867280" y="1713519"/>
          <a:ext cx="9649090" cy="2453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7190">
                  <a:extLst>
                    <a:ext uri="{9D8B030D-6E8A-4147-A177-3AD203B41FA5}">
                      <a16:colId xmlns:a16="http://schemas.microsoft.com/office/drawing/2014/main" val="2297116254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973841824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1867718286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354029600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1989441700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3912409775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2322611546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108031106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310551414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539283799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2176063498"/>
                    </a:ext>
                  </a:extLst>
                </a:gridCol>
              </a:tblGrid>
              <a:tr h="30663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EffiU-b5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EffiU-b6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15211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000" err="1"/>
                        <a:t>iter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initial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exp6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iter1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378578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ensemble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model</a:t>
                      </a:r>
                    </a:p>
                  </a:txBody>
                  <a:tcPr anchor="ctr">
                    <a:lnR w="12700">
                      <a:solidFill>
                        <a:schemeClr val="bg1"/>
                      </a:solidFill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ensemble</a:t>
                      </a: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model</a:t>
                      </a: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ensemble</a:t>
                      </a: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48687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exp</a:t>
                      </a:r>
                      <a:endParaRPr lang="ko-KR" sz="1000" err="1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exp20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exp21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exp22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exp24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exp25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75304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D-AU</a:t>
                      </a:r>
                      <a:r>
                        <a:rPr lang="ko-KR" altLang="en-US" sz="1000"/>
                        <a:t>C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97.00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97.70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97.12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97.48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97.57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97.99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98.64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lang="ko-KR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98.09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98.51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51394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/>
                        <a:t>Dice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76.38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78.03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77.96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78.04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78.04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78.65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78.78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lang="ko-KR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78.64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79.17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49008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/>
                        <a:t>민감도 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94.03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95.41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94.29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94.89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95.15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/>
                        <a:t>96.02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/>
                        <a:t>96.8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lang="ko-KR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96.10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96.80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8114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/>
                        <a:t>특이도 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99.87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99.83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99.60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99.90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99.90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99.62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98.89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lang="ko-KR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99.80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99.60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084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145666-D9F3-1C5C-CC70-F731CA6AB27E}"/>
              </a:ext>
            </a:extLst>
          </p:cNvPr>
          <p:cNvSpPr txBox="1"/>
          <p:nvPr/>
        </p:nvSpPr>
        <p:spPr>
          <a:xfrm>
            <a:off x="869461" y="1465384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1-finding - PTX</a:t>
            </a:r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AEAED-8229-117E-99FC-91DC22C692CF}"/>
              </a:ext>
            </a:extLst>
          </p:cNvPr>
          <p:cNvSpPr txBox="1"/>
          <p:nvPr/>
        </p:nvSpPr>
        <p:spPr>
          <a:xfrm>
            <a:off x="869460" y="4230076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5-finding - (</a:t>
            </a:r>
            <a:r>
              <a:rPr lang="ko-KR" altLang="en-US" sz="1000" err="1">
                <a:ea typeface="맑은 고딕"/>
              </a:rPr>
              <a:t>average</a:t>
            </a:r>
            <a:r>
              <a:rPr lang="ko-KR" altLang="en-US" sz="1000">
                <a:ea typeface="맑은 고딕"/>
              </a:rPr>
              <a:t>) </a:t>
            </a:r>
            <a:endParaRPr lang="ko-KR" altLang="en-US" sz="10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A3514F-C69B-3D8D-D297-C218A65FA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46011"/>
              </p:ext>
            </p:extLst>
          </p:nvPr>
        </p:nvGraphicFramePr>
        <p:xfrm>
          <a:off x="867279" y="4517287"/>
          <a:ext cx="9649090" cy="21464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7190">
                  <a:extLst>
                    <a:ext uri="{9D8B030D-6E8A-4147-A177-3AD203B41FA5}">
                      <a16:colId xmlns:a16="http://schemas.microsoft.com/office/drawing/2014/main" val="2297116254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973841824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1867718286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354029600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1989441700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3912409775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2322611546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108031106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310551414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539283799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2176063498"/>
                    </a:ext>
                  </a:extLst>
                </a:gridCol>
              </a:tblGrid>
              <a:tr h="30663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EffiU-b3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EffiU-b5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15211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ensemble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model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ensemble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model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ensemble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48687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exp</a:t>
                      </a:r>
                      <a:endParaRPr lang="ko-KR" sz="1000" err="1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exp14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exp5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soft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weighted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exp21</a:t>
                      </a:r>
                      <a:endParaRPr lang="ko-KR" altLang="en-US"/>
                    </a:p>
                  </a:txBody>
                  <a:tcPr anchor="ctr">
                    <a:lnL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exp22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exp23</a:t>
                      </a:r>
                      <a:endParaRPr lang="en-US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</a:t>
                      </a:r>
                      <a:endParaRPr lang="en-US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  <a:endParaRPr lang="en-US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75304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D-AU</a:t>
                      </a:r>
                      <a:r>
                        <a:rPr lang="ko-KR" altLang="en-US" sz="1000"/>
                        <a:t>C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77.31</a:t>
                      </a:r>
                      <a:endParaRPr lang="en-US">
                        <a:effectLst/>
                      </a:endParaRPr>
                    </a:p>
                  </a:txBody>
                  <a:tcPr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77.66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>
                    <a:lnL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77.24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77.79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/>
                        <a:t>74.95</a:t>
                      </a:r>
                      <a:endParaRPr lang="ko-KR" altLang="en-US"/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/>
                        <a:t>74.65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74.35</a:t>
                      </a:r>
                      <a:endParaRPr lang="en-US" altLang="en-US" sz="1000" b="0" i="0" u="none" strike="noStrike" kern="1200" noProof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74.53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</a:rPr>
                        <a:t>75.05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51394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/>
                        <a:t>Dice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39.27</a:t>
                      </a:r>
                      <a:endParaRPr lang="en-US">
                        <a:effectLst/>
                      </a:endParaRPr>
                    </a:p>
                  </a:txBody>
                  <a:tcPr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39.79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>
                    <a:lnL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38.91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39.60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/>
                        <a:t>36.16</a:t>
                      </a:r>
                      <a:endParaRPr lang="ko-KR" altLang="en-US"/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/>
                        <a:t>35.91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34.71</a:t>
                      </a:r>
                      <a:endParaRPr lang="en-US" altLang="en-US" sz="1000" b="0" i="0" u="none" strike="noStrike" kern="1200" noProof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35.46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</a:rPr>
                        <a:t>36.11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49008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/>
                        <a:t>민감도 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57.16</a:t>
                      </a:r>
                      <a:endParaRPr lang="en-US">
                        <a:effectLst/>
                      </a:endParaRPr>
                    </a:p>
                  </a:txBody>
                  <a:tcPr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58.01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>
                    <a:lnL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56.65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57.89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51.94</a:t>
                      </a:r>
                      <a:endParaRPr lang="ko-KR" altLang="en-US"/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50.90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50.33</a:t>
                      </a:r>
                      <a:endParaRPr lang="en-US" altLang="en-US" sz="1000" b="0" i="0" u="none" strike="noStrike" kern="1200" noProof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50.45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</a:rPr>
                        <a:t>51.67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8114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/>
                        <a:t>특이도 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96.39</a:t>
                      </a:r>
                      <a:endParaRPr lang="en-US">
                        <a:effectLst/>
                      </a:endParaRPr>
                    </a:p>
                  </a:txBody>
                  <a:tcPr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96.22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>
                    <a:lnL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96.93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96.83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/>
                        <a:t>97.60</a:t>
                      </a:r>
                      <a:endParaRPr lang="ko-KR" altLang="en-US"/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/>
                        <a:t>97.78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97.84</a:t>
                      </a:r>
                      <a:endParaRPr lang="en-US" altLang="en-US" sz="1000" b="0" i="0" u="none" strike="noStrike" kern="1200" noProof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98.21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</a:rPr>
                        <a:t>98.10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0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93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/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/>
          <p:cNvSpPr txBox="1">
            <a:spLocks/>
          </p:cNvSpPr>
          <p:nvPr/>
        </p:nvSpPr>
        <p:spPr>
          <a:xfrm>
            <a:off x="987302" y="146211"/>
            <a:ext cx="3701239" cy="434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65E87"/>
                </a:solidFill>
                <a:ea typeface="나눔바른고딕" panose="020B0603020101020101" pitchFamily="50" charset="-127"/>
              </a:rPr>
              <a:t>Pseudo labeling POC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36E1BF17-D3C3-8FA9-9B28-D637A91BC1AC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70D7146-E5E2-5594-53EC-151AE67E1CA7}"/>
              </a:ext>
            </a:extLst>
          </p:cNvPr>
          <p:cNvGrpSpPr/>
          <p:nvPr/>
        </p:nvGrpSpPr>
        <p:grpSpPr>
          <a:xfrm>
            <a:off x="477737" y="845691"/>
            <a:ext cx="1157726" cy="247825"/>
            <a:chOff x="515774" y="837284"/>
            <a:chExt cx="1157726" cy="247825"/>
          </a:xfrm>
        </p:grpSpPr>
        <p:sp>
          <p:nvSpPr>
            <p:cNvPr id="31" name="Text Box 88">
              <a:extLst>
                <a:ext uri="{FF2B5EF4-FFF2-40B4-BE49-F238E27FC236}">
                  <a16:creationId xmlns:a16="http://schemas.microsoft.com/office/drawing/2014/main" id="{C290599D-D167-3FED-8C68-BBF27411A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95833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Reference</a:t>
              </a: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B11913AE-B8C0-36B0-935F-E70BA3741D2B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462DBE6-B08B-EB64-90AA-E77EE4BC58E6}"/>
              </a:ext>
            </a:extLst>
          </p:cNvPr>
          <p:cNvSpPr txBox="1"/>
          <p:nvPr/>
        </p:nvSpPr>
        <p:spPr>
          <a:xfrm>
            <a:off x="839096" y="1358397"/>
            <a:ext cx="8842805" cy="2273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200">
                <a:hlinkClick r:id="rId3"/>
              </a:rPr>
              <a:t>Self-training with Noisy Student improves ImageNet classification </a:t>
            </a:r>
            <a:endParaRPr lang="en-US" altLang="ko-KR" sz="12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200" err="1">
                <a:hlinkClick r:id="rId4"/>
              </a:rPr>
              <a:t>RandAugment</a:t>
            </a:r>
            <a:r>
              <a:rPr lang="en-US" altLang="ko-KR" sz="1200">
                <a:hlinkClick r:id="rId4"/>
              </a:rPr>
              <a:t>: Practical automated data augmentation with a reduced search space</a:t>
            </a:r>
            <a:endParaRPr lang="en-US" altLang="ko-KR" sz="1200"/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altLang="ko-KR" sz="1200" i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Mean teachers are better role models: Weight-averaged consistency targets improve semi-supervised deep learning results</a:t>
            </a:r>
            <a:endParaRPr lang="en-US" altLang="ko-KR" sz="1200"/>
          </a:p>
          <a:p>
            <a:pPr marL="342900" indent="-342900">
              <a:lnSpc>
                <a:spcPct val="150000"/>
              </a:lnSpc>
              <a:buAutoNum type="arabicParenR" startAt="4"/>
            </a:pPr>
            <a:r>
              <a:rPr lang="en-US" altLang="ko-KR" sz="1200">
                <a:hlinkClick r:id="rId6"/>
              </a:rPr>
              <a:t>Simple Copy-Paste is a Strong Data Augmentation Method for Instance Segmentation</a:t>
            </a:r>
            <a:endParaRPr lang="en-US" altLang="ko-KR" sz="1200"/>
          </a:p>
          <a:p>
            <a:pPr marL="342900" indent="-342900">
              <a:lnSpc>
                <a:spcPct val="150000"/>
              </a:lnSpc>
              <a:buFontTx/>
              <a:buAutoNum type="arabicParenR" startAt="4"/>
            </a:pPr>
            <a:r>
              <a:rPr lang="en-US" altLang="ko-KR" sz="1200" i="0">
                <a:solidFill>
                  <a:srgbClr val="000000"/>
                </a:solidFill>
                <a:effectLst/>
                <a:latin typeface="Lucida Grande"/>
                <a:hlinkClick r:id="rId7"/>
              </a:rPr>
              <a:t>Unsupervised Data Augmentation for Consistency Training</a:t>
            </a:r>
            <a:endParaRPr lang="en-US" altLang="ko-KR" sz="1200" i="0">
              <a:solidFill>
                <a:srgbClr val="000000"/>
              </a:solidFill>
              <a:effectLst/>
              <a:latin typeface="Lucida Grande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 startAt="4"/>
            </a:pPr>
            <a:r>
              <a:rPr lang="en-US" altLang="ko-KR" sz="1200" i="0">
                <a:solidFill>
                  <a:srgbClr val="000000"/>
                </a:solidFill>
                <a:effectLst/>
                <a:latin typeface="Lucida Grande"/>
                <a:hlinkClick r:id="rId8"/>
              </a:rPr>
              <a:t>A Simple Framework for Contrastive Learning of Visual Representations</a:t>
            </a:r>
            <a:endParaRPr lang="en-US" altLang="ko-KR" sz="1200" i="0">
              <a:solidFill>
                <a:srgbClr val="000000"/>
              </a:solidFill>
              <a:effectLst/>
              <a:latin typeface="Lucida Grande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 startAt="4"/>
            </a:pPr>
            <a:r>
              <a:rPr lang="en-US" altLang="ko-KR" sz="1200" i="0">
                <a:solidFill>
                  <a:srgbClr val="000000"/>
                </a:solidFill>
                <a:effectLst/>
                <a:latin typeface="Lucida Grande"/>
                <a:hlinkClick r:id="rId9"/>
              </a:rPr>
              <a:t>Enhancing Self-Training Methods</a:t>
            </a:r>
            <a:br>
              <a:rPr lang="en-US" altLang="ko-KR" sz="1200"/>
            </a:br>
            <a:endParaRPr lang="en-US" altLang="ko-KR" sz="1200" b="1" i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539109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489436" y="2800953"/>
            <a:ext cx="5213130" cy="101566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 defTabSz="414772" latinLnBrk="0"/>
            <a:r>
              <a:rPr lang="ko-KR" altLang="en-US" sz="6000" b="1" spc="-150">
                <a:ln>
                  <a:solidFill>
                    <a:srgbClr val="065E87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2966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E18F1-354C-9D32-BB4E-2682BBA78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DE110295-A82B-9451-60D1-8A1EB0F2E47D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EDC97EF-7C06-D4EC-84CD-D9920454C80E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</a:t>
            </a:r>
            <a:endParaRPr lang="en-US" altLang="ko-KR" sz="2400" b="1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A850A7EE-6A86-8338-5711-50B15B702D40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A4F42-7FCA-8E37-829E-93BF3D8E7CD6}"/>
              </a:ext>
            </a:extLst>
          </p:cNvPr>
          <p:cNvSpPr txBox="1"/>
          <p:nvPr/>
        </p:nvSpPr>
        <p:spPr>
          <a:xfrm>
            <a:off x="1881553" y="953476"/>
            <a:ext cx="82921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b="1">
                <a:ea typeface="맑은 고딕"/>
              </a:rPr>
              <a:t>Self-training: The </a:t>
            </a: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</a:rPr>
              <a:t>simplest </a:t>
            </a:r>
            <a:r>
              <a:rPr lang="en-US" altLang="ko-KR" b="1">
                <a:ea typeface="맑은 고딕"/>
              </a:rPr>
              <a:t>and effective way to leverage unlabeled data for medical image segmentation</a:t>
            </a:r>
            <a:r>
              <a:rPr lang="ko-KR">
                <a:ea typeface="맑은 고딕"/>
              </a:rPr>
              <a:t>​</a:t>
            </a:r>
            <a:endParaRPr lang="ko-KR" altLang="en-US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2F60D-EBEC-18F0-398F-A3F9ECB35793}"/>
              </a:ext>
            </a:extLst>
          </p:cNvPr>
          <p:cNvSpPr txBox="1"/>
          <p:nvPr/>
        </p:nvSpPr>
        <p:spPr>
          <a:xfrm>
            <a:off x="5408246" y="2086708"/>
            <a:ext cx="12387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맑은 고딕"/>
              </a:rPr>
              <a:t>Abstract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3405A-D932-5F59-BD2D-334AC319C3EB}"/>
              </a:ext>
            </a:extLst>
          </p:cNvPr>
          <p:cNvSpPr txBox="1"/>
          <p:nvPr/>
        </p:nvSpPr>
        <p:spPr>
          <a:xfrm>
            <a:off x="1021861" y="2653322"/>
            <a:ext cx="10158045" cy="321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050" dirty="0">
                <a:ea typeface="맑은 고딕"/>
              </a:rPr>
              <a:t> 최근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딥러닝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기술의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빠른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발전으로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딥러닝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모델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학습에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필요한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데이터의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중요성이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계속해서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증가하고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그러나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의료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분야의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경우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데이터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레이블링</a:t>
            </a:r>
            <a:r>
              <a:rPr lang="en-US" altLang="ko-KR" sz="1050" dirty="0">
                <a:ea typeface="맑은 고딕"/>
              </a:rPr>
              <a:t>(labeling)</a:t>
            </a:r>
            <a:r>
              <a:rPr lang="ko-KR" altLang="en-US" sz="1050" dirty="0">
                <a:ea typeface="맑은 고딕"/>
              </a:rPr>
              <a:t>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전문가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수준의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지식이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필요하다는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어려움이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대량의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데이터를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수집하는데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한계가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본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연구에서는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의료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분야에서의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딥러닝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적용에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앞선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한계가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있음을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인지하고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이를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극복하기위한 방안으로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정답이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없는</a:t>
            </a:r>
            <a:r>
              <a:rPr lang="en-US" altLang="ko-KR" sz="1050" dirty="0">
                <a:ea typeface="맑은 고딕"/>
              </a:rPr>
              <a:t> </a:t>
            </a:r>
            <a:r>
              <a:rPr lang="en-US" altLang="ko-KR" sz="1050" dirty="0" err="1">
                <a:ea typeface="맑은 고딕"/>
              </a:rPr>
              <a:t>대량의</a:t>
            </a:r>
            <a:r>
              <a:rPr lang="en-US" altLang="ko-KR" sz="1050" dirty="0">
                <a:ea typeface="맑은 고딕"/>
              </a:rPr>
              <a:t> </a:t>
            </a:r>
            <a:r>
              <a:rPr lang="ko-KR" altLang="en-US" sz="1050" dirty="0">
                <a:ea typeface="맑은 고딕"/>
              </a:rPr>
              <a:t>데이터를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활용할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방법에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대해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탐구한다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그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첫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번째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단계로</a:t>
            </a:r>
            <a:r>
              <a:rPr lang="en-US" altLang="ko-KR" sz="1050" dirty="0">
                <a:ea typeface="맑은 고딕"/>
              </a:rPr>
              <a:t> Self-training</a:t>
            </a:r>
            <a:r>
              <a:rPr lang="ko-KR" altLang="en-US" sz="1050" dirty="0">
                <a:ea typeface="맑은 고딕"/>
              </a:rPr>
              <a:t>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흉부</a:t>
            </a:r>
            <a:r>
              <a:rPr lang="en-US" altLang="ko-KR" sz="1050" dirty="0">
                <a:ea typeface="맑은 고딕"/>
              </a:rPr>
              <a:t> X</a:t>
            </a:r>
            <a:r>
              <a:rPr lang="ko-KR" altLang="en-US" sz="1050" dirty="0">
                <a:ea typeface="맑은 고딕"/>
              </a:rPr>
              <a:t>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영상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속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병변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분할</a:t>
            </a:r>
            <a:r>
              <a:rPr lang="en-US" altLang="ko-KR" sz="1050" dirty="0">
                <a:ea typeface="맑은 고딕"/>
              </a:rPr>
              <a:t>(disease segmentation) </a:t>
            </a:r>
            <a:r>
              <a:rPr lang="ko-KR" altLang="en-US" sz="1050" dirty="0">
                <a:ea typeface="맑은 고딕"/>
              </a:rPr>
              <a:t>문제에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적용함으로써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실험을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통해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그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가능성을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검증한다</a:t>
            </a:r>
            <a:r>
              <a:rPr lang="en-US" altLang="ko-KR" sz="1050" dirty="0">
                <a:ea typeface="맑은 고딕"/>
              </a:rPr>
              <a:t>. Self-training</a:t>
            </a:r>
            <a:r>
              <a:rPr lang="ko-KR" altLang="en-US" sz="1050" dirty="0">
                <a:ea typeface="맑은 고딕"/>
              </a:rPr>
              <a:t>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정답이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없는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데이터에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대해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가짜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레이블</a:t>
            </a:r>
            <a:r>
              <a:rPr lang="en-US" altLang="ko-KR" sz="1050" dirty="0">
                <a:ea typeface="맑은 고딕"/>
              </a:rPr>
              <a:t>(pseudo label)</a:t>
            </a:r>
            <a:r>
              <a:rPr lang="ko-KR" altLang="en-US" sz="1050" dirty="0">
                <a:ea typeface="맑은 고딕"/>
              </a:rPr>
              <a:t>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만들어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학습에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활용하고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과정을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반복함으로써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점진적으로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성능을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향상시키는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준지도학습</a:t>
            </a:r>
            <a:r>
              <a:rPr lang="en-US" altLang="ko-KR" sz="1050" dirty="0">
                <a:ea typeface="맑은 고딕"/>
              </a:rPr>
              <a:t>(semi-supervised learning) </a:t>
            </a:r>
            <a:r>
              <a:rPr lang="ko-KR" altLang="en-US" sz="1050" dirty="0">
                <a:ea typeface="맑은 고딕"/>
              </a:rPr>
              <a:t>방법이다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실험은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총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개의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태스크로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검증된다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하나는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기흉</a:t>
            </a:r>
            <a:r>
              <a:rPr lang="en-US" altLang="ko-KR" sz="1050" dirty="0">
                <a:ea typeface="맑은 고딕"/>
              </a:rPr>
              <a:t>(pneumothorax)</a:t>
            </a:r>
            <a:r>
              <a:rPr lang="ko-KR" altLang="en-US" sz="1050" dirty="0">
                <a:ea typeface="맑은 고딕"/>
              </a:rPr>
              <a:t>만을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탐지</a:t>
            </a:r>
            <a:r>
              <a:rPr lang="en-US" altLang="ko-KR" sz="1050" dirty="0">
                <a:ea typeface="맑은 고딕"/>
              </a:rPr>
              <a:t>(</a:t>
            </a:r>
            <a:r>
              <a:rPr lang="ko-KR" altLang="en-US" sz="1050" dirty="0">
                <a:ea typeface="맑은 고딕"/>
              </a:rPr>
              <a:t>이하</a:t>
            </a:r>
            <a:r>
              <a:rPr lang="en-US" altLang="ko-KR" sz="1050" dirty="0">
                <a:ea typeface="맑은 고딕"/>
              </a:rPr>
              <a:t> 1-finding)</a:t>
            </a:r>
            <a:r>
              <a:rPr lang="ko-KR" altLang="en-US" sz="1050" dirty="0">
                <a:ea typeface="맑은 고딕"/>
              </a:rPr>
              <a:t>하는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문제이고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나머지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하나는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기흉</a:t>
            </a:r>
            <a:r>
              <a:rPr lang="en-US" altLang="ko-KR" sz="1050" dirty="0">
                <a:ea typeface="맑은 고딕"/>
              </a:rPr>
              <a:t>, </a:t>
            </a:r>
            <a:r>
              <a:rPr lang="ko-KR" altLang="en-US" sz="1050" dirty="0">
                <a:ea typeface="맑은 고딕"/>
              </a:rPr>
              <a:t>폐경화</a:t>
            </a:r>
            <a:r>
              <a:rPr lang="en-US" altLang="ko-KR" sz="1050" dirty="0">
                <a:ea typeface="맑은 고딕"/>
              </a:rPr>
              <a:t>(consolidation), </a:t>
            </a:r>
            <a:r>
              <a:rPr lang="ko-KR" altLang="en-US" sz="1050" dirty="0">
                <a:ea typeface="맑은 고딕"/>
              </a:rPr>
              <a:t>섬유화</a:t>
            </a:r>
            <a:r>
              <a:rPr lang="en-US" altLang="ko-KR" sz="1050" dirty="0">
                <a:ea typeface="맑은 고딕"/>
              </a:rPr>
              <a:t>(fibrosis), </a:t>
            </a:r>
            <a:r>
              <a:rPr lang="ko-KR" altLang="en-US" sz="1050" dirty="0">
                <a:ea typeface="맑은 고딕"/>
              </a:rPr>
              <a:t>흉막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삼출</a:t>
            </a:r>
            <a:r>
              <a:rPr lang="en-US" altLang="ko-KR" sz="1050" dirty="0">
                <a:ea typeface="맑은 고딕"/>
              </a:rPr>
              <a:t>(pleural effusion), </a:t>
            </a:r>
            <a:r>
              <a:rPr lang="ko-KR" altLang="en-US" sz="1050" dirty="0" err="1">
                <a:ea typeface="맑은 고딕"/>
              </a:rPr>
              <a:t>폐결절</a:t>
            </a:r>
            <a:r>
              <a:rPr lang="en-US" altLang="ko-KR" sz="1050" dirty="0">
                <a:ea typeface="맑은 고딕"/>
              </a:rPr>
              <a:t>(nodule) </a:t>
            </a:r>
            <a:r>
              <a:rPr lang="ko-KR" altLang="en-US" sz="1050" dirty="0">
                <a:ea typeface="맑은 고딕"/>
              </a:rPr>
              <a:t>총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다섯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종류의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병변을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탐지</a:t>
            </a:r>
            <a:r>
              <a:rPr lang="en-US" altLang="ko-KR" sz="1050" dirty="0">
                <a:ea typeface="맑은 고딕"/>
              </a:rPr>
              <a:t>(</a:t>
            </a:r>
            <a:r>
              <a:rPr lang="ko-KR" altLang="en-US" sz="1050" dirty="0">
                <a:ea typeface="맑은 고딕"/>
              </a:rPr>
              <a:t>이하</a:t>
            </a:r>
            <a:r>
              <a:rPr lang="en-US" altLang="ko-KR" sz="1050" dirty="0">
                <a:ea typeface="맑은 고딕"/>
              </a:rPr>
              <a:t> 5-finding)</a:t>
            </a:r>
            <a:r>
              <a:rPr lang="ko-KR" altLang="en-US" sz="1050" dirty="0">
                <a:ea typeface="맑은 고딕"/>
              </a:rPr>
              <a:t>하는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문제이다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이번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실험을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위해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총</a:t>
            </a:r>
            <a:r>
              <a:rPr lang="en-US" altLang="ko-KR" sz="1050" dirty="0">
                <a:ea typeface="맑은 고딕"/>
              </a:rPr>
              <a:t> 4</a:t>
            </a:r>
            <a:r>
              <a:rPr lang="ko-KR" altLang="en-US" sz="1050" dirty="0">
                <a:ea typeface="맑은 고딕"/>
              </a:rPr>
              <a:t>개의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병원에서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전문가에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의해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레이블링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소량의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데이터와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인터넷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상에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공개된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대량의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데이터를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사용했다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실험의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평가를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위해</a:t>
            </a:r>
            <a:r>
              <a:rPr lang="en-US" altLang="ko-KR" sz="1050" dirty="0">
                <a:ea typeface="맑은 고딕"/>
              </a:rPr>
              <a:t> Dice</a:t>
            </a:r>
            <a:r>
              <a:rPr lang="ko-KR" altLang="en-US" sz="1050" dirty="0">
                <a:ea typeface="맑은 고딕"/>
              </a:rPr>
              <a:t>기반</a:t>
            </a:r>
            <a:r>
              <a:rPr lang="en-US" altLang="ko-KR" sz="1050" dirty="0">
                <a:ea typeface="맑은 고딕"/>
              </a:rPr>
              <a:t> AUROC(</a:t>
            </a:r>
            <a:r>
              <a:rPr lang="ko-KR" altLang="en-US" sz="1050" dirty="0">
                <a:ea typeface="맑은 고딕"/>
              </a:rPr>
              <a:t>이하</a:t>
            </a:r>
            <a:r>
              <a:rPr lang="en-US" altLang="ko-KR" sz="1050" dirty="0">
                <a:ea typeface="맑은 고딕"/>
              </a:rPr>
              <a:t> D-AUC)</a:t>
            </a:r>
            <a:r>
              <a:rPr lang="ko-KR" altLang="en-US" sz="1050" dirty="0">
                <a:ea typeface="맑은 고딕"/>
              </a:rPr>
              <a:t>와</a:t>
            </a:r>
            <a:r>
              <a:rPr lang="en-US" altLang="ko-KR" sz="1050" dirty="0">
                <a:ea typeface="맑은 고딕"/>
              </a:rPr>
              <a:t> Dice </a:t>
            </a:r>
            <a:r>
              <a:rPr lang="ko-KR" altLang="en-US" sz="1050" dirty="0">
                <a:ea typeface="맑은 고딕"/>
              </a:rPr>
              <a:t>성능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지표가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사용됐고</a:t>
            </a:r>
            <a:r>
              <a:rPr lang="en-US" altLang="ko-KR" sz="1050" dirty="0">
                <a:ea typeface="맑은 고딕"/>
              </a:rPr>
              <a:t> Self-training </a:t>
            </a:r>
            <a:r>
              <a:rPr lang="ko-KR" altLang="en-US" sz="1050" dirty="0">
                <a:ea typeface="맑은 고딕"/>
              </a:rPr>
              <a:t>과정이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반복됨에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따라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성능의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증감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추이를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관찰했다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실험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결과</a:t>
            </a:r>
            <a:r>
              <a:rPr lang="en-US" altLang="ko-KR" sz="1050" dirty="0">
                <a:ea typeface="맑은 고딕"/>
              </a:rPr>
              <a:t> 1-finding</a:t>
            </a:r>
            <a:r>
              <a:rPr lang="ko-KR" altLang="en-US" sz="1050" dirty="0">
                <a:ea typeface="맑은 고딕"/>
              </a:rPr>
              <a:t>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경우</a:t>
            </a:r>
            <a:r>
              <a:rPr lang="en-US" altLang="ko-KR" sz="1050" dirty="0">
                <a:ea typeface="맑은 고딕"/>
              </a:rPr>
              <a:t> Self-training</a:t>
            </a:r>
            <a:r>
              <a:rPr lang="ko-KR" altLang="en-US" sz="1050" dirty="0">
                <a:ea typeface="맑은 고딕"/>
              </a:rPr>
              <a:t>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반복됨에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따라</a:t>
            </a:r>
            <a:r>
              <a:rPr lang="en-US" altLang="ko-KR" sz="1050" dirty="0">
                <a:ea typeface="맑은 고딕"/>
              </a:rPr>
              <a:t> D-AUC</a:t>
            </a:r>
            <a:r>
              <a:rPr lang="ko-KR" altLang="en-US" sz="1050" dirty="0">
                <a:ea typeface="맑은 고딕"/>
              </a:rPr>
              <a:t>와</a:t>
            </a:r>
            <a:r>
              <a:rPr lang="en-US" altLang="ko-KR" sz="1050" dirty="0">
                <a:ea typeface="맑은 고딕"/>
              </a:rPr>
              <a:t> Dice</a:t>
            </a:r>
            <a:r>
              <a:rPr lang="ko-KR" altLang="en-US" sz="1050" dirty="0">
                <a:ea typeface="맑은 고딕"/>
              </a:rPr>
              <a:t>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점진적으로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향상됨을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확인했다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그러나</a:t>
            </a:r>
            <a:r>
              <a:rPr lang="en-US" altLang="ko-KR" sz="1050" dirty="0">
                <a:ea typeface="맑은 고딕"/>
              </a:rPr>
              <a:t> 5-finding</a:t>
            </a:r>
            <a:r>
              <a:rPr lang="ko-KR" altLang="en-US" sz="1050" dirty="0">
                <a:ea typeface="맑은 고딕"/>
              </a:rPr>
              <a:t>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경우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초기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가짜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레이블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생성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과정에서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확증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편향</a:t>
            </a:r>
            <a:r>
              <a:rPr lang="en-US" altLang="ko-KR" sz="1050" dirty="0">
                <a:ea typeface="맑은 고딕"/>
              </a:rPr>
              <a:t>(confirmation bias) </a:t>
            </a:r>
            <a:r>
              <a:rPr lang="ko-KR" altLang="en-US" sz="1050" dirty="0">
                <a:ea typeface="맑은 고딕"/>
              </a:rPr>
              <a:t>문제가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발생하며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이로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인해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성능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향상에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한계가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있음을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보았다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이를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통해</a:t>
            </a:r>
            <a:r>
              <a:rPr lang="en-US" altLang="ko-KR" sz="1050" dirty="0">
                <a:ea typeface="맑은 고딕"/>
              </a:rPr>
              <a:t> Self-training </a:t>
            </a:r>
            <a:r>
              <a:rPr lang="ko-KR" altLang="en-US" sz="1050" dirty="0">
                <a:ea typeface="맑은 고딕"/>
              </a:rPr>
              <a:t>적용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초기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단계에서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생성되는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가짜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레이블의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품질이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매우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중요한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요소임을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확인했다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나아가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이러한</a:t>
            </a:r>
            <a:r>
              <a:rPr lang="en-US" altLang="ko-KR" sz="1050" dirty="0">
                <a:ea typeface="맑은 고딕"/>
              </a:rPr>
              <a:t> Self-training</a:t>
            </a:r>
            <a:r>
              <a:rPr lang="ko-KR" altLang="en-US" sz="1050" dirty="0">
                <a:ea typeface="맑은 고딕"/>
              </a:rPr>
              <a:t>의</a:t>
            </a:r>
            <a:r>
              <a:rPr lang="en-US" altLang="ko-KR" sz="1050" dirty="0">
                <a:ea typeface="맑은 고딕"/>
              </a:rPr>
              <a:t> </a:t>
            </a:r>
            <a:r>
              <a:rPr lang="en-US" altLang="ko-KR" sz="1050" dirty="0" err="1">
                <a:ea typeface="맑은 고딕"/>
              </a:rPr>
              <a:t>문제</a:t>
            </a:r>
            <a:r>
              <a:rPr lang="ko-KR" altLang="en-US" sz="1050" dirty="0">
                <a:ea typeface="맑은 고딕"/>
              </a:rPr>
              <a:t>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개선하기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위한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방법으로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초기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단계에서부터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정답이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없는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데이터의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표현</a:t>
            </a:r>
            <a:r>
              <a:rPr lang="en-US" altLang="ko-KR" sz="1050" dirty="0">
                <a:ea typeface="맑은 고딕"/>
              </a:rPr>
              <a:t>(representation)</a:t>
            </a:r>
            <a:r>
              <a:rPr lang="ko-KR" altLang="en-US" sz="1050" dirty="0">
                <a:ea typeface="맑은 고딕"/>
              </a:rPr>
              <a:t>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학습할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있는</a:t>
            </a:r>
            <a:r>
              <a:rPr lang="en-US" altLang="ko-KR" sz="1050" dirty="0">
                <a:ea typeface="맑은 고딕"/>
              </a:rPr>
              <a:t> Consistency </a:t>
            </a:r>
            <a:r>
              <a:rPr lang="ko-KR" altLang="en-US" sz="1050" dirty="0">
                <a:ea typeface="맑은 고딕"/>
              </a:rPr>
              <a:t>기반의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방법을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함께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적용하는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것이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효과적일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있음을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주장한다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en-US" altLang="ko-KR" sz="1050" dirty="0" err="1">
                <a:ea typeface="맑은 고딕"/>
              </a:rPr>
              <a:t>이번</a:t>
            </a:r>
            <a:r>
              <a:rPr lang="en-US" altLang="ko-KR" sz="1050" dirty="0">
                <a:ea typeface="맑은 고딕"/>
              </a:rPr>
              <a:t> </a:t>
            </a:r>
            <a:r>
              <a:rPr lang="ko-KR" altLang="en-US" sz="1050" dirty="0">
                <a:ea typeface="맑은 고딕"/>
              </a:rPr>
              <a:t>연구를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통해서</a:t>
            </a:r>
            <a:r>
              <a:rPr lang="en-US" altLang="ko-KR" sz="1050" dirty="0">
                <a:ea typeface="맑은 고딕"/>
              </a:rPr>
              <a:t> Self-training</a:t>
            </a:r>
            <a:r>
              <a:rPr lang="ko-KR" altLang="en-US" sz="1050" dirty="0">
                <a:ea typeface="맑은 고딕"/>
              </a:rPr>
              <a:t>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가능성과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한계를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확인했고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실험 결과의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분석을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통해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후속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연구의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방향성을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제시할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있었다</a:t>
            </a:r>
            <a:r>
              <a:rPr lang="en-US" altLang="ko-KR" sz="1050" dirty="0">
                <a:ea typeface="맑은 고딕"/>
              </a:rPr>
              <a:t>. 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48804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CAE41-3E62-C5EC-0BCA-C7754D438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C476F8-7E0B-8DB3-77CE-9C37010CB14A}"/>
              </a:ext>
            </a:extLst>
          </p:cNvPr>
          <p:cNvSpPr txBox="1"/>
          <p:nvPr/>
        </p:nvSpPr>
        <p:spPr>
          <a:xfrm>
            <a:off x="273538" y="1338383"/>
            <a:ext cx="10812582" cy="5134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연구 주제:  </a:t>
            </a:r>
            <a:r>
              <a:rPr lang="ko-KR" altLang="en-US" sz="1200" dirty="0" err="1">
                <a:ea typeface="맑은 고딕"/>
              </a:rPr>
              <a:t>unlabeled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data를</a:t>
            </a:r>
            <a:r>
              <a:rPr lang="ko-KR" altLang="en-US" sz="1200" dirty="0">
                <a:ea typeface="맑은 고딕"/>
              </a:rPr>
              <a:t> 활용한 병변 탐지 인공지능의 성능 고도화 방안 연구 </a:t>
            </a:r>
          </a:p>
          <a:p>
            <a:endParaRPr lang="ko-KR" altLang="en-US" sz="1200" dirty="0">
              <a:ea typeface="맑은 고딕"/>
            </a:endParaRPr>
          </a:p>
          <a:p>
            <a:r>
              <a:rPr lang="ko-KR" altLang="en-US" sz="1200" dirty="0">
                <a:ea typeface="맑은 고딕"/>
              </a:rPr>
              <a:t>세부 연구 주제: </a:t>
            </a:r>
            <a:r>
              <a:rPr lang="ko-KR" altLang="en-US" sz="1200" dirty="0" err="1">
                <a:ea typeface="맑은 고딕"/>
              </a:rPr>
              <a:t>Self</a:t>
            </a:r>
            <a:r>
              <a:rPr lang="ko-KR" altLang="en-US" sz="1200" dirty="0">
                <a:ea typeface="맑은 고딕"/>
              </a:rPr>
              <a:t>-</a:t>
            </a:r>
            <a:r>
              <a:rPr lang="en-US" altLang="ko-KR" sz="1200" dirty="0">
                <a:ea typeface="맑은 고딕"/>
              </a:rPr>
              <a:t>t</a:t>
            </a:r>
            <a:r>
              <a:rPr lang="ko-KR" altLang="en-US" sz="1200" dirty="0" err="1">
                <a:ea typeface="맑은 고딕"/>
              </a:rPr>
              <a:t>raining</a:t>
            </a:r>
            <a:r>
              <a:rPr lang="ko-KR" altLang="en-US" sz="1200" dirty="0">
                <a:ea typeface="맑은 고딕"/>
              </a:rPr>
              <a:t> 적용 및 구현. 성능 향상 가능성 검증 </a:t>
            </a:r>
          </a:p>
          <a:p>
            <a:endParaRPr lang="ko-KR" altLang="en-US" sz="1200" dirty="0">
              <a:ea typeface="맑은 고딕"/>
            </a:endParaRPr>
          </a:p>
          <a:p>
            <a:endParaRPr lang="ko-KR" altLang="en-US" sz="12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ea typeface="맑은 고딕"/>
              </a:rPr>
              <a:t>연구 배경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dirty="0">
                <a:latin typeface="맑은 고딕" panose="020F0502020204030204"/>
                <a:ea typeface="맑은 고딕"/>
              </a:rPr>
              <a:t>최근 빠른 속도로 발전하는 인공지능 기술을 의료 분야에 적용하고자 하는 연구가 </a:t>
            </a:r>
            <a:br>
              <a:rPr lang="ko-KR" altLang="en-US" sz="1200" dirty="0">
                <a:latin typeface="맑은 고딕" panose="020F0502020204030204"/>
                <a:ea typeface="맑은 고딕"/>
              </a:rPr>
            </a:br>
            <a:r>
              <a:rPr lang="ko-KR" altLang="en-US" sz="1200" dirty="0">
                <a:latin typeface="맑은 고딕" panose="020F0502020204030204"/>
                <a:ea typeface="맑은 고딕"/>
              </a:rPr>
              <a:t>활발히 진행되고 있다.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dirty="0">
                <a:latin typeface="Malgun Gothic"/>
                <a:ea typeface="Malgun Gothic"/>
              </a:rPr>
              <a:t>인공지능의 핵심 기술 중 하나인 딥러닝(</a:t>
            </a:r>
            <a:r>
              <a:rPr lang="ko-KR" altLang="en-US" sz="1200" dirty="0" err="1">
                <a:latin typeface="Malgun Gothic"/>
                <a:ea typeface="Malgun Gothic"/>
              </a:rPr>
              <a:t>deep</a:t>
            </a:r>
            <a:r>
              <a:rPr lang="ko-KR" altLang="en-US" sz="1200" dirty="0">
                <a:latin typeface="Malgun Gothic"/>
                <a:ea typeface="Malgun Gothic"/>
              </a:rPr>
              <a:t> </a:t>
            </a:r>
            <a:r>
              <a:rPr lang="ko-KR" altLang="en-US" sz="1200" dirty="0" err="1">
                <a:latin typeface="Malgun Gothic"/>
                <a:ea typeface="Malgun Gothic"/>
              </a:rPr>
              <a:t>learning</a:t>
            </a:r>
            <a:r>
              <a:rPr lang="ko-KR" altLang="en-US" sz="1200" dirty="0">
                <a:latin typeface="Malgun Gothic"/>
                <a:ea typeface="Malgun Gothic"/>
              </a:rPr>
              <a:t>)은 많은 데이터를 필요로 </a:t>
            </a:r>
            <a:r>
              <a:rPr lang="ko-KR" altLang="en-US" sz="1200" dirty="0">
                <a:latin typeface="맑은 고딕"/>
                <a:ea typeface="맑은 고딕"/>
              </a:rPr>
              <a:t>하지만</a:t>
            </a:r>
            <a:br>
              <a:rPr lang="ko-KR" altLang="en-US" sz="1200" dirty="0">
                <a:latin typeface="맑은 고딕"/>
                <a:ea typeface="맑은 고딕"/>
              </a:rPr>
            </a:br>
            <a:r>
              <a:rPr lang="ko-KR" altLang="en-US" sz="1200" dirty="0">
                <a:latin typeface="맑은 고딕"/>
                <a:ea typeface="맑은 고딕"/>
              </a:rPr>
              <a:t>의료</a:t>
            </a:r>
            <a:r>
              <a:rPr lang="ko-KR" altLang="en-US" sz="1200" dirty="0">
                <a:ea typeface="맑은 고딕"/>
              </a:rPr>
              <a:t> 분야의 경우 데이터를 수집하는 것이 매우 비싸고 어렵다. </a:t>
            </a:r>
            <a:endParaRPr lang="ko-KR" altLang="en-US" sz="1200" dirty="0">
              <a:ea typeface="맑은 고딕" panose="020B0503020000020004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dirty="0">
                <a:ea typeface="맑은 고딕"/>
              </a:rPr>
              <a:t>이러한 문제를 해결하기 위해 다양한 분야에서 제도적 논의와 연구가 진행되고 있다.</a:t>
            </a:r>
            <a:endParaRPr lang="ko-KR" altLang="en-US" sz="1200" dirty="0">
              <a:ea typeface="맑은 고딕" panose="020B0503020000020004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endParaRPr lang="ko-KR" altLang="en-US" sz="12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ea typeface="맑은 고딕"/>
              </a:rPr>
              <a:t>연구 동기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dirty="0">
                <a:ea typeface="맑은 고딕"/>
              </a:rPr>
              <a:t>대량의 데이터가 필요한 딥러닝 기술의 한계를 극복하기 위해 다양한 연구가 이루어지고 있고</a:t>
            </a:r>
            <a:br>
              <a:rPr lang="ko-KR" altLang="en-US" sz="1200" dirty="0">
                <a:ea typeface="맑은 고딕"/>
              </a:rPr>
            </a:br>
            <a:r>
              <a:rPr lang="ko-KR" altLang="en-US" sz="1200" dirty="0">
                <a:ea typeface="맑은 고딕"/>
              </a:rPr>
              <a:t>그 중 하나의 방법으로 </a:t>
            </a:r>
            <a:r>
              <a:rPr lang="ko-KR" altLang="en-US" sz="1200" dirty="0" err="1">
                <a:ea typeface="맑은 고딕"/>
              </a:rPr>
              <a:t>unlabeled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data를</a:t>
            </a:r>
            <a:r>
              <a:rPr lang="ko-KR" altLang="en-US" sz="1200" dirty="0">
                <a:ea typeface="맑은 고딕"/>
              </a:rPr>
              <a:t> 활용하고자 했다.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dirty="0">
                <a:ea typeface="맑은 고딕"/>
              </a:rPr>
              <a:t>하지만 </a:t>
            </a:r>
            <a:r>
              <a:rPr lang="ko-KR" altLang="en-US" sz="1200" dirty="0" err="1">
                <a:ea typeface="맑은 고딕"/>
              </a:rPr>
              <a:t>unlabeled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data를</a:t>
            </a:r>
            <a:r>
              <a:rPr lang="ko-KR" altLang="en-US" sz="1200" dirty="0">
                <a:ea typeface="맑은 고딕"/>
              </a:rPr>
              <a:t> 활용하는 대부분의 연구가 </a:t>
            </a:r>
            <a:r>
              <a:rPr lang="ko-KR" altLang="en-US" sz="1200" dirty="0" err="1">
                <a:ea typeface="맑은 고딕"/>
              </a:rPr>
              <a:t>classification</a:t>
            </a:r>
            <a:r>
              <a:rPr lang="ko-KR" altLang="en-US" sz="1200" dirty="0">
                <a:ea typeface="맑은 고딕"/>
              </a:rPr>
              <a:t> </a:t>
            </a:r>
            <a:r>
              <a:rPr lang="ko-KR" altLang="en-US" sz="1200" dirty="0" err="1">
                <a:ea typeface="맑은 고딕"/>
              </a:rPr>
              <a:t>task에</a:t>
            </a:r>
            <a:r>
              <a:rPr lang="ko-KR" altLang="en-US" sz="1200" dirty="0">
                <a:ea typeface="맑은 고딕"/>
              </a:rPr>
              <a:t> 대한 </a:t>
            </a:r>
            <a:br>
              <a:rPr lang="ko-KR" altLang="en-US" sz="1200" dirty="0">
                <a:ea typeface="맑은 고딕"/>
              </a:rPr>
            </a:br>
            <a:r>
              <a:rPr lang="ko-KR" altLang="en-US" sz="1200" dirty="0">
                <a:ea typeface="맑은 고딕"/>
              </a:rPr>
              <a:t>실험과 검증으로 이루어져 있다. </a:t>
            </a:r>
            <a:endParaRPr lang="ko-KR" dirty="0">
              <a:ea typeface="맑은 고딕" panose="020B0503020000020004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dirty="0">
                <a:ea typeface="맑은 고딕"/>
              </a:rPr>
              <a:t>이러한 선행 연구의 한계를 확인하고 의료 분야의 </a:t>
            </a:r>
            <a:r>
              <a:rPr lang="ko-KR" altLang="en-US" sz="1200" dirty="0" err="1">
                <a:ea typeface="맑은 고딕"/>
              </a:rPr>
              <a:t>segmentation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task에서도</a:t>
            </a:r>
            <a:r>
              <a:rPr lang="ko-KR" altLang="en-US" sz="1200" dirty="0">
                <a:ea typeface="맑은 고딕"/>
              </a:rPr>
              <a:t> 충분히 활용 </a:t>
            </a:r>
            <a:br>
              <a:rPr lang="ko-KR" altLang="en-US" sz="1200" dirty="0">
                <a:ea typeface="맑은 고딕"/>
              </a:rPr>
            </a:br>
            <a:r>
              <a:rPr lang="ko-KR" altLang="en-US" sz="1200" dirty="0">
                <a:ea typeface="맑은 고딕"/>
              </a:rPr>
              <a:t>가능한 방법을 확보하고자 이번 연구를 진행하게 되었다.     </a:t>
            </a:r>
            <a:endParaRPr lang="ko-KR" dirty="0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ko-KR" altLang="en-US" sz="1200" b="1" dirty="0">
              <a:ea typeface="맑은 고딕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6610E2B-7CB1-B280-2BF7-A2FD9B3D3F06}"/>
              </a:ext>
            </a:extLst>
          </p:cNvPr>
          <p:cNvGrpSpPr/>
          <p:nvPr/>
        </p:nvGrpSpPr>
        <p:grpSpPr>
          <a:xfrm>
            <a:off x="8076073" y="5017470"/>
            <a:ext cx="3216812" cy="1676203"/>
            <a:chOff x="7011227" y="1676393"/>
            <a:chExt cx="3216812" cy="167620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699ADD5-6E7D-D60B-E4B8-45DC85398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1227" y="1794086"/>
              <a:ext cx="3216812" cy="1558510"/>
            </a:xfrm>
            <a:prstGeom prst="rect">
              <a:avLst/>
            </a:prstGeom>
          </p:spPr>
        </p:pic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71E0098A-06C3-8771-FBE8-F8EF009AFB20}"/>
                </a:ext>
              </a:extLst>
            </p:cNvPr>
            <p:cNvSpPr txBox="1"/>
            <p:nvPr/>
          </p:nvSpPr>
          <p:spPr>
            <a:xfrm>
              <a:off x="7207770" y="1676393"/>
              <a:ext cx="2989448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Is</a:t>
              </a:r>
              <a:r>
                <a:rPr lang="ko-KR" altLang="en-US" sz="1000">
                  <a:solidFill>
                    <a:srgbClr val="0000FF"/>
                  </a:solidFill>
                  <a:ea typeface="맑은 고딕"/>
                </a:rPr>
                <a:t> </a:t>
              </a:r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there</a:t>
              </a:r>
              <a:r>
                <a:rPr lang="ko-KR" altLang="en-US" sz="1000">
                  <a:solidFill>
                    <a:srgbClr val="0000FF"/>
                  </a:solidFill>
                  <a:ea typeface="맑은 고딕"/>
                </a:rPr>
                <a:t> </a:t>
              </a:r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any</a:t>
              </a:r>
              <a:r>
                <a:rPr lang="ko-KR" altLang="en-US" sz="1000">
                  <a:solidFill>
                    <a:srgbClr val="0000FF"/>
                  </a:solidFill>
                  <a:ea typeface="맑은 고딕"/>
                </a:rPr>
                <a:t> </a:t>
              </a:r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way</a:t>
              </a:r>
              <a:r>
                <a:rPr lang="ko-KR" altLang="en-US" sz="1000">
                  <a:solidFill>
                    <a:srgbClr val="0000FF"/>
                  </a:solidFill>
                  <a:ea typeface="맑은 고딕"/>
                </a:rPr>
                <a:t> </a:t>
              </a:r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to</a:t>
              </a:r>
              <a:r>
                <a:rPr lang="ko-KR" altLang="en-US" sz="1000">
                  <a:solidFill>
                    <a:srgbClr val="0000FF"/>
                  </a:solidFill>
                  <a:ea typeface="맑은 고딕"/>
                </a:rPr>
                <a:t> </a:t>
              </a:r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learn</a:t>
              </a:r>
              <a:r>
                <a:rPr lang="ko-KR" altLang="en-US" sz="1000">
                  <a:solidFill>
                    <a:srgbClr val="0000FF"/>
                  </a:solidFill>
                  <a:ea typeface="맑은 고딕"/>
                </a:rPr>
                <a:t> </a:t>
              </a:r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from</a:t>
              </a:r>
              <a:r>
                <a:rPr lang="ko-KR" altLang="en-US" sz="1000">
                  <a:solidFill>
                    <a:srgbClr val="0000FF"/>
                  </a:solidFill>
                  <a:ea typeface="맑은 고딕"/>
                </a:rPr>
                <a:t> </a:t>
              </a:r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unlabeled</a:t>
              </a:r>
              <a:r>
                <a:rPr lang="ko-KR" altLang="en-US" sz="1000">
                  <a:solidFill>
                    <a:srgbClr val="0000FF"/>
                  </a:solidFill>
                  <a:ea typeface="맑은 고딕"/>
                </a:rPr>
                <a:t> </a:t>
              </a:r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data?</a:t>
              </a:r>
              <a:endParaRPr lang="ko-KR" altLang="en-US" sz="1000">
                <a:solidFill>
                  <a:srgbClr val="0000FF"/>
                </a:solidFill>
                <a:ea typeface="맑은 고딕"/>
              </a:endParaRPr>
            </a:p>
          </p:txBody>
        </p:sp>
      </p:grp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D95C7A2-C6E3-3003-4311-F105C91431C6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268567-291B-0665-32F4-18F1587B69FE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B6050EA0-4271-5926-C203-DC8594F3FAB4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535AD92-B477-2A39-B4AD-3B8B9470DAAD}"/>
              </a:ext>
            </a:extLst>
          </p:cNvPr>
          <p:cNvGrpSpPr/>
          <p:nvPr/>
        </p:nvGrpSpPr>
        <p:grpSpPr>
          <a:xfrm>
            <a:off x="515774" y="837284"/>
            <a:ext cx="1411835" cy="247825"/>
            <a:chOff x="515774" y="837284"/>
            <a:chExt cx="1411835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4EA0B095-6B05-5D89-EDFD-18AD0711F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1212448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Introduction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0EEB5893-0C65-A0AF-5E66-A442CB78583C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C9C4D1F-530B-CE09-6F3F-62613C7DDF8A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44D7C61B-63E9-058D-A3BC-80AB0C0D2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305D04A8-0756-65A2-CEC9-79F3135328D6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" name="그림 3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0282B7E8-5317-7F37-81C0-72F234B54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725" y="431799"/>
            <a:ext cx="4595936" cy="1930401"/>
          </a:xfrm>
          <a:prstGeom prst="rect">
            <a:avLst/>
          </a:prstGeom>
        </p:spPr>
      </p:pic>
      <p:pic>
        <p:nvPicPr>
          <p:cNvPr id="5" name="그림 4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EC2AAA53-4D2F-A4B2-2D22-DE04B5CE8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35" y="2449024"/>
            <a:ext cx="4478949" cy="24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4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8BE46-AD85-C772-AD49-6668BF76A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E602F33D-57B6-671E-0D84-848B17ACCFCC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9BCAD3C-E4A0-DBC3-2662-69A8D4CF5449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342428EE-3469-FAC8-8CA8-3B750BF46E95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F7EC75-8E1D-EC61-64D0-6766345F87A8}"/>
              </a:ext>
            </a:extLst>
          </p:cNvPr>
          <p:cNvGrpSpPr/>
          <p:nvPr/>
        </p:nvGrpSpPr>
        <p:grpSpPr>
          <a:xfrm>
            <a:off x="515774" y="837284"/>
            <a:ext cx="1411835" cy="247825"/>
            <a:chOff x="515774" y="837284"/>
            <a:chExt cx="1411835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B8B61569-9EDA-07CD-FB3E-BD0A07D1C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1212448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Introduction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BE573DB5-3056-52F9-4CB1-DFFBDA605EE2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31DA3E-630E-71F1-6208-7030DE18078B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E63C8DDF-BF6D-E3BB-CDE1-0176BA58C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A78EDECD-AB7D-E0B4-FE08-DB6A02FEECE9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560649-0765-D5ED-5543-DA58B7B6F16E}"/>
              </a:ext>
            </a:extLst>
          </p:cNvPr>
          <p:cNvSpPr txBox="1"/>
          <p:nvPr/>
        </p:nvSpPr>
        <p:spPr>
          <a:xfrm>
            <a:off x="795997" y="1342291"/>
            <a:ext cx="10934893" cy="5134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1200" b="1">
              <a:ea typeface="맑은 고딕"/>
            </a:endParaRPr>
          </a:p>
          <a:p>
            <a:r>
              <a:rPr lang="ko-KR" altLang="en-US" sz="1200" b="1">
                <a:ea typeface="맑은 고딕"/>
              </a:rPr>
              <a:t>흉부 </a:t>
            </a:r>
            <a:r>
              <a:rPr lang="ko-KR" altLang="en-US" sz="1200" b="1" err="1">
                <a:ea typeface="맑은 고딕"/>
              </a:rPr>
              <a:t>X선</a:t>
            </a:r>
            <a:r>
              <a:rPr lang="ko-KR" altLang="en-US" sz="1200" b="1">
                <a:ea typeface="맑은 고딕"/>
              </a:rPr>
              <a:t> 영상 속 병변의 위치를 질환별로 구분하여 </a:t>
            </a:r>
            <a:r>
              <a:rPr lang="ko-KR" altLang="en-US" sz="1200" b="1" err="1">
                <a:ea typeface="맑은 고딕"/>
              </a:rPr>
              <a:t>segmentation</a:t>
            </a:r>
            <a:r>
              <a:rPr lang="ko-KR" altLang="en-US" sz="1200" b="1">
                <a:ea typeface="맑은 고딕"/>
              </a:rPr>
              <a:t> 하는 문제</a:t>
            </a:r>
          </a:p>
          <a:p>
            <a:endParaRPr lang="ko-KR" altLang="en-US" sz="1200" b="1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ea typeface="맑은 고딕"/>
              </a:rPr>
              <a:t> </a:t>
            </a:r>
            <a:r>
              <a:rPr lang="ko-KR" altLang="en-US" sz="1200" err="1">
                <a:ea typeface="맑은 고딕"/>
              </a:rPr>
              <a:t>Input</a:t>
            </a:r>
            <a:r>
              <a:rPr lang="ko-KR" altLang="en-US" sz="1200">
                <a:ea typeface="맑은 고딕"/>
              </a:rPr>
              <a:t>: </a:t>
            </a:r>
            <a:r>
              <a:rPr lang="ko-KR" altLang="en-US" sz="1200" err="1">
                <a:ea typeface="맑은 고딕"/>
              </a:rPr>
              <a:t>Chest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X-ray</a:t>
            </a:r>
            <a:r>
              <a:rPr lang="ko-KR" altLang="en-US" sz="1200">
                <a:ea typeface="맑은 고딕"/>
              </a:rPr>
              <a:t>(CXR) </a:t>
            </a:r>
            <a:r>
              <a:rPr lang="ko-KR" altLang="en-US" sz="1200" err="1">
                <a:ea typeface="맑은 고딕"/>
              </a:rPr>
              <a:t>image</a:t>
            </a:r>
            <a:r>
              <a:rPr lang="ko-KR" altLang="en-US" sz="1200">
                <a:ea typeface="맑은 고딕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ea typeface="맑은 고딕"/>
              </a:rPr>
              <a:t> </a:t>
            </a:r>
            <a:r>
              <a:rPr lang="ko-KR" altLang="en-US" sz="1200" err="1">
                <a:ea typeface="맑은 고딕"/>
              </a:rPr>
              <a:t>Output</a:t>
            </a:r>
            <a:r>
              <a:rPr lang="ko-KR" altLang="en-US" sz="1200">
                <a:ea typeface="맑은 고딕"/>
              </a:rPr>
              <a:t>: 병변 영역을 픽셀 단위로 구분한 </a:t>
            </a:r>
            <a:r>
              <a:rPr lang="ko-KR" altLang="en-US" sz="1200" err="1">
                <a:ea typeface="맑은 고딕"/>
              </a:rPr>
              <a:t>mask</a:t>
            </a:r>
            <a:r>
              <a:rPr lang="ko-KR" altLang="en-US" sz="1200">
                <a:ea typeface="맑은 고딕"/>
              </a:rPr>
              <a:t> (+ </a:t>
            </a:r>
            <a:r>
              <a:rPr lang="ko-KR" altLang="en-US" sz="1200" err="1">
                <a:ea typeface="맑은 고딕"/>
              </a:rPr>
              <a:t>bounding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box</a:t>
            </a:r>
            <a:r>
              <a:rPr lang="ko-KR" altLang="en-US" sz="1200">
                <a:ea typeface="맑은 고딕"/>
              </a:rPr>
              <a:t>)</a:t>
            </a:r>
          </a:p>
          <a:p>
            <a:endParaRPr lang="ko-KR" altLang="en-US" sz="1200">
              <a:ea typeface="맑은 고딕"/>
            </a:endParaRPr>
          </a:p>
          <a:p>
            <a:r>
              <a:rPr lang="ko-KR" altLang="en-US" sz="1200">
                <a:ea typeface="맑은 고딕"/>
              </a:rPr>
              <a:t> Target </a:t>
            </a:r>
            <a:r>
              <a:rPr lang="ko-KR" altLang="en-US" sz="1200" err="1">
                <a:ea typeface="맑은 고딕"/>
              </a:rPr>
              <a:t>disease</a:t>
            </a:r>
            <a:r>
              <a:rPr lang="ko-KR" altLang="en-US" sz="1200">
                <a:ea typeface="맑은 고딕"/>
              </a:rPr>
              <a:t>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b="1">
                <a:ea typeface="맑은 고딕"/>
              </a:rPr>
              <a:t>1-finding</a:t>
            </a:r>
            <a:r>
              <a:rPr lang="ko-KR" altLang="en-US" sz="1200">
                <a:ea typeface="맑은 고딕"/>
              </a:rPr>
              <a:t>: </a:t>
            </a:r>
            <a:r>
              <a:rPr lang="ko-KR" altLang="en-US" sz="1200" err="1">
                <a:ea typeface="맑은 고딕"/>
              </a:rPr>
              <a:t>Pneumothorax</a:t>
            </a:r>
            <a:r>
              <a:rPr lang="ko-KR" altLang="en-US" sz="1200">
                <a:ea typeface="맑은 고딕"/>
              </a:rPr>
              <a:t> (PTX)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b="1">
                <a:ea typeface="맑은 고딕"/>
              </a:rPr>
              <a:t>5-finding</a:t>
            </a:r>
            <a:r>
              <a:rPr lang="ko-KR" altLang="en-US" sz="1200">
                <a:ea typeface="맑은 고딕"/>
              </a:rPr>
              <a:t>: </a:t>
            </a:r>
            <a:r>
              <a:rPr lang="ko-KR" altLang="en-US" sz="1200" err="1">
                <a:ea typeface="맑은 고딕"/>
              </a:rPr>
              <a:t>Consolidation</a:t>
            </a:r>
            <a:r>
              <a:rPr lang="ko-KR" altLang="en-US" sz="1200">
                <a:ea typeface="맑은 고딕"/>
              </a:rPr>
              <a:t> (CNS), </a:t>
            </a:r>
            <a:r>
              <a:rPr lang="ko-KR" altLang="en-US" sz="1200" err="1">
                <a:ea typeface="맑은 고딕"/>
              </a:rPr>
              <a:t>Pneumothorax</a:t>
            </a:r>
            <a:r>
              <a:rPr lang="ko-KR" altLang="en-US" sz="1200">
                <a:ea typeface="맑은 고딕"/>
              </a:rPr>
              <a:t> (PTX), </a:t>
            </a:r>
            <a:r>
              <a:rPr lang="ko-KR" altLang="en-US" sz="1200" err="1">
                <a:ea typeface="맑은 고딕"/>
              </a:rPr>
              <a:t>Fibrosis</a:t>
            </a:r>
            <a:r>
              <a:rPr lang="ko-KR" altLang="en-US" sz="1200">
                <a:ea typeface="맑은 고딕"/>
              </a:rPr>
              <a:t> (FIB), </a:t>
            </a:r>
            <a:r>
              <a:rPr lang="ko-KR" altLang="en-US" sz="1200" err="1">
                <a:ea typeface="맑은 고딕"/>
              </a:rPr>
              <a:t>Effusion</a:t>
            </a:r>
            <a:r>
              <a:rPr lang="ko-KR" altLang="en-US" sz="1200">
                <a:ea typeface="맑은 고딕"/>
              </a:rPr>
              <a:t> (PEF), </a:t>
            </a:r>
            <a:r>
              <a:rPr lang="ko-KR" altLang="en-US" sz="1200" err="1">
                <a:ea typeface="맑은 고딕"/>
              </a:rPr>
              <a:t>Nodule</a:t>
            </a:r>
            <a:r>
              <a:rPr lang="ko-KR" altLang="en-US" sz="1200">
                <a:ea typeface="맑은 고딕"/>
              </a:rPr>
              <a:t> (NDL) </a:t>
            </a:r>
          </a:p>
          <a:p>
            <a:pPr marL="628650" lvl="1" indent="-171450">
              <a:buFont typeface="Arial"/>
              <a:buChar char="•"/>
            </a:pPr>
            <a:endParaRPr lang="ko-KR" sz="1200">
              <a:latin typeface="Malgun Gothic"/>
              <a:ea typeface="Malgun Gothic"/>
            </a:endParaRPr>
          </a:p>
          <a:p>
            <a:r>
              <a:rPr lang="ko-KR" altLang="en-US" sz="1200">
                <a:latin typeface="Malgun Gothic"/>
                <a:ea typeface="Malgun Gothic"/>
              </a:rPr>
              <a:t> </a:t>
            </a:r>
            <a:r>
              <a:rPr lang="ko-KR" sz="1200" err="1">
                <a:latin typeface="Malgun Gothic"/>
                <a:ea typeface="Malgun Gothic"/>
              </a:rPr>
              <a:t>Dataset</a:t>
            </a:r>
            <a:r>
              <a:rPr lang="ko-KR" sz="1200">
                <a:latin typeface="Malgun Gothic"/>
                <a:ea typeface="Malgun Gothic"/>
              </a:rPr>
              <a:t> </a:t>
            </a:r>
            <a:endParaRPr lang="en-US" altLang="ko-KR" sz="1200">
              <a:latin typeface="Malgun Gothic"/>
              <a:ea typeface="Malgun Gothic"/>
            </a:endParaRPr>
          </a:p>
          <a:p>
            <a:pPr marL="628650" lvl="1" indent="-171450">
              <a:lnSpc>
                <a:spcPct val="150000"/>
              </a:lnSpc>
              <a:buFont typeface="Arial,Sans-Serif"/>
              <a:buChar char="•"/>
            </a:pPr>
            <a:r>
              <a:rPr lang="ko-KR" sz="1200" err="1">
                <a:latin typeface="Malgun Gothic"/>
                <a:ea typeface="Malgun Gothic"/>
              </a:rPr>
              <a:t>labeled</a:t>
            </a:r>
            <a:r>
              <a:rPr lang="ko-KR" sz="1200">
                <a:latin typeface="Malgun Gothic"/>
                <a:ea typeface="Malgun Gothic"/>
              </a:rPr>
              <a:t> </a:t>
            </a:r>
            <a:r>
              <a:rPr lang="ko-KR" sz="1200" err="1">
                <a:latin typeface="Malgun Gothic"/>
                <a:ea typeface="Malgun Gothic"/>
              </a:rPr>
              <a:t>dataset</a:t>
            </a:r>
            <a:r>
              <a:rPr lang="ko-KR" sz="1200">
                <a:latin typeface="Malgun Gothic"/>
                <a:ea typeface="Malgun Gothic"/>
              </a:rPr>
              <a:t> : BORA, CB, PAIK, KU</a:t>
            </a:r>
            <a:r>
              <a:rPr lang="ko-KR" altLang="en-US" sz="1200">
                <a:latin typeface="Malgun Gothic"/>
                <a:ea typeface="Malgun Gothic"/>
              </a:rPr>
              <a:t> </a:t>
            </a:r>
            <a:r>
              <a:rPr lang="ko-KR" altLang="en-US" sz="1000">
                <a:latin typeface="Malgun Gothic"/>
                <a:ea typeface="Malgun Gothic"/>
              </a:rPr>
              <a:t>(4개 기관에서 전문가에 의해 </a:t>
            </a:r>
            <a:r>
              <a:rPr lang="ko-KR" altLang="en-US" sz="1000" err="1">
                <a:latin typeface="Malgun Gothic"/>
                <a:ea typeface="Malgun Gothic"/>
              </a:rPr>
              <a:t>labeling된</a:t>
            </a:r>
            <a:r>
              <a:rPr lang="ko-KR" altLang="en-US" sz="1000">
                <a:latin typeface="Malgun Gothic"/>
                <a:ea typeface="Malgun Gothic"/>
              </a:rPr>
              <a:t> </a:t>
            </a:r>
            <a:r>
              <a:rPr lang="ko-KR" altLang="en-US" sz="1000" err="1">
                <a:latin typeface="Malgun Gothic"/>
                <a:ea typeface="Malgun Gothic"/>
              </a:rPr>
              <a:t>private</a:t>
            </a:r>
            <a:r>
              <a:rPr lang="ko-KR" altLang="en-US" sz="1000">
                <a:latin typeface="Malgun Gothic"/>
                <a:ea typeface="Malgun Gothic"/>
              </a:rPr>
              <a:t> </a:t>
            </a:r>
            <a:r>
              <a:rPr lang="ko-KR" altLang="en-US" sz="1000" err="1">
                <a:latin typeface="Malgun Gothic"/>
                <a:ea typeface="Malgun Gothic"/>
              </a:rPr>
              <a:t>data</a:t>
            </a:r>
            <a:r>
              <a:rPr lang="ko-KR" altLang="en-US" sz="1000">
                <a:latin typeface="Malgun Gothic"/>
                <a:ea typeface="Malgun Gothic"/>
              </a:rPr>
              <a:t>), 약 5만장</a:t>
            </a:r>
            <a:endParaRPr lang="en-US" altLang="ko-KR" sz="1000">
              <a:latin typeface="Malgun Gothic"/>
              <a:ea typeface="맑은 고딕"/>
            </a:endParaRPr>
          </a:p>
          <a:p>
            <a:pPr marL="628650" lvl="1" indent="-171450">
              <a:lnSpc>
                <a:spcPct val="150000"/>
              </a:lnSpc>
              <a:buFont typeface="Arial,Sans-Serif"/>
              <a:buChar char="•"/>
            </a:pPr>
            <a:r>
              <a:rPr lang="en-US" altLang="ko-KR" sz="1200">
                <a:latin typeface="Malgun Gothic"/>
                <a:ea typeface="맑은 고딕"/>
              </a:rPr>
              <a:t>unlabeled dataset : SIIM, MIMIC, NIH, VBD, CXD, ETC </a:t>
            </a:r>
            <a:r>
              <a:rPr lang="en-US" altLang="ko-KR" sz="1000">
                <a:latin typeface="Malgun Gothic"/>
                <a:ea typeface="맑은 고딕"/>
              </a:rPr>
              <a:t>(</a:t>
            </a:r>
            <a:r>
              <a:rPr lang="en-US" altLang="ko-KR" sz="1000" err="1">
                <a:latin typeface="Malgun Gothic"/>
                <a:ea typeface="맑은 고딕"/>
              </a:rPr>
              <a:t>인터넷</a:t>
            </a:r>
            <a:r>
              <a:rPr lang="en-US" altLang="ko-KR" sz="1000">
                <a:latin typeface="Malgun Gothic"/>
                <a:ea typeface="맑은 고딕"/>
              </a:rPr>
              <a:t> </a:t>
            </a:r>
            <a:r>
              <a:rPr lang="en-US" altLang="ko-KR" sz="1000" err="1">
                <a:latin typeface="Malgun Gothic"/>
                <a:ea typeface="맑은 고딕"/>
              </a:rPr>
              <a:t>상에</a:t>
            </a:r>
            <a:r>
              <a:rPr lang="en-US" altLang="ko-KR" sz="1000">
                <a:latin typeface="Malgun Gothic"/>
                <a:ea typeface="맑은 고딕"/>
              </a:rPr>
              <a:t> </a:t>
            </a:r>
            <a:r>
              <a:rPr lang="en-US" altLang="ko-KR" sz="1000" err="1">
                <a:latin typeface="Malgun Gothic"/>
                <a:ea typeface="맑은 고딕"/>
              </a:rPr>
              <a:t>공개된</a:t>
            </a:r>
            <a:r>
              <a:rPr lang="en-US" altLang="ko-KR" sz="1000">
                <a:latin typeface="Malgun Gothic"/>
                <a:ea typeface="맑은 고딕"/>
              </a:rPr>
              <a:t> open data), 약 50만장</a:t>
            </a:r>
            <a:endParaRPr lang="ko-KR" sz="1000">
              <a:ea typeface="맑은 고딕"/>
            </a:endParaRPr>
          </a:p>
          <a:p>
            <a:pPr marL="628650" lvl="1" indent="-171450">
              <a:lnSpc>
                <a:spcPct val="150000"/>
              </a:lnSpc>
              <a:buFont typeface="Arial,Sans-Serif"/>
              <a:buChar char="•"/>
            </a:pPr>
            <a:endParaRPr lang="en-US" altLang="ko-KR" sz="1200">
              <a:latin typeface="Malgun Gothic"/>
              <a:ea typeface="맑은 고딕"/>
            </a:endParaRPr>
          </a:p>
          <a:p>
            <a:r>
              <a:rPr lang="ko-KR" altLang="en-US" sz="1200">
                <a:ea typeface="맑은 고딕"/>
              </a:rPr>
              <a:t> 평가 지표 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sz="1200" err="1">
                <a:latin typeface="Malgun Gothic"/>
                <a:ea typeface="Malgun Gothic"/>
              </a:rPr>
              <a:t>Dice</a:t>
            </a:r>
            <a:r>
              <a:rPr lang="ko-KR" sz="1200">
                <a:latin typeface="Malgun Gothic"/>
                <a:ea typeface="Malgun Gothic"/>
              </a:rPr>
              <a:t> </a:t>
            </a:r>
            <a:r>
              <a:rPr lang="ko-KR" sz="1200" err="1">
                <a:latin typeface="Malgun Gothic"/>
                <a:ea typeface="Malgun Gothic"/>
              </a:rPr>
              <a:t>based</a:t>
            </a:r>
            <a:r>
              <a:rPr lang="ko-KR" sz="1200">
                <a:latin typeface="Malgun Gothic"/>
                <a:ea typeface="Malgun Gothic"/>
              </a:rPr>
              <a:t> </a:t>
            </a:r>
            <a:r>
              <a:rPr lang="en-US" altLang="ko-KR" sz="1200">
                <a:latin typeface="Malgun Gothic"/>
                <a:ea typeface="Malgun Gothic"/>
              </a:rPr>
              <a:t>AUROC(D-AUC) ,</a:t>
            </a:r>
            <a:r>
              <a:rPr lang="ko-KR" altLang="en-US" sz="1200">
                <a:latin typeface="Malgun Gothic"/>
                <a:ea typeface="Malgun Gothic"/>
              </a:rPr>
              <a:t> </a:t>
            </a:r>
            <a:r>
              <a:rPr lang="en-US" altLang="ko-KR" sz="1200">
                <a:latin typeface="Malgun Gothic"/>
                <a:ea typeface="Malgun Gothic"/>
              </a:rPr>
              <a:t>Dice  </a:t>
            </a:r>
            <a:r>
              <a:rPr lang="en-US" altLang="ko-KR" sz="900">
                <a:latin typeface="Malgun Gothic"/>
                <a:ea typeface="Malgun Gothic"/>
              </a:rPr>
              <a:t>(threshold agnostic metrics)</a:t>
            </a:r>
            <a:endParaRPr lang="ko-KR" sz="900">
              <a:ea typeface="맑은 고딕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err="1">
                <a:ea typeface="맑은 고딕"/>
              </a:rPr>
              <a:t>Sensitivity</a:t>
            </a:r>
            <a:r>
              <a:rPr lang="ko-KR" altLang="en-US" sz="1200">
                <a:ea typeface="맑은 고딕"/>
              </a:rPr>
              <a:t>(SEN), </a:t>
            </a:r>
            <a:r>
              <a:rPr lang="ko-KR" altLang="en-US" sz="1200" err="1">
                <a:ea typeface="맑은 고딕"/>
              </a:rPr>
              <a:t>Specificity</a:t>
            </a:r>
            <a:r>
              <a:rPr lang="ko-KR" altLang="en-US" sz="1200">
                <a:ea typeface="맑은 고딕"/>
              </a:rPr>
              <a:t>(SPE) </a:t>
            </a:r>
          </a:p>
          <a:p>
            <a:pPr lvl="1">
              <a:lnSpc>
                <a:spcPct val="150000"/>
              </a:lnSpc>
            </a:pPr>
            <a:endParaRPr lang="ko-KR" altLang="en-US" sz="12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ea typeface="맑은 고딕"/>
              </a:rPr>
              <a:t> 검증 방법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sz="1200" err="1">
                <a:latin typeface="Malgun Gothic"/>
                <a:ea typeface="Malgun Gothic"/>
              </a:rPr>
              <a:t>external</a:t>
            </a:r>
            <a:r>
              <a:rPr lang="ko-KR" sz="1200">
                <a:latin typeface="Malgun Gothic"/>
                <a:ea typeface="Malgun Gothic"/>
              </a:rPr>
              <a:t> </a:t>
            </a:r>
            <a:r>
              <a:rPr lang="en-US" altLang="ko-KR" sz="1200">
                <a:latin typeface="Malgun Gothic"/>
                <a:ea typeface="Malgun Gothic"/>
              </a:rPr>
              <a:t>validation:</a:t>
            </a:r>
            <a:r>
              <a:rPr lang="ko-KR" altLang="en-US" sz="1200">
                <a:latin typeface="Malgun Gothic"/>
                <a:ea typeface="Malgun Gothic"/>
              </a:rPr>
              <a:t> </a:t>
            </a:r>
            <a:r>
              <a:rPr lang="ko-KR" altLang="en-US" sz="1200">
                <a:ea typeface="맑은 고딕"/>
              </a:rPr>
              <a:t>BORA 데이터에 대한 </a:t>
            </a:r>
            <a:r>
              <a:rPr lang="ko-KR" sz="1200" err="1">
                <a:latin typeface="Malgun Gothic"/>
                <a:ea typeface="Malgun Gothic"/>
              </a:rPr>
              <a:t>D-AUC와</a:t>
            </a:r>
            <a:r>
              <a:rPr lang="ko-KR" sz="1200">
                <a:latin typeface="Malgun Gothic"/>
                <a:ea typeface="Malgun Gothic"/>
              </a:rPr>
              <a:t> </a:t>
            </a:r>
            <a:r>
              <a:rPr lang="ko-KR" sz="1200" err="1">
                <a:latin typeface="Malgun Gothic"/>
                <a:ea typeface="Malgun Gothic"/>
              </a:rPr>
              <a:t>Dice</a:t>
            </a:r>
            <a:r>
              <a:rPr lang="en-US" altLang="ko-KR" sz="1200">
                <a:latin typeface="Malgun Gothic"/>
                <a:ea typeface="Malgun Gothic"/>
              </a:rPr>
              <a:t>,</a:t>
            </a:r>
            <a:r>
              <a:rPr lang="ko-KR" altLang="en-US" sz="1200">
                <a:latin typeface="Malgun Gothic"/>
                <a:ea typeface="Malgun Gothic"/>
              </a:rPr>
              <a:t> </a:t>
            </a:r>
            <a:r>
              <a:rPr lang="en-US" altLang="en-US" sz="1200">
                <a:latin typeface="Malgun Gothic"/>
                <a:ea typeface="Malgun Gothic"/>
              </a:rPr>
              <a:t>SEN, SPE</a:t>
            </a:r>
            <a:r>
              <a:rPr lang="ko-KR" sz="1200" err="1">
                <a:latin typeface="Malgun Gothic"/>
                <a:ea typeface="Malgun Gothic"/>
              </a:rPr>
              <a:t>를</a:t>
            </a:r>
            <a:r>
              <a:rPr lang="ko-KR" sz="1200">
                <a:latin typeface="Malgun Gothic"/>
                <a:ea typeface="Malgun Gothic"/>
              </a:rPr>
              <a:t> 계산해 </a:t>
            </a:r>
            <a:r>
              <a:rPr lang="ko-KR" altLang="en-US" sz="1200">
                <a:ea typeface="맑은 고딕"/>
              </a:rPr>
              <a:t>평가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err="1">
                <a:ea typeface="맑은 고딕"/>
              </a:rPr>
              <a:t>Self-training의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iteration이</a:t>
            </a:r>
            <a:r>
              <a:rPr lang="ko-KR" altLang="en-US" sz="1200">
                <a:ea typeface="맑은 고딕"/>
              </a:rPr>
              <a:t> 증가함에 따라 모델의 성능 증감 추이를 관찰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00A2B6-A768-7A37-BCD5-E7A3840C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279" y="1343414"/>
            <a:ext cx="1050193" cy="133887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6E38EA-24CA-4B85-D244-E3DA516E39F2}"/>
              </a:ext>
            </a:extLst>
          </p:cNvPr>
          <p:cNvSpPr/>
          <p:nvPr/>
        </p:nvSpPr>
        <p:spPr>
          <a:xfrm>
            <a:off x="8905141" y="1667143"/>
            <a:ext cx="705828" cy="7483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err="1">
                <a:ea typeface="맑은 고딕"/>
              </a:rPr>
              <a:t>model</a:t>
            </a:r>
            <a:endParaRPr lang="ko-KR" altLang="en-US" sz="1400" err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3548303-5681-DDA9-4029-6484EBED3CF9}"/>
              </a:ext>
            </a:extLst>
          </p:cNvPr>
          <p:cNvGrpSpPr/>
          <p:nvPr/>
        </p:nvGrpSpPr>
        <p:grpSpPr>
          <a:xfrm>
            <a:off x="10093116" y="1255977"/>
            <a:ext cx="1145650" cy="1500086"/>
            <a:chOff x="9964162" y="4157049"/>
            <a:chExt cx="1145650" cy="1500086"/>
          </a:xfrm>
        </p:grpSpPr>
        <p:pic>
          <p:nvPicPr>
            <p:cNvPr id="23" name="그림 22" descr="달, 블랙, 어둠, 초승달이(가) 표시된 사진&#10;&#10;자동 생성된 설명">
              <a:extLst>
                <a:ext uri="{FF2B5EF4-FFF2-40B4-BE49-F238E27FC236}">
                  <a16:creationId xmlns:a16="http://schemas.microsoft.com/office/drawing/2014/main" id="{A87D74F3-9603-F944-0162-10A73E96F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84536" y="4268465"/>
              <a:ext cx="918958" cy="1251835"/>
            </a:xfrm>
            <a:prstGeom prst="rect">
              <a:avLst/>
            </a:prstGeom>
          </p:spPr>
        </p:pic>
        <p:pic>
          <p:nvPicPr>
            <p:cNvPr id="24" name="그림 23" descr="달, 블랙, 어둠, 초승달이(가) 표시된 사진&#10;&#10;자동 생성된 설명">
              <a:extLst>
                <a:ext uri="{FF2B5EF4-FFF2-40B4-BE49-F238E27FC236}">
                  <a16:creationId xmlns:a16="http://schemas.microsoft.com/office/drawing/2014/main" id="{70C5A2CF-4FD1-AD04-B3DC-2728A482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0854" y="4157049"/>
              <a:ext cx="918958" cy="125183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C5E3C33-D28C-967D-7858-C486B54DDA02}"/>
                </a:ext>
              </a:extLst>
            </p:cNvPr>
            <p:cNvSpPr/>
            <p:nvPr/>
          </p:nvSpPr>
          <p:spPr>
            <a:xfrm>
              <a:off x="10078524" y="4262584"/>
              <a:ext cx="915466" cy="12440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A860F9F-18A5-E203-8967-776093FB5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2057" y="4389794"/>
              <a:ext cx="918958" cy="1251835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4D6EAC-2E7D-B9FA-F854-019ED4C5EC1A}"/>
                </a:ext>
              </a:extLst>
            </p:cNvPr>
            <p:cNvSpPr/>
            <p:nvPr/>
          </p:nvSpPr>
          <p:spPr>
            <a:xfrm>
              <a:off x="9964162" y="4383769"/>
              <a:ext cx="915466" cy="127336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976E50F-9D93-8FA6-1312-3A29DEBFA969}"/>
              </a:ext>
            </a:extLst>
          </p:cNvPr>
          <p:cNvCxnSpPr>
            <a:cxnSpLocks/>
          </p:cNvCxnSpPr>
          <p:nvPr/>
        </p:nvCxnSpPr>
        <p:spPr>
          <a:xfrm flipV="1">
            <a:off x="8460264" y="1995314"/>
            <a:ext cx="369430" cy="52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6B8A916-3DD7-39AF-2054-2840A6280644}"/>
              </a:ext>
            </a:extLst>
          </p:cNvPr>
          <p:cNvCxnSpPr>
            <a:cxnSpLocks/>
          </p:cNvCxnSpPr>
          <p:nvPr/>
        </p:nvCxnSpPr>
        <p:spPr>
          <a:xfrm flipV="1">
            <a:off x="9661879" y="2034390"/>
            <a:ext cx="369430" cy="52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D692B1-9792-C1A3-0FE3-4F17E5D1D0FF}"/>
              </a:ext>
            </a:extLst>
          </p:cNvPr>
          <p:cNvSpPr txBox="1"/>
          <p:nvPr/>
        </p:nvSpPr>
        <p:spPr>
          <a:xfrm>
            <a:off x="499765" y="1235769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태스크 소개</a:t>
            </a:r>
          </a:p>
        </p:txBody>
      </p:sp>
    </p:spTree>
    <p:extLst>
      <p:ext uri="{BB962C8B-B14F-4D97-AF65-F5344CB8AC3E}">
        <p14:creationId xmlns:p14="http://schemas.microsoft.com/office/powerpoint/2010/main" val="304760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F62D5-047D-3661-243B-287E76116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090528-E950-261D-09C3-FC80CC1F8AE5}"/>
              </a:ext>
            </a:extLst>
          </p:cNvPr>
          <p:cNvSpPr/>
          <p:nvPr/>
        </p:nvSpPr>
        <p:spPr>
          <a:xfrm>
            <a:off x="740897" y="2059743"/>
            <a:ext cx="4298460" cy="3165229"/>
          </a:xfrm>
          <a:prstGeom prst="rect">
            <a:avLst/>
          </a:prstGeom>
          <a:solidFill>
            <a:srgbClr val="E2F0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F86883-B49B-50E8-5C07-6D021E3D821B}"/>
              </a:ext>
            </a:extLst>
          </p:cNvPr>
          <p:cNvSpPr/>
          <p:nvPr/>
        </p:nvSpPr>
        <p:spPr>
          <a:xfrm>
            <a:off x="740897" y="1659205"/>
            <a:ext cx="4298460" cy="361462"/>
          </a:xfrm>
          <a:prstGeom prst="rect">
            <a:avLst/>
          </a:prstGeom>
          <a:solidFill>
            <a:srgbClr val="FBE5D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94B18DF-C2E6-5148-9DF1-EEF63A66C956}"/>
              </a:ext>
            </a:extLst>
          </p:cNvPr>
          <p:cNvSpPr txBox="1"/>
          <p:nvPr/>
        </p:nvSpPr>
        <p:spPr>
          <a:xfrm>
            <a:off x="420521" y="1203243"/>
            <a:ext cx="4672383" cy="40692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 dirty="0">
                <a:ea typeface="맑은 고딕"/>
              </a:rPr>
              <a:t>    Self-Training &amp; Noisy Student Training</a:t>
            </a:r>
            <a:endParaRPr lang="ko-KR" altLang="en-US" dirty="0"/>
          </a:p>
          <a:p>
            <a:pPr marL="228600" indent="-228600">
              <a:lnSpc>
                <a:spcPct val="125000"/>
              </a:lnSpc>
              <a:buAutoNum type="arabicPeriod"/>
            </a:pPr>
            <a:endParaRPr lang="en-US" altLang="ko-KR" sz="1200" b="1" dirty="0">
              <a:ea typeface="맑은 고딕"/>
            </a:endParaRPr>
          </a:p>
          <a:p>
            <a:pPr>
              <a:lnSpc>
                <a:spcPct val="125000"/>
              </a:lnSpc>
            </a:pPr>
            <a:r>
              <a:rPr lang="en-US" altLang="ko-KR" sz="1200" b="1" dirty="0">
                <a:ea typeface="맑은 고딕"/>
              </a:rPr>
              <a:t>  Supervised learning </a:t>
            </a:r>
            <a:endParaRPr lang="en-US" dirty="0"/>
          </a:p>
          <a:p>
            <a:pPr>
              <a:lnSpc>
                <a:spcPct val="125000"/>
              </a:lnSpc>
            </a:pPr>
            <a:endParaRPr lang="en-US" altLang="ko-KR" sz="1200" b="1" dirty="0">
              <a:ea typeface="맑은 고딕"/>
            </a:endParaRPr>
          </a:p>
          <a:p>
            <a:pPr>
              <a:lnSpc>
                <a:spcPct val="125000"/>
              </a:lnSpc>
            </a:pPr>
            <a:r>
              <a:rPr lang="en-US" altLang="ko-KR" sz="1200" b="1" dirty="0">
                <a:ea typeface="맑은 고딕"/>
              </a:rPr>
              <a:t>  Semi-supervised learning </a:t>
            </a:r>
            <a:endParaRPr lang="en-US" altLang="ko-KR" sz="1200" b="1" dirty="0">
              <a:ea typeface="맑은 고딕" panose="020B0503020000020004" pitchFamily="34" charset="-127"/>
            </a:endParaRPr>
          </a:p>
          <a:p>
            <a:pPr marL="628650" lvl="1" indent="-171450">
              <a:lnSpc>
                <a:spcPct val="125000"/>
              </a:lnSpc>
              <a:buFont typeface="Arial"/>
              <a:buChar char="•"/>
            </a:pPr>
            <a:r>
              <a:rPr lang="en-US" altLang="ko-KR" sz="1200" b="1" dirty="0" err="1">
                <a:ea typeface="맑은 고딕"/>
              </a:rPr>
              <a:t>Cosistency</a:t>
            </a:r>
            <a:r>
              <a:rPr lang="en-US" altLang="ko-KR" sz="1200" b="1" dirty="0">
                <a:ea typeface="맑은 고딕"/>
              </a:rPr>
              <a:t>-based method</a:t>
            </a:r>
            <a:r>
              <a:rPr lang="en-US" altLang="ko-KR" sz="1200" dirty="0">
                <a:ea typeface="맑은 고딕"/>
              </a:rPr>
              <a:t> – </a:t>
            </a:r>
            <a:r>
              <a:rPr lang="en-US" altLang="ko-KR" sz="1000" dirty="0">
                <a:ea typeface="맑은 고딕"/>
              </a:rPr>
              <a:t>smoothness assumption </a:t>
            </a:r>
            <a:endParaRPr lang="en-US" altLang="ko-KR" sz="1000" dirty="0">
              <a:ea typeface="맑은 고딕" panose="020B0503020000020004" pitchFamily="34" charset="-127"/>
            </a:endParaRPr>
          </a:p>
          <a:p>
            <a:pPr marL="1085850" lvl="2" indent="-171450">
              <a:lnSpc>
                <a:spcPct val="125000"/>
              </a:lnSpc>
              <a:buFont typeface="Wingdings"/>
              <a:buChar char="§"/>
            </a:pPr>
            <a:r>
              <a:rPr lang="en-US" altLang="ko-KR" sz="1200" dirty="0">
                <a:ea typeface="맑은 고딕"/>
              </a:rPr>
              <a:t>Consistency learning</a:t>
            </a:r>
            <a:r>
              <a:rPr lang="en-US" altLang="ko-KR" sz="1000" dirty="0">
                <a:ea typeface="맑은 고딕"/>
              </a:rPr>
              <a:t> – consistency loss </a:t>
            </a:r>
            <a:r>
              <a:rPr lang="en-US" altLang="ko-KR" sz="1000" dirty="0" err="1">
                <a:ea typeface="맑은 고딕"/>
              </a:rPr>
              <a:t>활용</a:t>
            </a:r>
            <a:br>
              <a:rPr lang="en-US" altLang="ko-KR" sz="1000" dirty="0">
                <a:ea typeface="맑은 고딕"/>
              </a:rPr>
            </a:br>
            <a:r>
              <a:rPr lang="en-US" altLang="ko-KR" sz="1000" dirty="0">
                <a:ea typeface="맑은 고딕"/>
              </a:rPr>
              <a:t>ex) UDA, Mean Teacher</a:t>
            </a:r>
          </a:p>
          <a:p>
            <a:pPr marL="628650" lvl="1" indent="-171450">
              <a:lnSpc>
                <a:spcPct val="125000"/>
              </a:lnSpc>
              <a:buFont typeface="Arial"/>
              <a:buChar char="•"/>
            </a:pPr>
            <a:r>
              <a:rPr lang="en-US" altLang="ko-KR" sz="1200" b="1" dirty="0">
                <a:ea typeface="맑은 고딕"/>
              </a:rPr>
              <a:t>Entropy-minimization method </a:t>
            </a:r>
            <a:r>
              <a:rPr lang="en-US" altLang="ko-KR" sz="1000" dirty="0">
                <a:ea typeface="맑은 고딕"/>
              </a:rPr>
              <a:t>– cluster assumption </a:t>
            </a:r>
            <a:endParaRPr lang="en-US" altLang="ko-KR" sz="1000" dirty="0">
              <a:ea typeface="맑은 고딕" panose="020B0503020000020004" pitchFamily="34" charset="-127"/>
            </a:endParaRPr>
          </a:p>
          <a:p>
            <a:pPr marL="1085850" lvl="2" indent="-171450">
              <a:lnSpc>
                <a:spcPct val="125000"/>
              </a:lnSpc>
              <a:buFont typeface="Wingdings"/>
              <a:buChar char="§"/>
            </a:pPr>
            <a:r>
              <a:rPr lang="en-US" altLang="ko-KR" sz="1200" dirty="0">
                <a:ea typeface="맑은 고딕"/>
              </a:rPr>
              <a:t>Self-</a:t>
            </a:r>
            <a:r>
              <a:rPr lang="en-US" altLang="ko-KR" sz="1200" dirty="0" err="1">
                <a:ea typeface="맑은 고딕"/>
              </a:rPr>
              <a:t>Trainig</a:t>
            </a:r>
            <a:r>
              <a:rPr lang="en-US" altLang="ko-KR" sz="1000" dirty="0">
                <a:ea typeface="맑은 고딕"/>
              </a:rPr>
              <a:t> – pseudo label </a:t>
            </a:r>
            <a:r>
              <a:rPr lang="en-US" altLang="ko-KR" sz="1000" dirty="0" err="1">
                <a:ea typeface="맑은 고딕"/>
              </a:rPr>
              <a:t>활용</a:t>
            </a:r>
            <a:br>
              <a:rPr lang="en-US" altLang="ko-KR" sz="1200" dirty="0">
                <a:ea typeface="맑은 고딕"/>
              </a:rPr>
            </a:br>
            <a:r>
              <a:rPr lang="en-US" altLang="ko-KR" sz="1000" dirty="0">
                <a:ea typeface="맑은 고딕"/>
              </a:rPr>
              <a:t>ex) Noisy Student, Meta-pseudo</a:t>
            </a:r>
            <a:r>
              <a:rPr lang="ko-KR" altLang="en-US" sz="1000" dirty="0">
                <a:ea typeface="맑은 고딕"/>
              </a:rPr>
              <a:t> </a:t>
            </a:r>
            <a:r>
              <a:rPr lang="en-US" altLang="ko-KR" sz="1000" dirty="0">
                <a:ea typeface="맑은 고딕"/>
              </a:rPr>
              <a:t>Label</a:t>
            </a:r>
          </a:p>
          <a:p>
            <a:pPr lvl="2">
              <a:lnSpc>
                <a:spcPct val="125000"/>
              </a:lnSpc>
            </a:pPr>
            <a:endParaRPr lang="en-US" altLang="ko-KR" sz="1000" dirty="0">
              <a:ea typeface="맑은 고딕"/>
            </a:endParaRPr>
          </a:p>
          <a:p>
            <a:pPr>
              <a:lnSpc>
                <a:spcPct val="125000"/>
              </a:lnSpc>
            </a:pPr>
            <a:r>
              <a:rPr lang="en-US" altLang="ko-KR" sz="1200" b="1" dirty="0">
                <a:ea typeface="맑은 고딕"/>
              </a:rPr>
              <a:t>  Unsupervised learning </a:t>
            </a:r>
            <a:endParaRPr lang="en-US" altLang="ko-KR" sz="1200" b="1" dirty="0">
              <a:ea typeface="맑은 고딕" panose="020B0503020000020004" pitchFamily="34" charset="-127"/>
            </a:endParaRPr>
          </a:p>
          <a:p>
            <a:pPr marL="628650" lvl="1" indent="-171450">
              <a:lnSpc>
                <a:spcPct val="125000"/>
              </a:lnSpc>
              <a:buFont typeface="Arial"/>
              <a:buChar char="•"/>
            </a:pPr>
            <a:r>
              <a:rPr lang="en-US" altLang="ko-KR" sz="1200" b="1" dirty="0">
                <a:ea typeface="맑은 고딕"/>
              </a:rPr>
              <a:t>Self-supervised learning </a:t>
            </a:r>
            <a:br>
              <a:rPr lang="en-US" altLang="ko-KR" sz="1200" b="1" dirty="0">
                <a:ea typeface="맑은 고딕"/>
              </a:rPr>
            </a:br>
            <a:r>
              <a:rPr lang="en-US" sz="1200" b="1" dirty="0">
                <a:latin typeface="Malgun Gothic"/>
                <a:ea typeface="Malgun Gothic"/>
              </a:rPr>
              <a:t>- </a:t>
            </a:r>
            <a:r>
              <a:rPr lang="en-US" sz="1000" dirty="0">
                <a:latin typeface="Malgun Gothic"/>
                <a:ea typeface="Malgun Gothic"/>
              </a:rPr>
              <a:t>pretext </a:t>
            </a:r>
            <a:r>
              <a:rPr lang="en-US" sz="1000" dirty="0" err="1">
                <a:latin typeface="Malgun Gothic"/>
                <a:ea typeface="Malgun Gothic"/>
              </a:rPr>
              <a:t>task를</a:t>
            </a:r>
            <a:r>
              <a:rPr lang="en-US" sz="1000" dirty="0">
                <a:latin typeface="Malgun Gothic"/>
                <a:ea typeface="Malgun Gothic"/>
              </a:rPr>
              <a:t> </a:t>
            </a:r>
            <a:r>
              <a:rPr lang="en-US" sz="1000" dirty="0" err="1">
                <a:latin typeface="Malgun Gothic"/>
                <a:ea typeface="Malgun Gothic"/>
              </a:rPr>
              <a:t>해결하며</a:t>
            </a:r>
            <a:r>
              <a:rPr lang="en-US" sz="1000" dirty="0">
                <a:latin typeface="Malgun Gothic"/>
                <a:ea typeface="Malgun Gothic"/>
              </a:rPr>
              <a:t> data </a:t>
            </a:r>
            <a:r>
              <a:rPr lang="en-US" sz="1000" dirty="0" err="1">
                <a:latin typeface="Malgun Gothic"/>
                <a:ea typeface="Malgun Gothic"/>
              </a:rPr>
              <a:t>자체의</a:t>
            </a:r>
            <a:r>
              <a:rPr lang="en-US" sz="1000" dirty="0">
                <a:latin typeface="Malgun Gothic"/>
                <a:ea typeface="Malgun Gothic"/>
              </a:rPr>
              <a:t> representation </a:t>
            </a:r>
            <a:r>
              <a:rPr lang="en-US" sz="1000" dirty="0" err="1">
                <a:latin typeface="Malgun Gothic"/>
                <a:ea typeface="Malgun Gothic"/>
              </a:rPr>
              <a:t>학습</a:t>
            </a:r>
            <a:endParaRPr lang="en-US" altLang="ko-KR" sz="1200" b="1" dirty="0">
              <a:ea typeface="맑은 고딕" panose="020B0503020000020004" pitchFamily="34" charset="-127"/>
            </a:endParaRPr>
          </a:p>
          <a:p>
            <a:pPr marL="1085850" lvl="2" indent="-171450">
              <a:lnSpc>
                <a:spcPct val="125000"/>
              </a:lnSpc>
              <a:buFont typeface="Wingdings"/>
              <a:buChar char="§"/>
            </a:pPr>
            <a:r>
              <a:rPr lang="en-US" altLang="ko-KR" sz="1200" dirty="0" err="1">
                <a:ea typeface="맑은 고딕"/>
              </a:rPr>
              <a:t>Contrasitve</a:t>
            </a:r>
            <a:r>
              <a:rPr lang="en-US" altLang="ko-KR" sz="1200" dirty="0">
                <a:ea typeface="맑은 고딕"/>
              </a:rPr>
              <a:t> learning </a:t>
            </a:r>
            <a:r>
              <a:rPr lang="en-US" altLang="ko-KR" sz="1000" dirty="0">
                <a:ea typeface="맑은 고딕"/>
              </a:rPr>
              <a:t>– contrastive loss </a:t>
            </a:r>
            <a:r>
              <a:rPr lang="en-US" altLang="ko-KR" sz="1000" dirty="0" err="1">
                <a:ea typeface="맑은 고딕"/>
              </a:rPr>
              <a:t>활용</a:t>
            </a:r>
            <a:br>
              <a:rPr lang="en-US" altLang="ko-KR" sz="1200" dirty="0">
                <a:ea typeface="맑은 고딕"/>
              </a:rPr>
            </a:br>
            <a:r>
              <a:rPr lang="en-US" altLang="ko-KR" sz="1000" dirty="0">
                <a:ea typeface="맑은 고딕"/>
              </a:rPr>
              <a:t>ex) </a:t>
            </a:r>
            <a:r>
              <a:rPr lang="en-US" altLang="ko-KR" sz="1000" dirty="0" err="1">
                <a:ea typeface="맑은 고딕"/>
              </a:rPr>
              <a:t>simCLR</a:t>
            </a:r>
            <a:r>
              <a:rPr lang="en-US" altLang="ko-KR" sz="1000" dirty="0">
                <a:ea typeface="맑은 고딕"/>
              </a:rPr>
              <a:t>, </a:t>
            </a:r>
            <a:r>
              <a:rPr lang="en-US" altLang="ko-KR" sz="1000" dirty="0" err="1">
                <a:ea typeface="맑은 고딕"/>
              </a:rPr>
              <a:t>MoCo</a:t>
            </a:r>
            <a:endParaRPr lang="en-US" altLang="ko-KR" sz="1000" dirty="0">
              <a:ea typeface="맑은 고딕" panose="020B0503020000020004" pitchFamily="34" charset="-127"/>
            </a:endParaRPr>
          </a:p>
          <a:p>
            <a:pPr marL="228600" indent="-228600">
              <a:lnSpc>
                <a:spcPct val="125000"/>
              </a:lnSpc>
              <a:buAutoNum type="arabicPeriod"/>
            </a:pPr>
            <a:endParaRPr lang="en-US" altLang="ko-KR" sz="1200" dirty="0">
              <a:ea typeface="맑은 고딕" panose="020B0503020000020004" pitchFamily="34" charset="-127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8684976D-D49D-58B3-D88A-644C4D6F6D59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1CCF65-E861-89C1-A28E-EBDDCA899B3D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108F338F-9835-751F-C706-5D09B697BA25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8BD551-782F-491B-10A3-0E1B14EB6BAE}"/>
              </a:ext>
            </a:extLst>
          </p:cNvPr>
          <p:cNvGrpSpPr/>
          <p:nvPr/>
        </p:nvGrpSpPr>
        <p:grpSpPr>
          <a:xfrm>
            <a:off x="515774" y="837284"/>
            <a:ext cx="1482239" cy="247825"/>
            <a:chOff x="515774" y="837284"/>
            <a:chExt cx="1482239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F6702355-0504-C16D-9C2C-6AACED4E4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1282852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Related work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0093915A-EBDC-8DD3-1EA2-085FD173B5C8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9ECD50E-2857-7095-E8B4-72D36D1DEC43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5BB99592-B8A2-2995-F790-732D80BE4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5CB5461E-660B-FD7A-5070-EC8199BF7FAE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8" name="그림 7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64753C75-7B6C-B5AE-6BA3-4F6EFF85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296" y="1738922"/>
            <a:ext cx="2296246" cy="3468077"/>
          </a:xfrm>
          <a:prstGeom prst="rect">
            <a:avLst/>
          </a:prstGeom>
        </p:spPr>
      </p:pic>
      <p:pic>
        <p:nvPicPr>
          <p:cNvPr id="10" name="그림 9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0ADBC6E-3E30-4607-8F6E-1D6CF8C02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34" y="1730009"/>
            <a:ext cx="3067539" cy="1903291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F13E8A37-DB48-13C2-2519-77D8DDBE6189}"/>
              </a:ext>
            </a:extLst>
          </p:cNvPr>
          <p:cNvSpPr txBox="1"/>
          <p:nvPr/>
        </p:nvSpPr>
        <p:spPr>
          <a:xfrm>
            <a:off x="8779856" y="1400190"/>
            <a:ext cx="2236165" cy="3336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ea typeface="맑은 고딕"/>
              </a:rPr>
              <a:t>Noisy Student Training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40C218-FDB9-B117-04CE-721077091EC2}"/>
              </a:ext>
            </a:extLst>
          </p:cNvPr>
          <p:cNvCxnSpPr>
            <a:cxnSpLocks/>
          </p:cNvCxnSpPr>
          <p:nvPr/>
        </p:nvCxnSpPr>
        <p:spPr>
          <a:xfrm flipV="1">
            <a:off x="3676857" y="3364178"/>
            <a:ext cx="1896948" cy="1428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EE1DF-03A1-5413-231D-02DF88704599}"/>
              </a:ext>
            </a:extLst>
          </p:cNvPr>
          <p:cNvCxnSpPr>
            <a:cxnSpLocks/>
          </p:cNvCxnSpPr>
          <p:nvPr/>
        </p:nvCxnSpPr>
        <p:spPr>
          <a:xfrm flipV="1">
            <a:off x="8039014" y="3363787"/>
            <a:ext cx="674230" cy="52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38113FE9-AD6F-CC01-EE32-BBCB2BAFCC61}"/>
              </a:ext>
            </a:extLst>
          </p:cNvPr>
          <p:cNvSpPr txBox="1"/>
          <p:nvPr/>
        </p:nvSpPr>
        <p:spPr>
          <a:xfrm>
            <a:off x="5653702" y="1400190"/>
            <a:ext cx="2236165" cy="3336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ea typeface="맑은 고딕"/>
              </a:rPr>
              <a:t>Self-Training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6B410-894C-0776-6BF8-BF20B857666D}"/>
              </a:ext>
            </a:extLst>
          </p:cNvPr>
          <p:cNvSpPr txBox="1"/>
          <p:nvPr/>
        </p:nvSpPr>
        <p:spPr>
          <a:xfrm>
            <a:off x="8782538" y="3673230"/>
            <a:ext cx="3124199" cy="14475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Calibri"/>
              <a:buChar char="-"/>
            </a:pPr>
            <a:r>
              <a:rPr lang="ko-KR" altLang="en-US" sz="1000">
                <a:ea typeface="맑은 고딕"/>
              </a:rPr>
              <a:t>2020년 </a:t>
            </a:r>
            <a:r>
              <a:rPr lang="ko-KR" altLang="en-US" sz="1000" err="1">
                <a:ea typeface="맑은 고딕"/>
              </a:rPr>
              <a:t>ImageNet</a:t>
            </a:r>
            <a:r>
              <a:rPr lang="ko-KR" altLang="en-US" sz="1000">
                <a:ea typeface="맑은 고딕"/>
              </a:rPr>
              <a:t> </a:t>
            </a:r>
            <a:r>
              <a:rPr lang="ko-KR" altLang="en-US" sz="1000" err="1">
                <a:ea typeface="맑은 고딕"/>
              </a:rPr>
              <a:t>classifiction에서</a:t>
            </a:r>
            <a:r>
              <a:rPr lang="ko-KR" altLang="en-US" sz="1000">
                <a:ea typeface="맑은 고딕"/>
              </a:rPr>
              <a:t> SOTA 달성 </a:t>
            </a:r>
            <a:endParaRPr lang="ko-KR">
              <a:ea typeface="맑은 고딕" panose="020B0503020000020004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/>
              <a:buChar char="-"/>
            </a:pPr>
            <a:r>
              <a:rPr lang="ko-KR" altLang="en-US" sz="1000">
                <a:ea typeface="맑은 고딕"/>
              </a:rPr>
              <a:t>기본적인 방법은 </a:t>
            </a:r>
            <a:r>
              <a:rPr lang="ko-KR" altLang="en-US" sz="1000" err="1">
                <a:ea typeface="맑은 고딕"/>
              </a:rPr>
              <a:t>Self-Training을</a:t>
            </a:r>
            <a:r>
              <a:rPr lang="ko-KR" altLang="en-US" sz="1000">
                <a:ea typeface="맑은 고딕"/>
              </a:rPr>
              <a:t> 따르지만 </a:t>
            </a:r>
            <a:br>
              <a:rPr lang="ko-KR" altLang="en-US" sz="1000">
                <a:ea typeface="맑은 고딕"/>
              </a:rPr>
            </a:br>
            <a:r>
              <a:rPr lang="ko-KR" altLang="en-US" sz="1000" err="1">
                <a:ea typeface="맑은 고딕"/>
              </a:rPr>
              <a:t>student</a:t>
            </a:r>
            <a:r>
              <a:rPr lang="ko-KR" altLang="en-US" sz="1000">
                <a:ea typeface="맑은 고딕"/>
              </a:rPr>
              <a:t> </a:t>
            </a:r>
            <a:r>
              <a:rPr lang="ko-KR" altLang="en-US" sz="1000" err="1">
                <a:ea typeface="맑은 고딕"/>
              </a:rPr>
              <a:t>model에</a:t>
            </a:r>
            <a:r>
              <a:rPr lang="ko-KR" altLang="en-US" sz="1000">
                <a:ea typeface="맑은 고딕"/>
              </a:rPr>
              <a:t> 추가되는 </a:t>
            </a:r>
            <a:r>
              <a:rPr lang="ko-KR" altLang="en-US" sz="1000" err="1">
                <a:ea typeface="맑은 고딕"/>
              </a:rPr>
              <a:t>noise와</a:t>
            </a:r>
            <a:r>
              <a:rPr lang="ko-KR" altLang="en-US" sz="1000">
                <a:ea typeface="맑은 고딕"/>
              </a:rPr>
              <a:t> 점진적으로 </a:t>
            </a:r>
            <a:br>
              <a:rPr lang="ko-KR" altLang="en-US" sz="1000">
                <a:ea typeface="맑은 고딕"/>
              </a:rPr>
            </a:br>
            <a:r>
              <a:rPr lang="ko-KR" altLang="en-US" sz="1000">
                <a:ea typeface="맑은 고딕"/>
              </a:rPr>
              <a:t>증가하는 </a:t>
            </a:r>
            <a:r>
              <a:rPr lang="ko-KR" altLang="en-US" sz="1000" err="1">
                <a:ea typeface="맑은 고딕"/>
              </a:rPr>
              <a:t>model의</a:t>
            </a:r>
            <a:r>
              <a:rPr lang="ko-KR" altLang="en-US" sz="1000">
                <a:ea typeface="맑은 고딕"/>
              </a:rPr>
              <a:t> 크기를 강조 </a:t>
            </a:r>
          </a:p>
          <a:p>
            <a:pPr marL="171450" indent="-171450">
              <a:lnSpc>
                <a:spcPct val="150000"/>
              </a:lnSpc>
              <a:buFont typeface="Calibri"/>
              <a:buChar char="-"/>
            </a:pPr>
            <a:r>
              <a:rPr lang="ko-KR" altLang="en-US" sz="1000">
                <a:ea typeface="맑은 고딕"/>
              </a:rPr>
              <a:t>특히 모델의 </a:t>
            </a:r>
            <a:r>
              <a:rPr lang="ko-KR" altLang="en-US" sz="1000" err="1">
                <a:ea typeface="맑은 고딕"/>
              </a:rPr>
              <a:t>robustness</a:t>
            </a:r>
            <a:r>
              <a:rPr lang="ko-KR" altLang="en-US" sz="1000">
                <a:ea typeface="맑은 고딕"/>
              </a:rPr>
              <a:t> 관점에서의 성능이 </a:t>
            </a:r>
            <a:br>
              <a:rPr lang="ko-KR" altLang="en-US" sz="1000">
                <a:ea typeface="맑은 고딕"/>
              </a:rPr>
            </a:br>
            <a:r>
              <a:rPr lang="ko-KR" altLang="en-US" sz="1000">
                <a:ea typeface="맑은 고딕"/>
              </a:rPr>
              <a:t>많이 향상 됨 </a:t>
            </a:r>
          </a:p>
        </p:txBody>
      </p:sp>
    </p:spTree>
    <p:extLst>
      <p:ext uri="{BB962C8B-B14F-4D97-AF65-F5344CB8AC3E}">
        <p14:creationId xmlns:p14="http://schemas.microsoft.com/office/powerpoint/2010/main" val="323362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683FB-8C76-2F16-584A-75D71AE46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45F3AAE4-AF1A-F917-6ACE-04801F166833}"/>
              </a:ext>
            </a:extLst>
          </p:cNvPr>
          <p:cNvSpPr txBox="1"/>
          <p:nvPr/>
        </p:nvSpPr>
        <p:spPr>
          <a:xfrm>
            <a:off x="420521" y="1203243"/>
            <a:ext cx="4672383" cy="4953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>
                <a:ea typeface="맑은 고딕"/>
              </a:rPr>
              <a:t>    Noise: </a:t>
            </a:r>
            <a:r>
              <a:rPr lang="en-US" altLang="ko-KR" sz="1200" b="1" err="1">
                <a:ea typeface="맑은 고딕"/>
              </a:rPr>
              <a:t>RandAugment</a:t>
            </a:r>
            <a:r>
              <a:rPr lang="en-US" altLang="ko-KR" sz="1200" b="1">
                <a:ea typeface="맑은 고딕"/>
              </a:rPr>
              <a:t> &amp; Simple Copy-Paste</a:t>
            </a:r>
            <a:endParaRPr lang="ko-KR" altLang="en-US"/>
          </a:p>
          <a:p>
            <a:pPr>
              <a:lnSpc>
                <a:spcPct val="125000"/>
              </a:lnSpc>
            </a:pPr>
            <a:endParaRPr lang="en-US" altLang="ko-KR" sz="1000">
              <a:ea typeface="맑은 고딕" panose="020B0503020000020004" pitchFamily="34" charset="-127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FEFAAF3C-24FB-FF10-7B41-C25FFFA50063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F3BAD4D-0169-649F-43EC-0D5B4C3A78A6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11243957-3610-F020-C57A-B10915547743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D85B3B-33AD-C1E4-1A6D-C237B61D6071}"/>
              </a:ext>
            </a:extLst>
          </p:cNvPr>
          <p:cNvGrpSpPr/>
          <p:nvPr/>
        </p:nvGrpSpPr>
        <p:grpSpPr>
          <a:xfrm>
            <a:off x="515774" y="837284"/>
            <a:ext cx="1482239" cy="247825"/>
            <a:chOff x="515774" y="837284"/>
            <a:chExt cx="1482239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57278598-E42B-0CDF-D328-E4CA6370E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1282852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Related work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4B908239-BAFE-9C0D-423A-9282D2DD280D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E980D3-2CEA-E54E-917B-88DAF76C9662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E47772CE-8D62-2883-458C-908EE714D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6584D990-A46F-A0AE-24AD-1737F6040E73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FDC8D62-785C-E0CE-843C-98174791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70" y="2126932"/>
            <a:ext cx="4000500" cy="28479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525EED-2B09-9994-C79D-CC45999C8332}"/>
              </a:ext>
            </a:extLst>
          </p:cNvPr>
          <p:cNvSpPr txBox="1"/>
          <p:nvPr/>
        </p:nvSpPr>
        <p:spPr>
          <a:xfrm>
            <a:off x="2453640" y="1847556"/>
            <a:ext cx="12496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err="1">
                <a:ea typeface="맑은 고딕"/>
              </a:rPr>
              <a:t>RandAugment</a:t>
            </a:r>
            <a:endParaRPr lang="ko-KR" altLang="en-US" sz="1200" err="1"/>
          </a:p>
        </p:txBody>
      </p:sp>
      <p:pic>
        <p:nvPicPr>
          <p:cNvPr id="20" name="그림 19" descr="식물, 콜라주, 포유류, 모자이크이(가) 표시된 사진&#10;&#10;자동 생성된 설명">
            <a:extLst>
              <a:ext uri="{FF2B5EF4-FFF2-40B4-BE49-F238E27FC236}">
                <a16:creationId xmlns:a16="http://schemas.microsoft.com/office/drawing/2014/main" id="{3BE51602-03EF-67B1-464E-7E1CDF1A1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268" y="2156460"/>
            <a:ext cx="5229225" cy="2362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47C5AF-9768-916A-3CEF-E8A5AAE7D939}"/>
              </a:ext>
            </a:extLst>
          </p:cNvPr>
          <p:cNvSpPr txBox="1"/>
          <p:nvPr/>
        </p:nvSpPr>
        <p:spPr>
          <a:xfrm>
            <a:off x="8102600" y="1847555"/>
            <a:ext cx="16967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err="1">
                <a:ea typeface="맑은 고딕"/>
              </a:rPr>
              <a:t>Simple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Copy-Paste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402736-803F-1F7D-5A47-478C956B2710}"/>
              </a:ext>
            </a:extLst>
          </p:cNvPr>
          <p:cNvSpPr txBox="1"/>
          <p:nvPr/>
        </p:nvSpPr>
        <p:spPr>
          <a:xfrm>
            <a:off x="988646" y="512181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A0BB3-0A2C-910B-B3F9-F73904024F01}"/>
              </a:ext>
            </a:extLst>
          </p:cNvPr>
          <p:cNvSpPr txBox="1"/>
          <p:nvPr/>
        </p:nvSpPr>
        <p:spPr>
          <a:xfrm>
            <a:off x="1061068" y="5057335"/>
            <a:ext cx="4293357" cy="8876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ea typeface="맑은 고딕"/>
              </a:rPr>
              <a:t>최적의 </a:t>
            </a:r>
            <a:r>
              <a:rPr lang="ko-KR" altLang="en-US" sz="1200" dirty="0" err="1">
                <a:ea typeface="맑은 고딕"/>
              </a:rPr>
              <a:t>Augmentation</a:t>
            </a:r>
            <a:r>
              <a:rPr lang="ko-KR" altLang="en-US" sz="1200" dirty="0">
                <a:ea typeface="맑은 고딕"/>
              </a:rPr>
              <a:t> 조합을 찾기 위한 다양한 변수들을 </a:t>
            </a:r>
            <a:br>
              <a:rPr lang="ko-KR" altLang="en-US" sz="1200" dirty="0">
                <a:ea typeface="맑은 고딕"/>
              </a:rPr>
            </a:br>
            <a:r>
              <a:rPr lang="ko-KR" altLang="en-US" sz="1200" dirty="0">
                <a:ea typeface="맑은 고딕"/>
              </a:rPr>
              <a:t>단, 2개의 파라미터(</a:t>
            </a:r>
            <a:r>
              <a:rPr lang="ko-KR" altLang="en-US" sz="1200" dirty="0" err="1">
                <a:ea typeface="맑은 고딕"/>
              </a:rPr>
              <a:t>N</a:t>
            </a:r>
            <a:r>
              <a:rPr lang="ko-KR" altLang="en-US" sz="1200" dirty="0">
                <a:ea typeface="맑은 고딕"/>
              </a:rPr>
              <a:t>, </a:t>
            </a:r>
            <a:r>
              <a:rPr lang="ko-KR" altLang="en-US" sz="1200" dirty="0" err="1">
                <a:ea typeface="맑은 고딕"/>
              </a:rPr>
              <a:t>M</a:t>
            </a:r>
            <a:r>
              <a:rPr lang="ko-KR" altLang="en-US" sz="1200" dirty="0">
                <a:ea typeface="맑은 고딕"/>
              </a:rPr>
              <a:t>)로 줄이면서도 좋은 성능을 유지한 </a:t>
            </a:r>
            <a:r>
              <a:rPr lang="ko-KR" altLang="en-US" sz="1200" dirty="0" err="1">
                <a:ea typeface="맑은 고딕"/>
              </a:rPr>
              <a:t>Augmentation</a:t>
            </a:r>
            <a:r>
              <a:rPr lang="ko-KR" altLang="en-US" sz="1200" dirty="0">
                <a:ea typeface="맑은 고딕"/>
              </a:rPr>
              <a:t> 방법론</a:t>
            </a:r>
            <a:endParaRPr lang="ko-KR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E7E51C-B537-A7BC-FC18-5CB296B896BD}"/>
              </a:ext>
            </a:extLst>
          </p:cNvPr>
          <p:cNvSpPr txBox="1"/>
          <p:nvPr/>
        </p:nvSpPr>
        <p:spPr>
          <a:xfrm>
            <a:off x="6036602" y="5057334"/>
            <a:ext cx="5831840" cy="6106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err="1">
                <a:latin typeface="Malgun Gothic"/>
                <a:ea typeface="Malgun Gothic"/>
              </a:rPr>
              <a:t>Instance에</a:t>
            </a:r>
            <a:r>
              <a:rPr lang="en-US" altLang="ko-KR" sz="1200">
                <a:latin typeface="Malgun Gothic"/>
                <a:ea typeface="Malgun Gothic"/>
              </a:rPr>
              <a:t> </a:t>
            </a:r>
            <a:r>
              <a:rPr lang="en-US" altLang="ko-KR" sz="1200" err="1">
                <a:latin typeface="Malgun Gothic"/>
                <a:ea typeface="Malgun Gothic"/>
              </a:rPr>
              <a:t>대한</a:t>
            </a:r>
            <a:r>
              <a:rPr lang="en-US" altLang="ko-KR" sz="1200">
                <a:latin typeface="Malgun Gothic"/>
                <a:ea typeface="Malgun Gothic"/>
              </a:rPr>
              <a:t> </a:t>
            </a:r>
            <a:r>
              <a:rPr lang="ko-KR" altLang="en-US" sz="1200" err="1">
                <a:latin typeface="맑은 고딕"/>
                <a:ea typeface="맑은 고딕"/>
              </a:rPr>
              <a:t>Visual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Context를</a:t>
            </a:r>
            <a:r>
              <a:rPr lang="ko-KR" altLang="en-US" sz="1200">
                <a:ea typeface="맑은 고딕"/>
              </a:rPr>
              <a:t> 고려하지 않고 </a:t>
            </a:r>
            <a:r>
              <a:rPr lang="ko-KR" altLang="en-US" sz="1200" err="1">
                <a:ea typeface="맑은 고딕"/>
              </a:rPr>
              <a:t>random하게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copy-paste한는</a:t>
            </a:r>
            <a:r>
              <a:rPr lang="ko-KR" altLang="en-US" sz="1200">
                <a:ea typeface="맑은 고딕"/>
              </a:rPr>
              <a:t> 것 </a:t>
            </a:r>
            <a:br>
              <a:rPr lang="ko-KR" altLang="en-US" sz="1200">
                <a:ea typeface="맑은 고딕"/>
              </a:rPr>
            </a:br>
            <a:r>
              <a:rPr lang="ko-KR" altLang="en-US" sz="1200">
                <a:ea typeface="맑은 고딕"/>
              </a:rPr>
              <a:t>만으로도 </a:t>
            </a:r>
            <a:r>
              <a:rPr lang="ko-KR" altLang="en-US" sz="1200" err="1">
                <a:ea typeface="맑은 고딕"/>
              </a:rPr>
              <a:t>Instance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segmentation</a:t>
            </a:r>
            <a:r>
              <a:rPr lang="ko-KR" altLang="en-US" sz="1200">
                <a:ea typeface="맑은 고딕"/>
              </a:rPr>
              <a:t> </a:t>
            </a:r>
            <a:r>
              <a:rPr lang="ko-KR" altLang="en-US" sz="1200" err="1">
                <a:ea typeface="맑은 고딕"/>
              </a:rPr>
              <a:t>task에서</a:t>
            </a:r>
            <a:r>
              <a:rPr lang="ko-KR" altLang="en-US" sz="1200">
                <a:ea typeface="맑은 고딕"/>
              </a:rPr>
              <a:t> 성능을 향상 시킬 수 있음을 검증</a:t>
            </a:r>
            <a:endParaRPr lang="ko-KR" sz="1200"/>
          </a:p>
        </p:txBody>
      </p:sp>
    </p:spTree>
    <p:extLst>
      <p:ext uri="{BB962C8B-B14F-4D97-AF65-F5344CB8AC3E}">
        <p14:creationId xmlns:p14="http://schemas.microsoft.com/office/powerpoint/2010/main" val="88567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8D18-B817-D661-5FFD-07004E219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5553F5ED-1EC2-4C06-AD2B-82031354FB43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5F70A6C-2768-C8A8-7F57-F4C8654FF3B9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7B11B37D-3A44-36AA-0523-42F715B7C95F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F92F70-290F-5C1C-DC55-F24DD3C78543}"/>
              </a:ext>
            </a:extLst>
          </p:cNvPr>
          <p:cNvGrpSpPr/>
          <p:nvPr/>
        </p:nvGrpSpPr>
        <p:grpSpPr>
          <a:xfrm>
            <a:off x="515774" y="837284"/>
            <a:ext cx="967226" cy="247825"/>
            <a:chOff x="515774" y="837284"/>
            <a:chExt cx="96722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83DF508B-B85F-EE5C-482C-21F4F1478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76783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Method</a:t>
              </a: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DB19B0F4-3047-4520-8037-C9518073CAB0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6239E7-7B0C-7A09-65D6-1E60A1FE3550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3C152F05-5D43-4DC7-5B4A-3C9D4A76C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E080E8E5-ADA5-452A-0446-A8A58DF26A9E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ABCE0A-60D9-400A-BF74-F9AA5C8C2054}"/>
              </a:ext>
            </a:extLst>
          </p:cNvPr>
          <p:cNvSpPr txBox="1"/>
          <p:nvPr/>
        </p:nvSpPr>
        <p:spPr>
          <a:xfrm>
            <a:off x="713598" y="1128853"/>
            <a:ext cx="10436229" cy="3068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1200" dirty="0" err="1">
                <a:ea typeface="맑은 고딕"/>
              </a:rPr>
              <a:t>기본적인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학습의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Framework는</a:t>
            </a:r>
            <a:r>
              <a:rPr lang="en-US" altLang="ko-KR" sz="1200" dirty="0">
                <a:ea typeface="맑은 고딕"/>
              </a:rPr>
              <a:t> </a:t>
            </a:r>
            <a:r>
              <a:rPr lang="en-US" altLang="ko-KR" sz="1200" b="1" dirty="0">
                <a:ea typeface="맑은 고딕"/>
              </a:rPr>
              <a:t>Self-Training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방식을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따름</a:t>
            </a:r>
            <a:r>
              <a:rPr lang="en-US" altLang="ko-KR" sz="1200" dirty="0">
                <a:ea typeface="맑은 고딕"/>
              </a:rPr>
              <a:t> 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en-US" altLang="ko-KR" sz="1200" dirty="0">
                <a:ea typeface="맑은 고딕"/>
              </a:rPr>
              <a:t>2.  Noisy Student </a:t>
            </a:r>
            <a:r>
              <a:rPr lang="en-US" altLang="ko-KR" sz="1200" dirty="0" err="1">
                <a:ea typeface="맑은 고딕"/>
              </a:rPr>
              <a:t>Training에서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강조한</a:t>
            </a:r>
            <a:r>
              <a:rPr lang="en-US" altLang="ko-KR" sz="1200" dirty="0">
                <a:ea typeface="맑은 고딕"/>
              </a:rPr>
              <a:t> 2가지 contribution </a:t>
            </a:r>
            <a:r>
              <a:rPr lang="en-US" altLang="ko-KR" sz="1200" dirty="0" err="1">
                <a:ea typeface="맑은 고딕"/>
              </a:rPr>
              <a:t>적용</a:t>
            </a:r>
            <a:r>
              <a:rPr lang="en-US" altLang="ko-KR" sz="1200" dirty="0">
                <a:ea typeface="맑은 고딕"/>
              </a:rPr>
              <a:t> </a:t>
            </a:r>
          </a:p>
          <a:p>
            <a:pPr marL="628650" lvl="1" indent="-171450">
              <a:lnSpc>
                <a:spcPct val="150000"/>
              </a:lnSpc>
              <a:buFont typeface="Wingdings"/>
              <a:buChar char="§"/>
            </a:pPr>
            <a:r>
              <a:rPr lang="en-US" altLang="ko-KR" sz="1200" dirty="0">
                <a:ea typeface="맑은 고딕"/>
              </a:rPr>
              <a:t>Noise: </a:t>
            </a:r>
            <a:r>
              <a:rPr lang="en-US" altLang="ko-KR" sz="1200" b="1" dirty="0" err="1">
                <a:ea typeface="맑은 고딕"/>
              </a:rPr>
              <a:t>RandAugment</a:t>
            </a:r>
            <a:r>
              <a:rPr lang="en-US" altLang="ko-KR" sz="1200" dirty="0">
                <a:ea typeface="맑은 고딕"/>
              </a:rPr>
              <a:t>, Dropout </a:t>
            </a:r>
          </a:p>
          <a:p>
            <a:pPr marL="628650" lvl="1" indent="-171450">
              <a:lnSpc>
                <a:spcPct val="150000"/>
              </a:lnSpc>
              <a:buFont typeface="Wingdings"/>
              <a:buChar char="§"/>
            </a:pPr>
            <a:r>
              <a:rPr lang="en-US" altLang="ko-KR" sz="1200" b="1" dirty="0">
                <a:ea typeface="맑은 고딕"/>
              </a:rPr>
              <a:t>Student model size ≥   Teacher model size</a:t>
            </a:r>
            <a:r>
              <a:rPr lang="en-US" altLang="ko-KR" sz="1200" dirty="0">
                <a:ea typeface="맑은 고딕"/>
              </a:rPr>
              <a:t> 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ea typeface="맑은 고딕"/>
              </a:rPr>
              <a:t>3. </a:t>
            </a:r>
            <a:r>
              <a:rPr lang="en-US" altLang="ko-KR" sz="1200" b="1" dirty="0">
                <a:ea typeface="맑은 고딕"/>
              </a:rPr>
              <a:t>Simple Copy-Paste </a:t>
            </a:r>
            <a:r>
              <a:rPr lang="en-US" altLang="ko-KR" sz="1200" dirty="0">
                <a:ea typeface="맑은 고딕"/>
              </a:rPr>
              <a:t>– normal </a:t>
            </a:r>
            <a:r>
              <a:rPr lang="en-US" altLang="ko-KR" sz="1200" dirty="0" err="1">
                <a:ea typeface="맑은 고딕"/>
              </a:rPr>
              <a:t>case와</a:t>
            </a:r>
            <a:r>
              <a:rPr lang="en-US" altLang="ko-KR" sz="1200" dirty="0">
                <a:ea typeface="맑은 고딕"/>
              </a:rPr>
              <a:t> abnormal </a:t>
            </a:r>
            <a:r>
              <a:rPr lang="en-US" altLang="ko-KR" sz="1200" dirty="0" err="1">
                <a:ea typeface="맑은 고딕"/>
              </a:rPr>
              <a:t>case의</a:t>
            </a:r>
            <a:r>
              <a:rPr lang="en-US" altLang="ko-KR" sz="1200" dirty="0">
                <a:ea typeface="맑은 고딕"/>
              </a:rPr>
              <a:t> class imbalance </a:t>
            </a:r>
            <a:r>
              <a:rPr lang="en-US" altLang="ko-KR" sz="1200" dirty="0" err="1">
                <a:ea typeface="맑은 고딕"/>
              </a:rPr>
              <a:t>문제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완화</a:t>
            </a:r>
            <a:r>
              <a:rPr lang="en-US" altLang="ko-KR" sz="1200" dirty="0">
                <a:ea typeface="맑은 고딕"/>
              </a:rPr>
              <a:t> 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Malgun Gothic"/>
                <a:ea typeface="Malgun Gothic"/>
              </a:rPr>
              <a:t>4. </a:t>
            </a:r>
            <a:r>
              <a:rPr lang="en-US" sz="1200" b="1" dirty="0">
                <a:latin typeface="Malgun Gothic"/>
                <a:ea typeface="Malgun Gothic"/>
              </a:rPr>
              <a:t>Auxiliary classification</a:t>
            </a:r>
            <a:r>
              <a:rPr lang="en-US" sz="1200" dirty="0">
                <a:latin typeface="Malgun Gothic"/>
                <a:ea typeface="Malgun Gothic"/>
              </a:rPr>
              <a:t> - </a:t>
            </a:r>
            <a:r>
              <a:rPr lang="ko-KR" altLang="en-US" sz="1200" dirty="0">
                <a:latin typeface="Malgun Gothic"/>
                <a:ea typeface="Malgun Gothic"/>
              </a:rPr>
              <a:t>모델의</a:t>
            </a:r>
            <a:r>
              <a:rPr lang="en-US" sz="1200" dirty="0">
                <a:latin typeface="Malgun Gothic"/>
                <a:ea typeface="Malgun Gothic"/>
              </a:rPr>
              <a:t> robustness</a:t>
            </a:r>
            <a:r>
              <a:rPr lang="ko-KR" altLang="en-US" sz="1200" dirty="0">
                <a:latin typeface="Malgun Gothic"/>
                <a:ea typeface="Malgun Gothic"/>
              </a:rPr>
              <a:t>를</a:t>
            </a:r>
            <a:r>
              <a:rPr lang="en-US" sz="1200" dirty="0">
                <a:latin typeface="Malgun Gothic"/>
                <a:ea typeface="Malgun Gothic"/>
              </a:rPr>
              <a:t> </a:t>
            </a:r>
            <a:r>
              <a:rPr lang="ko-KR" altLang="en-US" sz="1200" dirty="0">
                <a:latin typeface="Malgun Gothic"/>
                <a:ea typeface="Malgun Gothic"/>
              </a:rPr>
              <a:t>높임과</a:t>
            </a:r>
            <a:r>
              <a:rPr lang="en-US" sz="1200" dirty="0">
                <a:latin typeface="Malgun Gothic"/>
                <a:ea typeface="Malgun Gothic"/>
              </a:rPr>
              <a:t> </a:t>
            </a:r>
            <a:r>
              <a:rPr lang="ko-KR" altLang="en-US" sz="1200" dirty="0">
                <a:latin typeface="Malgun Gothic"/>
                <a:ea typeface="Malgun Gothic"/>
              </a:rPr>
              <a:t>동시에</a:t>
            </a:r>
            <a:r>
              <a:rPr lang="en-US" sz="1200" dirty="0">
                <a:latin typeface="Malgun Gothic"/>
                <a:ea typeface="Malgun Gothic"/>
              </a:rPr>
              <a:t> classification probability</a:t>
            </a:r>
            <a:r>
              <a:rPr lang="ko-KR" altLang="en-US" sz="1200" dirty="0">
                <a:latin typeface="Malgun Gothic"/>
                <a:ea typeface="Malgun Gothic"/>
              </a:rPr>
              <a:t>와</a:t>
            </a:r>
            <a:r>
              <a:rPr lang="en-US" sz="1200" dirty="0">
                <a:latin typeface="Malgun Gothic"/>
                <a:ea typeface="Malgun Gothic"/>
              </a:rPr>
              <a:t> mask probability</a:t>
            </a:r>
            <a:r>
              <a:rPr lang="ko-KR" altLang="en-US" sz="1200" dirty="0">
                <a:latin typeface="Malgun Gothic"/>
                <a:ea typeface="Malgun Gothic"/>
              </a:rPr>
              <a:t>를</a:t>
            </a:r>
            <a:r>
              <a:rPr lang="en-US" sz="1200" dirty="0">
                <a:latin typeface="Malgun Gothic"/>
                <a:ea typeface="Malgun Gothic"/>
              </a:rPr>
              <a:t> </a:t>
            </a:r>
            <a:r>
              <a:rPr lang="ko-KR" altLang="en-US" sz="1200" dirty="0">
                <a:latin typeface="Malgun Gothic"/>
                <a:ea typeface="Malgun Gothic"/>
              </a:rPr>
              <a:t>모두</a:t>
            </a:r>
            <a:r>
              <a:rPr lang="en-US" sz="1200" dirty="0">
                <a:latin typeface="Malgun Gothic"/>
                <a:ea typeface="Malgun Gothic"/>
              </a:rPr>
              <a:t> </a:t>
            </a:r>
            <a:r>
              <a:rPr lang="ko-KR" altLang="en-US" sz="1200" dirty="0">
                <a:latin typeface="Malgun Gothic"/>
                <a:ea typeface="Malgun Gothic"/>
              </a:rPr>
              <a:t>활용</a:t>
            </a:r>
            <a:endParaRPr lang="en-US" sz="1200" dirty="0">
              <a:latin typeface="Malgun Gothic"/>
              <a:ea typeface="Malgun Gothic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ea typeface="맑은 고딕"/>
              </a:rPr>
              <a:t>5. </a:t>
            </a:r>
            <a:r>
              <a:rPr lang="en-US" sz="1200" b="1" dirty="0">
                <a:latin typeface="Malgun Gothic"/>
                <a:ea typeface="Malgun Gothic"/>
              </a:rPr>
              <a:t>Weighted-Soft Ensemble </a:t>
            </a:r>
            <a:r>
              <a:rPr lang="en-US" sz="1200" dirty="0">
                <a:latin typeface="Malgun Gothic"/>
                <a:ea typeface="Malgun Gothic"/>
              </a:rPr>
              <a:t>-</a:t>
            </a:r>
            <a:r>
              <a:rPr lang="en-US" sz="1200" b="1" dirty="0"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ea typeface="맑은 고딕"/>
              </a:rPr>
              <a:t>Pseudo label </a:t>
            </a:r>
            <a:r>
              <a:rPr lang="en-US" altLang="ko-KR" sz="1200" dirty="0" err="1">
                <a:ea typeface="맑은 고딕"/>
              </a:rPr>
              <a:t>생성</a:t>
            </a:r>
            <a:r>
              <a:rPr lang="en-US" altLang="ko-KR" sz="1200" dirty="0">
                <a:ea typeface="맑은 고딕"/>
              </a:rPr>
              <a:t> 시 </a:t>
            </a:r>
            <a:r>
              <a:rPr lang="en-US" altLang="ko-KR" sz="1200" dirty="0" err="1">
                <a:ea typeface="맑은 고딕"/>
              </a:rPr>
              <a:t>높은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품질의</a:t>
            </a:r>
            <a:r>
              <a:rPr lang="en-US" altLang="ko-KR" sz="1200" dirty="0">
                <a:ea typeface="맑은 고딕"/>
              </a:rPr>
              <a:t> pseudo label </a:t>
            </a:r>
            <a:r>
              <a:rPr lang="en-US" altLang="ko-KR" sz="1200" dirty="0" err="1">
                <a:ea typeface="맑은 고딕"/>
              </a:rPr>
              <a:t>생성을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위해</a:t>
            </a:r>
            <a:r>
              <a:rPr lang="en-US" altLang="ko-KR" sz="1200" dirty="0">
                <a:ea typeface="맑은 고딕"/>
              </a:rPr>
              <a:t> Ensemble </a:t>
            </a:r>
            <a:r>
              <a:rPr lang="en-US" altLang="ko-KR" sz="1200" dirty="0" err="1">
                <a:ea typeface="맑은 고딕"/>
              </a:rPr>
              <a:t>적용</a:t>
            </a:r>
            <a:r>
              <a:rPr lang="en-US" altLang="ko-KR" sz="1200" dirty="0">
                <a:ea typeface="맑은 고딕"/>
              </a:rPr>
              <a:t> </a:t>
            </a:r>
          </a:p>
          <a:p>
            <a:pPr marL="628650" lvl="1" indent="-171450">
              <a:lnSpc>
                <a:spcPct val="200000"/>
              </a:lnSpc>
              <a:buFont typeface="Wingdings"/>
              <a:buChar char="§"/>
            </a:pPr>
            <a:r>
              <a:rPr lang="en-US" altLang="ko-KR" sz="1200" dirty="0">
                <a:ea typeface="맑은 고딕"/>
              </a:rPr>
              <a:t>각 </a:t>
            </a:r>
            <a:r>
              <a:rPr lang="en-US" altLang="ko-KR" sz="1200" dirty="0" err="1">
                <a:ea typeface="맑은 고딕"/>
              </a:rPr>
              <a:t>모델의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confidence를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고려해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weight를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부여할</a:t>
            </a:r>
            <a:r>
              <a:rPr lang="en-US" altLang="ko-KR" sz="1200" dirty="0">
                <a:ea typeface="맑은 고딕"/>
              </a:rPr>
              <a:t> 수 </a:t>
            </a:r>
            <a:r>
              <a:rPr lang="en-US" altLang="ko-KR" sz="1200" dirty="0" err="1">
                <a:ea typeface="맑은 고딕"/>
              </a:rPr>
              <a:t>있도록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구현</a:t>
            </a:r>
            <a:r>
              <a:rPr lang="en-US" altLang="ko-KR" sz="1200" dirty="0">
                <a:ea typeface="맑은 고딕"/>
              </a:rPr>
              <a:t> </a:t>
            </a:r>
          </a:p>
          <a:p>
            <a:pPr lvl="1">
              <a:lnSpc>
                <a:spcPct val="125000"/>
              </a:lnSpc>
            </a:pPr>
            <a:endParaRPr lang="en-US" altLang="ko-KR" sz="1200" b="1" dirty="0">
              <a:ea typeface="맑은 고딕"/>
            </a:endParaRPr>
          </a:p>
        </p:txBody>
      </p:sp>
      <p:pic>
        <p:nvPicPr>
          <p:cNvPr id="51" name="그림 50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2947EFE8-A5FF-3271-20DB-4769B227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31" y="4714265"/>
            <a:ext cx="3192585" cy="1180857"/>
          </a:xfrm>
          <a:prstGeom prst="rect">
            <a:avLst/>
          </a:prstGeom>
        </p:spPr>
      </p:pic>
      <p:pic>
        <p:nvPicPr>
          <p:cNvPr id="52" name="그림 51" descr="텍스트, 도표, 스크린샷이(가) 표시된 사진&#10;&#10;자동 생성된 설명">
            <a:extLst>
              <a:ext uri="{FF2B5EF4-FFF2-40B4-BE49-F238E27FC236}">
                <a16:creationId xmlns:a16="http://schemas.microsoft.com/office/drawing/2014/main" id="{D584450A-7A59-5D76-B990-E186EBB6C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183" y="4649542"/>
            <a:ext cx="4354635" cy="1310299"/>
          </a:xfrm>
          <a:prstGeom prst="rect">
            <a:avLst/>
          </a:prstGeom>
        </p:spPr>
      </p:pic>
      <p:pic>
        <p:nvPicPr>
          <p:cNvPr id="53" name="그림 52" descr="엑스레이 필름, 의료 영상, 방사선 촬영, 엑스레이이(가) 표시된 사진&#10;&#10;자동 생성된 설명">
            <a:extLst>
              <a:ext uri="{FF2B5EF4-FFF2-40B4-BE49-F238E27FC236}">
                <a16:creationId xmlns:a16="http://schemas.microsoft.com/office/drawing/2014/main" id="{3B3855D1-991A-9402-552E-E1BB7847B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050" y="4156441"/>
            <a:ext cx="1915746" cy="1895964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6534D0E2-814B-00C8-D834-AECF9D966922}"/>
              </a:ext>
            </a:extLst>
          </p:cNvPr>
          <p:cNvSpPr txBox="1"/>
          <p:nvPr/>
        </p:nvSpPr>
        <p:spPr>
          <a:xfrm>
            <a:off x="1992140" y="6118496"/>
            <a:ext cx="135437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Auxiliary</a:t>
            </a:r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000" dirty="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classifier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9EAF9E0-C0D6-F96E-07E0-5B3C87B1A34B}"/>
              </a:ext>
            </a:extLst>
          </p:cNvPr>
          <p:cNvSpPr txBox="1"/>
          <p:nvPr/>
        </p:nvSpPr>
        <p:spPr>
          <a:xfrm>
            <a:off x="5290714" y="6118496"/>
            <a:ext cx="1610571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Weighted-soft</a:t>
            </a:r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000" dirty="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ensemble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1C961FC-E87E-6B6C-1E01-0DFE9D57AA23}"/>
              </a:ext>
            </a:extLst>
          </p:cNvPr>
          <p:cNvSpPr txBox="1"/>
          <p:nvPr/>
        </p:nvSpPr>
        <p:spPr>
          <a:xfrm>
            <a:off x="9414824" y="6118496"/>
            <a:ext cx="1412198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Copy-Paste</a:t>
            </a:r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ko-KR" altLang="en-US" sz="1000" dirty="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적용예시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25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AD618-4DCC-BD7F-6FAF-376491FD4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208C0CB7-21E8-B3DD-E616-2576EA5F432F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E9C8B30-52BE-78B2-E572-626BC44C6AD9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98E123DC-E0C3-37DE-C5F1-438BED805983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446929-8FB7-D94E-4E97-6A64291DDF8C}"/>
              </a:ext>
            </a:extLst>
          </p:cNvPr>
          <p:cNvGrpSpPr/>
          <p:nvPr/>
        </p:nvGrpSpPr>
        <p:grpSpPr>
          <a:xfrm>
            <a:off x="515774" y="837284"/>
            <a:ext cx="967226" cy="247825"/>
            <a:chOff x="515774" y="837284"/>
            <a:chExt cx="96722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8966010A-7606-5577-9281-6F8A9E9F2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76783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Method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7D7F04FC-62F3-F811-8083-A90A92F4F961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4218A39-ADC6-1C12-35B2-79A7C728E5E2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1F15C9E3-25D6-49A3-F22B-F2C827A10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572BCCD7-5F4F-F440-DBCE-A978D2575C94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A47D4B3-E5D3-B2AF-E550-46477A2F5A7F}"/>
              </a:ext>
            </a:extLst>
          </p:cNvPr>
          <p:cNvSpPr txBox="1"/>
          <p:nvPr/>
        </p:nvSpPr>
        <p:spPr>
          <a:xfrm>
            <a:off x="664752" y="1193473"/>
            <a:ext cx="4682153" cy="131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ea typeface="맑은 고딕"/>
              </a:rPr>
              <a:t> </a:t>
            </a:r>
            <a:r>
              <a:rPr lang="en-US" altLang="ko-KR" sz="1200" b="1" err="1">
                <a:ea typeface="맑은 고딕"/>
              </a:rPr>
              <a:t>RandAugment</a:t>
            </a:r>
            <a:r>
              <a:rPr lang="en-US" altLang="ko-KR" sz="1200" b="1">
                <a:ea typeface="맑은 고딕"/>
              </a:rPr>
              <a:t>  </a:t>
            </a:r>
            <a:endParaRPr lang="ko-KR" altLang="en-US"/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ea typeface="맑은 고딕"/>
              </a:rPr>
              <a:t>Default augment: Crop, Resize, </a:t>
            </a:r>
            <a:r>
              <a:rPr lang="en-US" altLang="ko-KR" sz="1200" err="1">
                <a:ea typeface="맑은 고딕"/>
              </a:rPr>
              <a:t>HorizontalFlip</a:t>
            </a:r>
            <a:r>
              <a:rPr lang="en-US" altLang="ko-KR" sz="1200">
                <a:ea typeface="맑은 고딕"/>
              </a:rPr>
              <a:t> </a:t>
            </a:r>
            <a:endParaRPr lang="en-US" altLang="ko-KR" sz="1200" b="1">
              <a:ea typeface="맑은 고딕"/>
            </a:endParaRPr>
          </a:p>
          <a:p>
            <a:pPr marL="171450" indent="-171450">
              <a:lnSpc>
                <a:spcPct val="125000"/>
              </a:lnSpc>
              <a:buFont typeface="Arial"/>
              <a:buChar char="•"/>
            </a:pPr>
            <a:r>
              <a:rPr lang="en-US" altLang="ko-KR" sz="1200">
                <a:ea typeface="맑은 고딕"/>
              </a:rPr>
              <a:t>Random augment: </a:t>
            </a:r>
            <a:br>
              <a:rPr lang="en-US" altLang="ko-KR" sz="1200">
                <a:ea typeface="맑은 고딕"/>
              </a:rPr>
            </a:br>
            <a:r>
              <a:rPr lang="en-US" altLang="ko-KR" sz="1200">
                <a:ea typeface="맑은 고딕"/>
              </a:rPr>
              <a:t>   </a:t>
            </a:r>
            <a:r>
              <a:rPr lang="en-US" altLang="ko-KR" sz="1200" err="1">
                <a:ea typeface="맑은 고딕"/>
              </a:rPr>
              <a:t>ElasticTransform</a:t>
            </a:r>
            <a:r>
              <a:rPr lang="en-US" altLang="ko-KR" sz="1200">
                <a:ea typeface="맑은 고딕"/>
              </a:rPr>
              <a:t>, Affine, </a:t>
            </a:r>
            <a:r>
              <a:rPr lang="en-US" altLang="ko-KR" sz="1200" err="1">
                <a:ea typeface="맑은 고딕"/>
              </a:rPr>
              <a:t>GridDropout</a:t>
            </a:r>
            <a:r>
              <a:rPr lang="en-US" altLang="ko-KR" sz="1200">
                <a:ea typeface="맑은 고딕"/>
              </a:rPr>
              <a:t>, PixelDropout,</a:t>
            </a:r>
            <a:br>
              <a:rPr lang="en-US" altLang="ko-KR" sz="1200">
                <a:ea typeface="맑은 고딕"/>
              </a:rPr>
            </a:br>
            <a:r>
              <a:rPr lang="en-US" altLang="ko-KR" sz="1200">
                <a:ea typeface="맑은 고딕"/>
              </a:rPr>
              <a:t>   GaussianBlur, Sharpen, Equalizer, Contrast,</a:t>
            </a:r>
          </a:p>
        </p:txBody>
      </p:sp>
      <p:pic>
        <p:nvPicPr>
          <p:cNvPr id="20" name="그림 1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FA528EC-89D8-13B8-F04C-B36492C2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61" y="1344368"/>
            <a:ext cx="6361723" cy="5234109"/>
          </a:xfrm>
          <a:prstGeom prst="rect">
            <a:avLst/>
          </a:prstGeom>
        </p:spPr>
      </p:pic>
      <p:pic>
        <p:nvPicPr>
          <p:cNvPr id="21" name="그림 20" descr="엑스레이 필름, 의료 영상, 방사선과, 방사선 촬영이(가) 표시된 사진&#10;&#10;자동 생성된 설명">
            <a:extLst>
              <a:ext uri="{FF2B5EF4-FFF2-40B4-BE49-F238E27FC236}">
                <a16:creationId xmlns:a16="http://schemas.microsoft.com/office/drawing/2014/main" id="{3D6C5BAE-7C11-4DB0-4AE2-66C3C5EA5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831" y="2627433"/>
            <a:ext cx="2957879" cy="3556977"/>
          </a:xfrm>
          <a:prstGeom prst="rect">
            <a:avLst/>
          </a:prstGeom>
        </p:spPr>
      </p:pic>
      <p:sp>
        <p:nvSpPr>
          <p:cNvPr id="321" name="TextBox 2">
            <a:extLst>
              <a:ext uri="{FF2B5EF4-FFF2-40B4-BE49-F238E27FC236}">
                <a16:creationId xmlns:a16="http://schemas.microsoft.com/office/drawing/2014/main" id="{7A667098-74B2-62C9-54B8-4CD0959257F3}"/>
              </a:ext>
            </a:extLst>
          </p:cNvPr>
          <p:cNvSpPr txBox="1"/>
          <p:nvPr/>
        </p:nvSpPr>
        <p:spPr>
          <a:xfrm>
            <a:off x="1796916" y="6274804"/>
            <a:ext cx="1715044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RandAugment</a:t>
            </a:r>
            <a:r>
              <a:rPr lang="ko-KR" altLang="en-US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 적용 예시</a:t>
            </a:r>
          </a:p>
        </p:txBody>
      </p:sp>
    </p:spTree>
    <p:extLst>
      <p:ext uri="{BB962C8B-B14F-4D97-AF65-F5344CB8AC3E}">
        <p14:creationId xmlns:p14="http://schemas.microsoft.com/office/powerpoint/2010/main" val="45931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975DCD34F3EFF479B81E7862AE09571" ma:contentTypeVersion="18" ma:contentTypeDescription="새 문서를 만듭니다." ma:contentTypeScope="" ma:versionID="cc4b3cc4131cb5cda4b876cd16706349">
  <xsd:schema xmlns:xsd="http://www.w3.org/2001/XMLSchema" xmlns:xs="http://www.w3.org/2001/XMLSchema" xmlns:p="http://schemas.microsoft.com/office/2006/metadata/properties" xmlns:ns2="aacdf981-60f9-4e94-bb53-f6176c88bbf1" xmlns:ns3="52bc78a4-f87f-459f-a016-0b656f2ee9bf" targetNamespace="http://schemas.microsoft.com/office/2006/metadata/properties" ma:root="true" ma:fieldsID="ec6a84c1b1d825db00d1d9c3df6d3ca4" ns2:_="" ns3:_="">
    <xsd:import namespace="aacdf981-60f9-4e94-bb53-f6176c88bbf1"/>
    <xsd:import namespace="52bc78a4-f87f-459f-a016-0b656f2ee9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df981-60f9-4e94-bb53-f6176c88bb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이미지 태그" ma:readOnly="false" ma:fieldId="{5cf76f15-5ced-4ddc-b409-7134ff3c332f}" ma:taxonomyMulti="true" ma:sspId="37a5937a-07e0-49dc-bba1-22dd9a30de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bc78a4-f87f-459f-a016-0b656f2ee9b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d6da738-ac82-4150-8545-04be11654f87}" ma:internalName="TaxCatchAll" ma:showField="CatchAllData" ma:web="52bc78a4-f87f-459f-a016-0b656f2ee9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cdf981-60f9-4e94-bb53-f6176c88bbf1">
      <Terms xmlns="http://schemas.microsoft.com/office/infopath/2007/PartnerControls"/>
    </lcf76f155ced4ddcb4097134ff3c332f>
    <TaxCatchAll xmlns="52bc78a4-f87f-459f-a016-0b656f2ee9bf" xsi:nil="true"/>
  </documentManagement>
</p:properties>
</file>

<file path=customXml/itemProps1.xml><?xml version="1.0" encoding="utf-8"?>
<ds:datastoreItem xmlns:ds="http://schemas.openxmlformats.org/officeDocument/2006/customXml" ds:itemID="{BB7BE9B4-17E0-47C6-983B-478CB0D343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EBFF34-5033-4F09-9BA3-1F462EE3D821}">
  <ds:schemaRefs>
    <ds:schemaRef ds:uri="52bc78a4-f87f-459f-a016-0b656f2ee9bf"/>
    <ds:schemaRef ds:uri="aacdf981-60f9-4e94-bb53-f6176c88bb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B40E061-DD6A-4224-87FD-E77BDDC2CB77}">
  <ds:schemaRefs>
    <ds:schemaRef ds:uri="http://purl.org/dc/elements/1.1/"/>
    <ds:schemaRef ds:uri="http://purl.org/dc/dcmitype/"/>
    <ds:schemaRef ds:uri="aacdf981-60f9-4e94-bb53-f6176c88bbf1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52bc78a4-f87f-459f-a016-0b656f2ee9b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3151</Words>
  <Application>Microsoft Office PowerPoint</Application>
  <PresentationFormat>와이드스크린</PresentationFormat>
  <Paragraphs>993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Arial,Sans-Serif</vt:lpstr>
      <vt:lpstr>Lucida Grande</vt:lpstr>
      <vt:lpstr>나눔바른고딕</vt:lpstr>
      <vt:lpstr>맑은 고딕</vt:lpstr>
      <vt:lpstr>맑은 고딕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김주성(2019120006)</cp:lastModifiedBy>
  <cp:revision>12</cp:revision>
  <dcterms:created xsi:type="dcterms:W3CDTF">2024-01-18T06:49:52Z</dcterms:created>
  <dcterms:modified xsi:type="dcterms:W3CDTF">2024-02-28T06:11:44Z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0x0101004975DCD34F3EFF479B81E7862AE09571</vt:lpwstr>
  </property>
  <property fmtid="{D5CDD505-2E9C-101B-9397-08002B2CF9AE}" pid="3" name="MediaServiceImageTags">
    <vt:lpwstr/>
  </property>
</Properties>
</file>