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60" r:id="rId5"/>
    <p:sldId id="262" r:id="rId6"/>
    <p:sldId id="261" r:id="rId7"/>
    <p:sldId id="275" r:id="rId8"/>
    <p:sldId id="276" r:id="rId9"/>
    <p:sldId id="278" r:id="rId10"/>
    <p:sldId id="279" r:id="rId11"/>
    <p:sldId id="283" r:id="rId12"/>
    <p:sldId id="280" r:id="rId13"/>
    <p:sldId id="281" r:id="rId14"/>
    <p:sldId id="284" r:id="rId15"/>
    <p:sldId id="285" r:id="rId16"/>
    <p:sldId id="286" r:id="rId17"/>
    <p:sldId id="28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7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33115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3546475"/>
            <a:ext cx="9144000" cy="3311525"/>
          </a:xfrm>
          <a:prstGeom prst="rect">
            <a:avLst/>
          </a:prstGeom>
          <a:solidFill>
            <a:srgbClr val="2B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2195513" y="1052513"/>
            <a:ext cx="4752975" cy="4752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 userDrawn="1"/>
        </p:nvSpPr>
        <p:spPr>
          <a:xfrm>
            <a:off x="2412000" y="1269000"/>
            <a:ext cx="4320000" cy="4320000"/>
          </a:xfrm>
          <a:prstGeom prst="ellipse">
            <a:avLst/>
          </a:prstGeom>
          <a:noFill/>
          <a:ln w="127000">
            <a:solidFill>
              <a:srgbClr val="856B49"/>
            </a:solidFill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B2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2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6200000">
            <a:off x="-2168525" y="2168525"/>
            <a:ext cx="6858000" cy="2520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09613" y="1630363"/>
            <a:ext cx="3600450" cy="3598862"/>
            <a:chOff x="533614" y="1052999"/>
            <a:chExt cx="4752000" cy="4752000"/>
          </a:xfrm>
        </p:grpSpPr>
        <p:sp>
          <p:nvSpPr>
            <p:cNvPr id="4" name="타원 3"/>
            <p:cNvSpPr/>
            <p:nvPr userDrawn="1"/>
          </p:nvSpPr>
          <p:spPr>
            <a:xfrm>
              <a:off x="533614" y="1052999"/>
              <a:ext cx="4752000" cy="47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818566" y="1338077"/>
              <a:ext cx="4182095" cy="4181844"/>
            </a:xfrm>
            <a:prstGeom prst="ellipse">
              <a:avLst/>
            </a:prstGeom>
            <a:solidFill>
              <a:srgbClr val="2B2E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B2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3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755650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rgbClr val="C1B99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765175"/>
            <a:ext cx="9144000" cy="53975"/>
          </a:xfrm>
          <a:prstGeom prst="rect">
            <a:avLst/>
          </a:prstGeom>
          <a:solidFill>
            <a:srgbClr val="2B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635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B2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2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660E-E4AC-4EF1-B722-42D3D160317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11D2-224D-4E65-B359-3569C26DE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그룹 19"/>
          <p:cNvGrpSpPr>
            <a:grpSpLocks/>
          </p:cNvGrpSpPr>
          <p:nvPr/>
        </p:nvGrpSpPr>
        <p:grpSpPr bwMode="auto">
          <a:xfrm>
            <a:off x="1619672" y="188640"/>
            <a:ext cx="6061075" cy="3433737"/>
            <a:chOff x="1619672" y="78553"/>
            <a:chExt cx="6061075" cy="3436789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619672" y="78553"/>
              <a:ext cx="6061075" cy="70851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  <a:scene3d>
                <a:camera prst="orthographicFront"/>
                <a:lightRig rig="glow" dir="t">
                  <a:rot lat="0" lon="0" rev="3600000"/>
                </a:lightRig>
              </a:scene3d>
              <a:sp3d prstMaterial="softEdge">
                <a:bevelT w="29210" h="16510"/>
              </a:sp3d>
            </a:bodyPr>
            <a:lstStyle>
              <a:defPPr>
                <a:defRPr lang="ko-KR"/>
              </a:defPPr>
              <a:lvl1pPr eaLnBrk="1" latinLnBrk="1" hangingPunct="1">
                <a:buFontTx/>
                <a:buNone/>
                <a:defRPr sz="4800" b="1" spc="-150">
                  <a:solidFill>
                    <a:srgbClr val="FE005E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/>
              </a:lvl2pPr>
              <a:lvl3pPr marL="1143000" indent="-228600" latinLnBrk="1">
                <a:spcBef>
                  <a:spcPct val="20000"/>
                </a:spcBef>
                <a:buChar char="•"/>
                <a:defRPr sz="2400"/>
              </a:lvl3pPr>
              <a:lvl4pPr marL="1600200" indent="-228600" latinLnBrk="1">
                <a:spcBef>
                  <a:spcPct val="20000"/>
                </a:spcBef>
                <a:buChar char="–"/>
                <a:defRPr sz="2000"/>
              </a:lvl4pPr>
              <a:lvl5pPr marL="2057400" indent="-228600" latinLnBrk="1">
                <a:spcBef>
                  <a:spcPct val="20000"/>
                </a:spcBef>
                <a:buChar char="»"/>
                <a:defRPr sz="2000"/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/>
              </a:lvl9pPr>
            </a:lstStyle>
            <a:p>
              <a:pPr algn="ctr">
                <a:defRPr/>
              </a:pPr>
              <a:r>
                <a:rPr lang="ko-KR" altLang="en-US" sz="4000" dirty="0">
                  <a:solidFill>
                    <a:srgbClr val="002060"/>
                  </a:solidFill>
                </a:rPr>
                <a:t>한국 노래 가사 </a:t>
              </a:r>
              <a:r>
                <a:rPr lang="en-US" altLang="ko-KR" sz="4000" dirty="0">
                  <a:solidFill>
                    <a:srgbClr val="002060"/>
                  </a:solidFill>
                </a:rPr>
                <a:t>Word2vec</a:t>
              </a:r>
            </a:p>
          </p:txBody>
        </p:sp>
        <p:sp>
          <p:nvSpPr>
            <p:cNvPr id="4" name="제목 2"/>
            <p:cNvSpPr txBox="1">
              <a:spLocks/>
            </p:cNvSpPr>
            <p:nvPr/>
          </p:nvSpPr>
          <p:spPr bwMode="auto">
            <a:xfrm>
              <a:off x="2775322" y="2745217"/>
              <a:ext cx="3568700" cy="77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buNone/>
              </a:pPr>
              <a:r>
                <a:rPr lang="ko-KR" altLang="en-US" sz="4400" dirty="0"/>
                <a:t>보리</a:t>
              </a:r>
              <a:endParaRPr lang="ko-KR" altLang="en-US" sz="4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96337" y="260648"/>
            <a:ext cx="1440160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90674"/>
            <a:ext cx="8362950" cy="486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7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34481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09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976664" cy="409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2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1872" y="119675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모델구조</a:t>
            </a:r>
            <a:r>
              <a:rPr lang="en-US" altLang="ko-KR" smtClean="0"/>
              <a:t>(</a:t>
            </a:r>
            <a:r>
              <a:rPr lang="ko-KR" altLang="en-US" smtClean="0"/>
              <a:t>양방향 </a:t>
            </a:r>
            <a:r>
              <a:rPr lang="en-US" altLang="ko-KR" smtClean="0"/>
              <a:t>LSTM)</a:t>
            </a:r>
          </a:p>
          <a:p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568952" cy="42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4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7" y="1916832"/>
            <a:ext cx="859254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6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7"/>
            <a:ext cx="8489867" cy="409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5</a:t>
            </a:r>
            <a:r>
              <a:rPr lang="ko-KR" altLang="en-US" smtClean="0"/>
              <a:t>개씩 </a:t>
            </a:r>
            <a:r>
              <a:rPr lang="en-US" altLang="ko-KR" smtClean="0"/>
              <a:t>20</a:t>
            </a:r>
            <a:r>
              <a:rPr lang="ko-KR" altLang="en-US" smtClean="0"/>
              <a:t>줄 가사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08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1470"/>
            <a:ext cx="78200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1340768"/>
            <a:ext cx="16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*</a:t>
            </a:r>
            <a:r>
              <a:rPr lang="ko-KR" altLang="en-US" b="1" dirty="0" smtClean="0">
                <a:solidFill>
                  <a:srgbClr val="002060"/>
                </a:solidFill>
              </a:rPr>
              <a:t>표절 주의</a:t>
            </a:r>
            <a:r>
              <a:rPr lang="en-US" altLang="ko-KR" b="1" dirty="0" smtClean="0">
                <a:solidFill>
                  <a:srgbClr val="002060"/>
                </a:solidFill>
              </a:rPr>
              <a:t>*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정제의 중요성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인공지능의 한계 인식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예술분야는 아직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7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92363" y="3053030"/>
            <a:ext cx="3540795" cy="769441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ctr">
              <a:defRPr/>
            </a:pPr>
            <a:r>
              <a:rPr lang="en-US" altLang="ko-KR" sz="4400" dirty="0" smtClean="0">
                <a:solidFill>
                  <a:srgbClr val="D3DAAE"/>
                </a:solidFill>
              </a:rPr>
              <a:t>Contents</a:t>
            </a:r>
            <a:endParaRPr lang="en-US" altLang="ko-KR" sz="4400" dirty="0">
              <a:solidFill>
                <a:srgbClr val="D3DAAE"/>
              </a:solidFill>
            </a:endParaRPr>
          </a:p>
        </p:txBody>
      </p:sp>
      <p:grpSp>
        <p:nvGrpSpPr>
          <p:cNvPr id="15363" name="그룹 2"/>
          <p:cNvGrpSpPr>
            <a:grpSpLocks/>
          </p:cNvGrpSpPr>
          <p:nvPr/>
        </p:nvGrpSpPr>
        <p:grpSpPr bwMode="auto">
          <a:xfrm>
            <a:off x="4234060" y="1953566"/>
            <a:ext cx="4370388" cy="2950863"/>
            <a:chOff x="3873500" y="1953566"/>
            <a:chExt cx="4370388" cy="2950863"/>
          </a:xfrm>
        </p:grpSpPr>
        <p:grpSp>
          <p:nvGrpSpPr>
            <p:cNvPr id="15364" name="그룹 3"/>
            <p:cNvGrpSpPr>
              <a:grpSpLocks/>
            </p:cNvGrpSpPr>
            <p:nvPr/>
          </p:nvGrpSpPr>
          <p:grpSpPr bwMode="auto">
            <a:xfrm>
              <a:off x="3873500" y="1953566"/>
              <a:ext cx="3938588" cy="461665"/>
              <a:chOff x="2081867" y="2980101"/>
              <a:chExt cx="3939164" cy="46076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667741" y="2980101"/>
                <a:ext cx="3353290" cy="46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buNone/>
                </a:pPr>
                <a:r>
                  <a:rPr lang="ko-KR" altLang="en-US" sz="2400" dirty="0"/>
                  <a:t>선정이유</a:t>
                </a:r>
                <a:endParaRPr lang="en-US" altLang="ko-KR" sz="2400" dirty="0"/>
              </a:p>
            </p:txBody>
          </p:sp>
          <p:sp>
            <p:nvSpPr>
              <p:cNvPr id="15378" name="Text Box 5"/>
              <p:cNvSpPr txBox="1">
                <a:spLocks noChangeArrowheads="1"/>
              </p:cNvSpPr>
              <p:nvPr/>
            </p:nvSpPr>
            <p:spPr bwMode="auto">
              <a:xfrm>
                <a:off x="2081867" y="2995003"/>
                <a:ext cx="677962" cy="430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 dirty="0">
                    <a:solidFill>
                      <a:srgbClr val="856B49"/>
                    </a:solidFill>
                    <a:latin typeface="Tahoma" pitchFamily="34" charset="0"/>
                    <a:cs typeface="Tahoma" pitchFamily="34" charset="0"/>
                  </a:rPr>
                  <a:t>01</a:t>
                </a:r>
                <a:endParaRPr lang="ko-KR" altLang="ko-KR" sz="2200" b="1" dirty="0">
                  <a:solidFill>
                    <a:srgbClr val="856B49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365" name="그룹 4"/>
            <p:cNvGrpSpPr>
              <a:grpSpLocks/>
            </p:cNvGrpSpPr>
            <p:nvPr/>
          </p:nvGrpSpPr>
          <p:grpSpPr bwMode="auto">
            <a:xfrm>
              <a:off x="4162425" y="2575868"/>
              <a:ext cx="3938588" cy="461665"/>
              <a:chOff x="2498000" y="3522549"/>
              <a:chExt cx="3939017" cy="460671"/>
            </a:xfrm>
          </p:grpSpPr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3083852" y="3522549"/>
                <a:ext cx="3353165" cy="460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buNone/>
                </a:pPr>
                <a:r>
                  <a:rPr lang="en-US" altLang="ko-KR" sz="2400" dirty="0"/>
                  <a:t> </a:t>
                </a:r>
                <a:r>
                  <a:rPr lang="ko-KR" altLang="en-US" sz="2400" dirty="0" smtClean="0"/>
                  <a:t>자료수집</a:t>
                </a:r>
                <a:endParaRPr lang="en-US" altLang="ko-KR" sz="2400" dirty="0"/>
              </a:p>
            </p:txBody>
          </p:sp>
          <p:sp>
            <p:nvSpPr>
              <p:cNvPr id="15376" name="Text Box 5"/>
              <p:cNvSpPr txBox="1">
                <a:spLocks noChangeArrowheads="1"/>
              </p:cNvSpPr>
              <p:nvPr/>
            </p:nvSpPr>
            <p:spPr bwMode="auto">
              <a:xfrm>
                <a:off x="2498000" y="3536262"/>
                <a:ext cx="677937" cy="430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856B49"/>
                    </a:solidFill>
                    <a:latin typeface="Tahoma" pitchFamily="34" charset="0"/>
                    <a:cs typeface="Tahoma" pitchFamily="34" charset="0"/>
                  </a:rPr>
                  <a:t>02</a:t>
                </a:r>
                <a:endParaRPr lang="ko-KR" altLang="ko-KR" sz="2200" b="1">
                  <a:solidFill>
                    <a:srgbClr val="856B49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366" name="그룹 5"/>
            <p:cNvGrpSpPr>
              <a:grpSpLocks/>
            </p:cNvGrpSpPr>
            <p:nvPr/>
          </p:nvGrpSpPr>
          <p:grpSpPr bwMode="auto">
            <a:xfrm>
              <a:off x="4305300" y="3198958"/>
              <a:ext cx="3938588" cy="461665"/>
              <a:chOff x="2929352" y="4125114"/>
              <a:chExt cx="3939528" cy="461643"/>
            </a:xfrm>
          </p:grpSpPr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515280" y="4125114"/>
                <a:ext cx="3353600" cy="46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buNone/>
                </a:pPr>
                <a:r>
                  <a:rPr lang="en-US" altLang="ko-KR" sz="2400" dirty="0"/>
                  <a:t>word2vec</a:t>
                </a:r>
              </a:p>
            </p:txBody>
          </p:sp>
          <p:sp>
            <p:nvSpPr>
              <p:cNvPr id="15374" name="Text Box 5"/>
              <p:cNvSpPr txBox="1">
                <a:spLocks noChangeArrowheads="1"/>
              </p:cNvSpPr>
              <p:nvPr/>
            </p:nvSpPr>
            <p:spPr bwMode="auto">
              <a:xfrm>
                <a:off x="2929352" y="4138458"/>
                <a:ext cx="678025" cy="430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856B49"/>
                    </a:solidFill>
                    <a:latin typeface="Tahoma" pitchFamily="34" charset="0"/>
                    <a:cs typeface="Tahoma" pitchFamily="34" charset="0"/>
                  </a:rPr>
                  <a:t>03</a:t>
                </a:r>
                <a:endParaRPr lang="ko-KR" altLang="ko-KR" sz="2200" b="1">
                  <a:solidFill>
                    <a:srgbClr val="856B49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367" name="그룹 6"/>
            <p:cNvGrpSpPr>
              <a:grpSpLocks/>
            </p:cNvGrpSpPr>
            <p:nvPr/>
          </p:nvGrpSpPr>
          <p:grpSpPr bwMode="auto">
            <a:xfrm>
              <a:off x="4162425" y="3818876"/>
              <a:ext cx="3938588" cy="461665"/>
              <a:chOff x="3374495" y="4718074"/>
              <a:chExt cx="3938950" cy="461237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3960337" y="4718074"/>
                <a:ext cx="3353108" cy="461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buNone/>
                </a:pPr>
                <a:r>
                  <a:rPr lang="en-US" altLang="ko-KR" sz="2400" dirty="0"/>
                  <a:t>LSTM</a:t>
                </a:r>
              </a:p>
            </p:txBody>
          </p:sp>
          <p:sp>
            <p:nvSpPr>
              <p:cNvPr id="15372" name="Text Box 5"/>
              <p:cNvSpPr txBox="1">
                <a:spLocks noChangeArrowheads="1"/>
              </p:cNvSpPr>
              <p:nvPr/>
            </p:nvSpPr>
            <p:spPr bwMode="auto">
              <a:xfrm>
                <a:off x="3374495" y="4735768"/>
                <a:ext cx="677925" cy="43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856B49"/>
                    </a:solidFill>
                    <a:latin typeface="Tahoma" pitchFamily="34" charset="0"/>
                    <a:cs typeface="Tahoma" pitchFamily="34" charset="0"/>
                  </a:rPr>
                  <a:t>04</a:t>
                </a:r>
                <a:endParaRPr lang="ko-KR" altLang="ko-KR" sz="2200" b="1">
                  <a:solidFill>
                    <a:srgbClr val="856B49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368" name="그룹 7"/>
            <p:cNvGrpSpPr>
              <a:grpSpLocks/>
            </p:cNvGrpSpPr>
            <p:nvPr/>
          </p:nvGrpSpPr>
          <p:grpSpPr bwMode="auto">
            <a:xfrm>
              <a:off x="3873500" y="4442764"/>
              <a:ext cx="3937000" cy="461665"/>
              <a:chOff x="3850993" y="5263325"/>
              <a:chExt cx="3938772" cy="460762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437045" y="5263325"/>
                <a:ext cx="3352720" cy="46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buNone/>
                </a:pPr>
                <a:r>
                  <a:rPr lang="ko-KR" altLang="en-US" sz="2400" dirty="0"/>
                  <a:t>정리</a:t>
                </a:r>
                <a:endParaRPr lang="ko-KR" altLang="en-US" sz="2400" dirty="0"/>
              </a:p>
            </p:txBody>
          </p:sp>
          <p:sp>
            <p:nvSpPr>
              <p:cNvPr id="15370" name="Text Box 5"/>
              <p:cNvSpPr txBox="1">
                <a:spLocks noChangeArrowheads="1"/>
              </p:cNvSpPr>
              <p:nvPr/>
            </p:nvSpPr>
            <p:spPr bwMode="auto">
              <a:xfrm>
                <a:off x="3850993" y="5278227"/>
                <a:ext cx="678168" cy="430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rgbClr val="856B49"/>
                    </a:solidFill>
                    <a:latin typeface="Tahoma" pitchFamily="34" charset="0"/>
                    <a:cs typeface="Tahoma" pitchFamily="34" charset="0"/>
                  </a:rPr>
                  <a:t>05</a:t>
                </a:r>
                <a:endParaRPr lang="ko-KR" altLang="ko-KR" sz="2200" b="1">
                  <a:solidFill>
                    <a:srgbClr val="856B49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7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 txBox="1">
            <a:spLocks/>
          </p:cNvSpPr>
          <p:nvPr/>
        </p:nvSpPr>
        <p:spPr bwMode="auto">
          <a:xfrm>
            <a:off x="285145" y="155575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dirty="0"/>
              <a:t>선정이유</a:t>
            </a:r>
            <a:endParaRPr lang="en-US" altLang="ko-KR" b="1" dirty="0">
              <a:solidFill>
                <a:srgbClr val="3B1615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지난 프로젝트와의 연관성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노래추천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자료수집 용이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36512" y="52224"/>
            <a:ext cx="4237228" cy="7124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자료수집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Crawling</a:t>
            </a:r>
          </a:p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24936" cy="4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4499992" cy="6206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자료 수집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03816" cy="485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4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자료수집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정규식을 통한 자료 정제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1"/>
            <a:ext cx="6696744" cy="309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자료수집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920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8" y="1772816"/>
            <a:ext cx="8142114" cy="43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2" y="44624"/>
            <a:ext cx="5508104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6344" y="155575"/>
            <a:ext cx="1722160" cy="495660"/>
          </a:xfrm>
          <a:prstGeom prst="rect">
            <a:avLst/>
          </a:prstGeom>
          <a:gradFill>
            <a:gsLst>
              <a:gs pos="53000">
                <a:schemeClr val="bg2">
                  <a:lumMod val="75000"/>
                </a:schemeClr>
              </a:gs>
              <a:gs pos="54000">
                <a:schemeClr val="bg2">
                  <a:lumMod val="90000"/>
                </a:schemeClr>
              </a:gs>
            </a:gsLst>
            <a:lin ang="16200000" scaled="1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483736" cy="43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4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화면 슬라이드 쇼(4:3)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자료수집</vt:lpstr>
      <vt:lpstr>자료 수집</vt:lpstr>
      <vt:lpstr>자료수집</vt:lpstr>
      <vt:lpstr>자료수집</vt:lpstr>
      <vt:lpstr>Word2Vec</vt:lpstr>
      <vt:lpstr>Word2Vec</vt:lpstr>
      <vt:lpstr>Word2Vec</vt:lpstr>
      <vt:lpstr>Word2Vec</vt:lpstr>
      <vt:lpstr>Word2Vec</vt:lpstr>
      <vt:lpstr>LSTM</vt:lpstr>
      <vt:lpstr>LSTM</vt:lpstr>
      <vt:lpstr>LSTM</vt:lpstr>
      <vt:lpstr>LSTM</vt:lpstr>
      <vt:lpstr>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노래 가사 Word2vec</dc:title>
  <dc:creator>Windows User</dc:creator>
  <cp:lastModifiedBy>Windows User</cp:lastModifiedBy>
  <cp:revision>8</cp:revision>
  <dcterms:created xsi:type="dcterms:W3CDTF">2019-08-23T01:09:50Z</dcterms:created>
  <dcterms:modified xsi:type="dcterms:W3CDTF">2019-08-23T02:18:52Z</dcterms:modified>
</cp:coreProperties>
</file>