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97" r:id="rId13"/>
  </p:sldMasterIdLst>
  <p:sldIdLst>
    <p:sldId id="292" r:id="rId15"/>
    <p:sldId id="293" r:id="rId16"/>
    <p:sldId id="260" r:id="rId17"/>
    <p:sldId id="296" r:id="rId18"/>
    <p:sldId id="297" r:id="rId19"/>
    <p:sldId id="299" r:id="rId20"/>
    <p:sldId id="295" r:id="rId21"/>
    <p:sldId id="300" r:id="rId22"/>
    <p:sldId id="313" r:id="rId23"/>
    <p:sldId id="301" r:id="rId24"/>
    <p:sldId id="315" r:id="rId25"/>
    <p:sldId id="310" r:id="rId26"/>
    <p:sldId id="311" r:id="rId27"/>
    <p:sldId id="303" r:id="rId28"/>
    <p:sldId id="304" r:id="rId29"/>
    <p:sldId id="305" r:id="rId30"/>
    <p:sldId id="312" r:id="rId31"/>
    <p:sldId id="316" r:id="rId32"/>
    <p:sldId id="302" r:id="rId33"/>
    <p:sldId id="314" r:id="rId34"/>
    <p:sldId id="308" r:id="rId35"/>
    <p:sldId id="309" r:id="rId36"/>
    <p:sldId id="294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093079"/>
    <a:srgbClr val="0388CB"/>
    <a:srgbClr val="009AD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vertBarState="maximized" horzBarState="maximized">
    <p:restoredLeft sz="17975" autoAdjust="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08" y="-372"/>
      </p:cViewPr>
      <p:guideLst>
        <p:guide orient="horz" pos="21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slide" Target="slides/slide17.xml"></Relationship><Relationship Id="rId32" Type="http://schemas.openxmlformats.org/officeDocument/2006/relationships/slide" Target="slides/slide18.xml"></Relationship><Relationship Id="rId33" Type="http://schemas.openxmlformats.org/officeDocument/2006/relationships/slide" Target="slides/slide19.xml"></Relationship><Relationship Id="rId34" Type="http://schemas.openxmlformats.org/officeDocument/2006/relationships/slide" Target="slides/slide20.xml"></Relationship><Relationship Id="rId35" Type="http://schemas.openxmlformats.org/officeDocument/2006/relationships/slide" Target="slides/slide21.xml"></Relationship><Relationship Id="rId36" Type="http://schemas.openxmlformats.org/officeDocument/2006/relationships/slide" Target="slides/slide22.xml"></Relationship><Relationship Id="rId37" Type="http://schemas.openxmlformats.org/officeDocument/2006/relationships/slide" Target="slides/slide23.xml"></Relationship><Relationship Id="rId38" Type="http://schemas.openxmlformats.org/officeDocument/2006/relationships/viewProps" Target="viewProps.xml"></Relationship><Relationship Id="rId39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914400" y="1122680"/>
            <a:ext cx="1036383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부제목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2017-06-21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2017-06-21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2017-06-21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2017-06-21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편집합니다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2017-06-21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sz="half" idx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2017-06-21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47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9470" y="1681480"/>
            <a:ext cx="5158740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편집합니다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839470" y="2505075"/>
            <a:ext cx="5158740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편집합니다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2017-06-21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2017-06-21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2017-06-21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470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2870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32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32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39470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편집합니다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2017-06-21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470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Picture Placeholder 2"/>
          <p:cNvSpPr txBox="1">
            <a:spLocks noGrp="1" noChangeAspect="1"/>
          </p:cNvSpPr>
          <p:nvPr>
            <p:ph type="pic" idx="1"/>
          </p:nvPr>
        </p:nvSpPr>
        <p:spPr>
          <a:xfrm>
            <a:off x="5182870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그림을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추가하려면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아이콘을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클릭하십시오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39470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편집합니다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2017-06-21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2017-06-21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image" Target="../media/image5.jpeg"></Relationship><Relationship Id="rId2" Type="http://schemas.openxmlformats.org/officeDocument/2006/relationships/image" Target="../media/image1.jpeg"></Relationship><Relationship Id="rId4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image1.jpeg"></Relationship><Relationship Id="rId3" Type="http://schemas.openxmlformats.org/officeDocument/2006/relationships/image" Target="../media/image5.jpeg"></Relationship><Relationship Id="rId4" Type="http://schemas.openxmlformats.org/officeDocument/2006/relationships/image" Target="../media/fImage11527310698467.jpeg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3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image4.png"></Relationship><Relationship Id="rId2" Type="http://schemas.openxmlformats.org/officeDocument/2006/relationships/image" Target="../media/image3.png"></Relationship><Relationship Id="rId4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image6.jpeg"></Relationship><Relationship Id="rId3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image7.jpeg"></Relationship><Relationship Id="rId3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3" Type="http://schemas.openxmlformats.org/officeDocument/2006/relationships/image" Target="../media/image9.jpeg"></Relationship><Relationship Id="rId2" Type="http://schemas.openxmlformats.org/officeDocument/2006/relationships/image" Target="../media/image8.jpeg"></Relationship><Relationship Id="rId4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image10.png"></Relationship><Relationship Id="rId3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810410856334.jpeg"></Relationship><Relationship Id="rId3" Type="http://schemas.openxmlformats.org/officeDocument/2006/relationships/image" Target="../media/fImage6689610866500.jpeg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image11.jpeg"></Relationship><Relationship Id="rId3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image11.jpeg"></Relationship><Relationship Id="rId3" Type="http://schemas.openxmlformats.org/officeDocument/2006/relationships/image" Target="../media/fImage9034110579169.jpeg"></Relationship></Relationships>
</file>

<file path=ppt/slides/_rels/slide21.xml.rels><?xml version="1.0" encoding="UTF-8"?>
<Relationships xmlns="http://schemas.openxmlformats.org/package/2006/relationships"><Relationship Id="rId3" Type="http://schemas.openxmlformats.org/officeDocument/2006/relationships/image" Target="../media/fImage7039010425724.jpeg"></Relationship><Relationship Id="rId4" Type="http://schemas.openxmlformats.org/officeDocument/2006/relationships/slideLayout" Target="../slideLayouts/slideLayout2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image" Target="../media/image13.jpeg"></Relationship><Relationship Id="rId3" Type="http://schemas.openxmlformats.org/officeDocument/2006/relationships/slideLayout" Target="../slideLayouts/slideLayout2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image" Target="../media/fImage35654596741.jpeg"></Relationship><Relationship Id="rId5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image1.jpeg"></Relationship><Relationship Id="rId3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0878104041.jpe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5">
            <a:lumMod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/>
          </p:cNvSpPr>
          <p:nvPr/>
        </p:nvSpPr>
        <p:spPr>
          <a:xfrm>
            <a:off x="0" y="5313045"/>
            <a:ext cx="12192635" cy="1545590"/>
          </a:xfrm>
          <a:prstGeom prst="rect">
            <a:avLst/>
          </a:prstGeom>
          <a:solidFill>
            <a:schemeClr val="bg1"/>
          </a:solidFill>
          <a:ln w="12700" cap="flat" cmpd="sng">
            <a:prstDash/>
          </a:ln>
          <a:effectLst>
            <a:innerShdw blurRad="63500" dist="50800" dir="16200000">
              <a:srgbClr val="000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Tmon몬소리 Black" charset="0"/>
              <a:ea typeface="Tmon몬소리 Black" charset="0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2564130" y="5784850"/>
            <a:ext cx="4836160" cy="6019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0" cap="none" dirty="0" smtClean="0">
              <a:ln w="9525" cap="flat" cmpd="sng"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charset="0"/>
              <a:ea typeface="조선일보명조" charset="0"/>
            </a:endParaRPr>
          </a:p>
        </p:txBody>
      </p:sp>
      <p:grpSp>
        <p:nvGrpSpPr>
          <p:cNvPr id="17" name="그룹 9"/>
          <p:cNvGrpSpPr/>
          <p:nvPr/>
        </p:nvGrpSpPr>
        <p:grpSpPr>
          <a:xfrm>
            <a:off x="-635" y="-78740"/>
            <a:ext cx="12397105" cy="6936740"/>
            <a:chOff x="-635" y="-78740"/>
            <a:chExt cx="12397105" cy="6936740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22034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43116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-635" y="3873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62357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81534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98869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19951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39192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58369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75641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96786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15963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35204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252476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73621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92798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12039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29311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50456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369633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388874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406146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427228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446468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465645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482981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504063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523303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542480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559752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580898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600075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619315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636587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657733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676910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696150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715327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736473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755650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774890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792162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813244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832485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851662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868997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890079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909320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928497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945769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966914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986155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1005332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022604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1043749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1062926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1082167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1099439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1120584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1139761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159002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1176274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197356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-635" y="18478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-635" y="33020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-635" y="47625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-635" y="62166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-635" y="76708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-635" y="91313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-635" y="105854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-635" y="120459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-635" y="135001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-635" y="149542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-635" y="164147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-635" y="178689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-635" y="193294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-635" y="207835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-635" y="222440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-635" y="236982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-635" y="251523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-635" y="266128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-635" y="280670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-635" y="295275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-635" y="309816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-635" y="324358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-635" y="338963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-635" y="353504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-635" y="368109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-635" y="382651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-635" y="397192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-635" y="411797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-635" y="426339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-635" y="440944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-635" y="455485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-635" y="470027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-635" y="484632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-635" y="499173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-635" y="513778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-635" y="528320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-635" y="542925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-635" y="557466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-635" y="572008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-635" y="586613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-635" y="601154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-635" y="615759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-635" y="630301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-635" y="644842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-635" y="659447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-635" y="673989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203200" y="281559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>
            <a:spLocks/>
          </p:cNvSpPr>
          <p:nvPr/>
        </p:nvSpPr>
        <p:spPr>
          <a:xfrm>
            <a:off x="2661920" y="854075"/>
            <a:ext cx="6760845" cy="2554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0" b="1" cap="none" dirty="0" smtClean="0">
                <a:ln w="9525" cap="flat" cmpd="sng">
                  <a:solidFill>
                    <a:schemeClr val="bg1">
                      <a:alpha val="6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Tmon몬소리 Black" charset="0"/>
                <a:ea typeface="Tmon몬소리 Black" charset="0"/>
              </a:rPr>
              <a:t>TEAM </a:t>
            </a:r>
            <a:r>
              <a:rPr lang="en-US" altLang="ko-KR" sz="8000" b="1" cap="none" dirty="0" smtClean="0">
                <a:ln w="9525" cap="flat" cmpd="sng">
                  <a:solidFill>
                    <a:schemeClr val="bg1">
                      <a:alpha val="6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Tmon몬소리 Black" charset="0"/>
                <a:ea typeface="Tmon몬소리 Black" charset="0"/>
              </a:rPr>
              <a:t>PROJECT</a:t>
            </a:r>
            <a:endParaRPr lang="ko-KR" altLang="en-US" sz="8000" b="1" cap="none" dirty="0" smtClean="0">
              <a:ln w="9525" cap="flat" cmpd="sng">
                <a:solidFill>
                  <a:schemeClr val="bg1">
                    <a:alpha val="69803"/>
                  </a:schemeClr>
                </a:solidFill>
                <a:prstDash val="solid"/>
              </a:ln>
              <a:solidFill>
                <a:schemeClr val="bg1"/>
              </a:solidFill>
              <a:latin typeface="Tmon몬소리 Black" charset="0"/>
              <a:ea typeface="Tmon몬소리 Black" charset="0"/>
            </a:endParaRPr>
          </a:p>
        </p:txBody>
      </p:sp>
      <p:sp>
        <p:nvSpPr>
          <p:cNvPr id="128" name="텍스트 상자 127"/>
          <p:cNvSpPr txBox="1">
            <a:spLocks/>
          </p:cNvSpPr>
          <p:nvPr/>
        </p:nvSpPr>
        <p:spPr>
          <a:xfrm>
            <a:off x="9096375" y="4835525"/>
            <a:ext cx="293179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chemeClr val="bg1"/>
                </a:solidFill>
                <a:latin typeface="Tmon몬소리 Black" charset="0"/>
                <a:ea typeface="Tmon몬소리 Black" charset="0"/>
              </a:rPr>
              <a:t>고준석 곽영신 여학준 표여진</a:t>
            </a:r>
            <a:endParaRPr lang="ko-KR" altLang="en-US" sz="1800" b="0" cap="none" dirty="0" smtClean="0">
              <a:solidFill>
                <a:schemeClr val="bg1"/>
              </a:solidFill>
              <a:latin typeface="Tmon몬소리 Black" charset="0"/>
              <a:ea typeface="Tmon몬소리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505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0"/>
            <a:ext cx="3192145" cy="6878320"/>
          </a:xfrm>
          <a:custGeom>
            <a:avLst/>
            <a:gdLst>
              <a:gd name="TX0" fmla="*/ 0 w 3190877"/>
              <a:gd name="TY0" fmla="*/ 0 h 6877052"/>
              <a:gd name="TX1" fmla="*/ 3190875 w 3190877"/>
              <a:gd name="TY1" fmla="*/ 0 h 6877052"/>
              <a:gd name="TX2" fmla="*/ 2286000 w 3190877"/>
              <a:gd name="TY2" fmla="*/ 6877050 h 6877052"/>
              <a:gd name="TX3" fmla="*/ 0 w 3190877"/>
              <a:gd name="TY3" fmla="*/ 6858000 h 6877052"/>
              <a:gd name="TX4" fmla="*/ 0 w 3190877"/>
              <a:gd name="TY4" fmla="*/ 0 h 6877052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3190877" h="6877052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09307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제목 8"/>
          <p:cNvSpPr txBox="1">
            <a:spLocks/>
          </p:cNvSpPr>
          <p:nvPr/>
        </p:nvSpPr>
        <p:spPr>
          <a:xfrm>
            <a:off x="25400" y="546735"/>
            <a:ext cx="2909570" cy="154368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eaLnBrk="0">
              <a:lnSpc>
                <a:spcPct val="90000"/>
              </a:lnSpc>
            </a:pPr>
            <a:r>
              <a:rPr lang="en-US" altLang="ko-KR" sz="4000" b="1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06_ </a:t>
            </a:r>
          </a:p>
          <a:p>
            <a:pPr eaLnBrk="0">
              <a:lnSpc>
                <a:spcPct val="90000"/>
              </a:lnSpc>
            </a:pPr>
            <a:r>
              <a:rPr lang="ko-KR" altLang="en-US" sz="4000" b="1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주요기능</a:t>
            </a:r>
          </a:p>
        </p:txBody>
      </p:sp>
      <p:sp>
        <p:nvSpPr>
          <p:cNvPr id="15" name="부제목 14"/>
          <p:cNvSpPr txBox="1">
            <a:spLocks/>
          </p:cNvSpPr>
          <p:nvPr/>
        </p:nvSpPr>
        <p:spPr>
          <a:xfrm>
            <a:off x="3662045" y="648970"/>
            <a:ext cx="4458970" cy="5365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ln w="9525" cap="flat" cmpd="sng">
                  <a:solidFill>
                    <a:schemeClr val="tx1">
                      <a:lumMod val="75000"/>
                      <a:lumOff val="25000"/>
                      <a:alpha val="6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주요기능 및 UI (매장검색)</a:t>
            </a:r>
            <a:endParaRPr lang="ko-KR" altLang="en-US" sz="1400" b="1" cap="none" dirty="0" smtClean="0">
              <a:ln w="9525" cap="flat" cmpd="sng">
                <a:solidFill>
                  <a:schemeClr val="tx1">
                    <a:lumMod val="75000"/>
                    <a:lumOff val="25000"/>
                    <a:alpha val="68627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00" y="1116965"/>
            <a:ext cx="5740400" cy="1270"/>
          </a:xfrm>
          <a:prstGeom prst="line">
            <a:avLst/>
          </a:prstGeom>
          <a:ln w="25400" cap="flat" cmpd="sng">
            <a:solidFill>
              <a:srgbClr val="09307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부제목 49"/>
          <p:cNvSpPr txBox="1">
            <a:spLocks/>
          </p:cNvSpPr>
          <p:nvPr/>
        </p:nvSpPr>
        <p:spPr>
          <a:xfrm>
            <a:off x="3661410" y="5652770"/>
            <a:ext cx="7782560" cy="82804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 smtClean="0">
              <a:ln w="9525" cap="flat" cmpd="sng">
                <a:solidFill>
                  <a:schemeClr val="tx1">
                    <a:lumMod val="75000"/>
                    <a:lumOff val="25000"/>
                    <a:alpha val="68627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784600" y="5548630"/>
            <a:ext cx="5740400" cy="1270"/>
          </a:xfrm>
          <a:prstGeom prst="line">
            <a:avLst/>
          </a:prstGeom>
          <a:ln w="25400" cap="flat" cmpd="sng">
            <a:solidFill>
              <a:srgbClr val="09307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>
            <a:spLocks/>
          </p:cNvSpPr>
          <p:nvPr/>
        </p:nvSpPr>
        <p:spPr>
          <a:xfrm>
            <a:off x="3793490" y="1185545"/>
            <a:ext cx="7482205" cy="4181475"/>
          </a:xfrm>
          <a:prstGeom prst="rect">
            <a:avLst/>
          </a:prstGeom>
          <a:noFill/>
          <a:ln w="31750" cap="flat" cmpd="sng">
            <a:solidFill>
              <a:srgbClr val="00206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4" name="부제목 43"/>
          <p:cNvSpPr txBox="1">
            <a:spLocks/>
          </p:cNvSpPr>
          <p:nvPr/>
        </p:nvSpPr>
        <p:spPr>
          <a:xfrm>
            <a:off x="6672580" y="1621155"/>
            <a:ext cx="1709420" cy="5365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ln w="9525" cap="flat" cmpd="sng">
                  <a:solidFill>
                    <a:schemeClr val="tx1">
                      <a:lumMod val="75000"/>
                      <a:lumOff val="25000"/>
                      <a:alpha val="6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PICTURE</a:t>
            </a:r>
            <a:endParaRPr lang="ko-KR" altLang="en-US" sz="2800" b="1" cap="none" dirty="0" smtClean="0">
              <a:ln w="9525" cap="flat" cmpd="sng">
                <a:solidFill>
                  <a:schemeClr val="tx1">
                    <a:lumMod val="75000"/>
                    <a:lumOff val="25000"/>
                    <a:alpha val="68627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380" y="1187450"/>
            <a:ext cx="7452995" cy="4138930"/>
          </a:xfrm>
          <a:prstGeom prst="rect">
            <a:avLst/>
          </a:prstGeom>
          <a:noFill/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320" y="1149985"/>
            <a:ext cx="8318500" cy="4317365"/>
          </a:xfrm>
          <a:prstGeom prst="rect">
            <a:avLst/>
          </a:prstGeom>
          <a:noFill/>
        </p:spPr>
      </p:pic>
      <p:sp>
        <p:nvSpPr>
          <p:cNvPr id="60" name="텍스트 상자 59"/>
          <p:cNvSpPr txBox="1">
            <a:spLocks/>
          </p:cNvSpPr>
          <p:nvPr/>
        </p:nvSpPr>
        <p:spPr>
          <a:xfrm>
            <a:off x="3412490" y="5655310"/>
            <a:ext cx="756031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시/구/군 별 매장 검색기능</a:t>
            </a:r>
            <a:r>
              <a:rPr lang="en-US" altLang="ko-KR" sz="1800" b="0" cap="none" dirty="0" smtClean="0">
                <a:solidFill>
                  <a:schemeClr val="tx1"/>
                </a:solidFill>
                <a:latin typeface="Tmon몬소리 Black" charset="0"/>
                <a:ea typeface="Tmon몬소리 Black" charset="0"/>
              </a:rPr>
              <a:t> </a:t>
            </a:r>
            <a:r>
              <a:rPr lang="en-US" altLang="ko-KR" sz="1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 및 매장별 평점 </a:t>
            </a:r>
            <a:endParaRPr lang="ko-KR" altLang="en-US" sz="1800" b="0" cap="none" dirty="0" smtClean="0">
              <a:solidFill>
                <a:schemeClr val="tx1"/>
              </a:solidFill>
              <a:latin typeface="Tmon몬소리 Black" charset="0"/>
              <a:ea typeface="Tmon몬소리 Black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0" y="0"/>
            <a:ext cx="3192780" cy="6878955"/>
          </a:xfrm>
          <a:custGeom>
            <a:gdLst>
              <a:gd fmla="*/ 0 w 3190878" name="TX0"/>
              <a:gd fmla="*/ 0 h 6877053" name="TY0"/>
              <a:gd fmla="*/ 3190875 w 3190878" name="TX1"/>
              <a:gd fmla="*/ 0 h 6877053" name="TY1"/>
              <a:gd fmla="*/ 2286000 w 3190878" name="TX2"/>
              <a:gd fmla="*/ 6877050 h 6877053" name="TY2"/>
              <a:gd fmla="*/ 0 w 3190878" name="TX3"/>
              <a:gd fmla="*/ 6858000 h 6877053" name="TY3"/>
              <a:gd fmla="*/ 0 w 3190878" name="TX4"/>
              <a:gd fmla="*/ 0 h 6877053" name="TY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3190878" h="6877053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9307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제목 8"/>
          <p:cNvSpPr txBox="1">
            <a:spLocks/>
          </p:cNvSpPr>
          <p:nvPr/>
        </p:nvSpPr>
        <p:spPr>
          <a:xfrm rot="0">
            <a:off x="25400" y="546735"/>
            <a:ext cx="2910205" cy="154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1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06_ </a:t>
            </a:r>
            <a:endParaRPr lang="ko-KR" altLang="en-US" sz="4000" cap="none" dirty="0" smtClean="0" b="1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1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주요기능</a:t>
            </a:r>
            <a:endParaRPr lang="ko-KR" altLang="en-US" sz="4000" cap="none" dirty="0" smtClean="0" b="1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부제목 14"/>
          <p:cNvSpPr txBox="1">
            <a:spLocks/>
          </p:cNvSpPr>
          <p:nvPr/>
        </p:nvSpPr>
        <p:spPr>
          <a:xfrm rot="0">
            <a:off x="3662045" y="648970"/>
            <a:ext cx="5170805" cy="53721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ln w="9525" cap="flat" cmpd="sng">
                  <a:solidFill>
                    <a:schemeClr val="tx1">
                      <a:lumMod val="75000"/>
                      <a:lumOff val="25000"/>
                      <a:alpha val="67843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주요기능 및 UI (매장상세정보)</a:t>
            </a:r>
            <a:endParaRPr lang="ko-KR" altLang="en-US" sz="2800" cap="none" dirty="0" smtClean="0" b="1">
              <a:ln w="9525" cap="flat" cmpd="sng">
                <a:solidFill>
                  <a:schemeClr val="tx1">
                    <a:lumMod val="75000"/>
                    <a:lumOff val="25000"/>
                    <a:alpha val="67843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rot="0">
            <a:off x="3784600" y="1116965"/>
            <a:ext cx="5741035" cy="1905"/>
          </a:xfrm>
          <a:prstGeom prst="line"/>
          <a:ln w="25400" cap="flat" cmpd="sng">
            <a:solidFill>
              <a:srgbClr val="09307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부제목 49"/>
          <p:cNvSpPr txBox="1">
            <a:spLocks/>
          </p:cNvSpPr>
          <p:nvPr/>
        </p:nvSpPr>
        <p:spPr>
          <a:xfrm rot="0">
            <a:off x="3661410" y="5652770"/>
            <a:ext cx="7783195" cy="82867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ln w="9525" cap="flat" cmpd="sng">
                <a:solidFill>
                  <a:schemeClr val="tx1">
                    <a:lumMod val="75000"/>
                    <a:lumOff val="25000"/>
                    <a:alpha val="67843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 rot="0">
            <a:off x="3784600" y="5548630"/>
            <a:ext cx="5741035" cy="1905"/>
          </a:xfrm>
          <a:prstGeom prst="line"/>
          <a:ln w="25400" cap="flat" cmpd="sng">
            <a:solidFill>
              <a:srgbClr val="09307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>
            <a:spLocks/>
          </p:cNvSpPr>
          <p:nvPr/>
        </p:nvSpPr>
        <p:spPr>
          <a:xfrm rot="0">
            <a:off x="3793490" y="1185545"/>
            <a:ext cx="7482840" cy="4182110"/>
          </a:xfrm>
          <a:prstGeom prst="rect"/>
          <a:noFill/>
          <a:ln w="31750" cap="flat" cmpd="sng">
            <a:solidFill>
              <a:srgbClr val="00206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4" name="부제목 43"/>
          <p:cNvSpPr txBox="1">
            <a:spLocks/>
          </p:cNvSpPr>
          <p:nvPr/>
        </p:nvSpPr>
        <p:spPr>
          <a:xfrm rot="0">
            <a:off x="6672580" y="1621155"/>
            <a:ext cx="1710055" cy="53721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ln w="9525" cap="flat" cmpd="sng">
                  <a:solidFill>
                    <a:schemeClr val="tx1">
                      <a:lumMod val="75000"/>
                      <a:lumOff val="25000"/>
                      <a:alpha val="67843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PICTURE</a:t>
            </a:r>
            <a:endParaRPr lang="ko-KR" altLang="en-US" sz="2800" cap="none" dirty="0" smtClean="0" b="1">
              <a:ln w="9525" cap="flat" cmpd="sng">
                <a:solidFill>
                  <a:schemeClr val="tx1">
                    <a:lumMod val="75000"/>
                    <a:lumOff val="25000"/>
                    <a:alpha val="67843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8" name="그림 57" descr="C:/Users/youngsin/AppData/Roaming/PolarisOffice/ETemp/9476_8430960/image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802380" y="1187450"/>
            <a:ext cx="7453630" cy="4139565"/>
          </a:xfrm>
          <a:prstGeom prst="rect"/>
          <a:noFill/>
        </p:spPr>
      </p:pic>
      <p:pic>
        <p:nvPicPr>
          <p:cNvPr id="59" name="그림 58" descr="C:/Users/youngsin/AppData/Roaming/PolarisOffice/ETemp/9476_8430960/image5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195320" y="1149985"/>
            <a:ext cx="8319135" cy="4318000"/>
          </a:xfrm>
          <a:prstGeom prst="rect"/>
          <a:noFill/>
        </p:spPr>
      </p:pic>
      <p:sp>
        <p:nvSpPr>
          <p:cNvPr id="60" name="텍스트 상자 59"/>
          <p:cNvSpPr txBox="1">
            <a:spLocks/>
          </p:cNvSpPr>
          <p:nvPr/>
        </p:nvSpPr>
        <p:spPr>
          <a:xfrm rot="0">
            <a:off x="3412490" y="5655310"/>
            <a:ext cx="75609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매장별 Modal을 활용한 상세정보 및 Google Maps API / 댓글  </a:t>
            </a:r>
            <a:endParaRPr lang="ko-KR" altLang="en-US" sz="18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</p:txBody>
      </p:sp>
      <p:pic>
        <p:nvPicPr>
          <p:cNvPr id="61" name="그림 60" descr="C:/Users/youngsin/AppData/Roaming/PolarisOffice/ETemp/9476_8430960/fImage11527310698467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23895" y="1140460"/>
            <a:ext cx="8333104" cy="43268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0"/>
            <a:ext cx="3192145" cy="6878320"/>
          </a:xfrm>
          <a:custGeom>
            <a:avLst/>
            <a:gdLst>
              <a:gd name="TX0" fmla="*/ 0 w 3190877"/>
              <a:gd name="TY0" fmla="*/ 0 h 6877052"/>
              <a:gd name="TX1" fmla="*/ 3190875 w 3190877"/>
              <a:gd name="TY1" fmla="*/ 0 h 6877052"/>
              <a:gd name="TX2" fmla="*/ 2286000 w 3190877"/>
              <a:gd name="TY2" fmla="*/ 6877050 h 6877052"/>
              <a:gd name="TX3" fmla="*/ 0 w 3190877"/>
              <a:gd name="TY3" fmla="*/ 6858000 h 6877052"/>
              <a:gd name="TX4" fmla="*/ 0 w 3190877"/>
              <a:gd name="TY4" fmla="*/ 0 h 6877052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3190877" h="6877052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09307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제목 8"/>
          <p:cNvSpPr txBox="1">
            <a:spLocks/>
          </p:cNvSpPr>
          <p:nvPr/>
        </p:nvSpPr>
        <p:spPr>
          <a:xfrm>
            <a:off x="25400" y="546735"/>
            <a:ext cx="2909570" cy="154368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eaLnBrk="0">
              <a:lnSpc>
                <a:spcPct val="90000"/>
              </a:lnSpc>
            </a:pPr>
            <a:r>
              <a:rPr lang="en-US" altLang="ko-KR" sz="4000" b="1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06_ </a:t>
            </a:r>
          </a:p>
          <a:p>
            <a:pPr eaLnBrk="0">
              <a:lnSpc>
                <a:spcPct val="90000"/>
              </a:lnSpc>
            </a:pPr>
            <a:r>
              <a:rPr lang="ko-KR" altLang="en-US" sz="4000" b="1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주요기능</a:t>
            </a:r>
          </a:p>
        </p:txBody>
      </p:sp>
      <p:sp>
        <p:nvSpPr>
          <p:cNvPr id="15" name="부제목 14"/>
          <p:cNvSpPr txBox="1">
            <a:spLocks/>
          </p:cNvSpPr>
          <p:nvPr/>
        </p:nvSpPr>
        <p:spPr>
          <a:xfrm>
            <a:off x="3662045" y="648970"/>
            <a:ext cx="5095240" cy="5365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ln w="9525" cap="flat" cmpd="sng">
                  <a:solidFill>
                    <a:schemeClr val="tx1">
                      <a:lumMod val="75000"/>
                      <a:lumOff val="25000"/>
                      <a:alpha val="6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주요기능 및 UI (</a:t>
            </a:r>
            <a:r>
              <a:rPr lang="ko-KR" altLang="en-US" sz="2800" b="1" cap="none" dirty="0" smtClean="0">
                <a:ln w="9525" cap="flat" cmpd="sng">
                  <a:solidFill>
                    <a:schemeClr val="tx1">
                      <a:lumMod val="75000"/>
                      <a:lumOff val="25000"/>
                      <a:alpha val="6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회원관리</a:t>
            </a:r>
            <a:r>
              <a:rPr lang="en-US" altLang="ko-KR" sz="2800" b="1" cap="none" dirty="0" smtClean="0">
                <a:ln w="9525" cap="flat" cmpd="sng">
                  <a:solidFill>
                    <a:schemeClr val="tx1">
                      <a:lumMod val="75000"/>
                      <a:lumOff val="25000"/>
                      <a:alpha val="6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)</a:t>
            </a:r>
            <a:endParaRPr lang="ko-KR" altLang="en-US" sz="1400" b="1" cap="none" dirty="0" smtClean="0">
              <a:ln w="9525" cap="flat" cmpd="sng">
                <a:solidFill>
                  <a:schemeClr val="tx1">
                    <a:lumMod val="75000"/>
                    <a:lumOff val="25000"/>
                    <a:alpha val="68627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00" y="1116965"/>
            <a:ext cx="5740400" cy="1270"/>
          </a:xfrm>
          <a:prstGeom prst="line">
            <a:avLst/>
          </a:prstGeom>
          <a:ln w="25400" cap="flat" cmpd="sng">
            <a:solidFill>
              <a:srgbClr val="09307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부제목 49"/>
          <p:cNvSpPr txBox="1">
            <a:spLocks/>
          </p:cNvSpPr>
          <p:nvPr/>
        </p:nvSpPr>
        <p:spPr>
          <a:xfrm>
            <a:off x="3661410" y="5633720"/>
            <a:ext cx="7782560" cy="82804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 smtClean="0">
                <a:ln w="9525" cap="flat" cmpd="sng">
                  <a:solidFill>
                    <a:schemeClr val="tx1">
                      <a:lumMod val="75000"/>
                      <a:lumOff val="25000"/>
                      <a:alpha val="6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이름</a:t>
            </a:r>
            <a:r>
              <a:rPr lang="en-US" altLang="ko-KR" sz="1800" b="0" cap="none" dirty="0" smtClean="0">
                <a:ln w="9525" cap="flat" cmpd="sng">
                  <a:solidFill>
                    <a:schemeClr val="tx1">
                      <a:lumMod val="75000"/>
                      <a:lumOff val="25000"/>
                      <a:alpha val="6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/</a:t>
            </a:r>
            <a:r>
              <a:rPr lang="ko-KR" altLang="en-US" sz="1800" b="0" cap="none" dirty="0" smtClean="0">
                <a:ln w="9525" cap="flat" cmpd="sng">
                  <a:solidFill>
                    <a:schemeClr val="tx1">
                      <a:lumMod val="75000"/>
                      <a:lumOff val="25000"/>
                      <a:alpha val="6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전화번호</a:t>
            </a:r>
            <a:r>
              <a:rPr lang="en-US" altLang="ko-KR" sz="1800" b="0" cap="none" dirty="0" smtClean="0">
                <a:ln w="9525" cap="flat" cmpd="sng">
                  <a:solidFill>
                    <a:schemeClr val="tx1">
                      <a:lumMod val="75000"/>
                      <a:lumOff val="25000"/>
                      <a:alpha val="6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,</a:t>
            </a:r>
            <a:r>
              <a:rPr lang="en-US" altLang="ko-KR" dirty="0" smtClean="0">
                <a:ln w="9525" cap="flat" cmpd="sng">
                  <a:solidFill>
                    <a:schemeClr val="tx1">
                      <a:lumMod val="75000"/>
                      <a:lumOff val="25000"/>
                      <a:alpha val="6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email </a:t>
            </a:r>
            <a:r>
              <a:rPr lang="ko-KR" altLang="en-US" dirty="0" smtClean="0">
                <a:ln w="9525" cap="flat" cmpd="sng">
                  <a:solidFill>
                    <a:schemeClr val="tx1">
                      <a:lumMod val="75000"/>
                      <a:lumOff val="25000"/>
                      <a:alpha val="6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로</a:t>
            </a:r>
            <a:r>
              <a:rPr lang="ko-KR" altLang="en-US" sz="1800" b="0" cap="none" dirty="0" smtClean="0">
                <a:ln w="9525" cap="flat" cmpd="sng">
                  <a:solidFill>
                    <a:schemeClr val="tx1">
                      <a:lumMod val="75000"/>
                      <a:lumOff val="25000"/>
                      <a:alpha val="6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 </a:t>
            </a:r>
            <a:r>
              <a:rPr lang="en-US" altLang="ko-KR" sz="1800" b="0" cap="none" dirty="0" smtClean="0">
                <a:ln w="9525" cap="flat" cmpd="sng">
                  <a:solidFill>
                    <a:schemeClr val="tx1">
                      <a:lumMod val="75000"/>
                      <a:lumOff val="25000"/>
                      <a:alpha val="6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ID/PWD </a:t>
            </a:r>
            <a:r>
              <a:rPr lang="ko-KR" altLang="en-US" sz="1800" b="0" cap="none" dirty="0" smtClean="0">
                <a:ln w="9525" cap="flat" cmpd="sng">
                  <a:solidFill>
                    <a:schemeClr val="tx1">
                      <a:lumMod val="75000"/>
                      <a:lumOff val="25000"/>
                      <a:alpha val="6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찾기 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3784600" y="5548630"/>
            <a:ext cx="5740400" cy="1270"/>
          </a:xfrm>
          <a:prstGeom prst="line">
            <a:avLst/>
          </a:prstGeom>
          <a:ln w="25400" cap="flat" cmpd="sng">
            <a:solidFill>
              <a:srgbClr val="09307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>
            <a:spLocks/>
          </p:cNvSpPr>
          <p:nvPr/>
        </p:nvSpPr>
        <p:spPr>
          <a:xfrm>
            <a:off x="3793490" y="1185545"/>
            <a:ext cx="7482205" cy="4181475"/>
          </a:xfrm>
          <a:prstGeom prst="rect">
            <a:avLst/>
          </a:prstGeom>
          <a:noFill/>
          <a:ln w="31750" cap="flat" cmpd="sng">
            <a:solidFill>
              <a:srgbClr val="00206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4" name="부제목 43"/>
          <p:cNvSpPr txBox="1">
            <a:spLocks/>
          </p:cNvSpPr>
          <p:nvPr/>
        </p:nvSpPr>
        <p:spPr>
          <a:xfrm>
            <a:off x="6672580" y="1621155"/>
            <a:ext cx="1709420" cy="5365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ln w="9525" cap="flat" cmpd="sng">
                  <a:solidFill>
                    <a:schemeClr val="tx1">
                      <a:lumMod val="75000"/>
                      <a:lumOff val="25000"/>
                      <a:alpha val="6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PICTURE</a:t>
            </a:r>
            <a:endParaRPr lang="ko-KR" altLang="en-US" sz="2800" b="1" cap="none" dirty="0" smtClean="0">
              <a:ln w="9525" cap="flat" cmpd="sng">
                <a:solidFill>
                  <a:schemeClr val="tx1">
                    <a:lumMod val="75000"/>
                    <a:lumOff val="25000"/>
                    <a:alpha val="68627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885" y="1141730"/>
            <a:ext cx="8173085" cy="429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656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0"/>
            <a:ext cx="3192145" cy="6878320"/>
          </a:xfrm>
          <a:custGeom>
            <a:avLst/>
            <a:gdLst>
              <a:gd name="TX0" fmla="*/ 0 w 3190877"/>
              <a:gd name="TY0" fmla="*/ 0 h 6877052"/>
              <a:gd name="TX1" fmla="*/ 3190875 w 3190877"/>
              <a:gd name="TY1" fmla="*/ 0 h 6877052"/>
              <a:gd name="TX2" fmla="*/ 2286000 w 3190877"/>
              <a:gd name="TY2" fmla="*/ 6877050 h 6877052"/>
              <a:gd name="TX3" fmla="*/ 0 w 3190877"/>
              <a:gd name="TY3" fmla="*/ 6858000 h 6877052"/>
              <a:gd name="TX4" fmla="*/ 0 w 3190877"/>
              <a:gd name="TY4" fmla="*/ 0 h 6877052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3190877" h="6877052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09307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제목 8"/>
          <p:cNvSpPr txBox="1">
            <a:spLocks/>
          </p:cNvSpPr>
          <p:nvPr/>
        </p:nvSpPr>
        <p:spPr>
          <a:xfrm>
            <a:off x="25400" y="546735"/>
            <a:ext cx="2909570" cy="154368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eaLnBrk="0">
              <a:lnSpc>
                <a:spcPct val="90000"/>
              </a:lnSpc>
            </a:pPr>
            <a:r>
              <a:rPr lang="en-US" altLang="ko-KR" sz="4000" b="1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06_ </a:t>
            </a:r>
          </a:p>
          <a:p>
            <a:pPr eaLnBrk="0">
              <a:lnSpc>
                <a:spcPct val="90000"/>
              </a:lnSpc>
            </a:pPr>
            <a:r>
              <a:rPr lang="ko-KR" altLang="en-US" sz="4000" b="1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주요기능</a:t>
            </a:r>
          </a:p>
        </p:txBody>
      </p:sp>
      <p:sp>
        <p:nvSpPr>
          <p:cNvPr id="15" name="부제목 14"/>
          <p:cNvSpPr txBox="1">
            <a:spLocks/>
          </p:cNvSpPr>
          <p:nvPr/>
        </p:nvSpPr>
        <p:spPr>
          <a:xfrm>
            <a:off x="3662045" y="648970"/>
            <a:ext cx="5095240" cy="5365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ln w="9525" cap="flat" cmpd="sng">
                  <a:solidFill>
                    <a:schemeClr val="tx1">
                      <a:lumMod val="75000"/>
                      <a:lumOff val="25000"/>
                      <a:alpha val="6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주요기능 및 UI (</a:t>
            </a:r>
            <a:r>
              <a:rPr lang="ko-KR" altLang="en-US" sz="2800" b="1" cap="none" dirty="0" smtClean="0">
                <a:ln w="9525" cap="flat" cmpd="sng">
                  <a:solidFill>
                    <a:schemeClr val="tx1">
                      <a:lumMod val="75000"/>
                      <a:lumOff val="25000"/>
                      <a:alpha val="6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회원관리</a:t>
            </a:r>
            <a:r>
              <a:rPr lang="en-US" altLang="ko-KR" sz="2800" b="1" cap="none" dirty="0" smtClean="0">
                <a:ln w="9525" cap="flat" cmpd="sng">
                  <a:solidFill>
                    <a:schemeClr val="tx1">
                      <a:lumMod val="75000"/>
                      <a:lumOff val="25000"/>
                      <a:alpha val="6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)</a:t>
            </a:r>
            <a:endParaRPr lang="ko-KR" altLang="en-US" sz="1400" b="1" cap="none" dirty="0" smtClean="0">
              <a:ln w="9525" cap="flat" cmpd="sng">
                <a:solidFill>
                  <a:schemeClr val="tx1">
                    <a:lumMod val="75000"/>
                    <a:lumOff val="25000"/>
                    <a:alpha val="68627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00" y="1116965"/>
            <a:ext cx="5740400" cy="1270"/>
          </a:xfrm>
          <a:prstGeom prst="line">
            <a:avLst/>
          </a:prstGeom>
          <a:ln w="25400" cap="flat" cmpd="sng">
            <a:solidFill>
              <a:srgbClr val="09307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부제목 49"/>
          <p:cNvSpPr txBox="1">
            <a:spLocks/>
          </p:cNvSpPr>
          <p:nvPr/>
        </p:nvSpPr>
        <p:spPr>
          <a:xfrm>
            <a:off x="3661410" y="5633720"/>
            <a:ext cx="7782560" cy="82804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dirty="0" smtClean="0">
                <a:ln w="9525" cap="flat" cmpd="sng">
                  <a:solidFill>
                    <a:schemeClr val="tx1">
                      <a:lumMod val="75000"/>
                      <a:lumOff val="25000"/>
                      <a:alpha val="6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Ajax</a:t>
            </a:r>
            <a:r>
              <a:rPr lang="ko-KR" altLang="en-US" dirty="0" smtClean="0">
                <a:ln w="9525" cap="flat" cmpd="sng">
                  <a:solidFill>
                    <a:schemeClr val="tx1">
                      <a:lumMod val="75000"/>
                      <a:lumOff val="25000"/>
                      <a:alpha val="6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를 이용한 </a:t>
            </a:r>
            <a:r>
              <a:rPr lang="en-US" altLang="ko-KR" dirty="0" smtClean="0">
                <a:ln w="9525" cap="flat" cmpd="sng">
                  <a:solidFill>
                    <a:schemeClr val="tx1">
                      <a:lumMod val="75000"/>
                      <a:lumOff val="25000"/>
                      <a:alpha val="6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ID </a:t>
            </a:r>
            <a:r>
              <a:rPr lang="ko-KR" altLang="en-US" dirty="0" smtClean="0">
                <a:ln w="9525" cap="flat" cmpd="sng">
                  <a:solidFill>
                    <a:schemeClr val="tx1">
                      <a:lumMod val="75000"/>
                      <a:lumOff val="25000"/>
                      <a:alpha val="6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중복확인</a:t>
            </a:r>
            <a:endParaRPr lang="ko-KR" altLang="en-US" sz="1800" b="0" cap="none" dirty="0" smtClean="0">
              <a:ln w="9525" cap="flat" cmpd="sng">
                <a:solidFill>
                  <a:schemeClr val="tx1">
                    <a:lumMod val="75000"/>
                    <a:lumOff val="25000"/>
                    <a:alpha val="68627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784600" y="5548630"/>
            <a:ext cx="5740400" cy="1270"/>
          </a:xfrm>
          <a:prstGeom prst="line">
            <a:avLst/>
          </a:prstGeom>
          <a:ln w="25400" cap="flat" cmpd="sng">
            <a:solidFill>
              <a:srgbClr val="09307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>
            <a:spLocks/>
          </p:cNvSpPr>
          <p:nvPr/>
        </p:nvSpPr>
        <p:spPr>
          <a:xfrm>
            <a:off x="3793490" y="1185545"/>
            <a:ext cx="7482205" cy="4181475"/>
          </a:xfrm>
          <a:prstGeom prst="rect">
            <a:avLst/>
          </a:prstGeom>
          <a:noFill/>
          <a:ln w="31750" cap="flat" cmpd="sng">
            <a:solidFill>
              <a:srgbClr val="00206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4" name="부제목 43"/>
          <p:cNvSpPr txBox="1">
            <a:spLocks/>
          </p:cNvSpPr>
          <p:nvPr/>
        </p:nvSpPr>
        <p:spPr>
          <a:xfrm>
            <a:off x="6672580" y="1621155"/>
            <a:ext cx="1709420" cy="5365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ln w="9525" cap="flat" cmpd="sng">
                  <a:solidFill>
                    <a:schemeClr val="tx1">
                      <a:lumMod val="75000"/>
                      <a:lumOff val="25000"/>
                      <a:alpha val="6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PICTURE</a:t>
            </a:r>
            <a:endParaRPr lang="ko-KR" altLang="en-US" sz="2800" b="1" cap="none" dirty="0" smtClean="0">
              <a:ln w="9525" cap="flat" cmpd="sng">
                <a:solidFill>
                  <a:schemeClr val="tx1">
                    <a:lumMod val="75000"/>
                    <a:lumOff val="25000"/>
                    <a:alpha val="68627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885" y="1141730"/>
            <a:ext cx="8173085" cy="429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145" y="1185545"/>
            <a:ext cx="8187055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943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0"/>
            <a:ext cx="3192145" cy="6878320"/>
          </a:xfrm>
          <a:custGeom>
            <a:avLst/>
            <a:gdLst>
              <a:gd name="TX0" fmla="*/ 0 w 3190877"/>
              <a:gd name="TY0" fmla="*/ 0 h 6877052"/>
              <a:gd name="TX1" fmla="*/ 3190875 w 3190877"/>
              <a:gd name="TY1" fmla="*/ 0 h 6877052"/>
              <a:gd name="TX2" fmla="*/ 2286000 w 3190877"/>
              <a:gd name="TY2" fmla="*/ 6877050 h 6877052"/>
              <a:gd name="TX3" fmla="*/ 0 w 3190877"/>
              <a:gd name="TY3" fmla="*/ 6858000 h 6877052"/>
              <a:gd name="TX4" fmla="*/ 0 w 3190877"/>
              <a:gd name="TY4" fmla="*/ 0 h 6877052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3190877" h="6877052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09307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제목 8"/>
          <p:cNvSpPr txBox="1">
            <a:spLocks/>
          </p:cNvSpPr>
          <p:nvPr/>
        </p:nvSpPr>
        <p:spPr>
          <a:xfrm>
            <a:off x="25400" y="546735"/>
            <a:ext cx="2909570" cy="154368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eaLnBrk="0">
              <a:lnSpc>
                <a:spcPct val="90000"/>
              </a:lnSpc>
            </a:pPr>
            <a:r>
              <a:rPr lang="en-US" altLang="ko-KR" sz="4000" b="1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06_ </a:t>
            </a:r>
          </a:p>
          <a:p>
            <a:pPr eaLnBrk="0">
              <a:lnSpc>
                <a:spcPct val="90000"/>
              </a:lnSpc>
            </a:pPr>
            <a:r>
              <a:rPr lang="ko-KR" altLang="en-US" sz="4000" b="1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주요기능</a:t>
            </a:r>
          </a:p>
        </p:txBody>
      </p:sp>
      <p:sp>
        <p:nvSpPr>
          <p:cNvPr id="15" name="부제목 14"/>
          <p:cNvSpPr txBox="1">
            <a:spLocks/>
          </p:cNvSpPr>
          <p:nvPr/>
        </p:nvSpPr>
        <p:spPr>
          <a:xfrm>
            <a:off x="3662045" y="648970"/>
            <a:ext cx="4458970" cy="5365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ln w="9525" cap="flat" cmpd="sng">
                  <a:solidFill>
                    <a:schemeClr val="tx1">
                      <a:lumMod val="75000"/>
                      <a:lumOff val="25000"/>
                      <a:alpha val="6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주요기능 및 UI (매장  메뉴)</a:t>
            </a:r>
            <a:endParaRPr lang="ko-KR" altLang="en-US" sz="1400" b="1" cap="none" dirty="0" smtClean="0">
              <a:ln w="9525" cap="flat" cmpd="sng">
                <a:solidFill>
                  <a:schemeClr val="tx1">
                    <a:lumMod val="75000"/>
                    <a:lumOff val="25000"/>
                    <a:alpha val="68627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00" y="1116965"/>
            <a:ext cx="5740400" cy="1270"/>
          </a:xfrm>
          <a:prstGeom prst="line">
            <a:avLst/>
          </a:prstGeom>
          <a:ln w="25400" cap="flat" cmpd="sng">
            <a:solidFill>
              <a:srgbClr val="09307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부제목 49"/>
          <p:cNvSpPr txBox="1">
            <a:spLocks/>
          </p:cNvSpPr>
          <p:nvPr/>
        </p:nvSpPr>
        <p:spPr>
          <a:xfrm>
            <a:off x="3661410" y="5652770"/>
            <a:ext cx="7782560" cy="82804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 smtClean="0">
              <a:ln w="9525" cap="flat" cmpd="sng">
                <a:solidFill>
                  <a:schemeClr val="tx1">
                    <a:lumMod val="75000"/>
                    <a:lumOff val="25000"/>
                    <a:alpha val="68627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784600" y="5548630"/>
            <a:ext cx="5740400" cy="1270"/>
          </a:xfrm>
          <a:prstGeom prst="line">
            <a:avLst/>
          </a:prstGeom>
          <a:ln w="25400" cap="flat" cmpd="sng">
            <a:solidFill>
              <a:srgbClr val="09307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>
            <a:spLocks/>
          </p:cNvSpPr>
          <p:nvPr/>
        </p:nvSpPr>
        <p:spPr>
          <a:xfrm>
            <a:off x="3793490" y="1185545"/>
            <a:ext cx="7482205" cy="4181475"/>
          </a:xfrm>
          <a:prstGeom prst="rect">
            <a:avLst/>
          </a:prstGeom>
          <a:noFill/>
          <a:ln w="31750" cap="flat" cmpd="sng">
            <a:solidFill>
              <a:srgbClr val="00206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4" name="부제목 43"/>
          <p:cNvSpPr txBox="1">
            <a:spLocks/>
          </p:cNvSpPr>
          <p:nvPr/>
        </p:nvSpPr>
        <p:spPr>
          <a:xfrm>
            <a:off x="6672580" y="1621155"/>
            <a:ext cx="1709420" cy="5365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ln w="9525" cap="flat" cmpd="sng">
                  <a:solidFill>
                    <a:schemeClr val="tx1">
                      <a:lumMod val="75000"/>
                      <a:lumOff val="25000"/>
                      <a:alpha val="6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PICTURE</a:t>
            </a:r>
            <a:endParaRPr lang="ko-KR" altLang="en-US" sz="2800" b="1" cap="none" dirty="0" smtClean="0">
              <a:ln w="9525" cap="flat" cmpd="sng">
                <a:solidFill>
                  <a:schemeClr val="tx1">
                    <a:lumMod val="75000"/>
                    <a:lumOff val="25000"/>
                    <a:alpha val="68627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59"/>
          <p:cNvSpPr txBox="1">
            <a:spLocks/>
          </p:cNvSpPr>
          <p:nvPr/>
        </p:nvSpPr>
        <p:spPr>
          <a:xfrm>
            <a:off x="3412490" y="5655310"/>
            <a:ext cx="756031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매장 카테고리 별 메뉴 선택 / 주문시간,수량,요청사항</a:t>
            </a:r>
            <a:endParaRPr lang="ko-KR" altLang="en-US" sz="1800" b="0" cap="none" dirty="0" smtClean="0">
              <a:solidFill>
                <a:schemeClr val="tx1"/>
              </a:solidFill>
              <a:latin typeface="Tmon몬소리 Black" charset="0"/>
              <a:ea typeface="Tmon몬소리 Black" charset="0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145" y="1149985"/>
            <a:ext cx="7899400" cy="42138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0"/>
            <a:ext cx="3192145" cy="6878320"/>
          </a:xfrm>
          <a:custGeom>
            <a:avLst/>
            <a:gdLst>
              <a:gd name="TX0" fmla="*/ 0 w 3190877"/>
              <a:gd name="TY0" fmla="*/ 0 h 6877052"/>
              <a:gd name="TX1" fmla="*/ 3190875 w 3190877"/>
              <a:gd name="TY1" fmla="*/ 0 h 6877052"/>
              <a:gd name="TX2" fmla="*/ 2286000 w 3190877"/>
              <a:gd name="TY2" fmla="*/ 6877050 h 6877052"/>
              <a:gd name="TX3" fmla="*/ 0 w 3190877"/>
              <a:gd name="TY3" fmla="*/ 6858000 h 6877052"/>
              <a:gd name="TX4" fmla="*/ 0 w 3190877"/>
              <a:gd name="TY4" fmla="*/ 0 h 6877052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3190877" h="6877052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09307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제목 8"/>
          <p:cNvSpPr txBox="1">
            <a:spLocks/>
          </p:cNvSpPr>
          <p:nvPr/>
        </p:nvSpPr>
        <p:spPr>
          <a:xfrm>
            <a:off x="25400" y="546735"/>
            <a:ext cx="2909570" cy="154368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eaLnBrk="0">
              <a:lnSpc>
                <a:spcPct val="90000"/>
              </a:lnSpc>
            </a:pPr>
            <a:r>
              <a:rPr lang="en-US" altLang="ko-KR" sz="4000" b="1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06_ </a:t>
            </a:r>
          </a:p>
          <a:p>
            <a:pPr eaLnBrk="0">
              <a:lnSpc>
                <a:spcPct val="90000"/>
              </a:lnSpc>
            </a:pPr>
            <a:r>
              <a:rPr lang="ko-KR" altLang="en-US" sz="4000" b="1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주요기능</a:t>
            </a:r>
          </a:p>
        </p:txBody>
      </p:sp>
      <p:sp>
        <p:nvSpPr>
          <p:cNvPr id="15" name="부제목 14"/>
          <p:cNvSpPr txBox="1">
            <a:spLocks/>
          </p:cNvSpPr>
          <p:nvPr/>
        </p:nvSpPr>
        <p:spPr>
          <a:xfrm>
            <a:off x="3662045" y="648970"/>
            <a:ext cx="4458970" cy="5365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ln w="9525" cap="flat" cmpd="sng">
                  <a:solidFill>
                    <a:schemeClr val="tx1">
                      <a:lumMod val="75000"/>
                      <a:lumOff val="25000"/>
                      <a:alpha val="6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주요기능 및 UI (장바구니)</a:t>
            </a:r>
            <a:endParaRPr lang="ko-KR" altLang="en-US" sz="1400" b="1" cap="none" dirty="0" smtClean="0">
              <a:ln w="9525" cap="flat" cmpd="sng">
                <a:solidFill>
                  <a:schemeClr val="tx1">
                    <a:lumMod val="75000"/>
                    <a:lumOff val="25000"/>
                    <a:alpha val="68627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00" y="1116965"/>
            <a:ext cx="5740400" cy="1270"/>
          </a:xfrm>
          <a:prstGeom prst="line">
            <a:avLst/>
          </a:prstGeom>
          <a:ln w="25400" cap="flat" cmpd="sng">
            <a:solidFill>
              <a:srgbClr val="09307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부제목 49"/>
          <p:cNvSpPr txBox="1">
            <a:spLocks/>
          </p:cNvSpPr>
          <p:nvPr/>
        </p:nvSpPr>
        <p:spPr>
          <a:xfrm>
            <a:off x="3661410" y="5652770"/>
            <a:ext cx="7782560" cy="82804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 smtClean="0">
              <a:ln w="9525" cap="flat" cmpd="sng">
                <a:solidFill>
                  <a:schemeClr val="tx1">
                    <a:lumMod val="75000"/>
                    <a:lumOff val="25000"/>
                    <a:alpha val="68627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784600" y="5548630"/>
            <a:ext cx="5740400" cy="1270"/>
          </a:xfrm>
          <a:prstGeom prst="line">
            <a:avLst/>
          </a:prstGeom>
          <a:ln w="25400" cap="flat" cmpd="sng">
            <a:solidFill>
              <a:srgbClr val="09307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>
            <a:spLocks/>
          </p:cNvSpPr>
          <p:nvPr/>
        </p:nvSpPr>
        <p:spPr>
          <a:xfrm>
            <a:off x="3793490" y="1185545"/>
            <a:ext cx="7482205" cy="4181475"/>
          </a:xfrm>
          <a:prstGeom prst="rect">
            <a:avLst/>
          </a:prstGeom>
          <a:noFill/>
          <a:ln w="31750" cap="flat" cmpd="sng">
            <a:solidFill>
              <a:srgbClr val="00206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4" name="부제목 43"/>
          <p:cNvSpPr txBox="1">
            <a:spLocks/>
          </p:cNvSpPr>
          <p:nvPr/>
        </p:nvSpPr>
        <p:spPr>
          <a:xfrm>
            <a:off x="6672580" y="1621155"/>
            <a:ext cx="1709420" cy="5365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ln w="9525" cap="flat" cmpd="sng">
                  <a:solidFill>
                    <a:schemeClr val="tx1">
                      <a:lumMod val="75000"/>
                      <a:lumOff val="25000"/>
                      <a:alpha val="6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PICTURE</a:t>
            </a:r>
            <a:endParaRPr lang="ko-KR" altLang="en-US" sz="2800" b="1" cap="none" dirty="0" smtClean="0">
              <a:ln w="9525" cap="flat" cmpd="sng">
                <a:solidFill>
                  <a:schemeClr val="tx1">
                    <a:lumMod val="75000"/>
                    <a:lumOff val="25000"/>
                    <a:alpha val="68627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59"/>
          <p:cNvSpPr txBox="1">
            <a:spLocks/>
          </p:cNvSpPr>
          <p:nvPr/>
        </p:nvSpPr>
        <p:spPr>
          <a:xfrm>
            <a:off x="3412490" y="5655310"/>
            <a:ext cx="756031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Ajax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를 이용한 </a:t>
            </a:r>
            <a:r>
              <a:rPr lang="en-US" altLang="ko-KR" sz="1800" b="0" cap="non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선택메뉴</a:t>
            </a:r>
            <a:r>
              <a:rPr lang="en-US" altLang="ko-KR" sz="1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 수량조절 및 선택 상품 주문</a:t>
            </a:r>
            <a:endParaRPr lang="ko-KR" altLang="en-US" sz="1800" b="0" cap="none" dirty="0" smtClean="0">
              <a:solidFill>
                <a:schemeClr val="tx1"/>
              </a:solidFill>
              <a:latin typeface="Tmon몬소리 Black" charset="0"/>
              <a:ea typeface="Tmon몬소리 Black" charset="0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0" y="1169035"/>
            <a:ext cx="8795385" cy="431673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0"/>
            <a:ext cx="3192145" cy="6878320"/>
          </a:xfrm>
          <a:custGeom>
            <a:avLst/>
            <a:gdLst>
              <a:gd name="TX0" fmla="*/ 0 w 3190877"/>
              <a:gd name="TY0" fmla="*/ 0 h 6877052"/>
              <a:gd name="TX1" fmla="*/ 3190875 w 3190877"/>
              <a:gd name="TY1" fmla="*/ 0 h 6877052"/>
              <a:gd name="TX2" fmla="*/ 2286000 w 3190877"/>
              <a:gd name="TY2" fmla="*/ 6877050 h 6877052"/>
              <a:gd name="TX3" fmla="*/ 0 w 3190877"/>
              <a:gd name="TY3" fmla="*/ 6858000 h 6877052"/>
              <a:gd name="TX4" fmla="*/ 0 w 3190877"/>
              <a:gd name="TY4" fmla="*/ 0 h 6877052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3190877" h="6877052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09307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제목 8"/>
          <p:cNvSpPr txBox="1">
            <a:spLocks/>
          </p:cNvSpPr>
          <p:nvPr/>
        </p:nvSpPr>
        <p:spPr>
          <a:xfrm>
            <a:off x="25400" y="546735"/>
            <a:ext cx="2909570" cy="154368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eaLnBrk="0">
              <a:lnSpc>
                <a:spcPct val="90000"/>
              </a:lnSpc>
            </a:pPr>
            <a:r>
              <a:rPr lang="en-US" altLang="ko-KR" sz="4000" b="1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06_ </a:t>
            </a:r>
          </a:p>
          <a:p>
            <a:pPr eaLnBrk="0">
              <a:lnSpc>
                <a:spcPct val="90000"/>
              </a:lnSpc>
            </a:pPr>
            <a:r>
              <a:rPr lang="ko-KR" altLang="en-US" sz="4000" b="1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주요기능</a:t>
            </a:r>
          </a:p>
        </p:txBody>
      </p:sp>
      <p:sp>
        <p:nvSpPr>
          <p:cNvPr id="15" name="부제목 14"/>
          <p:cNvSpPr txBox="1">
            <a:spLocks/>
          </p:cNvSpPr>
          <p:nvPr/>
        </p:nvSpPr>
        <p:spPr>
          <a:xfrm>
            <a:off x="3662045" y="648970"/>
            <a:ext cx="4458970" cy="5365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ln w="9525" cap="flat" cmpd="sng">
                  <a:solidFill>
                    <a:schemeClr val="tx1">
                      <a:lumMod val="75000"/>
                      <a:lumOff val="25000"/>
                      <a:alpha val="6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주요기능 및 UI (결제)</a:t>
            </a:r>
            <a:endParaRPr lang="ko-KR" altLang="en-US" sz="1400" b="1" cap="none" dirty="0" smtClean="0">
              <a:ln w="9525" cap="flat" cmpd="sng">
                <a:solidFill>
                  <a:schemeClr val="tx1">
                    <a:lumMod val="75000"/>
                    <a:lumOff val="25000"/>
                    <a:alpha val="68627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00" y="1116965"/>
            <a:ext cx="5740400" cy="1270"/>
          </a:xfrm>
          <a:prstGeom prst="line">
            <a:avLst/>
          </a:prstGeom>
          <a:ln w="25400" cap="flat" cmpd="sng">
            <a:solidFill>
              <a:srgbClr val="09307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부제목 49"/>
          <p:cNvSpPr txBox="1">
            <a:spLocks/>
          </p:cNvSpPr>
          <p:nvPr/>
        </p:nvSpPr>
        <p:spPr>
          <a:xfrm>
            <a:off x="3661410" y="5652770"/>
            <a:ext cx="7782560" cy="82804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 smtClean="0">
              <a:ln w="9525" cap="flat" cmpd="sng">
                <a:solidFill>
                  <a:schemeClr val="tx1">
                    <a:lumMod val="75000"/>
                    <a:lumOff val="25000"/>
                    <a:alpha val="68627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784600" y="5548630"/>
            <a:ext cx="5740400" cy="1270"/>
          </a:xfrm>
          <a:prstGeom prst="line">
            <a:avLst/>
          </a:prstGeom>
          <a:ln w="25400" cap="flat" cmpd="sng">
            <a:solidFill>
              <a:srgbClr val="09307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>
            <a:spLocks/>
          </p:cNvSpPr>
          <p:nvPr/>
        </p:nvSpPr>
        <p:spPr>
          <a:xfrm>
            <a:off x="3793490" y="1185545"/>
            <a:ext cx="7482205" cy="4181475"/>
          </a:xfrm>
          <a:prstGeom prst="rect">
            <a:avLst/>
          </a:prstGeom>
          <a:noFill/>
          <a:ln w="31750" cap="flat" cmpd="sng">
            <a:solidFill>
              <a:srgbClr val="00206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4" name="부제목 43"/>
          <p:cNvSpPr txBox="1">
            <a:spLocks/>
          </p:cNvSpPr>
          <p:nvPr/>
        </p:nvSpPr>
        <p:spPr>
          <a:xfrm>
            <a:off x="6672580" y="1621155"/>
            <a:ext cx="1709420" cy="5365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ln w="9525" cap="flat" cmpd="sng">
                  <a:solidFill>
                    <a:schemeClr val="tx1">
                      <a:lumMod val="75000"/>
                      <a:lumOff val="25000"/>
                      <a:alpha val="6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PICTURE</a:t>
            </a:r>
            <a:endParaRPr lang="ko-KR" altLang="en-US" sz="2800" b="1" cap="none" dirty="0" smtClean="0">
              <a:ln w="9525" cap="flat" cmpd="sng">
                <a:solidFill>
                  <a:schemeClr val="tx1">
                    <a:lumMod val="75000"/>
                    <a:lumOff val="25000"/>
                    <a:alpha val="68627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59"/>
          <p:cNvSpPr txBox="1">
            <a:spLocks/>
          </p:cNvSpPr>
          <p:nvPr/>
        </p:nvSpPr>
        <p:spPr>
          <a:xfrm>
            <a:off x="3412490" y="5655310"/>
            <a:ext cx="756031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선택한 매장정보 및 주문자 정보</a:t>
            </a:r>
            <a:endParaRPr lang="ko-KR" altLang="en-US" sz="1800" b="0" cap="none" dirty="0" smtClean="0">
              <a:solidFill>
                <a:schemeClr val="tx1"/>
              </a:solidFill>
              <a:latin typeface="Tmon몬소리 Black" charset="0"/>
              <a:ea typeface="Tmon몬소리 Black" charset="0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55" y="2290445"/>
            <a:ext cx="8333105" cy="3205480"/>
          </a:xfrm>
          <a:prstGeom prst="rect">
            <a:avLst/>
          </a:prstGeom>
          <a:noFill/>
        </p:spPr>
      </p:pic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45" y="1130935"/>
            <a:ext cx="8305165" cy="11595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0"/>
            <a:ext cx="3192145" cy="6878320"/>
          </a:xfrm>
          <a:custGeom>
            <a:avLst/>
            <a:gdLst>
              <a:gd name="TX0" fmla="*/ 0 w 3190877"/>
              <a:gd name="TY0" fmla="*/ 0 h 6877052"/>
              <a:gd name="TX1" fmla="*/ 3190875 w 3190877"/>
              <a:gd name="TY1" fmla="*/ 0 h 6877052"/>
              <a:gd name="TX2" fmla="*/ 2286000 w 3190877"/>
              <a:gd name="TY2" fmla="*/ 6877050 h 6877052"/>
              <a:gd name="TX3" fmla="*/ 0 w 3190877"/>
              <a:gd name="TY3" fmla="*/ 6858000 h 6877052"/>
              <a:gd name="TX4" fmla="*/ 0 w 3190877"/>
              <a:gd name="TY4" fmla="*/ 0 h 6877052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3190877" h="6877052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09307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제목 8"/>
          <p:cNvSpPr txBox="1">
            <a:spLocks/>
          </p:cNvSpPr>
          <p:nvPr/>
        </p:nvSpPr>
        <p:spPr>
          <a:xfrm>
            <a:off x="25400" y="546735"/>
            <a:ext cx="2909570" cy="154368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eaLnBrk="0">
              <a:lnSpc>
                <a:spcPct val="90000"/>
              </a:lnSpc>
            </a:pPr>
            <a:r>
              <a:rPr lang="en-US" altLang="ko-KR" sz="4000" b="1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06_ </a:t>
            </a:r>
          </a:p>
          <a:p>
            <a:pPr eaLnBrk="0">
              <a:lnSpc>
                <a:spcPct val="90000"/>
              </a:lnSpc>
            </a:pPr>
            <a:r>
              <a:rPr lang="ko-KR" altLang="en-US" sz="4000" b="1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주요기능</a:t>
            </a:r>
          </a:p>
        </p:txBody>
      </p:sp>
      <p:sp>
        <p:nvSpPr>
          <p:cNvPr id="15" name="부제목 14"/>
          <p:cNvSpPr txBox="1">
            <a:spLocks/>
          </p:cNvSpPr>
          <p:nvPr/>
        </p:nvSpPr>
        <p:spPr>
          <a:xfrm>
            <a:off x="3662045" y="648970"/>
            <a:ext cx="4458970" cy="5365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ln w="9525" cap="flat" cmpd="sng">
                  <a:solidFill>
                    <a:schemeClr val="tx1">
                      <a:lumMod val="75000"/>
                      <a:lumOff val="25000"/>
                      <a:alpha val="6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주요기능 및 UI (결제)</a:t>
            </a:r>
            <a:endParaRPr lang="ko-KR" altLang="en-US" sz="1400" b="1" cap="none" dirty="0" smtClean="0">
              <a:ln w="9525" cap="flat" cmpd="sng">
                <a:solidFill>
                  <a:schemeClr val="tx1">
                    <a:lumMod val="75000"/>
                    <a:lumOff val="25000"/>
                    <a:alpha val="68627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00" y="1116965"/>
            <a:ext cx="5740400" cy="1270"/>
          </a:xfrm>
          <a:prstGeom prst="line">
            <a:avLst/>
          </a:prstGeom>
          <a:ln w="25400" cap="flat" cmpd="sng">
            <a:solidFill>
              <a:srgbClr val="09307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부제목 49"/>
          <p:cNvSpPr txBox="1">
            <a:spLocks/>
          </p:cNvSpPr>
          <p:nvPr/>
        </p:nvSpPr>
        <p:spPr>
          <a:xfrm>
            <a:off x="3661410" y="5652770"/>
            <a:ext cx="7782560" cy="82804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 smtClean="0">
              <a:ln w="9525" cap="flat" cmpd="sng">
                <a:solidFill>
                  <a:schemeClr val="tx1">
                    <a:lumMod val="75000"/>
                    <a:lumOff val="25000"/>
                    <a:alpha val="68627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784600" y="5548630"/>
            <a:ext cx="5740400" cy="1270"/>
          </a:xfrm>
          <a:prstGeom prst="line">
            <a:avLst/>
          </a:prstGeom>
          <a:ln w="25400" cap="flat" cmpd="sng">
            <a:solidFill>
              <a:srgbClr val="09307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>
            <a:spLocks/>
          </p:cNvSpPr>
          <p:nvPr/>
        </p:nvSpPr>
        <p:spPr>
          <a:xfrm>
            <a:off x="3793490" y="1185545"/>
            <a:ext cx="7482205" cy="4181475"/>
          </a:xfrm>
          <a:prstGeom prst="rect">
            <a:avLst/>
          </a:prstGeom>
          <a:noFill/>
          <a:ln w="31750" cap="flat" cmpd="sng">
            <a:solidFill>
              <a:srgbClr val="00206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4" name="부제목 43"/>
          <p:cNvSpPr txBox="1">
            <a:spLocks/>
          </p:cNvSpPr>
          <p:nvPr/>
        </p:nvSpPr>
        <p:spPr>
          <a:xfrm>
            <a:off x="6672580" y="1621155"/>
            <a:ext cx="1709420" cy="5365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ln w="9525" cap="flat" cmpd="sng">
                  <a:solidFill>
                    <a:schemeClr val="tx1">
                      <a:lumMod val="75000"/>
                      <a:lumOff val="25000"/>
                      <a:alpha val="6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PICTURE</a:t>
            </a:r>
            <a:endParaRPr lang="ko-KR" altLang="en-US" sz="2800" b="1" cap="none" dirty="0" smtClean="0">
              <a:ln w="9525" cap="flat" cmpd="sng">
                <a:solidFill>
                  <a:schemeClr val="tx1">
                    <a:lumMod val="75000"/>
                    <a:lumOff val="25000"/>
                    <a:alpha val="68627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59"/>
          <p:cNvSpPr txBox="1">
            <a:spLocks/>
          </p:cNvSpPr>
          <p:nvPr/>
        </p:nvSpPr>
        <p:spPr>
          <a:xfrm>
            <a:off x="3412490" y="5655310"/>
            <a:ext cx="756031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Ajax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를 이용한 주문내역 및 주문매장에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한줄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 후기작성 기능</a:t>
            </a:r>
            <a:endParaRPr lang="ko-KR" altLang="en-US" sz="1800" b="0" cap="none" dirty="0" smtClean="0">
              <a:solidFill>
                <a:schemeClr val="tx1"/>
              </a:solidFill>
              <a:latin typeface="Tmon몬소리 Black" charset="0"/>
              <a:ea typeface="Tmon몬소리 Black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145" y="1183640"/>
            <a:ext cx="8333105" cy="43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900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0" y="0"/>
            <a:ext cx="3192780" cy="6878955"/>
          </a:xfrm>
          <a:custGeom>
            <a:gdLst>
              <a:gd fmla="*/ 0 w 3190878" name="TX0"/>
              <a:gd fmla="*/ 0 h 6877053" name="TY0"/>
              <a:gd fmla="*/ 3190875 w 3190878" name="TX1"/>
              <a:gd fmla="*/ 0 h 6877053" name="TY1"/>
              <a:gd fmla="*/ 2286000 w 3190878" name="TX2"/>
              <a:gd fmla="*/ 6877050 h 6877053" name="TY2"/>
              <a:gd fmla="*/ 0 w 3190878" name="TX3"/>
              <a:gd fmla="*/ 6858000 h 6877053" name="TY3"/>
              <a:gd fmla="*/ 0 w 3190878" name="TX4"/>
              <a:gd fmla="*/ 0 h 6877053" name="TY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3190878" h="6877053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9307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제목 8"/>
          <p:cNvSpPr txBox="1">
            <a:spLocks/>
          </p:cNvSpPr>
          <p:nvPr/>
        </p:nvSpPr>
        <p:spPr>
          <a:xfrm rot="0">
            <a:off x="25400" y="546735"/>
            <a:ext cx="2910205" cy="154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1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06_ </a:t>
            </a:r>
            <a:endParaRPr lang="ko-KR" altLang="en-US" sz="4000" cap="none" dirty="0" smtClean="0" b="1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1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주요기능</a:t>
            </a:r>
            <a:endParaRPr lang="ko-KR" altLang="en-US" sz="4000" cap="none" dirty="0" smtClean="0" b="1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부제목 14"/>
          <p:cNvSpPr txBox="1">
            <a:spLocks/>
          </p:cNvSpPr>
          <p:nvPr/>
        </p:nvSpPr>
        <p:spPr>
          <a:xfrm rot="0">
            <a:off x="3662045" y="648970"/>
            <a:ext cx="5095875" cy="53721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ln w="9525" cap="flat" cmpd="sng">
                  <a:solidFill>
                    <a:schemeClr val="tx1">
                      <a:lumMod val="75000"/>
                      <a:lumOff val="25000"/>
                      <a:alpha val="67843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주요기능 및 UI (가게 정보 수정)</a:t>
            </a:r>
            <a:endParaRPr lang="ko-KR" altLang="en-US" sz="2800" cap="none" dirty="0" smtClean="0" b="1">
              <a:ln w="9525" cap="flat" cmpd="sng">
                <a:solidFill>
                  <a:schemeClr val="tx1">
                    <a:lumMod val="75000"/>
                    <a:lumOff val="25000"/>
                    <a:alpha val="67843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rot="0">
            <a:off x="3784600" y="1116965"/>
            <a:ext cx="5741035" cy="1905"/>
          </a:xfrm>
          <a:prstGeom prst="line"/>
          <a:ln w="25400" cap="flat" cmpd="sng">
            <a:solidFill>
              <a:srgbClr val="09307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부제목 49"/>
          <p:cNvSpPr txBox="1">
            <a:spLocks/>
          </p:cNvSpPr>
          <p:nvPr/>
        </p:nvSpPr>
        <p:spPr>
          <a:xfrm rot="0">
            <a:off x="3661410" y="5633720"/>
            <a:ext cx="7783195" cy="82867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spc="-20" dirty="0" smtClean="0" b="0">
                <a:ln w="9525" cap="flat" cmpd="sng">
                  <a:solidFill>
                    <a:schemeClr val="tx1">
                      <a:lumMod val="75000"/>
                      <a:lumOff val="25000"/>
                      <a:alpha val="67843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점포등록 및 점포별 메뉴 수정</a:t>
            </a:r>
            <a:endParaRPr lang="ko-KR" altLang="en-US" sz="1800" cap="none" dirty="0" smtClean="0" b="0">
              <a:ln w="9525" cap="flat" cmpd="sng">
                <a:solidFill>
                  <a:schemeClr val="tx1">
                    <a:lumMod val="75000"/>
                    <a:lumOff val="25000"/>
                    <a:alpha val="67843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</p:txBody>
      </p:sp>
      <p:sp>
        <p:nvSpPr>
          <p:cNvPr id="35" name="제목 34"/>
          <p:cNvSpPr txBox="1">
            <a:spLocks/>
          </p:cNvSpPr>
          <p:nvPr/>
        </p:nvSpPr>
        <p:spPr>
          <a:xfrm rot="0">
            <a:off x="361315" y="3084195"/>
            <a:ext cx="2910205" cy="42481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01_ SITUATION</a:t>
            </a:r>
            <a:endParaRPr lang="ko-KR" altLang="en-US" sz="2000" cap="none" dirty="0" smtClean="0" b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제목 35"/>
          <p:cNvSpPr txBox="1">
            <a:spLocks/>
          </p:cNvSpPr>
          <p:nvPr/>
        </p:nvSpPr>
        <p:spPr>
          <a:xfrm rot="0">
            <a:off x="361315" y="3600450"/>
            <a:ext cx="2910205" cy="42481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03_ NEEDS</a:t>
            </a:r>
            <a:endParaRPr lang="ko-KR" altLang="en-US" sz="2000" cap="none" dirty="0" smtClean="0" b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제목 52"/>
          <p:cNvSpPr txBox="1">
            <a:spLocks/>
          </p:cNvSpPr>
          <p:nvPr/>
        </p:nvSpPr>
        <p:spPr>
          <a:xfrm rot="0">
            <a:off x="361315" y="4117340"/>
            <a:ext cx="2910205" cy="42481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04_ PRODUCT</a:t>
            </a:r>
            <a:endParaRPr lang="ko-KR" altLang="en-US" sz="2000" cap="none" dirty="0" smtClean="0" b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제목 54"/>
          <p:cNvSpPr txBox="1">
            <a:spLocks/>
          </p:cNvSpPr>
          <p:nvPr/>
        </p:nvSpPr>
        <p:spPr>
          <a:xfrm rot="0">
            <a:off x="361315" y="4633595"/>
            <a:ext cx="2910205" cy="42481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02_ CONCEPT</a:t>
            </a:r>
            <a:endParaRPr lang="ko-KR" altLang="en-US" sz="2000" cap="none" dirty="0" smtClean="0" b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제목 56"/>
          <p:cNvSpPr txBox="1">
            <a:spLocks/>
          </p:cNvSpPr>
          <p:nvPr/>
        </p:nvSpPr>
        <p:spPr>
          <a:xfrm rot="0">
            <a:off x="361315" y="5150485"/>
            <a:ext cx="2910205" cy="42481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02_ MARKETING</a:t>
            </a:r>
            <a:endParaRPr lang="ko-KR" altLang="en-US" sz="2000" cap="none" dirty="0" smtClean="0" b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 rot="0">
            <a:off x="3784600" y="5548630"/>
            <a:ext cx="5741035" cy="1905"/>
          </a:xfrm>
          <a:prstGeom prst="line"/>
          <a:ln w="25400" cap="flat" cmpd="sng">
            <a:solidFill>
              <a:srgbClr val="09307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>
            <a:spLocks/>
          </p:cNvSpPr>
          <p:nvPr/>
        </p:nvSpPr>
        <p:spPr>
          <a:xfrm rot="0">
            <a:off x="3793490" y="1185545"/>
            <a:ext cx="7482840" cy="4182110"/>
          </a:xfrm>
          <a:prstGeom prst="rect"/>
          <a:noFill/>
          <a:ln w="31750" cap="flat" cmpd="sng">
            <a:solidFill>
              <a:srgbClr val="00206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4" name="부제목 43"/>
          <p:cNvSpPr txBox="1">
            <a:spLocks/>
          </p:cNvSpPr>
          <p:nvPr/>
        </p:nvSpPr>
        <p:spPr>
          <a:xfrm rot="0">
            <a:off x="6672580" y="1621155"/>
            <a:ext cx="1710055" cy="53721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ln w="9525" cap="flat" cmpd="sng">
                  <a:solidFill>
                    <a:schemeClr val="tx1">
                      <a:lumMod val="75000"/>
                      <a:lumOff val="25000"/>
                      <a:alpha val="67843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PICTURE</a:t>
            </a:r>
            <a:endParaRPr lang="ko-KR" altLang="en-US" sz="2800" cap="none" dirty="0" smtClean="0" b="1">
              <a:ln w="9525" cap="flat" cmpd="sng">
                <a:solidFill>
                  <a:schemeClr val="tx1">
                    <a:lumMod val="75000"/>
                    <a:lumOff val="25000"/>
                    <a:alpha val="67843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0" name="그림 59" descr="C:/Users/youngsin/AppData/Roaming/PolarisOffice/ETemp/9476_8430960/fImage4810410856334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95320" y="1140460"/>
            <a:ext cx="4016375" cy="4326890"/>
          </a:xfrm>
          <a:prstGeom prst="rect"/>
          <a:noFill/>
        </p:spPr>
      </p:pic>
      <p:pic>
        <p:nvPicPr>
          <p:cNvPr id="61" name="그림 60" descr="C:/Users/youngsin/AppData/Roaming/PolarisOffice/ETemp/9476_8430960/fImage6689610866500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10425" y="1140460"/>
            <a:ext cx="4327525" cy="43522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0"/>
            <a:ext cx="3192145" cy="6878320"/>
          </a:xfrm>
          <a:custGeom>
            <a:avLst/>
            <a:gdLst>
              <a:gd name="TX0" fmla="*/ 0 w 3190877"/>
              <a:gd name="TY0" fmla="*/ 0 h 6877052"/>
              <a:gd name="TX1" fmla="*/ 3190875 w 3190877"/>
              <a:gd name="TY1" fmla="*/ 0 h 6877052"/>
              <a:gd name="TX2" fmla="*/ 2286000 w 3190877"/>
              <a:gd name="TY2" fmla="*/ 6877050 h 6877052"/>
              <a:gd name="TX3" fmla="*/ 0 w 3190877"/>
              <a:gd name="TY3" fmla="*/ 6858000 h 6877052"/>
              <a:gd name="TX4" fmla="*/ 0 w 3190877"/>
              <a:gd name="TY4" fmla="*/ 0 h 6877052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3190877" h="6877052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09307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제목 8"/>
          <p:cNvSpPr txBox="1">
            <a:spLocks/>
          </p:cNvSpPr>
          <p:nvPr/>
        </p:nvSpPr>
        <p:spPr>
          <a:xfrm>
            <a:off x="25400" y="546735"/>
            <a:ext cx="2909570" cy="154368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eaLnBrk="0">
              <a:lnSpc>
                <a:spcPct val="90000"/>
              </a:lnSpc>
            </a:pPr>
            <a:r>
              <a:rPr lang="en-US" altLang="ko-KR" sz="4000" b="1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06_ </a:t>
            </a:r>
          </a:p>
          <a:p>
            <a:pPr eaLnBrk="0">
              <a:lnSpc>
                <a:spcPct val="90000"/>
              </a:lnSpc>
            </a:pPr>
            <a:r>
              <a:rPr lang="ko-KR" altLang="en-US" sz="4000" b="1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주요기능</a:t>
            </a:r>
          </a:p>
        </p:txBody>
      </p:sp>
      <p:sp>
        <p:nvSpPr>
          <p:cNvPr id="15" name="부제목 14"/>
          <p:cNvSpPr txBox="1">
            <a:spLocks/>
          </p:cNvSpPr>
          <p:nvPr/>
        </p:nvSpPr>
        <p:spPr>
          <a:xfrm>
            <a:off x="3662045" y="648970"/>
            <a:ext cx="5095240" cy="5365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ln w="9525" cap="flat" cmpd="sng">
                  <a:solidFill>
                    <a:schemeClr val="tx1">
                      <a:lumMod val="75000"/>
                      <a:lumOff val="25000"/>
                      <a:alpha val="6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주요기능 및 UI (가게 매출 내역)</a:t>
            </a:r>
            <a:endParaRPr lang="ko-KR" altLang="en-US" sz="1400" b="1" cap="none" dirty="0" smtClean="0">
              <a:ln w="9525" cap="flat" cmpd="sng">
                <a:solidFill>
                  <a:schemeClr val="tx1">
                    <a:lumMod val="75000"/>
                    <a:lumOff val="25000"/>
                    <a:alpha val="68627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00" y="1116965"/>
            <a:ext cx="5740400" cy="1270"/>
          </a:xfrm>
          <a:prstGeom prst="line">
            <a:avLst/>
          </a:prstGeom>
          <a:ln w="25400" cap="flat" cmpd="sng">
            <a:solidFill>
              <a:srgbClr val="09307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부제목 49"/>
          <p:cNvSpPr txBox="1">
            <a:spLocks/>
          </p:cNvSpPr>
          <p:nvPr/>
        </p:nvSpPr>
        <p:spPr>
          <a:xfrm>
            <a:off x="3661410" y="5633720"/>
            <a:ext cx="7782560" cy="82804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eaLnBrk="0">
              <a:lnSpc>
                <a:spcPct val="90000"/>
              </a:lnSpc>
              <a:spcBef>
                <a:spcPts val="1000"/>
              </a:spcBef>
            </a:pPr>
            <a:r>
              <a:rPr lang="en-US" altLang="ko-KR" sz="1800" b="0" cap="none" spc="-20" dirty="0" smtClean="0">
                <a:ln w="9525" cap="flat" cmpd="sng">
                  <a:solidFill>
                    <a:schemeClr val="tx1">
                      <a:lumMod val="75000"/>
                      <a:lumOff val="25000"/>
                      <a:alpha val="6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Google  </a:t>
            </a:r>
            <a:r>
              <a:rPr lang="en-US" altLang="ko-KR" spc="-20" dirty="0" smtClean="0">
                <a:ln w="9525" cap="flat" cmpd="sng">
                  <a:solidFill>
                    <a:schemeClr val="tx1">
                      <a:lumMod val="75000"/>
                      <a:lumOff val="25000"/>
                      <a:alpha val="6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chart </a:t>
            </a:r>
            <a:r>
              <a:rPr lang="ko-KR" altLang="en-US" spc="-20" dirty="0" smtClean="0">
                <a:ln w="9525" cap="flat" cmpd="sng">
                  <a:solidFill>
                    <a:schemeClr val="tx1">
                      <a:lumMod val="75000"/>
                      <a:lumOff val="25000"/>
                      <a:alpha val="6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를 이용한 </a:t>
            </a:r>
            <a:r>
              <a:rPr lang="en-US" altLang="ko-KR" sz="1800" b="0" cap="none" spc="-20" dirty="0" err="1" smtClean="0">
                <a:ln w="9525" cap="flat" cmpd="sng">
                  <a:solidFill>
                    <a:schemeClr val="tx1">
                      <a:lumMod val="75000"/>
                      <a:lumOff val="25000"/>
                      <a:alpha val="6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소유점포</a:t>
            </a:r>
            <a:r>
              <a:rPr lang="en-US" altLang="ko-KR" sz="1800" b="0" cap="none" spc="-20" dirty="0" smtClean="0">
                <a:ln w="9525" cap="flat" cmpd="sng">
                  <a:solidFill>
                    <a:schemeClr val="tx1">
                      <a:lumMod val="75000"/>
                      <a:lumOff val="25000"/>
                      <a:alpha val="6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 월별 매출 내역</a:t>
            </a:r>
            <a:endParaRPr lang="ko-KR" altLang="en-US" sz="1800" b="0" cap="none" dirty="0" smtClean="0">
              <a:ln w="9525" cap="flat" cmpd="sng">
                <a:solidFill>
                  <a:schemeClr val="tx1">
                    <a:lumMod val="75000"/>
                    <a:lumOff val="25000"/>
                    <a:alpha val="68627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</p:txBody>
      </p:sp>
      <p:sp>
        <p:nvSpPr>
          <p:cNvPr id="35" name="제목 34"/>
          <p:cNvSpPr txBox="1">
            <a:spLocks/>
          </p:cNvSpPr>
          <p:nvPr/>
        </p:nvSpPr>
        <p:spPr>
          <a:xfrm>
            <a:off x="361315" y="3084195"/>
            <a:ext cx="2909570" cy="42418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01_ SITUATION</a:t>
            </a:r>
            <a:endParaRPr lang="ko-KR" altLang="en-US" sz="2000" b="0" cap="none" dirty="0" smtClean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제목 35"/>
          <p:cNvSpPr txBox="1">
            <a:spLocks/>
          </p:cNvSpPr>
          <p:nvPr/>
        </p:nvSpPr>
        <p:spPr>
          <a:xfrm>
            <a:off x="361315" y="3600450"/>
            <a:ext cx="2909570" cy="42418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03_ NEEDS</a:t>
            </a:r>
            <a:endParaRPr lang="ko-KR" altLang="en-US" sz="2000" b="0" cap="none" dirty="0" smtClean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제목 52"/>
          <p:cNvSpPr txBox="1">
            <a:spLocks/>
          </p:cNvSpPr>
          <p:nvPr/>
        </p:nvSpPr>
        <p:spPr>
          <a:xfrm>
            <a:off x="361315" y="4117340"/>
            <a:ext cx="2909570" cy="42418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04_ PRODUCT</a:t>
            </a:r>
            <a:endParaRPr lang="ko-KR" altLang="en-US" sz="2000" b="0" cap="none" dirty="0" smtClean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제목 54"/>
          <p:cNvSpPr txBox="1">
            <a:spLocks/>
          </p:cNvSpPr>
          <p:nvPr/>
        </p:nvSpPr>
        <p:spPr>
          <a:xfrm>
            <a:off x="361315" y="4633595"/>
            <a:ext cx="2909570" cy="42418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02_ CONCEPT</a:t>
            </a:r>
            <a:endParaRPr lang="ko-KR" altLang="en-US" sz="2000" b="0" cap="none" dirty="0" smtClean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제목 56"/>
          <p:cNvSpPr txBox="1">
            <a:spLocks/>
          </p:cNvSpPr>
          <p:nvPr/>
        </p:nvSpPr>
        <p:spPr>
          <a:xfrm>
            <a:off x="361315" y="5150485"/>
            <a:ext cx="2909570" cy="42418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02_ MARKETING</a:t>
            </a:r>
            <a:endParaRPr lang="ko-KR" altLang="en-US" sz="2000" b="0" cap="none" dirty="0" smtClean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784600" y="5548630"/>
            <a:ext cx="5740400" cy="1270"/>
          </a:xfrm>
          <a:prstGeom prst="line">
            <a:avLst/>
          </a:prstGeom>
          <a:ln w="25400" cap="flat" cmpd="sng">
            <a:solidFill>
              <a:srgbClr val="09307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>
            <a:spLocks/>
          </p:cNvSpPr>
          <p:nvPr/>
        </p:nvSpPr>
        <p:spPr>
          <a:xfrm>
            <a:off x="3793490" y="1185545"/>
            <a:ext cx="7482205" cy="4181475"/>
          </a:xfrm>
          <a:prstGeom prst="rect">
            <a:avLst/>
          </a:prstGeom>
          <a:noFill/>
          <a:ln w="31750" cap="flat" cmpd="sng">
            <a:solidFill>
              <a:srgbClr val="00206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4" name="부제목 43"/>
          <p:cNvSpPr txBox="1">
            <a:spLocks/>
          </p:cNvSpPr>
          <p:nvPr/>
        </p:nvSpPr>
        <p:spPr>
          <a:xfrm>
            <a:off x="6672580" y="1621155"/>
            <a:ext cx="1709420" cy="5365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ln w="9525" cap="flat" cmpd="sng">
                  <a:solidFill>
                    <a:schemeClr val="tx1">
                      <a:lumMod val="75000"/>
                      <a:lumOff val="25000"/>
                      <a:alpha val="6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PICTURE</a:t>
            </a:r>
            <a:endParaRPr lang="ko-KR" altLang="en-US" sz="2800" b="1" cap="none" dirty="0" smtClean="0">
              <a:ln w="9525" cap="flat" cmpd="sng">
                <a:solidFill>
                  <a:schemeClr val="tx1">
                    <a:lumMod val="75000"/>
                    <a:lumOff val="25000"/>
                    <a:alpha val="68627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895" y="1149985"/>
            <a:ext cx="8267065" cy="434594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5">
            <a:lumMod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/>
          </p:cNvSpPr>
          <p:nvPr/>
        </p:nvSpPr>
        <p:spPr>
          <a:xfrm>
            <a:off x="0" y="5313045"/>
            <a:ext cx="12192635" cy="1545590"/>
          </a:xfrm>
          <a:prstGeom prst="rect">
            <a:avLst/>
          </a:prstGeom>
          <a:solidFill>
            <a:schemeClr val="bg1"/>
          </a:solidFill>
          <a:ln w="12700" cap="flat" cmpd="sng">
            <a:prstDash/>
          </a:ln>
          <a:effectLst>
            <a:innerShdw blurRad="63500" dist="50800" dir="16200000">
              <a:srgbClr val="000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grpSp>
        <p:nvGrpSpPr>
          <p:cNvPr id="17" name="그룹 9"/>
          <p:cNvGrpSpPr/>
          <p:nvPr/>
        </p:nvGrpSpPr>
        <p:grpSpPr>
          <a:xfrm>
            <a:off x="-10160" y="-78740"/>
            <a:ext cx="12407265" cy="6936740"/>
            <a:chOff x="-10160" y="-78740"/>
            <a:chExt cx="12407265" cy="6936740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22034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43116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-635" y="3873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62357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81534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98869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19951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39192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58369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75641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96786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15963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35204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252476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73621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92798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12039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29311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50456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369633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388874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406146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427228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446468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465645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482981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504063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523303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542480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559752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580898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600075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619315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636587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657733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676910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696150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715327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736473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755650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774890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792162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813244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832485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851662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868997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890079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909320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928497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945769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966914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986155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1005332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022604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1043749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1062926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1082167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1099439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1120584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1139761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159002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1176274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197356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-635" y="18478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-635" y="33020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-635" y="47625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-635" y="62166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-635" y="76708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-635" y="91313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18415" y="1058545"/>
              <a:ext cx="12194540" cy="635"/>
            </a:xfrm>
            <a:prstGeom prst="line">
              <a:avLst/>
            </a:prstGeom>
            <a:ln w="6350" cap="flat" cmpd="sng">
              <a:solidFill>
                <a:schemeClr val="bg1">
                  <a:lumMod val="95000"/>
                  <a:alpha val="9803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-635" y="120459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-635" y="135001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-635" y="149542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-635" y="164147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-635" y="178689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-635" y="193294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-635" y="207835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-635" y="222440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-635" y="236982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-635" y="251523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-10160" y="2661285"/>
              <a:ext cx="12194540" cy="635"/>
            </a:xfrm>
            <a:prstGeom prst="line">
              <a:avLst/>
            </a:prstGeom>
            <a:ln w="6350" cap="flat" cmpd="sng">
              <a:solidFill>
                <a:schemeClr val="bg1">
                  <a:lumMod val="95000"/>
                  <a:alpha val="9803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-635" y="280670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-635" y="295275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-635" y="309816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-635" y="324358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-635" y="338963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-635" y="353504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-635" y="368109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-635" y="382651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-635" y="397192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-635" y="411797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-635" y="426339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-635" y="440944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-635" y="455485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-635" y="470027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-635" y="484632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-635" y="499173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-635" y="513778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-635" y="528320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-635" y="542925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-635" y="557466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-635" y="572008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-635" y="586613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-635" y="601154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-635" y="615759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-635" y="630301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-635" y="644842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-635" y="659447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-635" y="673989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203200" y="281559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>
            <a:spLocks/>
          </p:cNvSpPr>
          <p:nvPr/>
        </p:nvSpPr>
        <p:spPr>
          <a:xfrm>
            <a:off x="482600" y="1217930"/>
            <a:ext cx="6760845" cy="11087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b="1" cap="none" dirty="0" smtClean="0">
                <a:ln w="9525" cap="flat" cmpd="sng">
                  <a:solidFill>
                    <a:schemeClr val="bg1">
                      <a:alpha val="6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6600" b="1" cap="none" dirty="0" smtClean="0">
              <a:ln w="9525" cap="flat" cmpd="sng">
                <a:solidFill>
                  <a:schemeClr val="bg1">
                    <a:alpha val="69803"/>
                  </a:scheme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직사각형 1"/>
          <p:cNvSpPr>
            <a:spLocks/>
          </p:cNvSpPr>
          <p:nvPr/>
        </p:nvSpPr>
        <p:spPr>
          <a:xfrm>
            <a:off x="6543040" y="1362710"/>
            <a:ext cx="1725295" cy="52324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01 _ </a:t>
            </a:r>
            <a:r>
              <a:rPr lang="ko-KR" altLang="en-US" sz="2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소개</a:t>
            </a:r>
          </a:p>
        </p:txBody>
      </p:sp>
      <p:sp>
        <p:nvSpPr>
          <p:cNvPr id="128" name="직사각형 127"/>
          <p:cNvSpPr>
            <a:spLocks/>
          </p:cNvSpPr>
          <p:nvPr/>
        </p:nvSpPr>
        <p:spPr>
          <a:xfrm>
            <a:off x="6543040" y="1999615"/>
            <a:ext cx="2443480" cy="52324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02 _ </a:t>
            </a:r>
            <a:r>
              <a:rPr lang="ko-KR" altLang="en-US" sz="2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개발환경</a:t>
            </a:r>
          </a:p>
        </p:txBody>
      </p:sp>
      <p:sp>
        <p:nvSpPr>
          <p:cNvPr id="129" name="직사각형 128"/>
          <p:cNvSpPr>
            <a:spLocks/>
          </p:cNvSpPr>
          <p:nvPr/>
        </p:nvSpPr>
        <p:spPr>
          <a:xfrm>
            <a:off x="6543040" y="2635885"/>
            <a:ext cx="2211070" cy="52324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03 _ </a:t>
            </a:r>
            <a:r>
              <a:rPr lang="ko-KR" altLang="en-US" sz="2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사용자</a:t>
            </a:r>
            <a:r>
              <a:rPr lang="en-US" altLang="ko-KR" sz="2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0" name="직사각형 129"/>
          <p:cNvSpPr>
            <a:spLocks/>
          </p:cNvSpPr>
          <p:nvPr/>
        </p:nvSpPr>
        <p:spPr>
          <a:xfrm>
            <a:off x="6543040" y="3272790"/>
            <a:ext cx="2084070" cy="52324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04 _ </a:t>
            </a:r>
            <a:r>
              <a:rPr lang="ko-KR" altLang="en-US" sz="2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사업자</a:t>
            </a:r>
          </a:p>
        </p:txBody>
      </p:sp>
      <p:sp>
        <p:nvSpPr>
          <p:cNvPr id="131" name="직사각형 130"/>
          <p:cNvSpPr>
            <a:spLocks/>
          </p:cNvSpPr>
          <p:nvPr/>
        </p:nvSpPr>
        <p:spPr>
          <a:xfrm>
            <a:off x="6543040" y="3909695"/>
            <a:ext cx="2326005" cy="52324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05 _ DB ERD</a:t>
            </a:r>
            <a:endParaRPr lang="ko-KR" altLang="en-US" sz="2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2" name="직사각형 131"/>
          <p:cNvSpPr>
            <a:spLocks/>
          </p:cNvSpPr>
          <p:nvPr/>
        </p:nvSpPr>
        <p:spPr>
          <a:xfrm>
            <a:off x="6543040" y="4546600"/>
            <a:ext cx="2443480" cy="52324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06 _ </a:t>
            </a:r>
            <a:r>
              <a:rPr lang="ko-KR" altLang="en-US" sz="2800" b="1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주요기</a:t>
            </a:r>
            <a:r>
              <a:rPr lang="ko-KR" altLang="en-US" sz="28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능</a:t>
            </a:r>
            <a:endParaRPr lang="ko-KR" altLang="en-US" sz="2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196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0" y="0"/>
            <a:ext cx="3192780" cy="6878955"/>
          </a:xfrm>
          <a:custGeom>
            <a:gdLst>
              <a:gd fmla="*/ 0 w 3190878" name="TX0"/>
              <a:gd fmla="*/ 0 h 6877053" name="TY0"/>
              <a:gd fmla="*/ 3190875 w 3190878" name="TX1"/>
              <a:gd fmla="*/ 0 h 6877053" name="TY1"/>
              <a:gd fmla="*/ 2286000 w 3190878" name="TX2"/>
              <a:gd fmla="*/ 6877050 h 6877053" name="TY2"/>
              <a:gd fmla="*/ 0 w 3190878" name="TX3"/>
              <a:gd fmla="*/ 6858000 h 6877053" name="TY3"/>
              <a:gd fmla="*/ 0 w 3190878" name="TX4"/>
              <a:gd fmla="*/ 0 h 6877053" name="TY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3190878" h="6877053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9307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제목 8"/>
          <p:cNvSpPr txBox="1">
            <a:spLocks/>
          </p:cNvSpPr>
          <p:nvPr/>
        </p:nvSpPr>
        <p:spPr>
          <a:xfrm rot="0">
            <a:off x="25400" y="546735"/>
            <a:ext cx="2910205" cy="154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1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06_ </a:t>
            </a:r>
            <a:endParaRPr lang="ko-KR" altLang="en-US" sz="4000" cap="none" dirty="0" smtClean="0" b="1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1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주요기능</a:t>
            </a:r>
            <a:endParaRPr lang="ko-KR" altLang="en-US" sz="4000" cap="none" dirty="0" smtClean="0" b="1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부제목 14"/>
          <p:cNvSpPr txBox="1">
            <a:spLocks/>
          </p:cNvSpPr>
          <p:nvPr/>
        </p:nvSpPr>
        <p:spPr>
          <a:xfrm rot="0">
            <a:off x="3662045" y="648970"/>
            <a:ext cx="5095875" cy="53721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ln w="9525" cap="flat" cmpd="sng">
                  <a:solidFill>
                    <a:schemeClr val="tx1">
                      <a:lumMod val="75000"/>
                      <a:lumOff val="25000"/>
                      <a:alpha val="67843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주요기능 및 UI (가게 주문 내역)</a:t>
            </a:r>
            <a:endParaRPr lang="ko-KR" altLang="en-US" sz="2800" cap="none" dirty="0" smtClean="0" b="1">
              <a:ln w="9525" cap="flat" cmpd="sng">
                <a:solidFill>
                  <a:schemeClr val="tx1">
                    <a:lumMod val="75000"/>
                    <a:lumOff val="25000"/>
                    <a:alpha val="67843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rot="0">
            <a:off x="3784600" y="1116965"/>
            <a:ext cx="5741035" cy="1905"/>
          </a:xfrm>
          <a:prstGeom prst="line"/>
          <a:ln w="25400" cap="flat" cmpd="sng">
            <a:solidFill>
              <a:srgbClr val="09307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부제목 49"/>
          <p:cNvSpPr txBox="1">
            <a:spLocks/>
          </p:cNvSpPr>
          <p:nvPr/>
        </p:nvSpPr>
        <p:spPr>
          <a:xfrm rot="0">
            <a:off x="3661410" y="5633720"/>
            <a:ext cx="7783195" cy="82867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spc="-20" dirty="0" smtClean="0" b="0">
                <a:ln w="9525" cap="flat" cmpd="sng">
                  <a:solidFill>
                    <a:schemeClr val="tx1">
                      <a:lumMod val="75000"/>
                      <a:lumOff val="25000"/>
                      <a:alpha val="67843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Ajax를 이용한 가게별 주문내역 </a:t>
            </a:r>
            <a:endParaRPr lang="ko-KR" altLang="en-US" sz="1800" cap="none" dirty="0" smtClean="0" b="0">
              <a:ln w="9525" cap="flat" cmpd="sng">
                <a:solidFill>
                  <a:schemeClr val="tx1">
                    <a:lumMod val="75000"/>
                    <a:lumOff val="25000"/>
                    <a:alpha val="67843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</p:txBody>
      </p:sp>
      <p:sp>
        <p:nvSpPr>
          <p:cNvPr id="35" name="제목 34"/>
          <p:cNvSpPr txBox="1">
            <a:spLocks/>
          </p:cNvSpPr>
          <p:nvPr/>
        </p:nvSpPr>
        <p:spPr>
          <a:xfrm rot="0">
            <a:off x="361315" y="3084195"/>
            <a:ext cx="2910205" cy="42481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01_ SITUATION</a:t>
            </a:r>
            <a:endParaRPr lang="ko-KR" altLang="en-US" sz="2000" cap="none" dirty="0" smtClean="0" b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제목 35"/>
          <p:cNvSpPr txBox="1">
            <a:spLocks/>
          </p:cNvSpPr>
          <p:nvPr/>
        </p:nvSpPr>
        <p:spPr>
          <a:xfrm rot="0">
            <a:off x="361315" y="3600450"/>
            <a:ext cx="2910205" cy="42481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03_ NEEDS</a:t>
            </a:r>
            <a:endParaRPr lang="ko-KR" altLang="en-US" sz="2000" cap="none" dirty="0" smtClean="0" b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제목 52"/>
          <p:cNvSpPr txBox="1">
            <a:spLocks/>
          </p:cNvSpPr>
          <p:nvPr/>
        </p:nvSpPr>
        <p:spPr>
          <a:xfrm rot="0">
            <a:off x="361315" y="4117340"/>
            <a:ext cx="2910205" cy="42481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04_ PRODUCT</a:t>
            </a:r>
            <a:endParaRPr lang="ko-KR" altLang="en-US" sz="2000" cap="none" dirty="0" smtClean="0" b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제목 54"/>
          <p:cNvSpPr txBox="1">
            <a:spLocks/>
          </p:cNvSpPr>
          <p:nvPr/>
        </p:nvSpPr>
        <p:spPr>
          <a:xfrm rot="0">
            <a:off x="361315" y="4633595"/>
            <a:ext cx="2910205" cy="42481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02_ CONCEPT</a:t>
            </a:r>
            <a:endParaRPr lang="ko-KR" altLang="en-US" sz="2000" cap="none" dirty="0" smtClean="0" b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제목 56"/>
          <p:cNvSpPr txBox="1">
            <a:spLocks/>
          </p:cNvSpPr>
          <p:nvPr/>
        </p:nvSpPr>
        <p:spPr>
          <a:xfrm rot="0">
            <a:off x="361315" y="5150485"/>
            <a:ext cx="2910205" cy="42481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02_ MARKETING</a:t>
            </a:r>
            <a:endParaRPr lang="ko-KR" altLang="en-US" sz="2000" cap="none" dirty="0" smtClean="0" b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 rot="0">
            <a:off x="3784600" y="5548630"/>
            <a:ext cx="5741035" cy="1905"/>
          </a:xfrm>
          <a:prstGeom prst="line"/>
          <a:ln w="25400" cap="flat" cmpd="sng">
            <a:solidFill>
              <a:srgbClr val="09307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>
            <a:spLocks/>
          </p:cNvSpPr>
          <p:nvPr/>
        </p:nvSpPr>
        <p:spPr>
          <a:xfrm rot="0">
            <a:off x="3793490" y="1185545"/>
            <a:ext cx="7482840" cy="4182110"/>
          </a:xfrm>
          <a:prstGeom prst="rect"/>
          <a:noFill/>
          <a:ln w="31750" cap="flat" cmpd="sng">
            <a:solidFill>
              <a:srgbClr val="00206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4" name="부제목 43"/>
          <p:cNvSpPr txBox="1">
            <a:spLocks/>
          </p:cNvSpPr>
          <p:nvPr/>
        </p:nvSpPr>
        <p:spPr>
          <a:xfrm rot="0">
            <a:off x="6672580" y="1621155"/>
            <a:ext cx="1710055" cy="53721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ln w="9525" cap="flat" cmpd="sng">
                  <a:solidFill>
                    <a:schemeClr val="tx1">
                      <a:lumMod val="75000"/>
                      <a:lumOff val="25000"/>
                      <a:alpha val="67843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PICTURE</a:t>
            </a:r>
            <a:endParaRPr lang="ko-KR" altLang="en-US" sz="2800" cap="none" dirty="0" smtClean="0" b="1">
              <a:ln w="9525" cap="flat" cmpd="sng">
                <a:solidFill>
                  <a:schemeClr val="tx1">
                    <a:lumMod val="75000"/>
                    <a:lumOff val="25000"/>
                    <a:alpha val="67843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8" name="그림 57" descr="C:/Users/youngsin/AppData/Roaming/PolarisOffice/ETemp/9476_8430960/image1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223895" y="1149985"/>
            <a:ext cx="8267700" cy="4346575"/>
          </a:xfrm>
          <a:prstGeom prst="rect"/>
          <a:noFill/>
        </p:spPr>
      </p:pic>
      <p:pic>
        <p:nvPicPr>
          <p:cNvPr id="59" name="그림 58" descr="C:/Users/youngsin/AppData/Roaming/PolarisOffice/ETemp/9476_8430960/fImage9034110579169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04845" y="1169035"/>
            <a:ext cx="8239125" cy="42983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0"/>
            <a:ext cx="3192145" cy="6878320"/>
          </a:xfrm>
          <a:custGeom>
            <a:avLst/>
            <a:gdLst>
              <a:gd name="TX0" fmla="*/ 0 w 3190877"/>
              <a:gd name="TY0" fmla="*/ 0 h 6877052"/>
              <a:gd name="TX1" fmla="*/ 3190875 w 3190877"/>
              <a:gd name="TY1" fmla="*/ 0 h 6877052"/>
              <a:gd name="TX2" fmla="*/ 2286000 w 3190877"/>
              <a:gd name="TY2" fmla="*/ 6877050 h 6877052"/>
              <a:gd name="TX3" fmla="*/ 0 w 3190877"/>
              <a:gd name="TY3" fmla="*/ 6858000 h 6877052"/>
              <a:gd name="TX4" fmla="*/ 0 w 3190877"/>
              <a:gd name="TY4" fmla="*/ 0 h 6877052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3190877" h="6877052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09307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제목 8"/>
          <p:cNvSpPr txBox="1">
            <a:spLocks/>
          </p:cNvSpPr>
          <p:nvPr/>
        </p:nvSpPr>
        <p:spPr>
          <a:xfrm>
            <a:off x="25400" y="546735"/>
            <a:ext cx="2909570" cy="154368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eaLnBrk="0">
              <a:lnSpc>
                <a:spcPct val="90000"/>
              </a:lnSpc>
            </a:pPr>
            <a:r>
              <a:rPr lang="en-US" altLang="ko-KR" sz="4000" b="1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06_ </a:t>
            </a:r>
          </a:p>
          <a:p>
            <a:pPr eaLnBrk="0">
              <a:lnSpc>
                <a:spcPct val="90000"/>
              </a:lnSpc>
            </a:pPr>
            <a:r>
              <a:rPr lang="ko-KR" altLang="en-US" sz="4000" b="1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주요기능</a:t>
            </a:r>
          </a:p>
        </p:txBody>
      </p:sp>
      <p:sp>
        <p:nvSpPr>
          <p:cNvPr id="15" name="부제목 14"/>
          <p:cNvSpPr txBox="1">
            <a:spLocks/>
          </p:cNvSpPr>
          <p:nvPr/>
        </p:nvSpPr>
        <p:spPr>
          <a:xfrm>
            <a:off x="3662045" y="648970"/>
            <a:ext cx="5095240" cy="5365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ln w="9525" cap="flat" cmpd="sng">
                  <a:solidFill>
                    <a:schemeClr val="tx1">
                      <a:lumMod val="75000"/>
                      <a:lumOff val="25000"/>
                      <a:alpha val="6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주요기능 및 UI (게시판)</a:t>
            </a:r>
            <a:endParaRPr lang="ko-KR" altLang="en-US" sz="1400" b="1" cap="none" dirty="0" smtClean="0">
              <a:ln w="9525" cap="flat" cmpd="sng">
                <a:solidFill>
                  <a:schemeClr val="tx1">
                    <a:lumMod val="75000"/>
                    <a:lumOff val="25000"/>
                    <a:alpha val="68627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00" y="1116965"/>
            <a:ext cx="5740400" cy="1270"/>
          </a:xfrm>
          <a:prstGeom prst="line">
            <a:avLst/>
          </a:prstGeom>
          <a:ln w="25400" cap="flat" cmpd="sng">
            <a:solidFill>
              <a:srgbClr val="09307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부제목 49"/>
          <p:cNvSpPr txBox="1">
            <a:spLocks/>
          </p:cNvSpPr>
          <p:nvPr/>
        </p:nvSpPr>
        <p:spPr>
          <a:xfrm>
            <a:off x="3661410" y="5633720"/>
            <a:ext cx="7783195" cy="82867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spc="-20" dirty="0" smtClean="0" b="0">
                <a:ln w="9525" cap="flat" cmpd="sng">
                  <a:solidFill>
                    <a:schemeClr val="tx1">
                      <a:lumMod val="75000"/>
                      <a:lumOff val="25000"/>
                      <a:alpha val="67843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게시글 파일업로드  / 추천 / 반대 및 댓글 추천/반대 기능 /별점</a:t>
            </a:r>
            <a:endParaRPr lang="ko-KR" altLang="en-US" sz="1800" cap="none" dirty="0" smtClean="0" b="0">
              <a:ln w="9525" cap="flat" cmpd="sng">
                <a:solidFill>
                  <a:schemeClr val="tx1">
                    <a:lumMod val="75000"/>
                    <a:lumOff val="25000"/>
                    <a:alpha val="67843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784600" y="5548630"/>
            <a:ext cx="5740400" cy="1270"/>
          </a:xfrm>
          <a:prstGeom prst="line">
            <a:avLst/>
          </a:prstGeom>
          <a:ln w="25400" cap="flat" cmpd="sng">
            <a:solidFill>
              <a:srgbClr val="09307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>
            <a:spLocks/>
          </p:cNvSpPr>
          <p:nvPr/>
        </p:nvSpPr>
        <p:spPr>
          <a:xfrm>
            <a:off x="3793490" y="1185545"/>
            <a:ext cx="7482205" cy="4181475"/>
          </a:xfrm>
          <a:prstGeom prst="rect">
            <a:avLst/>
          </a:prstGeom>
          <a:noFill/>
          <a:ln w="31750" cap="flat" cmpd="sng">
            <a:solidFill>
              <a:srgbClr val="00206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4" name="부제목 43"/>
          <p:cNvSpPr txBox="1">
            <a:spLocks/>
          </p:cNvSpPr>
          <p:nvPr/>
        </p:nvSpPr>
        <p:spPr>
          <a:xfrm>
            <a:off x="6672580" y="1621155"/>
            <a:ext cx="1709420" cy="5365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ln w="9525" cap="flat" cmpd="sng">
                  <a:solidFill>
                    <a:schemeClr val="tx1">
                      <a:lumMod val="75000"/>
                      <a:lumOff val="25000"/>
                      <a:alpha val="6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PICTURE</a:t>
            </a:r>
            <a:endParaRPr lang="ko-KR" altLang="en-US" sz="2800" b="1" cap="none" dirty="0" smtClean="0">
              <a:ln w="9525" cap="flat" cmpd="sng">
                <a:solidFill>
                  <a:schemeClr val="tx1">
                    <a:lumMod val="75000"/>
                    <a:lumOff val="25000"/>
                    <a:alpha val="68627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1" name="그림 60" descr="C:/Users/youngsin/AppData/Roaming/PolarisOffice/ETemp/9476_8430960/fImage7039010425724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86430" y="1140460"/>
            <a:ext cx="8314055" cy="43364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0"/>
            <a:ext cx="3192145" cy="6878320"/>
          </a:xfrm>
          <a:custGeom>
            <a:avLst/>
            <a:gdLst>
              <a:gd name="TX0" fmla="*/ 0 w 3190877"/>
              <a:gd name="TY0" fmla="*/ 0 h 6877052"/>
              <a:gd name="TX1" fmla="*/ 3190875 w 3190877"/>
              <a:gd name="TY1" fmla="*/ 0 h 6877052"/>
              <a:gd name="TX2" fmla="*/ 2286000 w 3190877"/>
              <a:gd name="TY2" fmla="*/ 6877050 h 6877052"/>
              <a:gd name="TX3" fmla="*/ 0 w 3190877"/>
              <a:gd name="TY3" fmla="*/ 6858000 h 6877052"/>
              <a:gd name="TX4" fmla="*/ 0 w 3190877"/>
              <a:gd name="TY4" fmla="*/ 0 h 6877052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3190877" h="6877052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09307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제목 8"/>
          <p:cNvSpPr txBox="1">
            <a:spLocks/>
          </p:cNvSpPr>
          <p:nvPr/>
        </p:nvSpPr>
        <p:spPr>
          <a:xfrm>
            <a:off x="25400" y="546735"/>
            <a:ext cx="2909570" cy="154368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eaLnBrk="0">
              <a:lnSpc>
                <a:spcPct val="90000"/>
              </a:lnSpc>
            </a:pPr>
            <a:r>
              <a:rPr lang="en-US" altLang="ko-KR" sz="4000" b="1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06_ </a:t>
            </a:r>
          </a:p>
          <a:p>
            <a:pPr eaLnBrk="0">
              <a:lnSpc>
                <a:spcPct val="90000"/>
              </a:lnSpc>
            </a:pPr>
            <a:r>
              <a:rPr lang="ko-KR" altLang="en-US" sz="4000" b="1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주요기능</a:t>
            </a:r>
          </a:p>
        </p:txBody>
      </p:sp>
      <p:sp>
        <p:nvSpPr>
          <p:cNvPr id="15" name="부제목 14"/>
          <p:cNvSpPr txBox="1">
            <a:spLocks/>
          </p:cNvSpPr>
          <p:nvPr/>
        </p:nvSpPr>
        <p:spPr>
          <a:xfrm>
            <a:off x="3662045" y="648970"/>
            <a:ext cx="5095240" cy="5365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ln w="9525" cap="flat" cmpd="sng">
                  <a:solidFill>
                    <a:schemeClr val="tx1">
                      <a:lumMod val="75000"/>
                      <a:lumOff val="25000"/>
                      <a:alpha val="6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주요기능 및 UI (게시판 검색)</a:t>
            </a:r>
            <a:endParaRPr lang="ko-KR" altLang="en-US" sz="1400" b="1" cap="none" dirty="0" smtClean="0">
              <a:ln w="9525" cap="flat" cmpd="sng">
                <a:solidFill>
                  <a:schemeClr val="tx1">
                    <a:lumMod val="75000"/>
                    <a:lumOff val="25000"/>
                    <a:alpha val="68627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00" y="1116965"/>
            <a:ext cx="5740400" cy="1270"/>
          </a:xfrm>
          <a:prstGeom prst="line">
            <a:avLst/>
          </a:prstGeom>
          <a:ln w="25400" cap="flat" cmpd="sng">
            <a:solidFill>
              <a:srgbClr val="09307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부제목 49"/>
          <p:cNvSpPr txBox="1">
            <a:spLocks/>
          </p:cNvSpPr>
          <p:nvPr/>
        </p:nvSpPr>
        <p:spPr>
          <a:xfrm>
            <a:off x="3661410" y="5633720"/>
            <a:ext cx="7782560" cy="82804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spc="-20" dirty="0" smtClean="0">
                <a:ln w="9525" cap="flat" cmpd="sng">
                  <a:solidFill>
                    <a:schemeClr val="tx1">
                      <a:lumMod val="75000"/>
                      <a:lumOff val="25000"/>
                      <a:alpha val="6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게시글 내용,제목,위치등 검색기능</a:t>
            </a:r>
            <a:endParaRPr lang="ko-KR" altLang="en-US" sz="1800" b="0" cap="none" dirty="0" smtClean="0">
              <a:ln w="9525" cap="flat" cmpd="sng">
                <a:solidFill>
                  <a:schemeClr val="tx1">
                    <a:lumMod val="75000"/>
                    <a:lumOff val="25000"/>
                    <a:alpha val="68627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784600" y="5548630"/>
            <a:ext cx="5740400" cy="1270"/>
          </a:xfrm>
          <a:prstGeom prst="line">
            <a:avLst/>
          </a:prstGeom>
          <a:ln w="25400" cap="flat" cmpd="sng">
            <a:solidFill>
              <a:srgbClr val="09307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>
            <a:spLocks/>
          </p:cNvSpPr>
          <p:nvPr/>
        </p:nvSpPr>
        <p:spPr>
          <a:xfrm>
            <a:off x="3793490" y="1185545"/>
            <a:ext cx="7482205" cy="4181475"/>
          </a:xfrm>
          <a:prstGeom prst="rect">
            <a:avLst/>
          </a:prstGeom>
          <a:noFill/>
          <a:ln w="31750" cap="flat" cmpd="sng">
            <a:solidFill>
              <a:srgbClr val="00206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4" name="부제목 43"/>
          <p:cNvSpPr txBox="1">
            <a:spLocks/>
          </p:cNvSpPr>
          <p:nvPr/>
        </p:nvSpPr>
        <p:spPr>
          <a:xfrm>
            <a:off x="6672580" y="1621155"/>
            <a:ext cx="1709420" cy="5365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ln w="9525" cap="flat" cmpd="sng">
                  <a:solidFill>
                    <a:schemeClr val="tx1">
                      <a:lumMod val="75000"/>
                      <a:lumOff val="25000"/>
                      <a:alpha val="6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PICTURE</a:t>
            </a:r>
            <a:endParaRPr lang="ko-KR" altLang="en-US" sz="2800" b="1" cap="none" dirty="0" smtClean="0">
              <a:ln w="9525" cap="flat" cmpd="sng">
                <a:solidFill>
                  <a:schemeClr val="tx1">
                    <a:lumMod val="75000"/>
                    <a:lumOff val="25000"/>
                    <a:alpha val="68627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1" name="그림 60" descr="C:/Users/youngsin/AppData/Roaming/PolarisOffice/ETemp/9476_8430960/image13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176905" y="1140460"/>
            <a:ext cx="8512175" cy="43370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5">
            <a:lumMod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/>
          </p:cNvSpPr>
          <p:nvPr/>
        </p:nvSpPr>
        <p:spPr>
          <a:xfrm>
            <a:off x="0" y="5313045"/>
            <a:ext cx="12192635" cy="1545590"/>
          </a:xfrm>
          <a:prstGeom prst="rect">
            <a:avLst/>
          </a:prstGeom>
          <a:solidFill>
            <a:schemeClr val="bg1"/>
          </a:solidFill>
          <a:effectLst>
            <a:innerShdw blurRad="63500" dist="50800" dir="16200000">
              <a:srgbClr val="000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grpSp>
        <p:nvGrpSpPr>
          <p:cNvPr id="17" name="그룹 9"/>
          <p:cNvGrpSpPr/>
          <p:nvPr/>
        </p:nvGrpSpPr>
        <p:grpSpPr>
          <a:xfrm>
            <a:off x="-635" y="-78740"/>
            <a:ext cx="12397740" cy="6936740"/>
            <a:chOff x="-635" y="-78740"/>
            <a:chExt cx="12397740" cy="6936740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22034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43116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-635" y="3873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62357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81534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98869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19951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39192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58369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75641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96786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15963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35204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252476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73621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92798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12039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29311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50456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369633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388874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406146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427228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446468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465645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482981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504063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523303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542480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559752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580898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600075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619315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636587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657733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676910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696150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715327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736473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755650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774890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792162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813244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832485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851662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868997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890079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909320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928497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945769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966914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986155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1005332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022604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1043749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1062926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1082167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1099439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1120584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11397615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159002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1176274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1973560" y="-78740"/>
              <a:ext cx="0" cy="693674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-635" y="18478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-635" y="33020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-635" y="47625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-635" y="62166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-635" y="76708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-635" y="91313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-635" y="105854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-635" y="120459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-635" y="135001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-635" y="149542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-635" y="164147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-635" y="178689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-635" y="193294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-635" y="207835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-635" y="222440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-635" y="236982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-635" y="251523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-635" y="266128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-635" y="280670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-635" y="295275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-635" y="309816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-635" y="324358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-635" y="338963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-635" y="353504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-635" y="368109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-635" y="382651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-635" y="397192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-635" y="411797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-635" y="426339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-635" y="440944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-635" y="455485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-635" y="470027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-635" y="484632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-635" y="499173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-635" y="513778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-635" y="528320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-635" y="542925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-635" y="557466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-635" y="572008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-635" y="586613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-635" y="601154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-635" y="615759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-635" y="630301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-635" y="644842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-635" y="6594475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-635" y="673989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203200" y="2815590"/>
              <a:ext cx="12193905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>
            <a:spLocks/>
          </p:cNvSpPr>
          <p:nvPr/>
        </p:nvSpPr>
        <p:spPr>
          <a:xfrm>
            <a:off x="2869565" y="1778000"/>
            <a:ext cx="6760845" cy="193802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0" b="1" cap="none" dirty="0" smtClean="0">
                <a:ln w="9525" cap="flat" cmpd="sng">
                  <a:solidFill>
                    <a:schemeClr val="bg1">
                      <a:alpha val="6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감사합니다</a:t>
            </a:r>
            <a:endParaRPr lang="ko-KR" altLang="en-US" sz="8000" b="1" cap="none" dirty="0" smtClean="0">
              <a:ln w="9525" cap="flat" cmpd="sng">
                <a:solidFill>
                  <a:schemeClr val="bg1">
                    <a:alpha val="69803"/>
                  </a:scheme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 smtClean="0">
                <a:solidFill>
                  <a:schemeClr val="bg1"/>
                </a:solidFill>
                <a:latin typeface="Copperplate Gothic Light" charset="0"/>
                <a:ea typeface="Copperplate Gothic Light" charset="0"/>
              </a:rPr>
              <a:t>THANK YOU</a:t>
            </a:r>
            <a:endParaRPr lang="ko-KR" altLang="en-US" sz="4000" b="0" cap="none" dirty="0" smtClean="0">
              <a:solidFill>
                <a:schemeClr val="bg1"/>
              </a:solidFill>
              <a:latin typeface="Copperplate Gothic Light" charset="0"/>
              <a:ea typeface="Copperplate Gothic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164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0"/>
            <a:ext cx="3191510" cy="6877685"/>
          </a:xfrm>
          <a:custGeom>
            <a:avLst/>
            <a:gdLst>
              <a:gd name="TX0" fmla="*/ 0 w 3190876"/>
              <a:gd name="TY0" fmla="*/ 0 h 6877051"/>
              <a:gd name="TX1" fmla="*/ 3190875 w 3190876"/>
              <a:gd name="TY1" fmla="*/ 0 h 6877051"/>
              <a:gd name="TX2" fmla="*/ 2286000 w 3190876"/>
              <a:gd name="TY2" fmla="*/ 6877050 h 6877051"/>
              <a:gd name="TX3" fmla="*/ 0 w 3190876"/>
              <a:gd name="TY3" fmla="*/ 6858000 h 6877051"/>
              <a:gd name="TX4" fmla="*/ 0 w 3190876"/>
              <a:gd name="TY4" fmla="*/ 0 h 687705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3190876" h="6877051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093079"/>
              </a:solidFill>
              <a:latin typeface="Tmon몬소리 Black" charset="0"/>
              <a:ea typeface="Tmon몬소리 Black" charset="0"/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0" y="546735"/>
            <a:ext cx="2908935" cy="15430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cap="none" dirty="0" smtClean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01_ 소개</a:t>
            </a:r>
            <a:endParaRPr lang="ko-KR" altLang="en-US" sz="4000" b="1" cap="none" dirty="0" smtClean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3756025" y="545465"/>
            <a:ext cx="4458335" cy="5359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프로젝트  소개</a:t>
            </a:r>
            <a:r>
              <a:rPr lang="en-US" altLang="ko-KR" sz="2800" b="1" cap="none" dirty="0" smtClean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b="1" cap="none" dirty="0" smtClean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00" y="1116965"/>
            <a:ext cx="5739765" cy="635"/>
          </a:xfrm>
          <a:prstGeom prst="line">
            <a:avLst/>
          </a:prstGeom>
          <a:ln w="25400" cap="flat" cmpd="sng">
            <a:solidFill>
              <a:srgbClr val="09307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784600" y="5919470"/>
            <a:ext cx="5739765" cy="635"/>
          </a:xfrm>
          <a:prstGeom prst="line">
            <a:avLst/>
          </a:prstGeom>
          <a:ln w="25400" cap="flat" cmpd="sng">
            <a:solidFill>
              <a:srgbClr val="09307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텍스트 상자 61"/>
          <p:cNvSpPr txBox="1">
            <a:spLocks/>
          </p:cNvSpPr>
          <p:nvPr/>
        </p:nvSpPr>
        <p:spPr>
          <a:xfrm>
            <a:off x="3836670" y="1348105"/>
            <a:ext cx="7343140" cy="43834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텍스트 상자 62"/>
          <p:cNvSpPr txBox="1">
            <a:spLocks/>
          </p:cNvSpPr>
          <p:nvPr/>
        </p:nvSpPr>
        <p:spPr>
          <a:xfrm>
            <a:off x="3827145" y="1432560"/>
            <a:ext cx="7080250" cy="3296285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 웹 주문 서비스</a:t>
            </a:r>
            <a:endParaRPr lang="ko-KR" altLang="en-US" sz="16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2017.04 - 2017.06</a:t>
            </a:r>
            <a:endParaRPr lang="ko-KR" altLang="en-US" sz="16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진행인원 : 4명</a:t>
            </a:r>
            <a:endParaRPr lang="ko-KR" altLang="en-US" sz="16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-Spring MVC 를 적용한 웹 사이트</a:t>
            </a:r>
            <a:endParaRPr lang="ko-KR" altLang="en-US" sz="16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-사용자만의 원하는 장바구니</a:t>
            </a:r>
            <a:endParaRPr lang="ko-KR" altLang="en-US" sz="16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-매장별 리뷰를 위한 게시판</a:t>
            </a:r>
            <a:endParaRPr lang="ko-KR" altLang="en-US" sz="16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-반응형 웹 구현으로 모바일 상에서의 사용자 편의제공 </a:t>
            </a:r>
            <a:endParaRPr lang="ko-KR" altLang="en-US" sz="16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986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28575" y="0"/>
            <a:ext cx="3191510" cy="6877685"/>
          </a:xfrm>
          <a:custGeom>
            <a:avLst/>
            <a:gdLst>
              <a:gd name="TX0" fmla="*/ 0 w 3190876"/>
              <a:gd name="TY0" fmla="*/ 0 h 6877051"/>
              <a:gd name="TX1" fmla="*/ 3190875 w 3190876"/>
              <a:gd name="TY1" fmla="*/ 0 h 6877051"/>
              <a:gd name="TX2" fmla="*/ 2286000 w 3190876"/>
              <a:gd name="TY2" fmla="*/ 6877050 h 6877051"/>
              <a:gd name="TX3" fmla="*/ 0 w 3190876"/>
              <a:gd name="TY3" fmla="*/ 6858000 h 6877051"/>
              <a:gd name="TX4" fmla="*/ 0 w 3190876"/>
              <a:gd name="TY4" fmla="*/ 0 h 687705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3190876" h="6877051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09307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0" y="546735"/>
            <a:ext cx="2908935" cy="15430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cap="none" dirty="0" smtClean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02_ </a:t>
            </a:r>
            <a:endParaRPr lang="ko-KR" altLang="en-US" sz="4000" b="1" cap="none" dirty="0" smtClean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cap="none" dirty="0" smtClean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개발환경</a:t>
            </a:r>
            <a:endParaRPr lang="ko-KR" altLang="en-US" sz="4000" b="1" cap="none" dirty="0" smtClean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3642995" y="498475"/>
            <a:ext cx="4458335" cy="5359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ln w="9525" cap="flat" cmpd="sng">
                  <a:solidFill>
                    <a:schemeClr val="tx1">
                      <a:lumMod val="75000"/>
                      <a:lumOff val="25000"/>
                      <a:alpha val="69803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 </a:t>
            </a:r>
            <a:r>
              <a:rPr lang="en-US" altLang="ko-KR" sz="2800" b="1" cap="none" dirty="0" smtClean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개발환경</a:t>
            </a:r>
            <a:endParaRPr lang="ko-KR" altLang="en-US" sz="2800" b="1" cap="none" dirty="0" smtClean="0">
              <a:ln w="9525" cap="flat" cmpd="sng">
                <a:solidFill>
                  <a:schemeClr val="tx1">
                    <a:lumMod val="75000"/>
                    <a:lumOff val="25000"/>
                    <a:alpha val="69803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00" y="1116965"/>
            <a:ext cx="5739765" cy="635"/>
          </a:xfrm>
          <a:prstGeom prst="line">
            <a:avLst/>
          </a:prstGeom>
          <a:ln w="25400" cap="flat" cmpd="sng">
            <a:solidFill>
              <a:srgbClr val="09307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784600" y="5919470"/>
            <a:ext cx="5739765" cy="635"/>
          </a:xfrm>
          <a:prstGeom prst="line">
            <a:avLst/>
          </a:prstGeom>
          <a:ln w="25400" cap="flat" cmpd="sng">
            <a:solidFill>
              <a:srgbClr val="09307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>
            <a:spLocks/>
          </p:cNvSpPr>
          <p:nvPr/>
        </p:nvSpPr>
        <p:spPr>
          <a:xfrm>
            <a:off x="3803650" y="1107440"/>
            <a:ext cx="2527935" cy="480314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6" name="제목 3"/>
          <p:cNvSpPr txBox="1">
            <a:spLocks/>
          </p:cNvSpPr>
          <p:nvPr/>
        </p:nvSpPr>
        <p:spPr>
          <a:xfrm>
            <a:off x="3987800" y="1322070"/>
            <a:ext cx="2099310" cy="42354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JDK</a:t>
            </a:r>
            <a:endParaRPr lang="ko-KR" altLang="en-US" sz="2000" b="0" cap="none" dirty="0" smtClean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제목 3"/>
          <p:cNvSpPr txBox="1">
            <a:spLocks/>
          </p:cNvSpPr>
          <p:nvPr/>
        </p:nvSpPr>
        <p:spPr>
          <a:xfrm>
            <a:off x="3987800" y="1889125"/>
            <a:ext cx="2099310" cy="42354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웹 개발기술</a:t>
            </a:r>
            <a:endParaRPr lang="ko-KR" altLang="en-US" sz="2000" b="0" cap="none" dirty="0" smtClean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제목 3"/>
          <p:cNvSpPr txBox="1">
            <a:spLocks/>
          </p:cNvSpPr>
          <p:nvPr/>
        </p:nvSpPr>
        <p:spPr>
          <a:xfrm>
            <a:off x="3987800" y="2456180"/>
            <a:ext cx="2099310" cy="42354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IDE</a:t>
            </a:r>
            <a:endParaRPr lang="ko-KR" altLang="en-US" sz="2000" b="0" cap="none" dirty="0" smtClean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제목 3"/>
          <p:cNvSpPr txBox="1">
            <a:spLocks/>
          </p:cNvSpPr>
          <p:nvPr/>
        </p:nvSpPr>
        <p:spPr>
          <a:xfrm>
            <a:off x="3987800" y="3088005"/>
            <a:ext cx="2099310" cy="42354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DB</a:t>
            </a:r>
            <a:endParaRPr lang="ko-KR" altLang="en-US" sz="2000" b="0" cap="none" dirty="0" smtClean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제목 3"/>
          <p:cNvSpPr txBox="1">
            <a:spLocks/>
          </p:cNvSpPr>
          <p:nvPr/>
        </p:nvSpPr>
        <p:spPr>
          <a:xfrm>
            <a:off x="3987800" y="3696335"/>
            <a:ext cx="2099310" cy="42354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WAS</a:t>
            </a:r>
            <a:endParaRPr lang="ko-KR" altLang="en-US" sz="2000" b="0" cap="none" dirty="0" smtClean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제목 3"/>
          <p:cNvSpPr txBox="1">
            <a:spLocks/>
          </p:cNvSpPr>
          <p:nvPr/>
        </p:nvSpPr>
        <p:spPr>
          <a:xfrm>
            <a:off x="3987800" y="4330700"/>
            <a:ext cx="2099310" cy="42354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API</a:t>
            </a:r>
            <a:endParaRPr lang="ko-KR" altLang="en-US" sz="2000" b="0" cap="none" dirty="0" smtClean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제목 60"/>
          <p:cNvSpPr txBox="1">
            <a:spLocks/>
          </p:cNvSpPr>
          <p:nvPr/>
        </p:nvSpPr>
        <p:spPr>
          <a:xfrm>
            <a:off x="3987165" y="5353685"/>
            <a:ext cx="2099310" cy="42354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OS</a:t>
            </a:r>
            <a:endParaRPr lang="ko-KR" altLang="en-US" sz="2000" b="0" cap="none" dirty="0" smtClean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제목 61"/>
          <p:cNvSpPr txBox="1">
            <a:spLocks/>
          </p:cNvSpPr>
          <p:nvPr/>
        </p:nvSpPr>
        <p:spPr>
          <a:xfrm>
            <a:off x="3997325" y="4811395"/>
            <a:ext cx="2099310" cy="42354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Framework</a:t>
            </a:r>
            <a:endParaRPr lang="ko-KR" altLang="en-US" sz="2000" b="0" cap="none" dirty="0" smtClean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텍스트 상자 62"/>
          <p:cNvSpPr txBox="1">
            <a:spLocks/>
          </p:cNvSpPr>
          <p:nvPr/>
        </p:nvSpPr>
        <p:spPr>
          <a:xfrm>
            <a:off x="6438265" y="1319530"/>
            <a:ext cx="303593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Jdk 8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텍스트 상자 63"/>
          <p:cNvSpPr txBox="1">
            <a:spLocks/>
          </p:cNvSpPr>
          <p:nvPr/>
        </p:nvSpPr>
        <p:spPr>
          <a:xfrm>
            <a:off x="6447790" y="1856740"/>
            <a:ext cx="558990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Sevlet / JSP / JQuery / ajax / CSS / HTML5 / JSON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텍스트 상자 64"/>
          <p:cNvSpPr txBox="1">
            <a:spLocks/>
          </p:cNvSpPr>
          <p:nvPr/>
        </p:nvSpPr>
        <p:spPr>
          <a:xfrm>
            <a:off x="6447155" y="3751580"/>
            <a:ext cx="274383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Apache Tomcat 8.0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텍스트 상자 65"/>
          <p:cNvSpPr txBox="1">
            <a:spLocks/>
          </p:cNvSpPr>
          <p:nvPr/>
        </p:nvSpPr>
        <p:spPr>
          <a:xfrm>
            <a:off x="6456680" y="4326890"/>
            <a:ext cx="274383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Google Maps API / jdbc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텍스트 상자 66"/>
          <p:cNvSpPr txBox="1">
            <a:spLocks/>
          </p:cNvSpPr>
          <p:nvPr/>
        </p:nvSpPr>
        <p:spPr>
          <a:xfrm>
            <a:off x="6475730" y="4844415"/>
            <a:ext cx="383095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Spring / mybatis / Bootstrap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텍스트 상자 67"/>
          <p:cNvSpPr txBox="1">
            <a:spLocks/>
          </p:cNvSpPr>
          <p:nvPr/>
        </p:nvSpPr>
        <p:spPr>
          <a:xfrm>
            <a:off x="6457315" y="5391785"/>
            <a:ext cx="274383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Windows 8.1 K 64bit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9" name="텍스트 상자 68"/>
          <p:cNvSpPr txBox="1">
            <a:spLocks/>
          </p:cNvSpPr>
          <p:nvPr/>
        </p:nvSpPr>
        <p:spPr>
          <a:xfrm>
            <a:off x="6437630" y="2459990"/>
            <a:ext cx="548449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Spring tool suite / eclipse jee mars2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텍스트 상자 69"/>
          <p:cNvSpPr txBox="1">
            <a:spLocks/>
          </p:cNvSpPr>
          <p:nvPr/>
        </p:nvSpPr>
        <p:spPr>
          <a:xfrm rot="0">
            <a:off x="6362065" y="3072765"/>
            <a:ext cx="274447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Oracle SQL Developer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538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0"/>
            <a:ext cx="3191510" cy="6877685"/>
          </a:xfrm>
          <a:custGeom>
            <a:avLst/>
            <a:gdLst>
              <a:gd name="TX0" fmla="*/ 0 w 3190876"/>
              <a:gd name="TY0" fmla="*/ 0 h 6877051"/>
              <a:gd name="TX1" fmla="*/ 3190875 w 3190876"/>
              <a:gd name="TY1" fmla="*/ 0 h 6877051"/>
              <a:gd name="TX2" fmla="*/ 2286000 w 3190876"/>
              <a:gd name="TY2" fmla="*/ 6877050 h 6877051"/>
              <a:gd name="TX3" fmla="*/ 0 w 3190876"/>
              <a:gd name="TY3" fmla="*/ 6858000 h 6877051"/>
              <a:gd name="TX4" fmla="*/ 0 w 3190876"/>
              <a:gd name="TY4" fmla="*/ 0 h 687705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3190876" h="6877051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093079"/>
              </a:solidFill>
              <a:latin typeface="Tmon몬소리 Black" charset="0"/>
              <a:ea typeface="Tmon몬소리 Black" charset="0"/>
            </a:endParaRPr>
          </a:p>
        </p:txBody>
      </p:sp>
      <p:sp>
        <p:nvSpPr>
          <p:cNvPr id="9" name="제목 8"/>
          <p:cNvSpPr txBox="1">
            <a:spLocks/>
          </p:cNvSpPr>
          <p:nvPr/>
        </p:nvSpPr>
        <p:spPr>
          <a:xfrm>
            <a:off x="25400" y="546735"/>
            <a:ext cx="2908935" cy="154305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cap="none" dirty="0" smtClean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03_ </a:t>
            </a:r>
          </a:p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1" cap="none" dirty="0" smtClean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주요기능</a:t>
            </a:r>
            <a:endParaRPr lang="ko-KR" altLang="en-US" sz="4000" b="1" cap="none" dirty="0" smtClean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부제목 14"/>
          <p:cNvSpPr txBox="1">
            <a:spLocks/>
          </p:cNvSpPr>
          <p:nvPr/>
        </p:nvSpPr>
        <p:spPr>
          <a:xfrm>
            <a:off x="3756025" y="545465"/>
            <a:ext cx="4458335" cy="53594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주요기능 - 사용자</a:t>
            </a:r>
            <a:r>
              <a:rPr lang="en-US" altLang="ko-KR" sz="2800" b="1" cap="none" dirty="0" smtClean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b="1" cap="none" dirty="0" smtClean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00" y="1116965"/>
            <a:ext cx="5739765" cy="635"/>
          </a:xfrm>
          <a:prstGeom prst="line">
            <a:avLst/>
          </a:prstGeom>
          <a:ln w="25400" cap="flat" cmpd="sng">
            <a:solidFill>
              <a:srgbClr val="09307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784600" y="5919470"/>
            <a:ext cx="5739765" cy="635"/>
          </a:xfrm>
          <a:prstGeom prst="line">
            <a:avLst/>
          </a:prstGeom>
          <a:ln w="25400" cap="flat" cmpd="sng">
            <a:solidFill>
              <a:srgbClr val="09307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텍스트 상자 61"/>
          <p:cNvSpPr txBox="1">
            <a:spLocks/>
          </p:cNvSpPr>
          <p:nvPr/>
        </p:nvSpPr>
        <p:spPr>
          <a:xfrm>
            <a:off x="3836670" y="1348105"/>
            <a:ext cx="7343140" cy="43834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텍스트 상자 62"/>
          <p:cNvSpPr txBox="1">
            <a:spLocks/>
          </p:cNvSpPr>
          <p:nvPr/>
        </p:nvSpPr>
        <p:spPr>
          <a:xfrm>
            <a:off x="3827145" y="1432560"/>
            <a:ext cx="7080250" cy="55105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회원관리 </a:t>
            </a:r>
            <a:endParaRPr lang="ko-KR" altLang="en-US" sz="16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회원가입 / 회원정보수정 / 로그인 / ID/PWD 찾기 / 회원탈퇴 </a:t>
            </a:r>
            <a:endParaRPr lang="ko-KR" altLang="en-US" sz="16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게시판</a:t>
            </a:r>
            <a:endParaRPr lang="ko-KR" altLang="en-US" sz="1600" b="1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게시판글쓰기 / 수정 / 삭제 / 댓글 / 추천 / 비추천 / 댓글 / 게시글검색 /내가쓴글</a:t>
            </a:r>
            <a:endParaRPr lang="ko-KR" altLang="en-US" sz="16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메뉴 / 매장</a:t>
            </a:r>
            <a:endParaRPr lang="ko-KR" altLang="en-US" sz="16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카테고리별 메뉴 / 장바구니 / 결제 / 스토어 검색 / 수량변경 / 메뉴별 리뷰 / 위치</a:t>
            </a:r>
            <a:endParaRPr lang="ko-KR" altLang="en-US" sz="16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0"/>
            <a:ext cx="3191510" cy="6877685"/>
          </a:xfrm>
          <a:custGeom>
            <a:avLst/>
            <a:gdLst>
              <a:gd name="TX0" fmla="*/ 0 w 3190876"/>
              <a:gd name="TY0" fmla="*/ 0 h 6877051"/>
              <a:gd name="TX1" fmla="*/ 3190875 w 3190876"/>
              <a:gd name="TY1" fmla="*/ 0 h 6877051"/>
              <a:gd name="TX2" fmla="*/ 2286000 w 3190876"/>
              <a:gd name="TY2" fmla="*/ 6877050 h 6877051"/>
              <a:gd name="TX3" fmla="*/ 0 w 3190876"/>
              <a:gd name="TY3" fmla="*/ 6858000 h 6877051"/>
              <a:gd name="TX4" fmla="*/ 0 w 3190876"/>
              <a:gd name="TY4" fmla="*/ 0 h 687705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3190876" h="6877051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093079"/>
              </a:solidFill>
              <a:latin typeface="Tmon몬소리 Black" charset="0"/>
              <a:ea typeface="Tmon몬소리 Black" charset="0"/>
            </a:endParaRPr>
          </a:p>
        </p:txBody>
      </p:sp>
      <p:sp>
        <p:nvSpPr>
          <p:cNvPr id="9" name="제목 8"/>
          <p:cNvSpPr txBox="1">
            <a:spLocks/>
          </p:cNvSpPr>
          <p:nvPr/>
        </p:nvSpPr>
        <p:spPr>
          <a:xfrm>
            <a:off x="25400" y="546735"/>
            <a:ext cx="2908935" cy="154305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cap="none" dirty="0" smtClean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04_ </a:t>
            </a:r>
          </a:p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1" dirty="0" smtClean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주요기</a:t>
            </a:r>
            <a:r>
              <a:rPr lang="ko-KR" altLang="en-US" sz="4000" b="1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능</a:t>
            </a:r>
            <a:endParaRPr lang="ko-KR" altLang="en-US" sz="4000" b="1" cap="none" dirty="0" smtClean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부제목 14"/>
          <p:cNvSpPr txBox="1">
            <a:spLocks/>
          </p:cNvSpPr>
          <p:nvPr/>
        </p:nvSpPr>
        <p:spPr>
          <a:xfrm>
            <a:off x="3756025" y="545465"/>
            <a:ext cx="4458335" cy="53594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주요기능 - 사업자</a:t>
            </a:r>
            <a:r>
              <a:rPr lang="en-US" altLang="ko-KR" sz="2800" b="1" cap="none" dirty="0" smtClean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b="1" cap="none" dirty="0" smtClean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00" y="1116965"/>
            <a:ext cx="5739765" cy="635"/>
          </a:xfrm>
          <a:prstGeom prst="line">
            <a:avLst/>
          </a:prstGeom>
          <a:ln w="25400" cap="flat" cmpd="sng">
            <a:solidFill>
              <a:srgbClr val="09307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784600" y="5919470"/>
            <a:ext cx="5739765" cy="635"/>
          </a:xfrm>
          <a:prstGeom prst="line">
            <a:avLst/>
          </a:prstGeom>
          <a:ln w="25400" cap="flat" cmpd="sng">
            <a:solidFill>
              <a:srgbClr val="09307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텍스트 상자 61"/>
          <p:cNvSpPr txBox="1">
            <a:spLocks/>
          </p:cNvSpPr>
          <p:nvPr/>
        </p:nvSpPr>
        <p:spPr>
          <a:xfrm>
            <a:off x="3836670" y="1348105"/>
            <a:ext cx="7343140" cy="43834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텍스트 상자 62"/>
          <p:cNvSpPr txBox="1">
            <a:spLocks/>
          </p:cNvSpPr>
          <p:nvPr/>
        </p:nvSpPr>
        <p:spPr>
          <a:xfrm>
            <a:off x="3836670" y="1319530"/>
            <a:ext cx="7522210" cy="5760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회원관리 </a:t>
            </a:r>
            <a:endParaRPr lang="ko-KR" altLang="en-US" sz="16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회원가입 / 회원정보수정 / 로그인 / ID/PWD 찾기 / 회원탈퇴 </a:t>
            </a:r>
            <a:endParaRPr lang="ko-KR" altLang="en-US" sz="16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게시판</a:t>
            </a:r>
            <a:endParaRPr lang="ko-KR" altLang="en-US" sz="16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게시판글쓰기 / 수정 / 삭제 / 댓글 / 추천 / 비추천 / 댓글 / 게시글검색 /내가쓴글</a:t>
            </a:r>
            <a:endParaRPr lang="ko-KR" altLang="en-US" sz="16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메뉴 </a:t>
            </a:r>
            <a:endParaRPr lang="ko-KR" altLang="en-US" sz="16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카테고리별 메뉴 / 장바구니 / 결제 / 스토어 검색 / 수량변경 / 메뉴별 리뷰 / 주문내역</a:t>
            </a:r>
            <a:endParaRPr lang="ko-KR" altLang="en-US" sz="16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스토어</a:t>
            </a:r>
            <a:endParaRPr lang="ko-KR" altLang="en-US" sz="16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점포등록 / 수정 / 메뉴수정 / 매출현황  </a:t>
            </a:r>
            <a:endParaRPr lang="ko-KR" altLang="en-US" sz="16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0"/>
            <a:ext cx="3191510" cy="6877685"/>
          </a:xfrm>
          <a:custGeom>
            <a:avLst/>
            <a:gdLst>
              <a:gd name="TX0" fmla="*/ 0 w 3190876"/>
              <a:gd name="TY0" fmla="*/ 0 h 6877051"/>
              <a:gd name="TX1" fmla="*/ 3190875 w 3190876"/>
              <a:gd name="TY1" fmla="*/ 0 h 6877051"/>
              <a:gd name="TX2" fmla="*/ 2286000 w 3190876"/>
              <a:gd name="TY2" fmla="*/ 6877050 h 6877051"/>
              <a:gd name="TX3" fmla="*/ 0 w 3190876"/>
              <a:gd name="TY3" fmla="*/ 6858000 h 6877051"/>
              <a:gd name="TX4" fmla="*/ 0 w 3190876"/>
              <a:gd name="TY4" fmla="*/ 0 h 687705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3190876" h="6877051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09307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0" y="546735"/>
            <a:ext cx="2908935" cy="15430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cap="none" dirty="0" smtClean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05_ </a:t>
            </a:r>
          </a:p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cap="none" dirty="0" smtClean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DB ERD</a:t>
            </a:r>
          </a:p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000" b="1" cap="none" dirty="0" smtClean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 rot="0">
            <a:off x="3200400" y="488950"/>
            <a:ext cx="4459605" cy="5372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ln w="9525" cap="flat" cmpd="sng">
                  <a:solidFill>
                    <a:schemeClr val="tx1">
                      <a:lumMod val="75000"/>
                      <a:lumOff val="25000"/>
                      <a:alpha val="67843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eXERD </a:t>
            </a:r>
            <a:endParaRPr lang="ko-KR" altLang="en-US" sz="1400" cap="none" dirty="0" smtClean="0" b="1">
              <a:ln w="9525" cap="flat" cmpd="sng">
                <a:solidFill>
                  <a:schemeClr val="tx1">
                    <a:lumMod val="75000"/>
                    <a:lumOff val="25000"/>
                    <a:alpha val="67843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00" y="1116965"/>
            <a:ext cx="5739765" cy="635"/>
          </a:xfrm>
          <a:prstGeom prst="line">
            <a:avLst/>
          </a:prstGeom>
          <a:ln w="25400" cap="flat" cmpd="sng">
            <a:solidFill>
              <a:srgbClr val="09307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부제목 2"/>
          <p:cNvSpPr txBox="1">
            <a:spLocks/>
          </p:cNvSpPr>
          <p:nvPr/>
        </p:nvSpPr>
        <p:spPr>
          <a:xfrm>
            <a:off x="3661410" y="5633720"/>
            <a:ext cx="7782560" cy="828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 smtClean="0">
              <a:ln w="9525" cap="flat" cmpd="sng">
                <a:solidFill>
                  <a:schemeClr val="tx1">
                    <a:lumMod val="75000"/>
                    <a:lumOff val="25000"/>
                    <a:alpha val="68627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784600" y="5548630"/>
            <a:ext cx="5740400" cy="1270"/>
          </a:xfrm>
          <a:prstGeom prst="line">
            <a:avLst/>
          </a:prstGeom>
          <a:ln w="25400" cap="flat" cmpd="sng">
            <a:solidFill>
              <a:srgbClr val="09307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>
            <a:spLocks/>
          </p:cNvSpPr>
          <p:nvPr/>
        </p:nvSpPr>
        <p:spPr>
          <a:xfrm>
            <a:off x="3793490" y="1185545"/>
            <a:ext cx="7482205" cy="4181475"/>
          </a:xfrm>
          <a:prstGeom prst="rect">
            <a:avLst/>
          </a:prstGeom>
          <a:noFill/>
          <a:ln w="31750" cap="flat" cmpd="sng">
            <a:solidFill>
              <a:srgbClr val="00206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4" name="부제목 2"/>
          <p:cNvSpPr txBox="1">
            <a:spLocks/>
          </p:cNvSpPr>
          <p:nvPr/>
        </p:nvSpPr>
        <p:spPr>
          <a:xfrm>
            <a:off x="6672580" y="1621155"/>
            <a:ext cx="1709420" cy="5365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ln w="9525" cap="flat" cmpd="sng">
                  <a:solidFill>
                    <a:schemeClr val="tx1">
                      <a:lumMod val="75000"/>
                      <a:lumOff val="25000"/>
                      <a:alpha val="6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PICTURE</a:t>
            </a:r>
            <a:endParaRPr lang="ko-KR" altLang="en-US" sz="2800" b="1" cap="none" dirty="0" smtClean="0">
              <a:ln w="9525" cap="flat" cmpd="sng">
                <a:solidFill>
                  <a:schemeClr val="tx1">
                    <a:lumMod val="75000"/>
                    <a:lumOff val="25000"/>
                    <a:alpha val="68627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95320" y="949325"/>
            <a:ext cx="8691880" cy="559244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698712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0"/>
            <a:ext cx="3192145" cy="6878320"/>
          </a:xfrm>
          <a:custGeom>
            <a:avLst/>
            <a:gdLst>
              <a:gd name="TX0" fmla="*/ 0 w 3190877"/>
              <a:gd name="TY0" fmla="*/ 0 h 6877052"/>
              <a:gd name="TX1" fmla="*/ 3190875 w 3190877"/>
              <a:gd name="TY1" fmla="*/ 0 h 6877052"/>
              <a:gd name="TX2" fmla="*/ 2286000 w 3190877"/>
              <a:gd name="TY2" fmla="*/ 6877050 h 6877052"/>
              <a:gd name="TX3" fmla="*/ 0 w 3190877"/>
              <a:gd name="TY3" fmla="*/ 6858000 h 6877052"/>
              <a:gd name="TX4" fmla="*/ 0 w 3190877"/>
              <a:gd name="TY4" fmla="*/ 0 h 6877052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3190877" h="6877052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09307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제목 8"/>
          <p:cNvSpPr txBox="1">
            <a:spLocks/>
          </p:cNvSpPr>
          <p:nvPr/>
        </p:nvSpPr>
        <p:spPr>
          <a:xfrm>
            <a:off x="25400" y="546735"/>
            <a:ext cx="2909570" cy="154368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cap="none" dirty="0" smtClean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06_ </a:t>
            </a:r>
          </a:p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1" cap="none" dirty="0" smtClean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주요기능</a:t>
            </a:r>
          </a:p>
        </p:txBody>
      </p:sp>
      <p:sp>
        <p:nvSpPr>
          <p:cNvPr id="15" name="부제목 14"/>
          <p:cNvSpPr txBox="1">
            <a:spLocks/>
          </p:cNvSpPr>
          <p:nvPr/>
        </p:nvSpPr>
        <p:spPr>
          <a:xfrm>
            <a:off x="3662045" y="648970"/>
            <a:ext cx="4458970" cy="5365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spc="-20" dirty="0" smtClean="0">
                <a:ln w="9525" cap="flat" cmpd="sng">
                  <a:solidFill>
                    <a:schemeClr val="tx1">
                      <a:lumMod val="75000"/>
                      <a:lumOff val="25000"/>
                      <a:alpha val="6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메인UI</a:t>
            </a:r>
            <a:r>
              <a:rPr lang="en-US" altLang="ko-KR" sz="2800" b="0" cap="none" spc="-20" dirty="0" smtClean="0">
                <a:ln w="9525" cap="flat" cmpd="sng">
                  <a:solidFill>
                    <a:schemeClr val="tx1">
                      <a:lumMod val="75000"/>
                      <a:lumOff val="25000"/>
                      <a:alpha val="6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b="1" cap="none" dirty="0" smtClean="0">
              <a:ln w="9525" cap="flat" cmpd="sng">
                <a:solidFill>
                  <a:schemeClr val="tx1">
                    <a:lumMod val="75000"/>
                    <a:lumOff val="25000"/>
                    <a:alpha val="68627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00" y="1116965"/>
            <a:ext cx="5740400" cy="1270"/>
          </a:xfrm>
          <a:prstGeom prst="line">
            <a:avLst/>
          </a:prstGeom>
          <a:ln w="25400" cap="flat" cmpd="sng">
            <a:solidFill>
              <a:srgbClr val="09307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부제목 49"/>
          <p:cNvSpPr txBox="1">
            <a:spLocks/>
          </p:cNvSpPr>
          <p:nvPr/>
        </p:nvSpPr>
        <p:spPr>
          <a:xfrm>
            <a:off x="3661410" y="5633720"/>
            <a:ext cx="7782560" cy="82804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spc="-20" dirty="0" smtClean="0">
                <a:ln w="9525" cap="flat" cmpd="sng">
                  <a:solidFill>
                    <a:schemeClr val="tx1">
                      <a:lumMod val="75000"/>
                      <a:lumOff val="25000"/>
                      <a:alpha val="6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Bootstrap을 이용한 반응형 웹페이지 구현</a:t>
            </a:r>
            <a:endParaRPr lang="ko-KR" altLang="en-US" sz="2800" b="0" cap="none" dirty="0" smtClean="0">
              <a:ln w="9525" cap="flat" cmpd="sng">
                <a:solidFill>
                  <a:schemeClr val="tx1">
                    <a:lumMod val="75000"/>
                    <a:lumOff val="25000"/>
                    <a:alpha val="68627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cap="none" dirty="0" smtClean="0">
              <a:ln w="9525" cap="flat" cmpd="sng">
                <a:solidFill>
                  <a:schemeClr val="tx1">
                    <a:lumMod val="75000"/>
                    <a:lumOff val="25000"/>
                    <a:alpha val="68627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784600" y="5548630"/>
            <a:ext cx="5740400" cy="1270"/>
          </a:xfrm>
          <a:prstGeom prst="line">
            <a:avLst/>
          </a:prstGeom>
          <a:ln w="25400" cap="flat" cmpd="sng">
            <a:solidFill>
              <a:srgbClr val="09307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>
            <a:spLocks/>
          </p:cNvSpPr>
          <p:nvPr/>
        </p:nvSpPr>
        <p:spPr>
          <a:xfrm>
            <a:off x="3793490" y="1185545"/>
            <a:ext cx="7482205" cy="4181475"/>
          </a:xfrm>
          <a:prstGeom prst="rect">
            <a:avLst/>
          </a:prstGeom>
          <a:noFill/>
          <a:ln w="31750" cap="flat" cmpd="sng">
            <a:solidFill>
              <a:srgbClr val="00206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4" name="부제목 43"/>
          <p:cNvSpPr txBox="1">
            <a:spLocks/>
          </p:cNvSpPr>
          <p:nvPr/>
        </p:nvSpPr>
        <p:spPr>
          <a:xfrm>
            <a:off x="6672580" y="1621155"/>
            <a:ext cx="1709420" cy="5365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ln w="9525" cap="flat" cmpd="sng">
                  <a:solidFill>
                    <a:schemeClr val="tx1">
                      <a:lumMod val="75000"/>
                      <a:lumOff val="25000"/>
                      <a:alpha val="6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PICTURE</a:t>
            </a:r>
            <a:endParaRPr lang="ko-KR" altLang="en-US" sz="2800" b="1" cap="none" dirty="0" smtClean="0">
              <a:ln w="9525" cap="flat" cmpd="sng">
                <a:solidFill>
                  <a:schemeClr val="tx1">
                    <a:lumMod val="75000"/>
                    <a:lumOff val="25000"/>
                    <a:alpha val="68627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380" y="1187450"/>
            <a:ext cx="7452995" cy="413893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0" y="0"/>
            <a:ext cx="3192780" cy="6878955"/>
          </a:xfrm>
          <a:custGeom>
            <a:gdLst>
              <a:gd fmla="*/ 0 w 3190878" name="TX0"/>
              <a:gd fmla="*/ 0 h 6877053" name="TY0"/>
              <a:gd fmla="*/ 3190875 w 3190878" name="TX1"/>
              <a:gd fmla="*/ 0 h 6877053" name="TY1"/>
              <a:gd fmla="*/ 2286000 w 3190878" name="TX2"/>
              <a:gd fmla="*/ 6877050 h 6877053" name="TY2"/>
              <a:gd fmla="*/ 0 w 3190878" name="TX3"/>
              <a:gd fmla="*/ 6858000 h 6877053" name="TY3"/>
              <a:gd fmla="*/ 0 w 3190878" name="TX4"/>
              <a:gd fmla="*/ 0 h 6877053" name="TY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3190878" h="6877053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9307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제목 8"/>
          <p:cNvSpPr txBox="1">
            <a:spLocks/>
          </p:cNvSpPr>
          <p:nvPr/>
        </p:nvSpPr>
        <p:spPr>
          <a:xfrm rot="0">
            <a:off x="25400" y="546735"/>
            <a:ext cx="2910205" cy="154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1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06_ </a:t>
            </a:r>
            <a:endParaRPr lang="ko-KR" altLang="en-US" sz="4000" cap="none" dirty="0" smtClean="0" b="1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1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주요기능</a:t>
            </a:r>
            <a:endParaRPr lang="ko-KR" altLang="en-US" sz="4000" cap="none" dirty="0" smtClean="0" b="1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부제목 14"/>
          <p:cNvSpPr txBox="1">
            <a:spLocks/>
          </p:cNvSpPr>
          <p:nvPr/>
        </p:nvSpPr>
        <p:spPr>
          <a:xfrm rot="0">
            <a:off x="3662045" y="648970"/>
            <a:ext cx="5095875" cy="53721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ln w="9525" cap="flat" cmpd="sng">
                  <a:solidFill>
                    <a:schemeClr val="tx1">
                      <a:lumMod val="75000"/>
                      <a:lumOff val="25000"/>
                      <a:alpha val="67843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주요기능 및 UI (메인)</a:t>
            </a:r>
            <a:endParaRPr lang="ko-KR" altLang="en-US" sz="2800" cap="none" dirty="0" smtClean="0" b="1">
              <a:ln w="9525" cap="flat" cmpd="sng">
                <a:solidFill>
                  <a:schemeClr val="tx1">
                    <a:lumMod val="75000"/>
                    <a:lumOff val="25000"/>
                    <a:alpha val="67843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rot="0">
            <a:off x="3784600" y="1116965"/>
            <a:ext cx="5741035" cy="1905"/>
          </a:xfrm>
          <a:prstGeom prst="line"/>
          <a:ln w="25400" cap="flat" cmpd="sng">
            <a:solidFill>
              <a:srgbClr val="09307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부제목 49"/>
          <p:cNvSpPr txBox="1">
            <a:spLocks/>
          </p:cNvSpPr>
          <p:nvPr/>
        </p:nvSpPr>
        <p:spPr>
          <a:xfrm rot="0">
            <a:off x="3661410" y="5633720"/>
            <a:ext cx="7783195" cy="82867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n w="9525" cap="flat" cmpd="sng">
                <a:solidFill>
                  <a:schemeClr val="tx1">
                    <a:lumMod val="75000"/>
                    <a:lumOff val="25000"/>
                    <a:alpha val="67843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 rot="0">
            <a:off x="3784600" y="5548630"/>
            <a:ext cx="5741035" cy="1905"/>
          </a:xfrm>
          <a:prstGeom prst="line"/>
          <a:ln w="25400" cap="flat" cmpd="sng">
            <a:solidFill>
              <a:srgbClr val="09307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>
            <a:spLocks/>
          </p:cNvSpPr>
          <p:nvPr/>
        </p:nvSpPr>
        <p:spPr>
          <a:xfrm rot="0">
            <a:off x="3793490" y="1185545"/>
            <a:ext cx="7482840" cy="4182110"/>
          </a:xfrm>
          <a:prstGeom prst="rect"/>
          <a:noFill/>
          <a:ln w="31750" cap="flat" cmpd="sng">
            <a:solidFill>
              <a:srgbClr val="00206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4" name="부제목 43"/>
          <p:cNvSpPr txBox="1">
            <a:spLocks/>
          </p:cNvSpPr>
          <p:nvPr/>
        </p:nvSpPr>
        <p:spPr>
          <a:xfrm rot="0">
            <a:off x="6672580" y="1621155"/>
            <a:ext cx="1710055" cy="53721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ln w="9525" cap="flat" cmpd="sng">
                  <a:solidFill>
                    <a:schemeClr val="tx1">
                      <a:lumMod val="75000"/>
                      <a:lumOff val="25000"/>
                      <a:alpha val="67843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PICTURE</a:t>
            </a:r>
            <a:endParaRPr lang="ko-KR" altLang="en-US" sz="2800" cap="none" dirty="0" smtClean="0" b="1">
              <a:ln w="9525" cap="flat" cmpd="sng">
                <a:solidFill>
                  <a:schemeClr val="tx1">
                    <a:lumMod val="75000"/>
                    <a:lumOff val="25000"/>
                    <a:alpha val="67843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27" name="그림 1026" descr="C:/Users/youngsin/AppData/Roaming/PolarisOffice/ETemp/9476_8430960/fImage8087810404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86430" y="1148715"/>
            <a:ext cx="8276590" cy="4356735"/>
          </a:xfrm>
          <a:prstGeom prst="rect"/>
          <a:noFill/>
        </p:spPr>
      </p:pic>
      <p:sp>
        <p:nvSpPr>
          <p:cNvPr id="1028" name="텍스트 상자 1027"/>
          <p:cNvSpPr txBox="1">
            <a:spLocks/>
          </p:cNvSpPr>
          <p:nvPr/>
        </p:nvSpPr>
        <p:spPr>
          <a:xfrm rot="0">
            <a:off x="3469005" y="5674360"/>
            <a:ext cx="69100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평점 순위 TOP3 매장의 링크 , 시/구/군 검색 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프레젠테이션7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프레젠테이션7" id="{76777106-0461-47AF-88CF-02A8650F6677}" vid="{45DA2D6A-54CC-4274-9034-871D310EED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23</Pages>
  <Paragraphs>154</Paragraphs>
  <Words>469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HP DEMO HUB</dc:creator>
  <cp:lastModifiedBy>싱 싱싱</cp:lastModifiedBy>
  <dc:title>PowerPoint 프레젠테이션</dc:title>
  <dcterms:modified xsi:type="dcterms:W3CDTF">2017-06-20T16:52:24Z</dcterms:modified>
</cp:coreProperties>
</file>