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5" r:id="rId5"/>
    <p:sldId id="261" r:id="rId6"/>
    <p:sldId id="262" r:id="rId7"/>
    <p:sldId id="274" r:id="rId8"/>
    <p:sldId id="271" r:id="rId9"/>
    <p:sldId id="280" r:id="rId10"/>
    <p:sldId id="263" r:id="rId11"/>
    <p:sldId id="264" r:id="rId12"/>
    <p:sldId id="268" r:id="rId13"/>
    <p:sldId id="270" r:id="rId14"/>
    <p:sldId id="290" r:id="rId15"/>
    <p:sldId id="278" r:id="rId16"/>
    <p:sldId id="282" r:id="rId17"/>
    <p:sldId id="283" r:id="rId18"/>
    <p:sldId id="275" r:id="rId19"/>
    <p:sldId id="276" r:id="rId20"/>
    <p:sldId id="273" r:id="rId21"/>
    <p:sldId id="272" r:id="rId22"/>
    <p:sldId id="281" r:id="rId23"/>
    <p:sldId id="266" r:id="rId24"/>
    <p:sldId id="289" r:id="rId25"/>
    <p:sldId id="269" r:id="rId26"/>
    <p:sldId id="265" r:id="rId27"/>
    <p:sldId id="279" r:id="rId28"/>
    <p:sldId id="288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4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8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8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5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AF3E-3565-4213-95AE-DBD7F13C83B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19F6-2FE7-4633-9401-5E69A855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t/technicalindicator.asp" TargetMode="External"/><Relationship Id="rId7" Type="http://schemas.openxmlformats.org/officeDocument/2006/relationships/hyperlink" Target="https://www.investopedia.com/trading/candlestick-charting-what-is-i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op-7-technical-analysis-tools-4773275" TargetMode="External"/><Relationship Id="rId5" Type="http://schemas.openxmlformats.org/officeDocument/2006/relationships/hyperlink" Target="https://www.investopedia.com/investing/momentum-and-relative-strength-index/" TargetMode="External"/><Relationship Id="rId4" Type="http://schemas.openxmlformats.org/officeDocument/2006/relationships/hyperlink" Target="https://tickertape.tdameritrade.com/trading/how-to-read-candlestick-charts-technical-analysis-162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ance.yaho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itco.com/" TargetMode="External"/><Relationship Id="rId5" Type="http://schemas.openxmlformats.org/officeDocument/2006/relationships/hyperlink" Target="http://www.xe.com/" TargetMode="External"/><Relationship Id="rId4" Type="http://schemas.openxmlformats.org/officeDocument/2006/relationships/hyperlink" Target="https://www.google.com/financ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/>
          <a:stretch/>
        </p:blipFill>
        <p:spPr>
          <a:xfrm>
            <a:off x="321547" y="1052202"/>
            <a:ext cx="8539649" cy="4634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63" y="5500528"/>
            <a:ext cx="58877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/>
            <a:r>
              <a:rPr lang="en-US" sz="2400" b="1" kern="1200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Data Science Programming (CMP-262-26528)</a:t>
            </a:r>
          </a:p>
          <a:p>
            <a:pPr marL="0" algn="r" defTabSz="914400" rtl="0" eaLnBrk="1" latinLnBrk="0" hangingPunct="1"/>
            <a:r>
              <a:rPr lang="en-US" sz="2400" b="1" dirty="0" smtClean="0">
                <a:solidFill>
                  <a:srgbClr val="025098"/>
                </a:solidFill>
              </a:rPr>
              <a:t>Professor N. </a:t>
            </a:r>
            <a:r>
              <a:rPr lang="en-US" sz="2400" b="1" dirty="0" err="1" smtClean="0">
                <a:solidFill>
                  <a:srgbClr val="025098"/>
                </a:solidFill>
              </a:rPr>
              <a:t>Binowski</a:t>
            </a:r>
            <a:endParaRPr lang="en-US" sz="2400" b="1" kern="1200" dirty="0" smtClean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  <a:p>
            <a:pPr marL="0" algn="r" defTabSz="914400" rtl="0" eaLnBrk="1" latinLnBrk="0" hangingPunct="1"/>
            <a:r>
              <a:rPr lang="en-US" b="1" dirty="0" smtClean="0">
                <a:solidFill>
                  <a:srgbClr val="025098"/>
                </a:solidFill>
              </a:rPr>
              <a:t>County College of Morris</a:t>
            </a:r>
          </a:p>
          <a:p>
            <a:pPr marL="0" algn="r" defTabSz="914400" rtl="0" eaLnBrk="1" latinLnBrk="0" hangingPunct="1"/>
            <a:r>
              <a:rPr lang="en-US" b="1" dirty="0" smtClean="0">
                <a:solidFill>
                  <a:srgbClr val="025098"/>
                </a:solidFill>
              </a:rPr>
              <a:t>Spring 2023</a:t>
            </a:r>
            <a:endParaRPr lang="en-US" sz="2400" b="1" kern="1200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330" y="6028605"/>
            <a:ext cx="2218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914400" rtl="0" eaLnBrk="1" latinLnBrk="0" hangingPunct="1"/>
            <a:r>
              <a:rPr lang="en-US" sz="2400" b="1" kern="1200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Kevin J. Schwint</a:t>
            </a:r>
          </a:p>
          <a:p>
            <a:pPr marL="0" defTabSz="914400" rtl="0" eaLnBrk="1" latinLnBrk="0" hangingPunct="1"/>
            <a:r>
              <a:rPr lang="en-US" sz="1800" b="1" kern="1200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May 9, 2023</a:t>
            </a:r>
            <a:endParaRPr lang="en-US" sz="1800" b="1" kern="1200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Python logo,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96" y="1806000"/>
            <a:ext cx="2920902" cy="29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36297" y="68922"/>
            <a:ext cx="8319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4000" b="1" kern="1200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Final Project</a:t>
            </a:r>
          </a:p>
          <a:p>
            <a:pPr marL="0" algn="ctr" defTabSz="914400" rtl="0" eaLnBrk="1" latinLnBrk="0" hangingPunct="1"/>
            <a:r>
              <a:rPr lang="en-US" sz="4000" b="1" kern="1200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Financial Markets - Technical Analysis</a:t>
            </a:r>
            <a:endParaRPr lang="en-US" sz="4000" b="1" kern="1200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8986" y="5363935"/>
            <a:ext cx="11739883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Candlestick Chart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11" y="1159833"/>
            <a:ext cx="7144378" cy="53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Correlation Matrix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67" y="1054910"/>
            <a:ext cx="7071737" cy="5657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7093" y="2185349"/>
            <a:ext cx="3377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25098"/>
                </a:solidFill>
              </a:rPr>
              <a:t>Legend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^TNX	10 year Treasury Bond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AAPL	Apple Stock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BRK-B	</a:t>
            </a:r>
            <a:r>
              <a:rPr lang="en-US" dirty="0" err="1" smtClean="0">
                <a:solidFill>
                  <a:srgbClr val="025098"/>
                </a:solidFill>
              </a:rPr>
              <a:t>Bershire</a:t>
            </a:r>
            <a:r>
              <a:rPr lang="en-US" dirty="0" smtClean="0">
                <a:solidFill>
                  <a:srgbClr val="025098"/>
                </a:solidFill>
              </a:rPr>
              <a:t> Stock – Class B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DOW	Dow Chemical Stock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IBM	IBM Stock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GE	GE Stock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MO	Altria Group Inc. Stock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GLD	SPDR Gold Shares ETF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SLV	</a:t>
            </a:r>
            <a:r>
              <a:rPr lang="en-US" dirty="0" err="1" smtClean="0">
                <a:solidFill>
                  <a:srgbClr val="025098"/>
                </a:solidFill>
              </a:rPr>
              <a:t>iShares</a:t>
            </a:r>
            <a:r>
              <a:rPr lang="en-US" dirty="0" smtClean="0">
                <a:solidFill>
                  <a:srgbClr val="025098"/>
                </a:solidFill>
              </a:rPr>
              <a:t> Silver Trust ETF</a:t>
            </a:r>
            <a:endParaRPr lang="en-US" dirty="0">
              <a:solidFill>
                <a:srgbClr val="025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962406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Diversified Portfolio?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57094" y="2185349"/>
            <a:ext cx="2856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25098"/>
                </a:solidFill>
              </a:rPr>
              <a:t>Airline Stocks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UAL	United Airlines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AAL	American Airlines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DAL	Delta Airlines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LUV	Southwest Airlines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JBLU	Jet Blue Airlines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DLAKF	Lufthansa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CPCAY	Cathay Pacific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SINGY	Singapore Airlines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AIRYY	Air China</a:t>
            </a:r>
            <a:endParaRPr lang="en-US" dirty="0">
              <a:solidFill>
                <a:srgbClr val="02509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" y="944552"/>
            <a:ext cx="7391810" cy="59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85344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GLD and SLV Against ^TNX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7" y="1149804"/>
            <a:ext cx="10681607" cy="53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85344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AAPL Stock Price and Moving Averages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70" y="1112520"/>
            <a:ext cx="80581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08720" y="337214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3387" y="1996862"/>
            <a:ext cx="11019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Headline: 1 FAANG Stock to Buy Hand Over Fist in May and 1 to Avoid Like the Plague Description: The Motley Fool · 16 hours ago </a:t>
            </a:r>
            <a:endParaRPr lang="en-US" altLang="en-US" dirty="0" smtClean="0"/>
          </a:p>
          <a:p>
            <a:r>
              <a:rPr lang="en-US" altLang="en-US" dirty="0" smtClean="0"/>
              <a:t>Polarity</a:t>
            </a:r>
            <a:r>
              <a:rPr lang="en-US" altLang="en-US" dirty="0"/>
              <a:t>: 0.6 Subjectivity: 0.9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3387" y="3089795"/>
            <a:ext cx="1101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Headline: India: What the smartphone market tells us about its economy Description: A busy week of earnings season and lots of news developments have us revising some of the price targets and ratings on the stocks in the...1 day ago </a:t>
            </a:r>
            <a:endParaRPr lang="en-US" altLang="en-US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Polarity</a:t>
            </a:r>
            <a:r>
              <a:rPr lang="en-US" altLang="en-US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0.1 Subjectivity: 0.3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387" y="4467930"/>
            <a:ext cx="1101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Headline: Apple, Sitting on $57B Cash, Plans Bond Sale Yielding More Than </a:t>
            </a:r>
            <a:r>
              <a:rPr lang="en-US" altLang="en-US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Treasurys</a:t>
            </a:r>
            <a:r>
              <a:rPr lang="en-US" altLang="en-US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Description: A busy week of earnings season and lots of news developments have us revising some of the price targets and ratings on the stocks in the...1 day </a:t>
            </a:r>
            <a:r>
              <a:rPr lang="en-US" altLang="en-US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Polarity</a:t>
            </a:r>
            <a:r>
              <a:rPr lang="en-US" altLang="en-US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0.1 Subjectivity: 0.3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3386" y="1257461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AAPL	</a:t>
            </a: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en-US" sz="2400" b="1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3386" y="6000750"/>
            <a:ext cx="110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Polarity: </a:t>
            </a:r>
            <a:r>
              <a:rPr lang="en-US" altLang="en-US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0.0444</a:t>
            </a:r>
            <a:endParaRPr lang="en-US" altLang="en-US" b="1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Subjectivity: </a:t>
            </a:r>
            <a:r>
              <a:rPr lang="en-US" altLang="en-US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0.1278 </a:t>
            </a:r>
            <a:endParaRPr lang="en-US" altLang="en-US" b="1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9693730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Stock Sentiment and Subjectivity Analysis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08720" y="337214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3386" y="1069689"/>
            <a:ext cx="93236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AAPL – Buy, Hold or Sell?</a:t>
            </a:r>
          </a:p>
          <a:p>
            <a:endParaRPr lang="en-US" sz="2400" b="1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is up / Volume </a:t>
            </a:r>
            <a:r>
              <a:rPr lang="en-US" sz="2400" b="1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low but fairly steady</a:t>
            </a: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err="1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Candelstick</a:t>
            </a: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pattern is Trend Continuation</a:t>
            </a:r>
            <a:b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Correlation with Interest Rates</a:t>
            </a:r>
            <a:b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Interest Rates peaked? Heading down?</a:t>
            </a:r>
            <a:b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Price is above the 20-day, 50-day and 200-day Moving Averages</a:t>
            </a:r>
            <a:b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is very low (barely positive)</a:t>
            </a:r>
            <a:b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 </a:t>
            </a:r>
            <a:r>
              <a:rPr lang="en-US" sz="2400" b="1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everse Indicator or High Degree of Uncertainty?</a:t>
            </a:r>
            <a:endParaRPr lang="en-US" sz="2400" b="1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9693730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cs typeface="Arial" panose="020B0604020202020204" pitchFamily="34" charset="0"/>
              </a:rPr>
              <a:t>Results</a:t>
            </a:r>
            <a:endParaRPr lang="en-US" sz="4000" b="1" dirty="0">
              <a:solidFill>
                <a:srgbClr val="025098"/>
              </a:solidFill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08720" y="337214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3386" y="1257461"/>
            <a:ext cx="93236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which other stocks are correlated with AAPL (positively or negatively)</a:t>
            </a:r>
            <a:b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if correlation can be maximized by shifting AAPL against that stock (e.g. 14 day lead/lag)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the process so that the program will automatically screen many stocks and determine maximum correlation at an optimum lead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better quantitative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this as a “Buy” signal or “Sell” signal based on the action of the other stock</a:t>
            </a:r>
          </a:p>
          <a:p>
            <a:endParaRPr lang="en-US" sz="2400" b="1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9693730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cs typeface="Arial" panose="020B0604020202020204" pitchFamily="34" charset="0"/>
              </a:rPr>
              <a:t>Future Work</a:t>
            </a:r>
            <a:endParaRPr lang="en-US" sz="4000" b="1" dirty="0">
              <a:solidFill>
                <a:srgbClr val="025098"/>
              </a:solidFill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Appendix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/>
          <a:stretch/>
        </p:blipFill>
        <p:spPr>
          <a:xfrm>
            <a:off x="687284" y="689387"/>
            <a:ext cx="10817433" cy="58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Word Cloud - code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14399" y="1157080"/>
            <a:ext cx="5196841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endParaRPr lang="en-US" altLang="en-US" sz="12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en-US" sz="12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n-US" altLang="en-US" sz="12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List of words</a:t>
            </a: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 = ["Data Science Programing", "Python", "Lists", "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Tupples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"Excel",</a:t>
            </a: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"Pivot Table", "Data Cleaning", "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argparse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"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pprint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"requests", "sys", "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urllib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"sentiments", "import",</a:t>
            </a: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"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NaiveBayesAnalyzer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"pandas", "Dictionaries", "Sets", "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"Array Oriented", "Advanced Data Visualization", "Web Scraping",</a:t>
            </a: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"Natural Language Processing"]</a:t>
            </a:r>
          </a:p>
          <a:p>
            <a:pPr marL="0" lvl="0" indent="0">
              <a:buNone/>
              <a:defRPr/>
            </a:pPr>
            <a:endParaRPr lang="en-US" altLang="en-US" sz="12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Convert the list of words to a string</a:t>
            </a: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= ' '.join(words)</a:t>
            </a:r>
          </a:p>
          <a:p>
            <a:pPr marL="0" lvl="0" indent="0">
              <a:buNone/>
              <a:defRPr/>
            </a:pPr>
            <a:endParaRPr lang="en-US" altLang="en-US" sz="12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Generate the word cloud</a:t>
            </a:r>
          </a:p>
          <a:p>
            <a:pPr marL="0" lvl="0" indent="0">
              <a:buNone/>
              <a:defRPr/>
            </a:pP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(width=800, height=400, 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background_color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='white').generate(text)</a:t>
            </a:r>
          </a:p>
          <a:p>
            <a:pPr marL="0" lvl="0" indent="0">
              <a:buNone/>
              <a:defRPr/>
            </a:pPr>
            <a:endParaRPr lang="en-US" altLang="en-US" sz="12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345366" y="1157080"/>
            <a:ext cx="5732334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Plot the word cloud</a:t>
            </a:r>
          </a:p>
          <a:p>
            <a:pPr marL="0" lvl="0" indent="0">
              <a:buNone/>
              <a:defRPr/>
            </a:pP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=(10, 5))</a:t>
            </a:r>
          </a:p>
          <a:p>
            <a:pPr marL="0" lvl="0" indent="0">
              <a:buNone/>
              <a:defRPr/>
            </a:pP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interpolation='bilinear')</a:t>
            </a:r>
          </a:p>
          <a:p>
            <a:pPr marL="0" lvl="0" indent="0">
              <a:buNone/>
              <a:defRPr/>
            </a:pP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pPr marL="0" lvl="0" indent="0">
              <a:buNone/>
              <a:defRPr/>
            </a:pPr>
            <a:endParaRPr lang="en-US" altLang="en-US" sz="12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Save the word cloud to a file</a:t>
            </a:r>
          </a:p>
          <a:p>
            <a:pPr marL="0" lvl="0" indent="0">
              <a:buNone/>
              <a:defRPr/>
            </a:pP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plt.savefig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('wordcloud.png', dpi=300)  </a:t>
            </a:r>
            <a:endParaRPr lang="en-US" altLang="en-US" sz="1200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200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 the file name and DPI as needed</a:t>
            </a:r>
          </a:p>
          <a:p>
            <a:pPr marL="0" lvl="0" indent="0">
              <a:buNone/>
              <a:defRPr/>
            </a:pPr>
            <a:endParaRPr lang="en-US" altLang="en-US" sz="12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Show the word cloud</a:t>
            </a:r>
          </a:p>
          <a:p>
            <a:pPr marL="0" lvl="0" indent="0">
              <a:buNone/>
              <a:defRPr/>
            </a:pPr>
            <a:r>
              <a:rPr lang="en-US" altLang="en-US" sz="12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en-US" sz="12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8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114705" y="1371600"/>
            <a:ext cx="5390658" cy="469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2509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2509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2509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0" indent="0">
              <a:buNone/>
              <a:defRPr/>
            </a:pPr>
            <a:endParaRPr lang="en-US" altLang="en-US" b="1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en-US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None/>
              <a:defRPr/>
            </a:pPr>
            <a:endParaRPr lang="en-US" altLang="en-US" b="1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en-US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marL="0" indent="0">
              <a:buNone/>
              <a:defRPr/>
            </a:pPr>
            <a:endParaRPr lang="en-US" altLang="en-US" b="1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en-US" b="1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en-US" altLang="en-US" b="1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2509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0673" t="1713" r="41643" b="5768"/>
          <a:stretch/>
        </p:blipFill>
        <p:spPr>
          <a:xfrm>
            <a:off x="974690" y="1396725"/>
            <a:ext cx="4471517" cy="4558021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Agenda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8888605" cy="78038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Yahoo Finance Historical Data </a:t>
            </a:r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– web scraping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57242" y="907278"/>
            <a:ext cx="55190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25098"/>
                </a:solidFill>
              </a:rPr>
              <a:t>import requests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from bs4 import </a:t>
            </a:r>
            <a:r>
              <a:rPr lang="en-US" sz="1600" b="1" dirty="0" err="1" smtClean="0">
                <a:solidFill>
                  <a:srgbClr val="025098"/>
                </a:solidFill>
              </a:rPr>
              <a:t>BeautifulSoup</a:t>
            </a:r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smtClean="0">
                <a:solidFill>
                  <a:srgbClr val="025098"/>
                </a:solidFill>
              </a:rPr>
              <a:t>import pandas as </a:t>
            </a:r>
            <a:r>
              <a:rPr lang="en-US" sz="1600" b="1" dirty="0" err="1" smtClean="0">
                <a:solidFill>
                  <a:srgbClr val="025098"/>
                </a:solidFill>
              </a:rPr>
              <a:t>pd</a:t>
            </a:r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err="1" smtClean="0">
                <a:solidFill>
                  <a:srgbClr val="025098"/>
                </a:solidFill>
              </a:rPr>
              <a:t>def</a:t>
            </a:r>
            <a:r>
              <a:rPr lang="en-US" sz="1600" b="1" dirty="0" smtClean="0">
                <a:solidFill>
                  <a:srgbClr val="025098"/>
                </a:solidFill>
              </a:rPr>
              <a:t> </a:t>
            </a:r>
            <a:r>
              <a:rPr lang="en-US" sz="1600" b="1" dirty="0" err="1" smtClean="0">
                <a:solidFill>
                  <a:srgbClr val="025098"/>
                </a:solidFill>
              </a:rPr>
              <a:t>scrape_yahoo_finance_history</a:t>
            </a:r>
            <a:r>
              <a:rPr lang="en-US" sz="1600" b="1" dirty="0" smtClean="0">
                <a:solidFill>
                  <a:srgbClr val="025098"/>
                </a:solidFill>
              </a:rPr>
              <a:t>(symbol):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</a:t>
            </a:r>
            <a:r>
              <a:rPr lang="en-US" sz="1600" b="1" dirty="0" err="1" smtClean="0">
                <a:solidFill>
                  <a:srgbClr val="025098"/>
                </a:solidFill>
              </a:rPr>
              <a:t>url</a:t>
            </a:r>
            <a:r>
              <a:rPr lang="en-US" sz="1600" b="1" dirty="0" smtClean="0">
                <a:solidFill>
                  <a:srgbClr val="025098"/>
                </a:solidFill>
              </a:rPr>
              <a:t> = </a:t>
            </a:r>
            <a:r>
              <a:rPr lang="en-US" sz="1600" b="1" dirty="0" err="1" smtClean="0">
                <a:solidFill>
                  <a:srgbClr val="025098"/>
                </a:solidFill>
              </a:rPr>
              <a:t>f"https</a:t>
            </a:r>
            <a:r>
              <a:rPr lang="en-US" sz="1600" b="1" dirty="0" smtClean="0">
                <a:solidFill>
                  <a:srgbClr val="025098"/>
                </a:solidFill>
              </a:rPr>
              <a:t>://finance.yahoo.com/quote/{symbol}/history"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response = </a:t>
            </a:r>
            <a:r>
              <a:rPr lang="en-US" sz="1600" b="1" dirty="0" err="1" smtClean="0">
                <a:solidFill>
                  <a:srgbClr val="025098"/>
                </a:solidFill>
              </a:rPr>
              <a:t>requests.get</a:t>
            </a:r>
            <a:r>
              <a:rPr lang="en-US" sz="1600" b="1" dirty="0" smtClean="0">
                <a:solidFill>
                  <a:srgbClr val="025098"/>
                </a:solidFill>
              </a:rPr>
              <a:t>(</a:t>
            </a:r>
            <a:r>
              <a:rPr lang="en-US" sz="1600" b="1" dirty="0" err="1" smtClean="0">
                <a:solidFill>
                  <a:srgbClr val="025098"/>
                </a:solidFill>
              </a:rPr>
              <a:t>url</a:t>
            </a:r>
            <a:r>
              <a:rPr lang="en-US" sz="1600" b="1" dirty="0" smtClean="0">
                <a:solidFill>
                  <a:srgbClr val="025098"/>
                </a:solidFill>
              </a:rPr>
              <a:t>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soup = </a:t>
            </a:r>
            <a:r>
              <a:rPr lang="en-US" sz="1600" b="1" dirty="0" err="1" smtClean="0">
                <a:solidFill>
                  <a:srgbClr val="025098"/>
                </a:solidFill>
              </a:rPr>
              <a:t>BeautifulSoup</a:t>
            </a:r>
            <a:r>
              <a:rPr lang="en-US" sz="1600" b="1" dirty="0" smtClean="0">
                <a:solidFill>
                  <a:srgbClr val="025098"/>
                </a:solidFill>
              </a:rPr>
              <a:t>(</a:t>
            </a:r>
            <a:r>
              <a:rPr lang="en-US" sz="1600" b="1" dirty="0" err="1" smtClean="0">
                <a:solidFill>
                  <a:srgbClr val="025098"/>
                </a:solidFill>
              </a:rPr>
              <a:t>response.content</a:t>
            </a:r>
            <a:r>
              <a:rPr lang="en-US" sz="1600" b="1" dirty="0" smtClean="0">
                <a:solidFill>
                  <a:srgbClr val="025098"/>
                </a:solidFill>
              </a:rPr>
              <a:t>, "</a:t>
            </a:r>
            <a:r>
              <a:rPr lang="en-US" sz="1600" b="1" dirty="0" err="1" smtClean="0">
                <a:solidFill>
                  <a:srgbClr val="025098"/>
                </a:solidFill>
              </a:rPr>
              <a:t>html.parser</a:t>
            </a:r>
            <a:r>
              <a:rPr lang="en-US" sz="1600" b="1" dirty="0" smtClean="0">
                <a:solidFill>
                  <a:srgbClr val="025098"/>
                </a:solidFill>
              </a:rPr>
              <a:t>")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table = </a:t>
            </a:r>
            <a:r>
              <a:rPr lang="en-US" sz="1600" b="1" dirty="0" err="1" smtClean="0">
                <a:solidFill>
                  <a:srgbClr val="025098"/>
                </a:solidFill>
              </a:rPr>
              <a:t>soup.find_all</a:t>
            </a:r>
            <a:r>
              <a:rPr lang="en-US" sz="1600" b="1" dirty="0" smtClean="0">
                <a:solidFill>
                  <a:srgbClr val="025098"/>
                </a:solidFill>
              </a:rPr>
              <a:t>("table", class_="W(100%) M(0)")[0]  # Updated table class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rows = </a:t>
            </a:r>
            <a:r>
              <a:rPr lang="en-US" sz="1600" b="1" dirty="0" err="1" smtClean="0">
                <a:solidFill>
                  <a:srgbClr val="025098"/>
                </a:solidFill>
              </a:rPr>
              <a:t>table.tbody.find_all</a:t>
            </a:r>
            <a:r>
              <a:rPr lang="en-US" sz="1600" b="1" dirty="0" smtClean="0">
                <a:solidFill>
                  <a:srgbClr val="025098"/>
                </a:solidFill>
              </a:rPr>
              <a:t>("</a:t>
            </a:r>
            <a:r>
              <a:rPr lang="en-US" sz="1600" b="1" dirty="0" err="1" smtClean="0">
                <a:solidFill>
                  <a:srgbClr val="025098"/>
                </a:solidFill>
              </a:rPr>
              <a:t>tr</a:t>
            </a:r>
            <a:r>
              <a:rPr lang="en-US" sz="1600" b="1" dirty="0" smtClean="0">
                <a:solidFill>
                  <a:srgbClr val="025098"/>
                </a:solidFill>
              </a:rPr>
              <a:t>")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data = []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for row in rows: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cells = </a:t>
            </a:r>
            <a:r>
              <a:rPr lang="en-US" sz="1600" b="1" dirty="0" err="1" smtClean="0">
                <a:solidFill>
                  <a:srgbClr val="025098"/>
                </a:solidFill>
              </a:rPr>
              <a:t>row.find_all</a:t>
            </a:r>
            <a:r>
              <a:rPr lang="en-US" sz="1600" b="1" dirty="0" smtClean="0">
                <a:solidFill>
                  <a:srgbClr val="025098"/>
                </a:solidFill>
              </a:rPr>
              <a:t>("td")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if </a:t>
            </a:r>
            <a:r>
              <a:rPr lang="en-US" sz="1600" b="1" dirty="0" err="1" smtClean="0">
                <a:solidFill>
                  <a:srgbClr val="025098"/>
                </a:solidFill>
              </a:rPr>
              <a:t>len</a:t>
            </a:r>
            <a:r>
              <a:rPr lang="en-US" sz="1600" b="1" dirty="0" smtClean="0">
                <a:solidFill>
                  <a:srgbClr val="025098"/>
                </a:solidFill>
              </a:rPr>
              <a:t>(cells) == 7: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    date = cells[0].</a:t>
            </a:r>
            <a:r>
              <a:rPr lang="en-US" sz="1600" b="1" dirty="0" err="1" smtClean="0">
                <a:solidFill>
                  <a:srgbClr val="025098"/>
                </a:solidFill>
              </a:rPr>
              <a:t>span.text.strip</a:t>
            </a:r>
            <a:r>
              <a:rPr lang="en-US" sz="1600" b="1" dirty="0" smtClean="0">
                <a:solidFill>
                  <a:srgbClr val="025098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    </a:t>
            </a:r>
            <a:r>
              <a:rPr lang="en-US" sz="1600" b="1" dirty="0" err="1" smtClean="0">
                <a:solidFill>
                  <a:srgbClr val="025098"/>
                </a:solidFill>
              </a:rPr>
              <a:t>open_price</a:t>
            </a:r>
            <a:r>
              <a:rPr lang="en-US" sz="1600" b="1" dirty="0" smtClean="0">
                <a:solidFill>
                  <a:srgbClr val="025098"/>
                </a:solidFill>
              </a:rPr>
              <a:t> = cells[1].</a:t>
            </a:r>
            <a:r>
              <a:rPr lang="en-US" sz="1600" b="1" dirty="0" err="1" smtClean="0">
                <a:solidFill>
                  <a:srgbClr val="025098"/>
                </a:solidFill>
              </a:rPr>
              <a:t>span.text.strip</a:t>
            </a:r>
            <a:r>
              <a:rPr lang="en-US" sz="1600" b="1" dirty="0" smtClean="0">
                <a:solidFill>
                  <a:srgbClr val="025098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    </a:t>
            </a:r>
            <a:r>
              <a:rPr lang="en-US" sz="1600" b="1" dirty="0" err="1" smtClean="0">
                <a:solidFill>
                  <a:srgbClr val="025098"/>
                </a:solidFill>
              </a:rPr>
              <a:t>high_price</a:t>
            </a:r>
            <a:r>
              <a:rPr lang="en-US" sz="1600" b="1" dirty="0" smtClean="0">
                <a:solidFill>
                  <a:srgbClr val="025098"/>
                </a:solidFill>
              </a:rPr>
              <a:t> = cells[2].</a:t>
            </a:r>
            <a:r>
              <a:rPr lang="en-US" sz="1600" b="1" dirty="0" err="1" smtClean="0">
                <a:solidFill>
                  <a:srgbClr val="025098"/>
                </a:solidFill>
              </a:rPr>
              <a:t>span.text.strip</a:t>
            </a:r>
            <a:r>
              <a:rPr lang="en-US" sz="1600" b="1" dirty="0" smtClean="0">
                <a:solidFill>
                  <a:srgbClr val="025098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    </a:t>
            </a:r>
            <a:r>
              <a:rPr lang="en-US" sz="1600" b="1" dirty="0" err="1" smtClean="0">
                <a:solidFill>
                  <a:srgbClr val="025098"/>
                </a:solidFill>
              </a:rPr>
              <a:t>low_price</a:t>
            </a:r>
            <a:r>
              <a:rPr lang="en-US" sz="1600" b="1" dirty="0" smtClean="0">
                <a:solidFill>
                  <a:srgbClr val="025098"/>
                </a:solidFill>
              </a:rPr>
              <a:t> = cells[3].</a:t>
            </a:r>
            <a:r>
              <a:rPr lang="en-US" sz="1600" b="1" dirty="0" err="1" smtClean="0">
                <a:solidFill>
                  <a:srgbClr val="025098"/>
                </a:solidFill>
              </a:rPr>
              <a:t>span.text.strip</a:t>
            </a:r>
            <a:r>
              <a:rPr lang="en-US" sz="1600" b="1" dirty="0" smtClean="0">
                <a:solidFill>
                  <a:srgbClr val="025098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    </a:t>
            </a:r>
            <a:r>
              <a:rPr lang="en-US" sz="1600" b="1" dirty="0" err="1" smtClean="0">
                <a:solidFill>
                  <a:srgbClr val="025098"/>
                </a:solidFill>
              </a:rPr>
              <a:t>close_price</a:t>
            </a:r>
            <a:r>
              <a:rPr lang="en-US" sz="1600" b="1" dirty="0" smtClean="0">
                <a:solidFill>
                  <a:srgbClr val="025098"/>
                </a:solidFill>
              </a:rPr>
              <a:t> = cells[4].</a:t>
            </a:r>
            <a:r>
              <a:rPr lang="en-US" sz="1600" b="1" dirty="0" err="1" smtClean="0">
                <a:solidFill>
                  <a:srgbClr val="025098"/>
                </a:solidFill>
              </a:rPr>
              <a:t>span.text.strip</a:t>
            </a:r>
            <a:r>
              <a:rPr lang="en-US" sz="1600" b="1" dirty="0" smtClean="0">
                <a:solidFill>
                  <a:srgbClr val="025098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    </a:t>
            </a:r>
            <a:r>
              <a:rPr lang="en-US" sz="1600" b="1" dirty="0" err="1" smtClean="0">
                <a:solidFill>
                  <a:srgbClr val="025098"/>
                </a:solidFill>
              </a:rPr>
              <a:t>adj_close_price</a:t>
            </a:r>
            <a:r>
              <a:rPr lang="en-US" sz="1600" b="1" dirty="0" smtClean="0">
                <a:solidFill>
                  <a:srgbClr val="025098"/>
                </a:solidFill>
              </a:rPr>
              <a:t> = cells[5].</a:t>
            </a:r>
            <a:r>
              <a:rPr lang="en-US" sz="1600" b="1" dirty="0" err="1" smtClean="0">
                <a:solidFill>
                  <a:srgbClr val="025098"/>
                </a:solidFill>
              </a:rPr>
              <a:t>span.text.strip</a:t>
            </a:r>
            <a:r>
              <a:rPr lang="en-US" sz="1600" b="1" dirty="0" smtClean="0">
                <a:solidFill>
                  <a:srgbClr val="025098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    volume = cells[6].</a:t>
            </a:r>
            <a:r>
              <a:rPr lang="en-US" sz="1600" b="1" dirty="0" err="1" smtClean="0">
                <a:solidFill>
                  <a:srgbClr val="025098"/>
                </a:solidFill>
              </a:rPr>
              <a:t>span.text.strip</a:t>
            </a:r>
            <a:r>
              <a:rPr lang="en-US" sz="1600" b="1" dirty="0" smtClean="0">
                <a:solidFill>
                  <a:srgbClr val="025098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    </a:t>
            </a:r>
            <a:r>
              <a:rPr lang="en-US" sz="1600" b="1" dirty="0" err="1" smtClean="0">
                <a:solidFill>
                  <a:srgbClr val="025098"/>
                </a:solidFill>
              </a:rPr>
              <a:t>data.append</a:t>
            </a:r>
            <a:r>
              <a:rPr lang="en-US" sz="1600" b="1" dirty="0" smtClean="0">
                <a:solidFill>
                  <a:srgbClr val="025098"/>
                </a:solidFill>
              </a:rPr>
              <a:t>((date, </a:t>
            </a:r>
            <a:r>
              <a:rPr lang="en-US" sz="1600" b="1" dirty="0" err="1" smtClean="0">
                <a:solidFill>
                  <a:srgbClr val="025098"/>
                </a:solidFill>
              </a:rPr>
              <a:t>open_price</a:t>
            </a:r>
            <a:r>
              <a:rPr lang="en-US" sz="1600" b="1" dirty="0" smtClean="0">
                <a:solidFill>
                  <a:srgbClr val="025098"/>
                </a:solidFill>
              </a:rPr>
              <a:t>, </a:t>
            </a:r>
            <a:r>
              <a:rPr lang="en-US" sz="1600" b="1" dirty="0" err="1" smtClean="0">
                <a:solidFill>
                  <a:srgbClr val="025098"/>
                </a:solidFill>
              </a:rPr>
              <a:t>high_price</a:t>
            </a:r>
            <a:r>
              <a:rPr lang="en-US" sz="1600" b="1" dirty="0" smtClean="0">
                <a:solidFill>
                  <a:srgbClr val="025098"/>
                </a:solidFill>
              </a:rPr>
              <a:t>, 	</a:t>
            </a:r>
            <a:r>
              <a:rPr lang="en-US" sz="1600" b="1" dirty="0" err="1" smtClean="0">
                <a:solidFill>
                  <a:srgbClr val="025098"/>
                </a:solidFill>
              </a:rPr>
              <a:t>low_price</a:t>
            </a:r>
            <a:r>
              <a:rPr lang="en-US" sz="1600" b="1" dirty="0" smtClean="0">
                <a:solidFill>
                  <a:srgbClr val="025098"/>
                </a:solidFill>
              </a:rPr>
              <a:t>, </a:t>
            </a:r>
            <a:r>
              <a:rPr lang="en-US" sz="1600" b="1" dirty="0" err="1" smtClean="0">
                <a:solidFill>
                  <a:srgbClr val="025098"/>
                </a:solidFill>
              </a:rPr>
              <a:t>close_price</a:t>
            </a:r>
            <a:r>
              <a:rPr lang="en-US" sz="1600" b="1" dirty="0" smtClean="0">
                <a:solidFill>
                  <a:srgbClr val="025098"/>
                </a:solidFill>
              </a:rPr>
              <a:t>, </a:t>
            </a:r>
            <a:r>
              <a:rPr lang="en-US" sz="1600" b="1" dirty="0" err="1" smtClean="0">
                <a:solidFill>
                  <a:srgbClr val="025098"/>
                </a:solidFill>
              </a:rPr>
              <a:t>adj_close_price</a:t>
            </a:r>
            <a:r>
              <a:rPr lang="en-US" sz="1600" b="1" dirty="0" smtClean="0">
                <a:solidFill>
                  <a:srgbClr val="025098"/>
                </a:solidFill>
              </a:rPr>
              <a:t>, volume))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return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6563537" y="914403"/>
            <a:ext cx="525834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25098"/>
                </a:solidFill>
              </a:rPr>
              <a:t>def</a:t>
            </a:r>
            <a:r>
              <a:rPr lang="en-US" sz="1600" b="1" dirty="0" smtClean="0">
                <a:solidFill>
                  <a:srgbClr val="025098"/>
                </a:solidFill>
              </a:rPr>
              <a:t> </a:t>
            </a:r>
            <a:r>
              <a:rPr lang="en-US" sz="1600" b="1" dirty="0" err="1" smtClean="0">
                <a:solidFill>
                  <a:srgbClr val="025098"/>
                </a:solidFill>
              </a:rPr>
              <a:t>scrape_data</a:t>
            </a:r>
            <a:r>
              <a:rPr lang="en-US" sz="1600" b="1" dirty="0" smtClean="0">
                <a:solidFill>
                  <a:srgbClr val="025098"/>
                </a:solidFill>
              </a:rPr>
              <a:t>(symbols):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data = {}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for symbol in symbols: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data[symbol] = </a:t>
            </a:r>
            <a:r>
              <a:rPr lang="en-US" sz="1600" b="1" dirty="0" err="1" smtClean="0">
                <a:solidFill>
                  <a:srgbClr val="025098"/>
                </a:solidFill>
              </a:rPr>
              <a:t>scrape_yahoo_finance_history</a:t>
            </a:r>
            <a:r>
              <a:rPr lang="en-US" sz="1600" b="1" dirty="0" smtClean="0">
                <a:solidFill>
                  <a:srgbClr val="025098"/>
                </a:solidFill>
              </a:rPr>
              <a:t>(symbol)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return data</a:t>
            </a:r>
          </a:p>
          <a:p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smtClean="0">
                <a:solidFill>
                  <a:srgbClr val="025098"/>
                </a:solidFill>
              </a:rPr>
              <a:t># Example usage: scrape data for AAPL, IBM, GM, and GE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symbols = ["^TNX", "AAPL", "BRK-B", "DOW", "IBM", "GE", "MO", "GLD", "SLV"]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data = </a:t>
            </a:r>
            <a:r>
              <a:rPr lang="en-US" sz="1600" b="1" dirty="0" err="1" smtClean="0">
                <a:solidFill>
                  <a:srgbClr val="025098"/>
                </a:solidFill>
              </a:rPr>
              <a:t>scrape_data</a:t>
            </a:r>
            <a:r>
              <a:rPr lang="en-US" sz="1600" b="1" dirty="0" smtClean="0">
                <a:solidFill>
                  <a:srgbClr val="025098"/>
                </a:solidFill>
              </a:rPr>
              <a:t>(symbols)</a:t>
            </a:r>
          </a:p>
          <a:p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smtClean="0">
                <a:solidFill>
                  <a:srgbClr val="025098"/>
                </a:solidFill>
              </a:rPr>
              <a:t># Convert the data to a pandas </a:t>
            </a:r>
            <a:r>
              <a:rPr lang="en-US" sz="1600" b="1" dirty="0" err="1" smtClean="0">
                <a:solidFill>
                  <a:srgbClr val="025098"/>
                </a:solidFill>
              </a:rPr>
              <a:t>DataFrame</a:t>
            </a:r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err="1" smtClean="0">
                <a:solidFill>
                  <a:srgbClr val="025098"/>
                </a:solidFill>
              </a:rPr>
              <a:t>df</a:t>
            </a:r>
            <a:r>
              <a:rPr lang="en-US" sz="1600" b="1" dirty="0" smtClean="0">
                <a:solidFill>
                  <a:srgbClr val="025098"/>
                </a:solidFill>
              </a:rPr>
              <a:t> = </a:t>
            </a:r>
            <a:r>
              <a:rPr lang="en-US" sz="1600" b="1" dirty="0" err="1" smtClean="0">
                <a:solidFill>
                  <a:srgbClr val="025098"/>
                </a:solidFill>
              </a:rPr>
              <a:t>pd.DataFrame.from_dict</a:t>
            </a:r>
            <a:r>
              <a:rPr lang="en-US" sz="1600" b="1" dirty="0" smtClean="0">
                <a:solidFill>
                  <a:srgbClr val="025098"/>
                </a:solidFill>
              </a:rPr>
              <a:t>(data, orient='index',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                    columns=['Date', 'Open', 'High', 'Low', 'Close', '</a:t>
            </a:r>
            <a:r>
              <a:rPr lang="en-US" sz="1600" b="1" dirty="0" err="1" smtClean="0">
                <a:solidFill>
                  <a:srgbClr val="025098"/>
                </a:solidFill>
              </a:rPr>
              <a:t>Adj</a:t>
            </a:r>
            <a:r>
              <a:rPr lang="en-US" sz="1600" b="1" dirty="0" smtClean="0">
                <a:solidFill>
                  <a:srgbClr val="025098"/>
                </a:solidFill>
              </a:rPr>
              <a:t> Close', 'Volume'])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df.index.name = 'Symbol'</a:t>
            </a:r>
          </a:p>
          <a:p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smtClean="0">
                <a:solidFill>
                  <a:srgbClr val="025098"/>
                </a:solidFill>
              </a:rPr>
              <a:t># Print the </a:t>
            </a:r>
            <a:r>
              <a:rPr lang="en-US" sz="1600" b="1" dirty="0" err="1" smtClean="0">
                <a:solidFill>
                  <a:srgbClr val="025098"/>
                </a:solidFill>
              </a:rPr>
              <a:t>DataFrame</a:t>
            </a:r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smtClean="0">
                <a:solidFill>
                  <a:srgbClr val="025098"/>
                </a:solidFill>
              </a:rPr>
              <a:t>print(</a:t>
            </a:r>
            <a:r>
              <a:rPr lang="en-US" sz="1600" b="1" dirty="0" err="1" smtClean="0">
                <a:solidFill>
                  <a:srgbClr val="025098"/>
                </a:solidFill>
              </a:rPr>
              <a:t>df</a:t>
            </a:r>
            <a:r>
              <a:rPr lang="en-US" sz="1600" b="1" dirty="0" smtClean="0">
                <a:solidFill>
                  <a:srgbClr val="025098"/>
                </a:solidFill>
              </a:rPr>
              <a:t>)</a:t>
            </a:r>
            <a:endParaRPr lang="en-US" sz="1600" b="1" dirty="0">
              <a:solidFill>
                <a:srgbClr val="025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8888605" cy="78038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Historical </a:t>
            </a:r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Stock Data – read .csv / write .</a:t>
            </a:r>
            <a:r>
              <a:rPr lang="en-US" sz="4000" b="1" dirty="0" err="1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xlsv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36320" y="1070573"/>
            <a:ext cx="96088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25098"/>
                </a:solidFill>
              </a:rPr>
              <a:t>import pandas as </a:t>
            </a:r>
            <a:r>
              <a:rPr lang="en-US" dirty="0" err="1" smtClean="0">
                <a:solidFill>
                  <a:srgbClr val="025098"/>
                </a:solidFill>
              </a:rPr>
              <a:t>pd</a:t>
            </a:r>
            <a:endParaRPr lang="en-US" dirty="0" smtClean="0">
              <a:solidFill>
                <a:srgbClr val="025098"/>
              </a:solidFill>
            </a:endParaRPr>
          </a:p>
          <a:p>
            <a:endParaRPr lang="en-US" dirty="0" smtClean="0">
              <a:solidFill>
                <a:srgbClr val="025098"/>
              </a:solidFill>
            </a:endParaRPr>
          </a:p>
          <a:p>
            <a:r>
              <a:rPr lang="en-US" dirty="0" err="1" smtClean="0">
                <a:solidFill>
                  <a:srgbClr val="025098"/>
                </a:solidFill>
              </a:rPr>
              <a:t>def</a:t>
            </a:r>
            <a:r>
              <a:rPr lang="en-US" dirty="0" smtClean="0">
                <a:solidFill>
                  <a:srgbClr val="025098"/>
                </a:solidFill>
              </a:rPr>
              <a:t> </a:t>
            </a:r>
            <a:r>
              <a:rPr lang="en-US" dirty="0" err="1" smtClean="0">
                <a:solidFill>
                  <a:srgbClr val="025098"/>
                </a:solidFill>
              </a:rPr>
              <a:t>read_datafile</a:t>
            </a:r>
            <a:r>
              <a:rPr lang="en-US" dirty="0" smtClean="0">
                <a:solidFill>
                  <a:srgbClr val="025098"/>
                </a:solidFill>
              </a:rPr>
              <a:t>(symbol):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    </a:t>
            </a:r>
            <a:r>
              <a:rPr lang="en-US" dirty="0" err="1" smtClean="0">
                <a:solidFill>
                  <a:srgbClr val="025098"/>
                </a:solidFill>
              </a:rPr>
              <a:t>datafile</a:t>
            </a:r>
            <a:r>
              <a:rPr lang="en-US" dirty="0" smtClean="0">
                <a:solidFill>
                  <a:srgbClr val="025098"/>
                </a:solidFill>
              </a:rPr>
              <a:t> = f"{symbol}.csv"  # Use the input symbol as the filename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    </a:t>
            </a:r>
            <a:r>
              <a:rPr lang="en-US" dirty="0" err="1" smtClean="0">
                <a:solidFill>
                  <a:srgbClr val="025098"/>
                </a:solidFill>
              </a:rPr>
              <a:t>df</a:t>
            </a:r>
            <a:r>
              <a:rPr lang="en-US" dirty="0" smtClean="0">
                <a:solidFill>
                  <a:srgbClr val="025098"/>
                </a:solidFill>
              </a:rPr>
              <a:t> = </a:t>
            </a:r>
            <a:r>
              <a:rPr lang="en-US" dirty="0" err="1" smtClean="0">
                <a:solidFill>
                  <a:srgbClr val="025098"/>
                </a:solidFill>
              </a:rPr>
              <a:t>pd.read_csv</a:t>
            </a:r>
            <a:r>
              <a:rPr lang="en-US" dirty="0" smtClean="0">
                <a:solidFill>
                  <a:srgbClr val="025098"/>
                </a:solidFill>
              </a:rPr>
              <a:t>(</a:t>
            </a:r>
            <a:r>
              <a:rPr lang="en-US" dirty="0" err="1" smtClean="0">
                <a:solidFill>
                  <a:srgbClr val="025098"/>
                </a:solidFill>
              </a:rPr>
              <a:t>datafile</a:t>
            </a:r>
            <a:r>
              <a:rPr lang="en-US" dirty="0" smtClean="0">
                <a:solidFill>
                  <a:srgbClr val="025098"/>
                </a:solidFill>
              </a:rPr>
              <a:t>)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    return </a:t>
            </a:r>
            <a:r>
              <a:rPr lang="en-US" dirty="0" err="1" smtClean="0">
                <a:solidFill>
                  <a:srgbClr val="025098"/>
                </a:solidFill>
              </a:rPr>
              <a:t>df</a:t>
            </a:r>
            <a:r>
              <a:rPr lang="en-US" dirty="0" smtClean="0">
                <a:solidFill>
                  <a:srgbClr val="025098"/>
                </a:solidFill>
              </a:rPr>
              <a:t>  # Return the </a:t>
            </a:r>
            <a:r>
              <a:rPr lang="en-US" dirty="0" err="1" smtClean="0">
                <a:solidFill>
                  <a:srgbClr val="025098"/>
                </a:solidFill>
              </a:rPr>
              <a:t>DataFrame</a:t>
            </a:r>
            <a:endParaRPr lang="en-US" dirty="0" smtClean="0">
              <a:solidFill>
                <a:srgbClr val="025098"/>
              </a:solidFill>
            </a:endParaRPr>
          </a:p>
          <a:p>
            <a:endParaRPr lang="en-US" dirty="0" smtClean="0">
              <a:solidFill>
                <a:srgbClr val="025098"/>
              </a:solidFill>
            </a:endParaRPr>
          </a:p>
          <a:p>
            <a:r>
              <a:rPr lang="en-US" dirty="0" smtClean="0">
                <a:solidFill>
                  <a:srgbClr val="025098"/>
                </a:solidFill>
              </a:rPr>
              <a:t># Example usage: scrape data for AAPL for the past year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symbol = "AAPL"</a:t>
            </a:r>
          </a:p>
          <a:p>
            <a:r>
              <a:rPr lang="en-US" dirty="0" err="1" smtClean="0">
                <a:solidFill>
                  <a:srgbClr val="025098"/>
                </a:solidFill>
              </a:rPr>
              <a:t>data_AAPL</a:t>
            </a:r>
            <a:r>
              <a:rPr lang="en-US" dirty="0" smtClean="0">
                <a:solidFill>
                  <a:srgbClr val="025098"/>
                </a:solidFill>
              </a:rPr>
              <a:t> = </a:t>
            </a:r>
            <a:r>
              <a:rPr lang="en-US" dirty="0" err="1" smtClean="0">
                <a:solidFill>
                  <a:srgbClr val="025098"/>
                </a:solidFill>
              </a:rPr>
              <a:t>read_datafile</a:t>
            </a:r>
            <a:r>
              <a:rPr lang="en-US" dirty="0" smtClean="0">
                <a:solidFill>
                  <a:srgbClr val="025098"/>
                </a:solidFill>
              </a:rPr>
              <a:t>(symbol)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print(symbol)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print(</a:t>
            </a:r>
            <a:r>
              <a:rPr lang="en-US" dirty="0" err="1" smtClean="0">
                <a:solidFill>
                  <a:srgbClr val="025098"/>
                </a:solidFill>
              </a:rPr>
              <a:t>data_AAPL</a:t>
            </a:r>
            <a:r>
              <a:rPr lang="en-US" dirty="0" smtClean="0">
                <a:solidFill>
                  <a:srgbClr val="025098"/>
                </a:solidFill>
              </a:rPr>
              <a:t>)  # Print the </a:t>
            </a:r>
            <a:r>
              <a:rPr lang="en-US" dirty="0" err="1" smtClean="0">
                <a:solidFill>
                  <a:srgbClr val="025098"/>
                </a:solidFill>
              </a:rPr>
              <a:t>DataFrame</a:t>
            </a:r>
            <a:endParaRPr lang="en-US" dirty="0" smtClean="0">
              <a:solidFill>
                <a:srgbClr val="025098"/>
              </a:solidFill>
            </a:endParaRPr>
          </a:p>
          <a:p>
            <a:endParaRPr lang="en-US" dirty="0" smtClean="0">
              <a:solidFill>
                <a:srgbClr val="025098"/>
              </a:solidFill>
            </a:endParaRPr>
          </a:p>
          <a:p>
            <a:r>
              <a:rPr lang="en-US" dirty="0" smtClean="0">
                <a:solidFill>
                  <a:srgbClr val="025098"/>
                </a:solidFill>
              </a:rPr>
              <a:t># Save the </a:t>
            </a:r>
            <a:r>
              <a:rPr lang="en-US" dirty="0" err="1" smtClean="0">
                <a:solidFill>
                  <a:srgbClr val="025098"/>
                </a:solidFill>
              </a:rPr>
              <a:t>DataFrame</a:t>
            </a:r>
            <a:r>
              <a:rPr lang="en-US" dirty="0" smtClean="0">
                <a:solidFill>
                  <a:srgbClr val="025098"/>
                </a:solidFill>
              </a:rPr>
              <a:t> to a CSV file</a:t>
            </a:r>
          </a:p>
          <a:p>
            <a:r>
              <a:rPr lang="en-US" dirty="0" err="1" smtClean="0">
                <a:solidFill>
                  <a:srgbClr val="025098"/>
                </a:solidFill>
              </a:rPr>
              <a:t>data_AAPL.to_csv</a:t>
            </a:r>
            <a:r>
              <a:rPr lang="en-US" dirty="0" smtClean="0">
                <a:solidFill>
                  <a:srgbClr val="025098"/>
                </a:solidFill>
              </a:rPr>
              <a:t>("data_AAPL.csv", index=False)  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# Set index=False to exclude the index column</a:t>
            </a:r>
          </a:p>
          <a:p>
            <a:endParaRPr lang="en-US" dirty="0" smtClean="0">
              <a:solidFill>
                <a:srgbClr val="025098"/>
              </a:solidFill>
            </a:endParaRPr>
          </a:p>
          <a:p>
            <a:r>
              <a:rPr lang="en-US" dirty="0" smtClean="0">
                <a:solidFill>
                  <a:srgbClr val="025098"/>
                </a:solidFill>
              </a:rPr>
              <a:t># Save the </a:t>
            </a:r>
            <a:r>
              <a:rPr lang="en-US" dirty="0" err="1" smtClean="0">
                <a:solidFill>
                  <a:srgbClr val="025098"/>
                </a:solidFill>
              </a:rPr>
              <a:t>DataFrame</a:t>
            </a:r>
            <a:r>
              <a:rPr lang="en-US" dirty="0" smtClean="0">
                <a:solidFill>
                  <a:srgbClr val="025098"/>
                </a:solidFill>
              </a:rPr>
              <a:t> to an Excel file (optional)</a:t>
            </a:r>
          </a:p>
          <a:p>
            <a:r>
              <a:rPr lang="en-US" dirty="0" err="1" smtClean="0">
                <a:solidFill>
                  <a:srgbClr val="025098"/>
                </a:solidFill>
              </a:rPr>
              <a:t>data_AAPL.to_excel</a:t>
            </a:r>
            <a:r>
              <a:rPr lang="en-US" dirty="0" smtClean="0">
                <a:solidFill>
                  <a:srgbClr val="025098"/>
                </a:solidFill>
              </a:rPr>
              <a:t>("data_AAPL.xlsx", index=False)  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# Set index=False to exclude the index column</a:t>
            </a:r>
            <a:endParaRPr lang="en-US" dirty="0">
              <a:solidFill>
                <a:srgbClr val="025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10346872" cy="78038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25098"/>
                </a:solidFill>
                <a:latin typeface="+mn-lt"/>
              </a:rPr>
              <a:t>AAPL </a:t>
            </a:r>
            <a:r>
              <a:rPr lang="en-US" sz="4000" b="1" dirty="0" smtClean="0">
                <a:solidFill>
                  <a:srgbClr val="025098"/>
                </a:solidFill>
                <a:latin typeface="+mn-lt"/>
              </a:rPr>
              <a:t>Closing </a:t>
            </a:r>
            <a:r>
              <a:rPr lang="en-US" sz="4000" b="1" dirty="0">
                <a:solidFill>
                  <a:srgbClr val="025098"/>
                </a:solidFill>
                <a:latin typeface="+mn-lt"/>
              </a:rPr>
              <a:t>Price and Volume (last 3 years)</a:t>
            </a:r>
            <a:r>
              <a:rPr lang="en-US" sz="4000" b="1" dirty="0" smtClean="0">
                <a:solidFill>
                  <a:srgbClr val="025098"/>
                </a:solidFill>
                <a:latin typeface="+mn-lt"/>
              </a:rPr>
              <a:t> </a:t>
            </a:r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- code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840919" y="1010121"/>
            <a:ext cx="5424637" cy="58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pandas as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yf</a:t>
            </a: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Set the ticker symbol and start/end dates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ticker = "AAPL"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start_date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"2020-04-30"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end_date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"2023-04-30"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Fetch the historical data from Yahoo Finance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yf.download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(ticker, start=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start_date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end=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end_date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Extract the closing price and volume data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closing_price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data["Close"]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= data["Volume"]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Create a figure with two subplots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fig, ax1 =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plt.subplots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=(12, 6))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Plot the closing price on the left y-axis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ax1.plot(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closing_price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color="blue")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ax1.set_xlabel("Date")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ax1.set_ylabel("Closing Price", color="blue")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ax1.tick_params("y", colors="blue")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Create a twin y-axis for volume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ax2 = ax1.twinx()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172200" y="1016037"/>
            <a:ext cx="6019800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100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the volume on the right y-axis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ax2.plot(volume, color="green")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ax2.set_ylabel("Volume", color="green")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ax2.tick_params("y", colors="green")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Set the title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("AAPL Closing Price and Volume (Last 3 Years)")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plt.grid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(True)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Save the plot to a PNG file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plt.savefig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("closing_price_volume.png")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Save the plot to a JPEG file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plt.savefig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("closing_price_volume.jpeg", format='jpeg')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Write the results to a CSV file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output_filename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"closing_price_volume.csv"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result_df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pd.concat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closing_price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volume], axis=1)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result_df.columns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["Closing Price", "Volume"]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result_df.to_csv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output_filename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index=True)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f"Results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saved to {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output_filename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}")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Show the plot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2509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Candlestick Charts - code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840919" y="936645"/>
            <a:ext cx="5424637" cy="58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mplfinance.original_flavor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candlestick_ohlc</a:t>
            </a: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pandas as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matplotlib.dates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mpdates</a:t>
            </a: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List of symbols to plot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 = ["^TNX", "AAPL", "BRK-B", "DOW", "IBM", "GE", "MO", "GLD", "SLV"]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Iterate over each symbol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symbol in symbols: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Read the data from the CSV file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datafile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f"{symbol}.csv"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datafile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parse_dates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index_col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Slice the data for the last 30 days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last_30_days =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df.tail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(30).copy()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Create a new figure and axis for the plot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fig, ax =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plt.subplots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Convert the date index to a numerical format compatible with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candlestick_ohlc</a:t>
            </a: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last_30_days['Date'] = last_30_days.index.map(mpdates.date2num)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Iterate over the data and plot each candlestick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row in last_30_days.iterrows():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open_price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row['Open']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high = row['High']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low = row['Low</a:t>
            </a:r>
            <a:r>
              <a:rPr lang="en-US" altLang="en-US" sz="1100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172200" y="1157080"/>
            <a:ext cx="6019800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100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close = row['Close']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color = 'green' if close &gt;=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open_price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'red'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candlestick_ohlc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(ax, [[row['Date'],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open_price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high, low, close]],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colorup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='green</a:t>
            </a:r>
            <a:r>
              <a:rPr lang="en-US" altLang="en-US" sz="1100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altLang="en-US" sz="1100" dirty="0" err="1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colordown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='red')</a:t>
            </a:r>
          </a:p>
          <a:p>
            <a:pPr marL="0" lvl="0" indent="0">
              <a:buNone/>
              <a:defRPr/>
            </a:pPr>
            <a:endParaRPr lang="en-US" altLang="en-US" sz="1100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x-axis tick labels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ax.xaxis.set_major_formatter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mpdates.DateFormatter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('%Y-%m-%d'))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ax.xaxis.set_major_locator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mpdates.AutoDateLocator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Set the plot title and labels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ax.set_title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(f"{symbol} Stock - Last 30 Days")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ax.set_ylabel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('Price')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Rotate the x-axis labels for better readability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plt.xticks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(rotation=45)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Save the plot to a PNG file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plt.tight_layout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plt.savefig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(f"{symbol}_candlestick.png")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Save the plot to a JPEG file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plt.savefig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(f"{symbol}_candlestick.jpeg", format='jpeg')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Show the plot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plt.tight_layout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Close the plot</a:t>
            </a: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plt.close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2509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Candlestick Patterns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4.bp.blogspot.com/-DYBG0-LzSkY/TqP-0fnDZXI/AAAAAAAAACM/9DxbJKrURSE/s320/Candlestick_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435" y="1032307"/>
            <a:ext cx="5306785" cy="517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4" y="1089929"/>
            <a:ext cx="4903118" cy="51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Correlation Matrix - code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914399" y="1050948"/>
            <a:ext cx="5326381" cy="570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pandas as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en-US" altLang="en-US" sz="14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endParaRPr lang="en-US" altLang="en-US" sz="14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en-US" sz="14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n-US" altLang="en-US" sz="14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List of symbols</a:t>
            </a: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 = ["^TNX", "AAPL", "BRK-B", "DOW", "IBM", "GE", "MO", "GLD", "SLV"]</a:t>
            </a:r>
          </a:p>
          <a:p>
            <a:pPr marL="0" lvl="0" indent="0">
              <a:buNone/>
              <a:defRPr/>
            </a:pPr>
            <a:endParaRPr lang="en-US" altLang="en-US" sz="14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Fetch the stock data and create a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altLang="en-US" sz="14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{}</a:t>
            </a: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symbol in symbols:</a:t>
            </a: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[symbol] =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(f"{symbol}.csv",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parse_dates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altLang="en-US" sz="1400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Index_col</a:t>
            </a:r>
            <a:r>
              <a:rPr lang="en-US" altLang="en-US" sz="1400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  <a:defRPr/>
            </a:pPr>
            <a:endParaRPr lang="en-US" altLang="en-US" sz="14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Combine the closing prices into a single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altLang="en-US" sz="14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df_close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pd.concat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['Close'] for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dfs.values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()], axis=1)</a:t>
            </a:r>
          </a:p>
          <a:p>
            <a:pPr marL="0" lvl="0" indent="0">
              <a:buNone/>
              <a:defRPr/>
            </a:pP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df_close.columns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symbols</a:t>
            </a:r>
          </a:p>
          <a:p>
            <a:pPr marL="0" lvl="0" indent="0">
              <a:buNone/>
              <a:defRPr/>
            </a:pPr>
            <a:endParaRPr lang="en-US" altLang="en-US" sz="14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Compute the correlation matrix</a:t>
            </a:r>
          </a:p>
          <a:p>
            <a:pPr marL="0" lvl="0" indent="0">
              <a:buNone/>
              <a:defRPr/>
            </a:pP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corr_matrix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df_close.corr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endParaRPr lang="en-US" altLang="en-US" sz="14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6240780" y="1157080"/>
            <a:ext cx="5326381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Plot the correlation matrix</a:t>
            </a:r>
          </a:p>
          <a:p>
            <a:pPr marL="0" lvl="0" indent="0">
              <a:buNone/>
              <a:defRPr/>
            </a:pP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=(10, 8))</a:t>
            </a:r>
          </a:p>
          <a:p>
            <a:pPr marL="0" lvl="0" indent="0">
              <a:buNone/>
              <a:defRPr/>
            </a:pP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sns.heatmap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corr_matrix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coolwarm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fmt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=".2f", linewidths=0.5)</a:t>
            </a:r>
          </a:p>
          <a:p>
            <a:pPr marL="0" lvl="0" indent="0">
              <a:buNone/>
              <a:defRPr/>
            </a:pP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("Correlation Matrix of Listed Stocks")</a:t>
            </a:r>
          </a:p>
          <a:p>
            <a:pPr marL="0" lvl="0" indent="0">
              <a:buNone/>
              <a:defRPr/>
            </a:pPr>
            <a:endParaRPr lang="en-US" altLang="en-US" sz="1400" dirty="0" smtClean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400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the plot to a PNG file</a:t>
            </a:r>
          </a:p>
          <a:p>
            <a:pPr marL="0" lvl="0" indent="0">
              <a:buNone/>
              <a:defRPr/>
            </a:pP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plt.tight_layout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plt.savefig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f"corr_matrix.png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Save the plot to a JPEG file</a:t>
            </a:r>
          </a:p>
          <a:p>
            <a:pPr marL="0" lvl="0" indent="0">
              <a:buNone/>
              <a:defRPr/>
            </a:pP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plt.savefig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f"corr_matrix.jpeg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format='jpeg')</a:t>
            </a:r>
          </a:p>
          <a:p>
            <a:pPr marL="0" lvl="0" indent="0">
              <a:buNone/>
              <a:defRPr/>
            </a:pP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lvl="0" indent="0">
              <a:buNone/>
              <a:defRPr/>
            </a:pPr>
            <a:r>
              <a:rPr lang="en-US" altLang="en-US" sz="14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en-US" sz="14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02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9497787" cy="78038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25098"/>
                </a:solidFill>
                <a:latin typeface="+mn-lt"/>
              </a:rPr>
              <a:t>AAPL Stock Price and Moving Averages</a:t>
            </a:r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 - code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14399" y="1157080"/>
            <a:ext cx="5196841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pandas as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matplotlib.dates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mdates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Read the data from the CSV file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datafile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'AAPL.csv'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datafile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parse_dates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index_col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Slice the data for the past 52 weeks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past_52_weeks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df.tail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(52 * 7)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Calculate the moving averages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ma_20 = past_52_weeks['Close'].rolling(window=20).mean()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ma_50 = past_52_weeks['Close'].rolling(window=50).mean()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ma_200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['Close'].rolling(window=200).mean()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Filter the 200-day moving average for the past 52 weeks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ma_200_52_weeks = ma_200.tail(52 * 7)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Create a new figure and axis for the plot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fig, ax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plt.subplots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Plot the closing price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ax.plot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(past_52_weeks.index, past_52_weeks['Close'], label='Closing Price')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Plot the moving averages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ax.plot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(past_52_weeks.index, ma_20, label='20-day MA')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ax.plot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(past_52_weeks.index, ma_50, label='50-day MA')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ax.plot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(ma_200_52_weeks.index, ma_200_52_weeks, label='200-day MA')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345366" y="1157080"/>
            <a:ext cx="5732334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100" dirty="0" smtClean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plot title and labels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ax.set_title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('Stock Price and Moving Averages')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ax.set_xlabel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('Date')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ax.set_ylabel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('Price')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Rotate x-axis tick labels for better readability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plt.xticks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(rotation=45)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Set the x-axis ticker to display ticks at monthly intervals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ax.xaxis.set_major_locator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mdates.MonthLocator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Format the x-axis tick labels as month-year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ax.xaxis.set_major_formatter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mdates.DateFormatter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('%b %Y'))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Display a legend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ax.legend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Save the plot to a PNG file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plt.tight_layout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plt.savefig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("stock_price_MA.png")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Save the plot to a JPEG file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plt.savefig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("stock_price_MA.jpeg", format='jpeg')</a:t>
            </a:r>
          </a:p>
          <a:p>
            <a:pPr marL="0" lvl="0" indent="0">
              <a:buNone/>
              <a:defRPr/>
            </a:pPr>
            <a:endParaRPr lang="en-US" altLang="en-US" sz="11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Show the plot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plt.tight_layout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r>
              <a:rPr lang="en-US" altLang="en-US" sz="11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en-US" sz="11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2509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14400" y="1157080"/>
            <a:ext cx="5196840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bs4 import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Define the search query and URL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= "AAPL"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f"https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://www.google.com/search?q={query}&amp;tbm=nws"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Send a GET request to the URL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Parse the HTML content using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soup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response.content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html.parser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Find the news article headlines and descriptions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soup.find_all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("h3", class_="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zBAuLc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soup.find_all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("div", class_="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BNeawe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s3v9rd AP7Wnd")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Lists to store polarity and subjectivity scores for each article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polarities = []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subjectivities = []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Extract the text from the headlines and descriptions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 = []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headline, description in zip(headlines, descriptions):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articles.append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"headline":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headline.get_text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"description":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description.get_text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345366" y="1157080"/>
            <a:ext cx="5732334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Perform sentiment analysis using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blob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description.get_text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polarity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blob.sentiment.polarity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subjectivity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blob.sentiment.subjectivity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Append polarity and subjectivity scores to the lists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polarities.append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(polarity)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subjectivities.append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(subjectivity)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Calculate the overall sentiment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overall_polarity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sum(polarities) /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(polarities)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overall_subjectivity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sum(subjectivities) /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(subjectivities)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 the results for each article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article in enumerate(articles):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headline = article["headline"]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description = article["description"]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polarity = polarities[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subjectivity = subjectivities[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print("Headline:", headline)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print("Description:", description)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print("Polarity:", polarity)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print("Subjectivity:", subjectivity)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 the overall sentiment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print("Overall Polarity:",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overall_polarity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print("Overall Subjectivity:",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overall_subjectivity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9693730" cy="780387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Stock Sentiment and Subjectivity Analysis - code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14400" y="1157080"/>
            <a:ext cx="5196840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bs4 import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Define the search query and URL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= "AAPL"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f"https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://www.google.com/search?q={query}&amp;tbm=nws"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Send a GET request to the URL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Parse the HTML content using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soup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response.content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html.parser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Find the news article headlines and descriptions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soup.find_all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("h3", class_="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zBAuLc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soup.find_all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("div", class_="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BNeawe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s3v9rd AP7Wnd")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Lists to store polarity and subjectivity scores for each article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polarities = []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subjectivities = []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Extract the text from the headlines and descriptions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 = []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headline, description in zip(headlines, descriptions):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articles.append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"headline":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headline.get_text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"description":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description.get_text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345366" y="1157080"/>
            <a:ext cx="5732334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Perform sentiment analysis using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blob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description.get_text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polarity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blob.sentiment.polarity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subjectivity =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blob.sentiment.subjectivity</a:t>
            </a: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Append polarity and subjectivity scores to the lists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polarities.append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(polarity)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subjectivities.append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(subjectivity)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Calculate the overall sentiment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overall_polarity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sum(polarities) /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(polarities)</a:t>
            </a:r>
          </a:p>
          <a:p>
            <a:pPr marL="0" lvl="0" indent="0">
              <a:buNone/>
              <a:defRPr/>
            </a:pP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overall_subjectivity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sum(subjectivities) /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(subjectivities)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 the results for each article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article in enumerate(articles):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headline = article["headline"]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description = article["description"]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polarity = polarities[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subjectivity = subjectivities[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print("Headline:", headline)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print("Description:", description)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print("Polarity:", polarity)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print("Subjectivity:", subjectivity)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print()</a:t>
            </a:r>
          </a:p>
          <a:p>
            <a:pPr marL="0" lvl="0" indent="0">
              <a:buNone/>
              <a:defRPr/>
            </a:pPr>
            <a:endParaRPr lang="en-US" altLang="en-US" sz="1000" dirty="0">
              <a:solidFill>
                <a:srgbClr val="0250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 the overall sentiment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print("Overall Polarity:",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overall_polarity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print("Overall Subjectivity:", </a:t>
            </a:r>
            <a:r>
              <a:rPr lang="en-US" altLang="en-US" sz="1000" dirty="0" err="1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overall_subjectivity</a:t>
            </a:r>
            <a:r>
              <a:rPr lang="en-US" altLang="en-US" sz="1000" dirty="0">
                <a:solidFill>
                  <a:srgbClr val="0250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9693730" cy="780387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Stock Sentiment and Subjectivity Analysis - code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14399" y="1157080"/>
            <a:ext cx="9739993" cy="52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3"/>
              </a:rPr>
              <a:t>Technical Indicator: Definition, Analyst Uses, Types and Examples (investopedia.com)</a:t>
            </a:r>
            <a:endParaRPr lang="en-US" sz="2800" dirty="0" smtClean="0">
              <a:hlinkClick r:id="rId4"/>
            </a:endParaRPr>
          </a:p>
          <a:p>
            <a:r>
              <a:rPr lang="en-US" sz="2800" dirty="0" smtClean="0">
                <a:hlinkClick r:id="rId4"/>
              </a:rPr>
              <a:t>Technical </a:t>
            </a:r>
            <a:r>
              <a:rPr lang="en-US" sz="2800" dirty="0">
                <a:hlinkClick r:id="rId4"/>
              </a:rPr>
              <a:t>Analysis Blowout: How to Read Candlestick S... - Ticker Tape (tdameritrade.com)</a:t>
            </a:r>
            <a:endParaRPr lang="en-US" sz="2800" dirty="0"/>
          </a:p>
          <a:p>
            <a:r>
              <a:rPr lang="en-US" sz="2800" dirty="0">
                <a:hlinkClick r:id="rId5"/>
              </a:rPr>
              <a:t>What Is a Momentum Indicator? Definition and Common Indicators (investopedia.com</a:t>
            </a:r>
            <a:r>
              <a:rPr lang="en-US" sz="2800" dirty="0" smtClean="0">
                <a:hlinkClick r:id="rId5"/>
              </a:rPr>
              <a:t>)</a:t>
            </a:r>
            <a:endParaRPr lang="en-US" sz="2800" dirty="0" smtClean="0"/>
          </a:p>
          <a:p>
            <a:r>
              <a:rPr lang="en-US" sz="2800" dirty="0">
                <a:hlinkClick r:id="rId6"/>
              </a:rPr>
              <a:t>7 Technical Indicators to Build a Trading Toolkit (investopedia.com</a:t>
            </a:r>
            <a:r>
              <a:rPr lang="en-US" sz="2800" dirty="0" smtClean="0">
                <a:hlinkClick r:id="rId6"/>
              </a:rPr>
              <a:t>)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Understanding Basic Candlestick Charts (investopedia.com)</a:t>
            </a:r>
            <a:endParaRPr 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9693730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References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Introduction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487"/>
            <a:ext cx="10515600" cy="470642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25098"/>
                </a:solidFill>
              </a:rPr>
              <a:t>Fundamental Analysis - attempts to evaluate a security's value based on business results such as sales and earnings</a:t>
            </a:r>
          </a:p>
          <a:p>
            <a:pPr indent="0">
              <a:buNone/>
            </a:pPr>
            <a:r>
              <a:rPr lang="en-US" b="1" dirty="0" smtClean="0">
                <a:solidFill>
                  <a:srgbClr val="025098"/>
                </a:solidFill>
              </a:rPr>
              <a:t>Past performance is not indicative of future results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Technical Analysis - a trading discipline employed to evaluate investments and identify trading opportunities by analyzing statistical trends gathered from trading activity, such as price movement and volume</a:t>
            </a:r>
          </a:p>
          <a:p>
            <a:pPr indent="0">
              <a:buNone/>
            </a:pPr>
            <a:r>
              <a:rPr lang="en-US" strike="sngStrike" dirty="0" smtClean="0">
                <a:solidFill>
                  <a:srgbClr val="FF0000"/>
                </a:solidFill>
              </a:rPr>
              <a:t>Past </a:t>
            </a:r>
            <a:r>
              <a:rPr lang="en-US" strike="sngStrike" dirty="0">
                <a:solidFill>
                  <a:srgbClr val="FF0000"/>
                </a:solidFill>
              </a:rPr>
              <a:t>performance is not indicative of future </a:t>
            </a:r>
            <a:r>
              <a:rPr lang="en-US" strike="sngStrike" dirty="0" smtClean="0">
                <a:solidFill>
                  <a:srgbClr val="FF0000"/>
                </a:solidFill>
              </a:rPr>
              <a:t>results</a:t>
            </a:r>
          </a:p>
          <a:p>
            <a:pPr indent="0">
              <a:buNone/>
            </a:pPr>
            <a:r>
              <a:rPr lang="en-US" b="1" dirty="0" smtClean="0">
                <a:solidFill>
                  <a:srgbClr val="025098"/>
                </a:solidFill>
              </a:rPr>
              <a:t>Past performance </a:t>
            </a:r>
            <a:r>
              <a:rPr lang="en-US" b="1" u="sng" dirty="0" smtClean="0">
                <a:solidFill>
                  <a:srgbClr val="025098"/>
                </a:solidFill>
              </a:rPr>
              <a:t>is</a:t>
            </a:r>
            <a:r>
              <a:rPr lang="en-US" b="1" dirty="0" smtClean="0">
                <a:solidFill>
                  <a:srgbClr val="025098"/>
                </a:solidFill>
              </a:rPr>
              <a:t> indicative of future results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Can Technical Analysis be an effective way of selecting stocks?</a:t>
            </a:r>
            <a:endParaRPr lang="en-US" dirty="0">
              <a:solidFill>
                <a:srgbClr val="025098"/>
              </a:solidFill>
            </a:endParaRPr>
          </a:p>
          <a:p>
            <a:pPr indent="0">
              <a:buNone/>
            </a:pPr>
            <a:endParaRPr lang="en-US" strike="sngStrike" dirty="0">
              <a:solidFill>
                <a:srgbClr val="FF0000"/>
              </a:solidFill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Methodology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487"/>
            <a:ext cx="10515600" cy="493502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25098"/>
                </a:solidFill>
              </a:rPr>
              <a:t>Obtaining the Data</a:t>
            </a:r>
          </a:p>
          <a:p>
            <a:pPr lvl="1"/>
            <a:r>
              <a:rPr lang="en-US" dirty="0" smtClean="0">
                <a:solidFill>
                  <a:srgbClr val="025098"/>
                </a:solidFill>
              </a:rPr>
              <a:t>Web </a:t>
            </a:r>
            <a:r>
              <a:rPr lang="en-US" dirty="0">
                <a:solidFill>
                  <a:srgbClr val="025098"/>
                </a:solidFill>
              </a:rPr>
              <a:t>Scraping Financial web sites</a:t>
            </a:r>
            <a:endParaRPr lang="en-US" b="1" dirty="0" smtClean="0">
              <a:solidFill>
                <a:srgbClr val="025098"/>
              </a:solidFill>
            </a:endParaRPr>
          </a:p>
          <a:p>
            <a:pPr lvl="1"/>
            <a:r>
              <a:rPr lang="en-US" dirty="0" smtClean="0">
                <a:solidFill>
                  <a:srgbClr val="025098"/>
                </a:solidFill>
              </a:rPr>
              <a:t>Downloading data from Financial web sites themselves</a:t>
            </a:r>
          </a:p>
          <a:p>
            <a:pPr lvl="1"/>
            <a:r>
              <a:rPr lang="en-US" dirty="0" smtClean="0">
                <a:solidFill>
                  <a:srgbClr val="025098"/>
                </a:solidFill>
              </a:rPr>
              <a:t>Downloading data from Python Library of Yahoo Data</a:t>
            </a:r>
          </a:p>
          <a:p>
            <a:r>
              <a:rPr lang="en-US" dirty="0" smtClean="0">
                <a:solidFill>
                  <a:srgbClr val="025098"/>
                </a:solidFill>
              </a:rPr>
              <a:t>Plotting </a:t>
            </a:r>
            <a:r>
              <a:rPr lang="en-US" dirty="0">
                <a:solidFill>
                  <a:srgbClr val="025098"/>
                </a:solidFill>
              </a:rPr>
              <a:t>the </a:t>
            </a:r>
            <a:r>
              <a:rPr lang="en-US" dirty="0" smtClean="0">
                <a:solidFill>
                  <a:srgbClr val="025098"/>
                </a:solidFill>
              </a:rPr>
              <a:t>Data</a:t>
            </a:r>
          </a:p>
          <a:p>
            <a:pPr lvl="1"/>
            <a:r>
              <a:rPr lang="en-US" dirty="0" smtClean="0">
                <a:solidFill>
                  <a:srgbClr val="025098"/>
                </a:solidFill>
              </a:rPr>
              <a:t>Stock Price and Volume</a:t>
            </a:r>
          </a:p>
          <a:p>
            <a:pPr lvl="1"/>
            <a:r>
              <a:rPr lang="en-US" dirty="0" smtClean="0">
                <a:solidFill>
                  <a:srgbClr val="025098"/>
                </a:solidFill>
              </a:rPr>
              <a:t>Candlestick Plots</a:t>
            </a:r>
          </a:p>
          <a:p>
            <a:pPr lvl="1"/>
            <a:r>
              <a:rPr lang="en-US" dirty="0" smtClean="0">
                <a:solidFill>
                  <a:srgbClr val="025098"/>
                </a:solidFill>
              </a:rPr>
              <a:t>Moving Averages</a:t>
            </a:r>
            <a:endParaRPr lang="en-US" dirty="0">
              <a:solidFill>
                <a:srgbClr val="025098"/>
              </a:solidFill>
            </a:endParaRPr>
          </a:p>
          <a:p>
            <a:r>
              <a:rPr lang="en-US" dirty="0">
                <a:solidFill>
                  <a:srgbClr val="025098"/>
                </a:solidFill>
              </a:rPr>
              <a:t>Processing the Data to obtain Useful </a:t>
            </a:r>
            <a:r>
              <a:rPr lang="en-US" dirty="0" smtClean="0">
                <a:solidFill>
                  <a:srgbClr val="025098"/>
                </a:solidFill>
              </a:rPr>
              <a:t>Information</a:t>
            </a:r>
          </a:p>
          <a:p>
            <a:pPr lvl="1"/>
            <a:r>
              <a:rPr lang="en-US" dirty="0" smtClean="0">
                <a:solidFill>
                  <a:srgbClr val="025098"/>
                </a:solidFill>
              </a:rPr>
              <a:t>Statistical Correlations</a:t>
            </a:r>
          </a:p>
          <a:p>
            <a:pPr lvl="1"/>
            <a:r>
              <a:rPr lang="en-US" dirty="0" smtClean="0">
                <a:solidFill>
                  <a:srgbClr val="025098"/>
                </a:solidFill>
              </a:rPr>
              <a:t>Sentiment Indicators</a:t>
            </a:r>
            <a:endParaRPr lang="en-US" dirty="0">
              <a:solidFill>
                <a:srgbClr val="025098"/>
              </a:solidFill>
            </a:endParaRPr>
          </a:p>
          <a:p>
            <a:r>
              <a:rPr lang="en-US" dirty="0" smtClean="0">
                <a:solidFill>
                  <a:srgbClr val="025098"/>
                </a:solidFill>
              </a:rPr>
              <a:t>Drawing Conclusions from the Results</a:t>
            </a:r>
            <a:endParaRPr lang="en-US" dirty="0">
              <a:solidFill>
                <a:srgbClr val="025098"/>
              </a:solidFill>
            </a:endParaRPr>
          </a:p>
          <a:p>
            <a:pPr indent="0">
              <a:buNone/>
            </a:pPr>
            <a:endParaRPr lang="en-US" strike="sngStrike" dirty="0">
              <a:solidFill>
                <a:srgbClr val="FF0000"/>
              </a:solidFill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Financial Data - web scraping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3900" y="1187228"/>
            <a:ext cx="11210394" cy="49639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25098"/>
                </a:solidFill>
              </a:rPr>
              <a:t>Yahoo Finance			</a:t>
            </a:r>
            <a:r>
              <a:rPr lang="en-US" dirty="0" smtClean="0">
                <a:solidFill>
                  <a:srgbClr val="025098"/>
                </a:solidFill>
                <a:hlinkClick r:id="rId3"/>
              </a:rPr>
              <a:t>http://www.finance.yahoo.com/</a:t>
            </a:r>
            <a:endParaRPr lang="en-US" dirty="0" smtClean="0">
              <a:solidFill>
                <a:srgbClr val="025098"/>
              </a:solidFill>
            </a:endParaRPr>
          </a:p>
          <a:p>
            <a:r>
              <a:rPr lang="en-US" dirty="0" smtClean="0">
                <a:solidFill>
                  <a:srgbClr val="025098"/>
                </a:solidFill>
              </a:rPr>
              <a:t>Google Finance			</a:t>
            </a:r>
            <a:r>
              <a:rPr lang="en-US" dirty="0" smtClean="0">
                <a:solidFill>
                  <a:srgbClr val="025098"/>
                </a:solidFill>
                <a:hlinkClick r:id="rId4"/>
              </a:rPr>
              <a:t>https://</a:t>
            </a:r>
            <a:r>
              <a:rPr lang="en-US" dirty="0">
                <a:solidFill>
                  <a:srgbClr val="025098"/>
                </a:solidFill>
                <a:hlinkClick r:id="rId4"/>
              </a:rPr>
              <a:t>www.google.com/finance</a:t>
            </a:r>
            <a:r>
              <a:rPr lang="en-US" dirty="0" smtClean="0">
                <a:solidFill>
                  <a:srgbClr val="025098"/>
                </a:solidFill>
                <a:hlinkClick r:id="rId4"/>
              </a:rPr>
              <a:t>/</a:t>
            </a:r>
            <a:endParaRPr lang="en-US" dirty="0" smtClean="0">
              <a:solidFill>
                <a:srgbClr val="025098"/>
              </a:solidFill>
            </a:endParaRPr>
          </a:p>
          <a:p>
            <a:r>
              <a:rPr lang="en-US" dirty="0" smtClean="0">
                <a:solidFill>
                  <a:srgbClr val="025098"/>
                </a:solidFill>
              </a:rPr>
              <a:t>Bloomberg</a:t>
            </a:r>
          </a:p>
          <a:p>
            <a:r>
              <a:rPr lang="en-US" dirty="0" err="1">
                <a:solidFill>
                  <a:srgbClr val="025098"/>
                </a:solidFill>
              </a:rPr>
              <a:t>CNNMoney</a:t>
            </a:r>
            <a:endParaRPr lang="en-US" dirty="0">
              <a:solidFill>
                <a:srgbClr val="025098"/>
              </a:solidFill>
            </a:endParaRPr>
          </a:p>
          <a:p>
            <a:r>
              <a:rPr lang="en-US" dirty="0">
                <a:solidFill>
                  <a:srgbClr val="025098"/>
                </a:solidFill>
              </a:rPr>
              <a:t>Morningstar</a:t>
            </a:r>
          </a:p>
          <a:p>
            <a:r>
              <a:rPr lang="en-US" dirty="0" err="1">
                <a:solidFill>
                  <a:srgbClr val="025098"/>
                </a:solidFill>
              </a:rPr>
              <a:t>TMXMoney</a:t>
            </a:r>
            <a:endParaRPr lang="en-US" dirty="0">
              <a:solidFill>
                <a:srgbClr val="025098"/>
              </a:solidFill>
            </a:endParaRPr>
          </a:p>
          <a:p>
            <a:r>
              <a:rPr lang="en-US" dirty="0">
                <a:solidFill>
                  <a:srgbClr val="025098"/>
                </a:solidFill>
              </a:rPr>
              <a:t>XE: Foreign </a:t>
            </a:r>
            <a:r>
              <a:rPr lang="en-US" dirty="0" smtClean="0">
                <a:solidFill>
                  <a:srgbClr val="025098"/>
                </a:solidFill>
              </a:rPr>
              <a:t>Exchange		</a:t>
            </a:r>
            <a:r>
              <a:rPr lang="en-US" dirty="0" smtClean="0">
                <a:solidFill>
                  <a:srgbClr val="025098"/>
                </a:solidFill>
                <a:hlinkClick r:id="rId5"/>
              </a:rPr>
              <a:t>http://www.xe.com/</a:t>
            </a:r>
            <a:endParaRPr lang="en-US" dirty="0">
              <a:solidFill>
                <a:srgbClr val="025098"/>
              </a:solidFill>
            </a:endParaRPr>
          </a:p>
          <a:p>
            <a:r>
              <a:rPr lang="en-US" dirty="0" err="1">
                <a:solidFill>
                  <a:srgbClr val="025098"/>
                </a:solidFill>
              </a:rPr>
              <a:t>Kitco</a:t>
            </a:r>
            <a:r>
              <a:rPr lang="en-US" dirty="0">
                <a:solidFill>
                  <a:srgbClr val="025098"/>
                </a:solidFill>
              </a:rPr>
              <a:t>: Precious </a:t>
            </a:r>
            <a:r>
              <a:rPr lang="en-US" dirty="0" smtClean="0">
                <a:solidFill>
                  <a:srgbClr val="025098"/>
                </a:solidFill>
              </a:rPr>
              <a:t>Metals		</a:t>
            </a:r>
            <a:r>
              <a:rPr lang="en-US" dirty="0" smtClean="0">
                <a:solidFill>
                  <a:srgbClr val="025098"/>
                </a:solidFill>
                <a:hlinkClick r:id="rId6"/>
              </a:rPr>
              <a:t>http://www.kitco.com/</a:t>
            </a:r>
            <a:endParaRPr lang="en-US" dirty="0" smtClean="0">
              <a:solidFill>
                <a:srgbClr val="025098"/>
              </a:solidFill>
            </a:endParaRPr>
          </a:p>
          <a:p>
            <a:endParaRPr lang="en-US" dirty="0">
              <a:solidFill>
                <a:srgbClr val="025098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Yahoo </a:t>
            </a:r>
            <a:r>
              <a:rPr lang="en-US" dirty="0">
                <a:solidFill>
                  <a:srgbClr val="FF0000"/>
                </a:solidFill>
              </a:rPr>
              <a:t>Finance </a:t>
            </a:r>
            <a:r>
              <a:rPr lang="en-US" dirty="0" smtClean="0">
                <a:solidFill>
                  <a:srgbClr val="FF0000"/>
                </a:solidFill>
              </a:rPr>
              <a:t>API			No longer supported</a:t>
            </a:r>
          </a:p>
          <a:p>
            <a:endParaRPr lang="en-US" dirty="0">
              <a:solidFill>
                <a:srgbClr val="025098"/>
              </a:solidFill>
            </a:endParaRPr>
          </a:p>
          <a:p>
            <a:pPr marL="4572000" indent="-4572000">
              <a:buNone/>
            </a:pPr>
            <a:r>
              <a:rPr lang="en-US" b="1" dirty="0" smtClean="0">
                <a:solidFill>
                  <a:srgbClr val="025098"/>
                </a:solidFill>
              </a:rPr>
              <a:t>import </a:t>
            </a:r>
            <a:r>
              <a:rPr lang="en-US" b="1" dirty="0" err="1" smtClean="0">
                <a:solidFill>
                  <a:srgbClr val="025098"/>
                </a:solidFill>
              </a:rPr>
              <a:t>yfinance</a:t>
            </a:r>
            <a:r>
              <a:rPr lang="en-US" b="1" dirty="0" smtClean="0">
                <a:solidFill>
                  <a:srgbClr val="025098"/>
                </a:solidFill>
              </a:rPr>
              <a:t> as </a:t>
            </a:r>
            <a:r>
              <a:rPr lang="en-US" b="1" dirty="0" err="1" smtClean="0">
                <a:solidFill>
                  <a:srgbClr val="025098"/>
                </a:solidFill>
              </a:rPr>
              <a:t>yf</a:t>
            </a:r>
            <a:r>
              <a:rPr lang="en-US" b="1" dirty="0" smtClean="0">
                <a:solidFill>
                  <a:srgbClr val="025098"/>
                </a:solidFill>
              </a:rPr>
              <a:t> 	Install </a:t>
            </a:r>
            <a:r>
              <a:rPr lang="en-US" b="1" dirty="0" err="1" smtClean="0">
                <a:solidFill>
                  <a:srgbClr val="025098"/>
                </a:solidFill>
              </a:rPr>
              <a:t>yfinance</a:t>
            </a:r>
            <a:r>
              <a:rPr lang="en-US" b="1" dirty="0" smtClean="0">
                <a:solidFill>
                  <a:srgbClr val="025098"/>
                </a:solidFill>
              </a:rPr>
              <a:t> library by running pip install </a:t>
            </a:r>
            <a:r>
              <a:rPr lang="en-US" b="1" dirty="0" err="1" smtClean="0">
                <a:solidFill>
                  <a:srgbClr val="025098"/>
                </a:solidFill>
              </a:rPr>
              <a:t>yfinance</a:t>
            </a:r>
            <a:endParaRPr lang="en-US" b="1" dirty="0" smtClean="0">
              <a:solidFill>
                <a:srgbClr val="025098"/>
              </a:solidFill>
            </a:endParaRPr>
          </a:p>
          <a:p>
            <a:endParaRPr lang="en-US" dirty="0">
              <a:solidFill>
                <a:srgbClr val="025098"/>
              </a:solidFill>
            </a:endParaRPr>
          </a:p>
          <a:p>
            <a:endParaRPr lang="en-US" dirty="0" smtClean="0">
              <a:solidFill>
                <a:srgbClr val="025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9538608" cy="780387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Yahoo Finance Historical Data – download .csv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1522" b="248"/>
          <a:stretch/>
        </p:blipFill>
        <p:spPr>
          <a:xfrm>
            <a:off x="720333" y="988761"/>
            <a:ext cx="100584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8888605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Python </a:t>
            </a:r>
            <a:r>
              <a:rPr lang="en-US" sz="4000" b="1" dirty="0" err="1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yfinance</a:t>
            </a:r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 Library – data download 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36320" y="1225689"/>
            <a:ext cx="96088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25098"/>
                </a:solidFill>
              </a:rPr>
              <a:t>import </a:t>
            </a:r>
            <a:r>
              <a:rPr lang="en-US" sz="1600" b="1" dirty="0" err="1" smtClean="0">
                <a:solidFill>
                  <a:srgbClr val="025098"/>
                </a:solidFill>
              </a:rPr>
              <a:t>yfinance</a:t>
            </a:r>
            <a:r>
              <a:rPr lang="en-US" sz="1600" b="1" dirty="0" smtClean="0">
                <a:solidFill>
                  <a:srgbClr val="025098"/>
                </a:solidFill>
              </a:rPr>
              <a:t> as </a:t>
            </a:r>
            <a:r>
              <a:rPr lang="en-US" sz="1600" b="1" dirty="0" err="1" smtClean="0">
                <a:solidFill>
                  <a:srgbClr val="025098"/>
                </a:solidFill>
              </a:rPr>
              <a:t>yf</a:t>
            </a:r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smtClean="0">
                <a:solidFill>
                  <a:srgbClr val="025098"/>
                </a:solidFill>
              </a:rPr>
              <a:t>import pandas as </a:t>
            </a:r>
            <a:r>
              <a:rPr lang="en-US" sz="1600" b="1" dirty="0" err="1" smtClean="0">
                <a:solidFill>
                  <a:srgbClr val="025098"/>
                </a:solidFill>
              </a:rPr>
              <a:t>pd</a:t>
            </a:r>
            <a:endParaRPr lang="en-US" sz="1600" b="1" dirty="0" smtClean="0">
              <a:solidFill>
                <a:srgbClr val="025098"/>
              </a:solidFill>
            </a:endParaRPr>
          </a:p>
          <a:p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err="1" smtClean="0">
                <a:solidFill>
                  <a:srgbClr val="025098"/>
                </a:solidFill>
              </a:rPr>
              <a:t>def</a:t>
            </a:r>
            <a:r>
              <a:rPr lang="en-US" sz="1600" b="1" dirty="0" smtClean="0">
                <a:solidFill>
                  <a:srgbClr val="025098"/>
                </a:solidFill>
              </a:rPr>
              <a:t> </a:t>
            </a:r>
            <a:r>
              <a:rPr lang="en-US" sz="1600" b="1" dirty="0" err="1" smtClean="0">
                <a:solidFill>
                  <a:srgbClr val="025098"/>
                </a:solidFill>
              </a:rPr>
              <a:t>scrape_data</a:t>
            </a:r>
            <a:r>
              <a:rPr lang="en-US" sz="1600" b="1" dirty="0" smtClean="0">
                <a:solidFill>
                  <a:srgbClr val="025098"/>
                </a:solidFill>
              </a:rPr>
              <a:t>(symbols</a:t>
            </a:r>
            <a:r>
              <a:rPr lang="en-US" sz="1600" b="1" dirty="0">
                <a:solidFill>
                  <a:srgbClr val="025098"/>
                </a:solidFill>
              </a:rPr>
              <a:t>):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data = {}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for symbol in symbols: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</a:t>
            </a:r>
            <a:r>
              <a:rPr lang="en-US" sz="1600" b="1" dirty="0" err="1" smtClean="0">
                <a:solidFill>
                  <a:srgbClr val="025098"/>
                </a:solidFill>
              </a:rPr>
              <a:t>stock_data</a:t>
            </a:r>
            <a:r>
              <a:rPr lang="en-US" sz="1600" b="1" dirty="0" smtClean="0">
                <a:solidFill>
                  <a:srgbClr val="025098"/>
                </a:solidFill>
              </a:rPr>
              <a:t> = </a:t>
            </a:r>
            <a:r>
              <a:rPr lang="en-US" sz="1600" b="1" dirty="0" err="1" smtClean="0">
                <a:solidFill>
                  <a:srgbClr val="025098"/>
                </a:solidFill>
              </a:rPr>
              <a:t>yf.download</a:t>
            </a:r>
            <a:r>
              <a:rPr lang="en-US" sz="1600" b="1" dirty="0" smtClean="0">
                <a:solidFill>
                  <a:srgbClr val="025098"/>
                </a:solidFill>
              </a:rPr>
              <a:t>(symbol, period="max")  # Fetch all available historical data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data[symbol] = </a:t>
            </a:r>
            <a:r>
              <a:rPr lang="en-US" sz="1600" b="1" dirty="0" err="1" smtClean="0">
                <a:solidFill>
                  <a:srgbClr val="025098"/>
                </a:solidFill>
              </a:rPr>
              <a:t>stock_data</a:t>
            </a:r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filename = f"{symbol}_data.csv"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</a:t>
            </a:r>
            <a:r>
              <a:rPr lang="en-US" sz="1600" b="1" dirty="0" err="1" smtClean="0">
                <a:solidFill>
                  <a:srgbClr val="025098"/>
                </a:solidFill>
              </a:rPr>
              <a:t>stock_data.to_csv</a:t>
            </a:r>
            <a:r>
              <a:rPr lang="en-US" sz="1600" b="1" dirty="0" smtClean="0">
                <a:solidFill>
                  <a:srgbClr val="025098"/>
                </a:solidFill>
              </a:rPr>
              <a:t>(filename)  # Write the data to a CSV file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    print(</a:t>
            </a:r>
            <a:r>
              <a:rPr lang="en-US" sz="1600" b="1" dirty="0" err="1" smtClean="0">
                <a:solidFill>
                  <a:srgbClr val="025098"/>
                </a:solidFill>
              </a:rPr>
              <a:t>f"Data</a:t>
            </a:r>
            <a:r>
              <a:rPr lang="en-US" sz="1600" b="1" dirty="0" smtClean="0">
                <a:solidFill>
                  <a:srgbClr val="025098"/>
                </a:solidFill>
              </a:rPr>
              <a:t> for {symbol} saved to {filename}")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return data</a:t>
            </a:r>
          </a:p>
          <a:p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smtClean="0">
                <a:solidFill>
                  <a:srgbClr val="025098"/>
                </a:solidFill>
              </a:rPr>
              <a:t># Example usage: scrape data for AAPL, IBM, GM, and GE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symbols = ["^TNX", "AAPL", "BRK-B", "DOW", "IBM", "GE", "MO", "GLD", "SLV"]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data = </a:t>
            </a:r>
            <a:r>
              <a:rPr lang="en-US" sz="1600" b="1" dirty="0" err="1" smtClean="0">
                <a:solidFill>
                  <a:srgbClr val="025098"/>
                </a:solidFill>
              </a:rPr>
              <a:t>scrape_data</a:t>
            </a:r>
            <a:r>
              <a:rPr lang="en-US" sz="1600" b="1" dirty="0" smtClean="0">
                <a:solidFill>
                  <a:srgbClr val="025098"/>
                </a:solidFill>
              </a:rPr>
              <a:t>(symbols)</a:t>
            </a:r>
          </a:p>
          <a:p>
            <a:endParaRPr lang="en-US" sz="1600" b="1" dirty="0" smtClean="0">
              <a:solidFill>
                <a:srgbClr val="025098"/>
              </a:solidFill>
            </a:endParaRPr>
          </a:p>
          <a:p>
            <a:r>
              <a:rPr lang="en-US" sz="1600" b="1" dirty="0" smtClean="0">
                <a:solidFill>
                  <a:srgbClr val="025098"/>
                </a:solidFill>
              </a:rPr>
              <a:t># Print the </a:t>
            </a:r>
            <a:r>
              <a:rPr lang="en-US" sz="1600" b="1" dirty="0" err="1" smtClean="0">
                <a:solidFill>
                  <a:srgbClr val="025098"/>
                </a:solidFill>
              </a:rPr>
              <a:t>DataFrame</a:t>
            </a:r>
            <a:r>
              <a:rPr lang="en-US" sz="1600" b="1" dirty="0" smtClean="0">
                <a:solidFill>
                  <a:srgbClr val="025098"/>
                </a:solidFill>
              </a:rPr>
              <a:t> for each symbol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for symbol, </a:t>
            </a:r>
            <a:r>
              <a:rPr lang="en-US" sz="1600" b="1" dirty="0" err="1" smtClean="0">
                <a:solidFill>
                  <a:srgbClr val="025098"/>
                </a:solidFill>
              </a:rPr>
              <a:t>df</a:t>
            </a:r>
            <a:r>
              <a:rPr lang="en-US" sz="1600" b="1" dirty="0" smtClean="0">
                <a:solidFill>
                  <a:srgbClr val="025098"/>
                </a:solidFill>
              </a:rPr>
              <a:t> in </a:t>
            </a:r>
            <a:r>
              <a:rPr lang="en-US" sz="1600" b="1" dirty="0" err="1" smtClean="0">
                <a:solidFill>
                  <a:srgbClr val="025098"/>
                </a:solidFill>
              </a:rPr>
              <a:t>data.items</a:t>
            </a:r>
            <a:r>
              <a:rPr lang="en-US" sz="1600" b="1" dirty="0" smtClean="0">
                <a:solidFill>
                  <a:srgbClr val="025098"/>
                </a:solidFill>
              </a:rPr>
              <a:t>():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print(</a:t>
            </a:r>
            <a:r>
              <a:rPr lang="en-US" sz="1600" b="1" dirty="0" err="1" smtClean="0">
                <a:solidFill>
                  <a:srgbClr val="025098"/>
                </a:solidFill>
              </a:rPr>
              <a:t>f"Data</a:t>
            </a:r>
            <a:r>
              <a:rPr lang="en-US" sz="1600" b="1" dirty="0" smtClean="0">
                <a:solidFill>
                  <a:srgbClr val="025098"/>
                </a:solidFill>
              </a:rPr>
              <a:t> for {symbol}:")</a:t>
            </a:r>
          </a:p>
          <a:p>
            <a:r>
              <a:rPr lang="en-US" sz="1600" b="1" dirty="0" smtClean="0">
                <a:solidFill>
                  <a:srgbClr val="025098"/>
                </a:solidFill>
              </a:rPr>
              <a:t>    print(</a:t>
            </a:r>
            <a:r>
              <a:rPr lang="en-US" sz="1600" b="1" dirty="0" err="1" smtClean="0">
                <a:solidFill>
                  <a:srgbClr val="025098"/>
                </a:solidFill>
              </a:rPr>
              <a:t>df</a:t>
            </a:r>
            <a:r>
              <a:rPr lang="en-US" sz="1600" b="1" dirty="0" smtClean="0">
                <a:solidFill>
                  <a:srgbClr val="025098"/>
                </a:solidFill>
              </a:rPr>
              <a:t>)</a:t>
            </a:r>
            <a:endParaRPr lang="en-US" sz="1600" b="1" dirty="0">
              <a:solidFill>
                <a:srgbClr val="025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7079901" cy="7803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Historical Stock Data - Excel .</a:t>
            </a:r>
            <a:r>
              <a:rPr lang="en-US" sz="4000" b="1" dirty="0" err="1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xlsv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740" y="1203960"/>
            <a:ext cx="6315796" cy="53217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4420" y="120396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25098"/>
                </a:solidFill>
              </a:rPr>
              <a:t>AAPL - Apple Sock</a:t>
            </a:r>
            <a:endParaRPr lang="en-US" dirty="0">
              <a:solidFill>
                <a:srgbClr val="025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4" y="759447"/>
            <a:ext cx="11168053" cy="55840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9440637" cy="780387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25098"/>
                </a:solidFill>
                <a:latin typeface="+mn-lt"/>
                <a:ea typeface="+mn-ea"/>
                <a:cs typeface="+mn-cs"/>
              </a:rPr>
              <a:t>AAPL Closing Price and Volume (last 3 years)</a:t>
            </a:r>
            <a:endParaRPr lang="en-US" sz="4000" b="1" dirty="0">
              <a:solidFill>
                <a:srgbClr val="02509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ython logo,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199706"/>
            <a:ext cx="961495" cy="9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914403"/>
            <a:ext cx="1668026" cy="0"/>
          </a:xfrm>
          <a:prstGeom prst="line">
            <a:avLst/>
          </a:prstGeom>
          <a:ln w="38100">
            <a:solidFill>
              <a:srgbClr val="025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3161</Words>
  <Application>Microsoft Office PowerPoint</Application>
  <PresentationFormat>Widescreen</PresentationFormat>
  <Paragraphs>545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Agenda</vt:lpstr>
      <vt:lpstr>Introduction</vt:lpstr>
      <vt:lpstr>Methodology</vt:lpstr>
      <vt:lpstr>Financial Data - web scraping</vt:lpstr>
      <vt:lpstr>Yahoo Finance Historical Data – download .csv</vt:lpstr>
      <vt:lpstr>Python yfinance Library – data download </vt:lpstr>
      <vt:lpstr>Historical Stock Data - Excel .xlsv</vt:lpstr>
      <vt:lpstr>AAPL Closing Price and Volume (last 3 years)</vt:lpstr>
      <vt:lpstr>Candlestick Chart</vt:lpstr>
      <vt:lpstr>Correlation Matrix</vt:lpstr>
      <vt:lpstr>Diversified Portfolio?</vt:lpstr>
      <vt:lpstr>GLD and SLV Against ^TNX</vt:lpstr>
      <vt:lpstr>AAPL Stock Price and Moving Averages</vt:lpstr>
      <vt:lpstr>Stock Sentiment and Subjectivity Analysis</vt:lpstr>
      <vt:lpstr>Results</vt:lpstr>
      <vt:lpstr>Future Work</vt:lpstr>
      <vt:lpstr>Appendix</vt:lpstr>
      <vt:lpstr>Word Cloud - code</vt:lpstr>
      <vt:lpstr>Yahoo Finance Historical Data – web scraping</vt:lpstr>
      <vt:lpstr>Historical Stock Data – read .csv / write .xlsv</vt:lpstr>
      <vt:lpstr>AAPL Closing Price and Volume (last 3 years) - code</vt:lpstr>
      <vt:lpstr>Candlestick Charts - code</vt:lpstr>
      <vt:lpstr>Candlestick Patterns</vt:lpstr>
      <vt:lpstr>Correlation Matrix - code</vt:lpstr>
      <vt:lpstr>AAPL Stock Price and Moving Averages - code</vt:lpstr>
      <vt:lpstr>Stock Sentiment and Subjectivity Analysis - code</vt:lpstr>
      <vt:lpstr>Stock Sentiment and Subjectivity Analysis - code</vt:lpstr>
      <vt:lpstr>References</vt:lpstr>
    </vt:vector>
  </TitlesOfParts>
  <Company>Lummus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Schwint, Kevin J</dc:creator>
  <cp:lastModifiedBy>Schwint, Kevin J</cp:lastModifiedBy>
  <cp:revision>117</cp:revision>
  <dcterms:created xsi:type="dcterms:W3CDTF">2023-05-08T18:51:46Z</dcterms:created>
  <dcterms:modified xsi:type="dcterms:W3CDTF">2023-05-09T17:46:01Z</dcterms:modified>
</cp:coreProperties>
</file>