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1293" autoAdjust="0"/>
  </p:normalViewPr>
  <p:slideViewPr>
    <p:cSldViewPr snapToGrid="0">
      <p:cViewPr varScale="1">
        <p:scale>
          <a:sx n="64" d="100"/>
          <a:sy n="64" d="100"/>
        </p:scale>
        <p:origin x="12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5BE03-224C-429F-9F10-538CC6D447AB}" type="datetimeFigureOut">
              <a:rPr lang="en-US" smtClean="0"/>
              <a:t>11/1/2013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C643A-3037-4FCC-A806-2C77E2C527E4}" type="slidenum">
              <a:rPr lang="en-US" smtClean="0"/>
              <a:t>‹#›</a:t>
            </a:fld>
            <a:endParaRPr lang="en-US"/>
          </a:p>
        </p:txBody>
      </p:sp>
    </p:spTree>
    <p:extLst>
      <p:ext uri="{BB962C8B-B14F-4D97-AF65-F5344CB8AC3E}">
        <p14:creationId xmlns:p14="http://schemas.microsoft.com/office/powerpoint/2010/main" val="2179125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sz="1200" dirty="0" smtClean="0"/>
              <a:t> </a:t>
            </a:r>
            <a:r>
              <a:rPr lang="en-US" sz="1200" b="1" dirty="0" smtClean="0"/>
              <a:t>Corporate Data Base Development </a:t>
            </a:r>
          </a:p>
          <a:p>
            <a:pPr>
              <a:buFont typeface="Wingdings" panose="05000000000000000000" pitchFamily="2" charset="2"/>
              <a:buChar char="q"/>
            </a:pPr>
            <a:r>
              <a:rPr lang="en-US" sz="1200" dirty="0" smtClean="0"/>
              <a:t>The research process (planning, business processes, work flow, data mapping and information collection) typically takes between 6 months and 1 year depending on the size of the company. </a:t>
            </a:r>
          </a:p>
          <a:p>
            <a:pPr>
              <a:buFont typeface="Wingdings" panose="05000000000000000000" pitchFamily="2" charset="2"/>
              <a:buChar char="q"/>
            </a:pPr>
            <a:r>
              <a:rPr lang="en-US" sz="1200" dirty="0" smtClean="0"/>
              <a:t>This occurs prior to the blank database ever seeing the light of day. </a:t>
            </a:r>
          </a:p>
          <a:p>
            <a:pPr>
              <a:buFont typeface="Wingdings" panose="05000000000000000000" pitchFamily="2" charset="2"/>
              <a:buChar char="q"/>
            </a:pPr>
            <a:r>
              <a:rPr lang="en-US" sz="1200" dirty="0" smtClean="0"/>
              <a:t>This method makes trouble shooting a process that occurs AFTER the database is complete. This can cause problems that range from having to add information retroactively to not being able to use the product until it is rebuilt or the problem is fixed.</a:t>
            </a:r>
          </a:p>
          <a:p>
            <a:pPr>
              <a:buFont typeface="Wingdings" panose="05000000000000000000" pitchFamily="2" charset="2"/>
              <a:buChar char="Ø"/>
            </a:pPr>
            <a:r>
              <a:rPr lang="en-US" sz="1200" dirty="0" smtClean="0"/>
              <a:t> </a:t>
            </a:r>
            <a:r>
              <a:rPr lang="en-US" sz="1200" b="1" dirty="0" smtClean="0"/>
              <a:t>Our Method</a:t>
            </a:r>
          </a:p>
          <a:p>
            <a:pPr>
              <a:buFont typeface="Wingdings" panose="05000000000000000000" pitchFamily="2" charset="2"/>
              <a:buChar char="q"/>
            </a:pPr>
            <a:r>
              <a:rPr lang="en-US" sz="1200" dirty="0" smtClean="0"/>
              <a:t> General data mapping (business processes and work flow and some data mapping) occurred 2 weeks prior to beginning the database.</a:t>
            </a:r>
          </a:p>
          <a:p>
            <a:pPr lvl="0">
              <a:buClr>
                <a:srgbClr val="9CBEBD"/>
              </a:buClr>
              <a:buFont typeface="Wingdings" panose="05000000000000000000" pitchFamily="2" charset="2"/>
              <a:buChar char="q"/>
            </a:pPr>
            <a:r>
              <a:rPr lang="en-US" sz="1200" dirty="0" smtClean="0"/>
              <a:t> </a:t>
            </a:r>
            <a:r>
              <a:rPr lang="en-US" sz="1200" dirty="0" smtClean="0">
                <a:solidFill>
                  <a:srgbClr val="2E2B21"/>
                </a:solidFill>
              </a:rPr>
              <a:t>The planning, data mapping and information collection process is occurring as we build each part of the database.</a:t>
            </a:r>
          </a:p>
          <a:p>
            <a:pPr lvl="0">
              <a:buClr>
                <a:srgbClr val="9CBEBD"/>
              </a:buClr>
              <a:buFont typeface="Wingdings" panose="05000000000000000000" pitchFamily="2" charset="2"/>
              <a:buChar char="q"/>
            </a:pPr>
            <a:r>
              <a:rPr lang="en-US" sz="1200" dirty="0" smtClean="0">
                <a:solidFill>
                  <a:srgbClr val="2E2B21"/>
                </a:solidFill>
              </a:rPr>
              <a:t> We spend one week after development identifying issues with the current database processes and update appropriately prior to moving on to the next part of the database.</a:t>
            </a:r>
          </a:p>
          <a:p>
            <a:pPr lvl="0">
              <a:buClr>
                <a:srgbClr val="9CBEBD"/>
              </a:buClr>
              <a:buFont typeface="Wingdings" panose="05000000000000000000" pitchFamily="2" charset="2"/>
              <a:buChar char="q"/>
            </a:pPr>
            <a:endParaRPr lang="en-US" sz="1200" dirty="0" smtClean="0">
              <a:solidFill>
                <a:srgbClr val="2E2B21"/>
              </a:solidFill>
            </a:endParaRPr>
          </a:p>
          <a:p>
            <a:endParaRPr lang="en-US" dirty="0"/>
          </a:p>
        </p:txBody>
      </p:sp>
      <p:sp>
        <p:nvSpPr>
          <p:cNvPr id="4" name="Slide Number Placeholder 3"/>
          <p:cNvSpPr>
            <a:spLocks noGrp="1"/>
          </p:cNvSpPr>
          <p:nvPr>
            <p:ph type="sldNum" sz="quarter" idx="10"/>
          </p:nvPr>
        </p:nvSpPr>
        <p:spPr/>
        <p:txBody>
          <a:bodyPr/>
          <a:lstStyle/>
          <a:p>
            <a:fld id="{FC5C643A-3037-4FCC-A806-2C77E2C527E4}" type="slidenum">
              <a:rPr lang="en-US" smtClean="0"/>
              <a:t>2</a:t>
            </a:fld>
            <a:endParaRPr lang="en-US"/>
          </a:p>
        </p:txBody>
      </p:sp>
    </p:spTree>
    <p:extLst>
      <p:ext uri="{BB962C8B-B14F-4D97-AF65-F5344CB8AC3E}">
        <p14:creationId xmlns:p14="http://schemas.microsoft.com/office/powerpoint/2010/main" val="3164988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5C643A-3037-4FCC-A806-2C77E2C527E4}" type="slidenum">
              <a:rPr lang="en-US" smtClean="0"/>
              <a:t>11</a:t>
            </a:fld>
            <a:endParaRPr lang="en-US"/>
          </a:p>
        </p:txBody>
      </p:sp>
    </p:spTree>
    <p:extLst>
      <p:ext uri="{BB962C8B-B14F-4D97-AF65-F5344CB8AC3E}">
        <p14:creationId xmlns:p14="http://schemas.microsoft.com/office/powerpoint/2010/main" val="2455008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Reports will have the company letter head and logo</a:t>
            </a:r>
          </a:p>
          <a:p>
            <a:pPr marL="171450" indent="-171450">
              <a:buFont typeface="Arial" panose="020B0604020202020204" pitchFamily="34" charset="0"/>
              <a:buChar char="•"/>
            </a:pPr>
            <a:r>
              <a:rPr lang="en-US" dirty="0" smtClean="0"/>
              <a:t>Invoices will have the company letter head and logo</a:t>
            </a:r>
          </a:p>
          <a:p>
            <a:pPr marL="171450" indent="-171450">
              <a:buFont typeface="Arial" panose="020B0604020202020204" pitchFamily="34" charset="0"/>
              <a:buChar char="•"/>
            </a:pPr>
            <a:r>
              <a:rPr lang="en-US" dirty="0" smtClean="0"/>
              <a:t>Proposals will have the company letter head and log</a:t>
            </a:r>
          </a:p>
          <a:p>
            <a:pPr marL="171450" indent="-171450">
              <a:buFont typeface="Arial" panose="020B0604020202020204" pitchFamily="34" charset="0"/>
              <a:buChar char="•"/>
            </a:pPr>
            <a:r>
              <a:rPr lang="en-US" dirty="0" smtClean="0"/>
              <a:t>Used on pens</a:t>
            </a:r>
            <a:r>
              <a:rPr lang="en-US" baseline="0" dirty="0" smtClean="0"/>
              <a:t> and other goodies we can give to the customers.</a:t>
            </a:r>
          </a:p>
          <a:p>
            <a:pPr marL="171450" indent="-171450">
              <a:buFont typeface="Arial" panose="020B0604020202020204" pitchFamily="34" charset="0"/>
              <a:buChar char="•"/>
            </a:pPr>
            <a:r>
              <a:rPr lang="en-US" baseline="0" dirty="0" smtClean="0"/>
              <a:t>Basically anything that is customer facing will be uniform.</a:t>
            </a:r>
          </a:p>
          <a:p>
            <a:pPr marL="171450" indent="-171450">
              <a:buFont typeface="Arial" panose="020B0604020202020204" pitchFamily="34" charset="0"/>
              <a:buChar char="•"/>
            </a:pPr>
            <a:r>
              <a:rPr lang="en-US" baseline="0" dirty="0" smtClean="0"/>
              <a:t>End of Month will have all of the current information it currently does</a:t>
            </a:r>
            <a:endParaRPr lang="en-US" dirty="0" smtClean="0"/>
          </a:p>
          <a:p>
            <a:endParaRPr lang="en-US" dirty="0"/>
          </a:p>
        </p:txBody>
      </p:sp>
      <p:sp>
        <p:nvSpPr>
          <p:cNvPr id="4" name="Slide Number Placeholder 3"/>
          <p:cNvSpPr>
            <a:spLocks noGrp="1"/>
          </p:cNvSpPr>
          <p:nvPr>
            <p:ph type="sldNum" sz="quarter" idx="10"/>
          </p:nvPr>
        </p:nvSpPr>
        <p:spPr/>
        <p:txBody>
          <a:bodyPr/>
          <a:lstStyle/>
          <a:p>
            <a:fld id="{FC5C643A-3037-4FCC-A806-2C77E2C527E4}" type="slidenum">
              <a:rPr lang="en-US" smtClean="0"/>
              <a:t>12</a:t>
            </a:fld>
            <a:endParaRPr lang="en-US"/>
          </a:p>
        </p:txBody>
      </p:sp>
    </p:spTree>
    <p:extLst>
      <p:ext uri="{BB962C8B-B14F-4D97-AF65-F5344CB8AC3E}">
        <p14:creationId xmlns:p14="http://schemas.microsoft.com/office/powerpoint/2010/main" val="1767002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5C643A-3037-4FCC-A806-2C77E2C527E4}" type="slidenum">
              <a:rPr lang="en-US" smtClean="0"/>
              <a:t>3</a:t>
            </a:fld>
            <a:endParaRPr lang="en-US"/>
          </a:p>
        </p:txBody>
      </p:sp>
    </p:spTree>
    <p:extLst>
      <p:ext uri="{BB962C8B-B14F-4D97-AF65-F5344CB8AC3E}">
        <p14:creationId xmlns:p14="http://schemas.microsoft.com/office/powerpoint/2010/main" val="69831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Additionally, we need a way to track</a:t>
            </a:r>
            <a:r>
              <a:rPr lang="en-US" baseline="0" dirty="0" smtClean="0"/>
              <a:t> cash and carry customers as project specific vs. customer specific.</a:t>
            </a:r>
            <a:endParaRPr lang="en-US" dirty="0"/>
          </a:p>
        </p:txBody>
      </p:sp>
      <p:sp>
        <p:nvSpPr>
          <p:cNvPr id="4" name="Slide Number Placeholder 3"/>
          <p:cNvSpPr>
            <a:spLocks noGrp="1"/>
          </p:cNvSpPr>
          <p:nvPr>
            <p:ph type="sldNum" sz="quarter" idx="10"/>
          </p:nvPr>
        </p:nvSpPr>
        <p:spPr/>
        <p:txBody>
          <a:bodyPr/>
          <a:lstStyle/>
          <a:p>
            <a:fld id="{FC5C643A-3037-4FCC-A806-2C77E2C527E4}" type="slidenum">
              <a:rPr lang="en-US" smtClean="0"/>
              <a:t>4</a:t>
            </a:fld>
            <a:endParaRPr lang="en-US"/>
          </a:p>
        </p:txBody>
      </p:sp>
    </p:spTree>
    <p:extLst>
      <p:ext uri="{BB962C8B-B14F-4D97-AF65-F5344CB8AC3E}">
        <p14:creationId xmlns:p14="http://schemas.microsoft.com/office/powerpoint/2010/main" val="95724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Contractor Information, Contractor</a:t>
            </a:r>
            <a:r>
              <a:rPr lang="en-US" baseline="0" dirty="0" smtClean="0"/>
              <a:t> specific information will be linked to and drawn from the customer file, Installer column to link to the installer table.</a:t>
            </a:r>
            <a:endParaRPr lang="en-US" dirty="0"/>
          </a:p>
        </p:txBody>
      </p:sp>
      <p:sp>
        <p:nvSpPr>
          <p:cNvPr id="4" name="Slide Number Placeholder 3"/>
          <p:cNvSpPr>
            <a:spLocks noGrp="1"/>
          </p:cNvSpPr>
          <p:nvPr>
            <p:ph type="sldNum" sz="quarter" idx="10"/>
          </p:nvPr>
        </p:nvSpPr>
        <p:spPr/>
        <p:txBody>
          <a:bodyPr/>
          <a:lstStyle/>
          <a:p>
            <a:fld id="{FC5C643A-3037-4FCC-A806-2C77E2C527E4}" type="slidenum">
              <a:rPr lang="en-US" smtClean="0"/>
              <a:t>5</a:t>
            </a:fld>
            <a:endParaRPr lang="en-US"/>
          </a:p>
        </p:txBody>
      </p:sp>
    </p:spTree>
    <p:extLst>
      <p:ext uri="{BB962C8B-B14F-4D97-AF65-F5344CB8AC3E}">
        <p14:creationId xmlns:p14="http://schemas.microsoft.com/office/powerpoint/2010/main" val="455984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drop down menus will need to be expanded (</a:t>
            </a:r>
            <a:r>
              <a:rPr lang="en-US" dirty="0" err="1" smtClean="0"/>
              <a:t>i.e</a:t>
            </a:r>
            <a:r>
              <a:rPr lang="en-US" dirty="0" smtClean="0"/>
              <a:t> additional</a:t>
            </a:r>
            <a:r>
              <a:rPr lang="en-US" baseline="0" dirty="0" smtClean="0"/>
              <a:t> types of jobs bar top fire place hearth, barbeque)</a:t>
            </a:r>
          </a:p>
          <a:p>
            <a:endParaRPr lang="en-US" baseline="0" dirty="0" smtClean="0"/>
          </a:p>
          <a:p>
            <a:r>
              <a:rPr lang="en-US" baseline="0" dirty="0" smtClean="0"/>
              <a:t>Adding number of rooms column, add number of sinks, project stages.</a:t>
            </a:r>
          </a:p>
          <a:p>
            <a:endParaRPr lang="en-US" baseline="0" dirty="0" smtClean="0"/>
          </a:p>
          <a:p>
            <a:r>
              <a:rPr lang="en-US" baseline="0" dirty="0" smtClean="0"/>
              <a:t>From reviewing the notes on completed projects we are able to determine when a column would be beneficial.</a:t>
            </a:r>
            <a:endParaRPr lang="en-US" dirty="0"/>
          </a:p>
        </p:txBody>
      </p:sp>
      <p:sp>
        <p:nvSpPr>
          <p:cNvPr id="4" name="Slide Number Placeholder 3"/>
          <p:cNvSpPr>
            <a:spLocks noGrp="1"/>
          </p:cNvSpPr>
          <p:nvPr>
            <p:ph type="sldNum" sz="quarter" idx="10"/>
          </p:nvPr>
        </p:nvSpPr>
        <p:spPr/>
        <p:txBody>
          <a:bodyPr/>
          <a:lstStyle/>
          <a:p>
            <a:fld id="{FC5C643A-3037-4FCC-A806-2C77E2C527E4}" type="slidenum">
              <a:rPr lang="en-US" smtClean="0"/>
              <a:t>6</a:t>
            </a:fld>
            <a:endParaRPr lang="en-US"/>
          </a:p>
        </p:txBody>
      </p:sp>
    </p:spTree>
    <p:extLst>
      <p:ext uri="{BB962C8B-B14F-4D97-AF65-F5344CB8AC3E}">
        <p14:creationId xmlns:p14="http://schemas.microsoft.com/office/powerpoint/2010/main" val="1537727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some things that cannot be automated but can be scanned into the computer and attached to the customer record </a:t>
            </a:r>
          </a:p>
          <a:p>
            <a:pPr marL="171450" indent="-171450">
              <a:buFont typeface="Arial" panose="020B0604020202020204" pitchFamily="34" charset="0"/>
              <a:buChar char="•"/>
            </a:pPr>
            <a:r>
              <a:rPr lang="en-US" dirty="0" smtClean="0"/>
              <a:t>Customer</a:t>
            </a:r>
            <a:r>
              <a:rPr lang="en-US" baseline="0" dirty="0" smtClean="0"/>
              <a:t> Drawing</a:t>
            </a:r>
          </a:p>
          <a:p>
            <a:pPr marL="171450" indent="-171450">
              <a:buFont typeface="Arial" panose="020B0604020202020204" pitchFamily="34" charset="0"/>
              <a:buChar char="•"/>
            </a:pPr>
            <a:r>
              <a:rPr lang="en-US" baseline="0" dirty="0" smtClean="0"/>
              <a:t>Measurement Drawings</a:t>
            </a:r>
          </a:p>
          <a:p>
            <a:pPr marL="171450" indent="-171450">
              <a:buFont typeface="Arial" panose="020B0604020202020204" pitchFamily="34" charset="0"/>
              <a:buChar char="•"/>
            </a:pPr>
            <a:r>
              <a:rPr lang="en-US" baseline="0" dirty="0" smtClean="0"/>
              <a:t>Supplier Invoices</a:t>
            </a:r>
          </a:p>
          <a:p>
            <a:pPr marL="171450" indent="-171450">
              <a:buFont typeface="Arial" panose="020B0604020202020204" pitchFamily="34" charset="0"/>
              <a:buChar char="•"/>
            </a:pPr>
            <a:r>
              <a:rPr lang="en-US" baseline="0" dirty="0" smtClean="0"/>
              <a:t>Copies of Checks</a:t>
            </a:r>
          </a:p>
          <a:p>
            <a:pPr marL="171450" indent="-171450">
              <a:buFont typeface="Arial" panose="020B0604020202020204" pitchFamily="34" charset="0"/>
              <a:buChar char="•"/>
            </a:pPr>
            <a:r>
              <a:rPr lang="en-US" baseline="0" dirty="0" smtClean="0"/>
              <a:t>Payroll</a:t>
            </a:r>
          </a:p>
          <a:p>
            <a:pPr marL="171450" indent="-171450">
              <a:buFont typeface="Arial" panose="020B0604020202020204" pitchFamily="34" charset="0"/>
              <a:buChar char="•"/>
            </a:pPr>
            <a:r>
              <a:rPr lang="en-US" baseline="0" dirty="0" smtClean="0"/>
              <a:t>Daily Sales Report will be in real time</a:t>
            </a:r>
          </a:p>
          <a:p>
            <a:pPr marL="171450" indent="-171450">
              <a:buFont typeface="Arial" panose="020B0604020202020204" pitchFamily="34" charset="0"/>
              <a:buChar char="•"/>
            </a:pPr>
            <a:r>
              <a:rPr lang="en-US" baseline="0" dirty="0" smtClean="0"/>
              <a:t>End of Month </a:t>
            </a:r>
            <a:endParaRPr lang="en-US" dirty="0"/>
          </a:p>
        </p:txBody>
      </p:sp>
      <p:sp>
        <p:nvSpPr>
          <p:cNvPr id="4" name="Slide Number Placeholder 3"/>
          <p:cNvSpPr>
            <a:spLocks noGrp="1"/>
          </p:cNvSpPr>
          <p:nvPr>
            <p:ph type="sldNum" sz="quarter" idx="10"/>
          </p:nvPr>
        </p:nvSpPr>
        <p:spPr/>
        <p:txBody>
          <a:bodyPr/>
          <a:lstStyle/>
          <a:p>
            <a:fld id="{FC5C643A-3037-4FCC-A806-2C77E2C527E4}" type="slidenum">
              <a:rPr lang="en-US" smtClean="0"/>
              <a:t>7</a:t>
            </a:fld>
            <a:endParaRPr lang="en-US"/>
          </a:p>
        </p:txBody>
      </p:sp>
    </p:spTree>
    <p:extLst>
      <p:ext uri="{BB962C8B-B14F-4D97-AF65-F5344CB8AC3E}">
        <p14:creationId xmlns:p14="http://schemas.microsoft.com/office/powerpoint/2010/main" val="2222865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Fabrication fees will also be put into the inventory table.</a:t>
            </a:r>
            <a:endParaRPr lang="en-US" dirty="0"/>
          </a:p>
        </p:txBody>
      </p:sp>
      <p:sp>
        <p:nvSpPr>
          <p:cNvPr id="4" name="Slide Number Placeholder 3"/>
          <p:cNvSpPr>
            <a:spLocks noGrp="1"/>
          </p:cNvSpPr>
          <p:nvPr>
            <p:ph type="sldNum" sz="quarter" idx="10"/>
          </p:nvPr>
        </p:nvSpPr>
        <p:spPr/>
        <p:txBody>
          <a:bodyPr/>
          <a:lstStyle/>
          <a:p>
            <a:fld id="{FC5C643A-3037-4FCC-A806-2C77E2C527E4}" type="slidenum">
              <a:rPr lang="en-US" smtClean="0"/>
              <a:t>8</a:t>
            </a:fld>
            <a:endParaRPr lang="en-US"/>
          </a:p>
        </p:txBody>
      </p:sp>
    </p:spTree>
    <p:extLst>
      <p:ext uri="{BB962C8B-B14F-4D97-AF65-F5344CB8AC3E}">
        <p14:creationId xmlns:p14="http://schemas.microsoft.com/office/powerpoint/2010/main" val="2979836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Proposals</a:t>
            </a:r>
            <a:r>
              <a:rPr lang="en-US" baseline="0" dirty="0" smtClean="0"/>
              <a:t> Table is completed we can go live and Laurie and Dodd will be able to use the database.</a:t>
            </a:r>
          </a:p>
          <a:p>
            <a:r>
              <a:rPr lang="en-US" baseline="0" dirty="0" smtClean="0"/>
              <a:t>Safeguards to avoid bad data will be put in place prior to “going live”.</a:t>
            </a:r>
          </a:p>
          <a:p>
            <a:r>
              <a:rPr lang="en-US" baseline="0" dirty="0" smtClean="0"/>
              <a:t>Once Laurie and Dodd are able to do this it will speed the rest of the process up because it will take it off of my plate.</a:t>
            </a:r>
          </a:p>
          <a:p>
            <a:r>
              <a:rPr lang="en-US" baseline="0" dirty="0" smtClean="0"/>
              <a:t>However, I will want to quality test the entries at first for accuracy.</a:t>
            </a:r>
            <a:endParaRPr lang="en-US" dirty="0"/>
          </a:p>
        </p:txBody>
      </p:sp>
      <p:sp>
        <p:nvSpPr>
          <p:cNvPr id="4" name="Slide Number Placeholder 3"/>
          <p:cNvSpPr>
            <a:spLocks noGrp="1"/>
          </p:cNvSpPr>
          <p:nvPr>
            <p:ph type="sldNum" sz="quarter" idx="10"/>
          </p:nvPr>
        </p:nvSpPr>
        <p:spPr/>
        <p:txBody>
          <a:bodyPr/>
          <a:lstStyle/>
          <a:p>
            <a:fld id="{FC5C643A-3037-4FCC-A806-2C77E2C527E4}" type="slidenum">
              <a:rPr lang="en-US" smtClean="0"/>
              <a:t>9</a:t>
            </a:fld>
            <a:endParaRPr lang="en-US"/>
          </a:p>
        </p:txBody>
      </p:sp>
    </p:spTree>
    <p:extLst>
      <p:ext uri="{BB962C8B-B14F-4D97-AF65-F5344CB8AC3E}">
        <p14:creationId xmlns:p14="http://schemas.microsoft.com/office/powerpoint/2010/main" val="2742992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will be numbered starting with the last number used on printed invoices to allow for continuity if possible.</a:t>
            </a:r>
            <a:endParaRPr lang="en-US" dirty="0"/>
          </a:p>
        </p:txBody>
      </p:sp>
      <p:sp>
        <p:nvSpPr>
          <p:cNvPr id="4" name="Slide Number Placeholder 3"/>
          <p:cNvSpPr>
            <a:spLocks noGrp="1"/>
          </p:cNvSpPr>
          <p:nvPr>
            <p:ph type="sldNum" sz="quarter" idx="10"/>
          </p:nvPr>
        </p:nvSpPr>
        <p:spPr/>
        <p:txBody>
          <a:bodyPr/>
          <a:lstStyle/>
          <a:p>
            <a:fld id="{FC5C643A-3037-4FCC-A806-2C77E2C527E4}" type="slidenum">
              <a:rPr lang="en-US" smtClean="0"/>
              <a:t>10</a:t>
            </a:fld>
            <a:endParaRPr lang="en-US"/>
          </a:p>
        </p:txBody>
      </p:sp>
    </p:spTree>
    <p:extLst>
      <p:ext uri="{BB962C8B-B14F-4D97-AF65-F5344CB8AC3E}">
        <p14:creationId xmlns:p14="http://schemas.microsoft.com/office/powerpoint/2010/main" val="2943968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D8331F3-AF40-4FE5-9B82-8431B7092A2D}" type="datetimeFigureOut">
              <a:rPr lang="en-US" smtClean="0"/>
              <a:t>11/1/2013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16AF3A0-DCC0-4213-91DD-3F2945AB793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2213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331F3-AF40-4FE5-9B82-8431B7092A2D}" type="datetimeFigureOut">
              <a:rPr lang="en-US" smtClean="0"/>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6AF3A0-DCC0-4213-91DD-3F2945AB7930}" type="slidenum">
              <a:rPr lang="en-US" smtClean="0"/>
              <a:t>‹#›</a:t>
            </a:fld>
            <a:endParaRPr lang="en-US"/>
          </a:p>
        </p:txBody>
      </p:sp>
    </p:spTree>
    <p:extLst>
      <p:ext uri="{BB962C8B-B14F-4D97-AF65-F5344CB8AC3E}">
        <p14:creationId xmlns:p14="http://schemas.microsoft.com/office/powerpoint/2010/main" val="244780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8331F3-AF40-4FE5-9B82-8431B7092A2D}" type="datetimeFigureOut">
              <a:rPr lang="en-US" smtClean="0"/>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AF3A0-DCC0-4213-91DD-3F2945AB793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6714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8331F3-AF40-4FE5-9B82-8431B7092A2D}" type="datetimeFigureOut">
              <a:rPr lang="en-US" smtClean="0"/>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AF3A0-DCC0-4213-91DD-3F2945AB793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58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8331F3-AF40-4FE5-9B82-8431B7092A2D}" type="datetimeFigureOut">
              <a:rPr lang="en-US" smtClean="0"/>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AF3A0-DCC0-4213-91DD-3F2945AB7930}" type="slidenum">
              <a:rPr lang="en-US" smtClean="0"/>
              <a:t>‹#›</a:t>
            </a:fld>
            <a:endParaRPr lang="en-US"/>
          </a:p>
        </p:txBody>
      </p:sp>
    </p:spTree>
    <p:extLst>
      <p:ext uri="{BB962C8B-B14F-4D97-AF65-F5344CB8AC3E}">
        <p14:creationId xmlns:p14="http://schemas.microsoft.com/office/powerpoint/2010/main" val="2616282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8331F3-AF40-4FE5-9B82-8431B7092A2D}" type="datetimeFigureOut">
              <a:rPr lang="en-US" smtClean="0"/>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AF3A0-DCC0-4213-91DD-3F2945AB793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7215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8331F3-AF40-4FE5-9B82-8431B7092A2D}" type="datetimeFigureOut">
              <a:rPr lang="en-US" smtClean="0"/>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AF3A0-DCC0-4213-91DD-3F2945AB793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68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8331F3-AF40-4FE5-9B82-8431B7092A2D}" type="datetimeFigureOut">
              <a:rPr lang="en-US" smtClean="0"/>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AF3A0-DCC0-4213-91DD-3F2945AB793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6893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8331F3-AF40-4FE5-9B82-8431B7092A2D}" type="datetimeFigureOut">
              <a:rPr lang="en-US" smtClean="0"/>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AF3A0-DCC0-4213-91DD-3F2945AB793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8583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8331F3-AF40-4FE5-9B82-8431B7092A2D}" type="datetimeFigureOut">
              <a:rPr lang="en-US" smtClean="0"/>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AF3A0-DCC0-4213-91DD-3F2945AB7930}" type="slidenum">
              <a:rPr lang="en-US" smtClean="0"/>
              <a:t>‹#›</a:t>
            </a:fld>
            <a:endParaRPr lang="en-US"/>
          </a:p>
        </p:txBody>
      </p:sp>
    </p:spTree>
    <p:extLst>
      <p:ext uri="{BB962C8B-B14F-4D97-AF65-F5344CB8AC3E}">
        <p14:creationId xmlns:p14="http://schemas.microsoft.com/office/powerpoint/2010/main" val="179963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8331F3-AF40-4FE5-9B82-8431B7092A2D}" type="datetimeFigureOut">
              <a:rPr lang="en-US" smtClean="0"/>
              <a:t>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AF3A0-DCC0-4213-91DD-3F2945AB793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911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8331F3-AF40-4FE5-9B82-8431B7092A2D}" type="datetimeFigureOut">
              <a:rPr lang="en-US" smtClean="0"/>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6AF3A0-DCC0-4213-91DD-3F2945AB7930}" type="slidenum">
              <a:rPr lang="en-US" smtClean="0"/>
              <a:t>‹#›</a:t>
            </a:fld>
            <a:endParaRPr lang="en-US"/>
          </a:p>
        </p:txBody>
      </p:sp>
    </p:spTree>
    <p:extLst>
      <p:ext uri="{BB962C8B-B14F-4D97-AF65-F5344CB8AC3E}">
        <p14:creationId xmlns:p14="http://schemas.microsoft.com/office/powerpoint/2010/main" val="63437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8331F3-AF40-4FE5-9B82-8431B7092A2D}" type="datetimeFigureOut">
              <a:rPr lang="en-US" smtClean="0"/>
              <a:t>11/1/2013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6AF3A0-DCC0-4213-91DD-3F2945AB793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3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8331F3-AF40-4FE5-9B82-8431B7092A2D}" type="datetimeFigureOut">
              <a:rPr lang="en-US" smtClean="0"/>
              <a:t>11/1/2013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6AF3A0-DCC0-4213-91DD-3F2945AB793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4015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331F3-AF40-4FE5-9B82-8431B7092A2D}" type="datetimeFigureOut">
              <a:rPr lang="en-US" smtClean="0"/>
              <a:t>11/1/2013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6AF3A0-DCC0-4213-91DD-3F2945AB7930}" type="slidenum">
              <a:rPr lang="en-US" smtClean="0"/>
              <a:t>‹#›</a:t>
            </a:fld>
            <a:endParaRPr lang="en-US"/>
          </a:p>
        </p:txBody>
      </p:sp>
    </p:spTree>
    <p:extLst>
      <p:ext uri="{BB962C8B-B14F-4D97-AF65-F5344CB8AC3E}">
        <p14:creationId xmlns:p14="http://schemas.microsoft.com/office/powerpoint/2010/main" val="65757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331F3-AF40-4FE5-9B82-8431B7092A2D}" type="datetimeFigureOut">
              <a:rPr lang="en-US" smtClean="0"/>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6AF3A0-DCC0-4213-91DD-3F2945AB793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0422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331F3-AF40-4FE5-9B82-8431B7092A2D}" type="datetimeFigureOut">
              <a:rPr lang="en-US" smtClean="0"/>
              <a:t>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6AF3A0-DCC0-4213-91DD-3F2945AB7930}" type="slidenum">
              <a:rPr lang="en-US" smtClean="0"/>
              <a:t>‹#›</a:t>
            </a:fld>
            <a:endParaRPr lang="en-US"/>
          </a:p>
        </p:txBody>
      </p:sp>
    </p:spTree>
    <p:extLst>
      <p:ext uri="{BB962C8B-B14F-4D97-AF65-F5344CB8AC3E}">
        <p14:creationId xmlns:p14="http://schemas.microsoft.com/office/powerpoint/2010/main" val="216602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8331F3-AF40-4FE5-9B82-8431B7092A2D}" type="datetimeFigureOut">
              <a:rPr lang="en-US" smtClean="0"/>
              <a:t>11/1/2013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6AF3A0-DCC0-4213-91DD-3F2945AB7930}" type="slidenum">
              <a:rPr lang="en-US" smtClean="0"/>
              <a:t>‹#›</a:t>
            </a:fld>
            <a:endParaRPr lang="en-US"/>
          </a:p>
        </p:txBody>
      </p:sp>
    </p:spTree>
    <p:extLst>
      <p:ext uri="{BB962C8B-B14F-4D97-AF65-F5344CB8AC3E}">
        <p14:creationId xmlns:p14="http://schemas.microsoft.com/office/powerpoint/2010/main" val="185325554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50000"/>
                  </a:schemeClr>
                </a:solidFill>
              </a:rPr>
              <a:t>MG</a:t>
            </a:r>
            <a:r>
              <a:rPr lang="en-US" dirty="0" smtClean="0"/>
              <a:t> S</a:t>
            </a:r>
            <a:r>
              <a:rPr lang="en-US" dirty="0" smtClean="0">
                <a:solidFill>
                  <a:schemeClr val="tx1">
                    <a:lumMod val="65000"/>
                    <a:lumOff val="35000"/>
                  </a:schemeClr>
                </a:solidFill>
              </a:rPr>
              <a:t>t</a:t>
            </a:r>
            <a:r>
              <a:rPr lang="en-US" dirty="0" smtClean="0">
                <a:solidFill>
                  <a:schemeClr val="bg1">
                    <a:lumMod val="50000"/>
                  </a:schemeClr>
                </a:solidFill>
              </a:rPr>
              <a:t>o</a:t>
            </a:r>
            <a:r>
              <a:rPr lang="en-US" dirty="0" smtClean="0">
                <a:solidFill>
                  <a:schemeClr val="bg1">
                    <a:lumMod val="65000"/>
                  </a:schemeClr>
                </a:solidFill>
              </a:rPr>
              <a:t>n</a:t>
            </a:r>
            <a:r>
              <a:rPr lang="en-US" dirty="0" smtClean="0">
                <a:solidFill>
                  <a:schemeClr val="bg1">
                    <a:lumMod val="75000"/>
                  </a:schemeClr>
                </a:solidFill>
              </a:rPr>
              <a:t>e</a:t>
            </a:r>
            <a:r>
              <a:rPr lang="en-US" dirty="0" smtClean="0"/>
              <a:t>, LLC</a:t>
            </a:r>
            <a:endParaRPr lang="en-US" dirty="0"/>
          </a:p>
        </p:txBody>
      </p:sp>
      <p:sp>
        <p:nvSpPr>
          <p:cNvPr id="3" name="Subtitle 2"/>
          <p:cNvSpPr>
            <a:spLocks noGrp="1"/>
          </p:cNvSpPr>
          <p:nvPr>
            <p:ph type="subTitle" idx="1"/>
          </p:nvPr>
        </p:nvSpPr>
        <p:spPr/>
        <p:txBody>
          <a:bodyPr/>
          <a:lstStyle/>
          <a:p>
            <a:r>
              <a:rPr lang="en-US" b="1" dirty="0" smtClean="0"/>
              <a:t>Data Base Development Project</a:t>
            </a:r>
            <a:endParaRPr lang="en-US" b="1" dirty="0"/>
          </a:p>
        </p:txBody>
      </p:sp>
    </p:spTree>
    <p:extLst>
      <p:ext uri="{BB962C8B-B14F-4D97-AF65-F5344CB8AC3E}">
        <p14:creationId xmlns:p14="http://schemas.microsoft.com/office/powerpoint/2010/main" val="76786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Invoice Table</a:t>
            </a:r>
            <a:endParaRPr lang="en-US" dirty="0"/>
          </a:p>
        </p:txBody>
      </p:sp>
      <p:sp>
        <p:nvSpPr>
          <p:cNvPr id="3" name="Content Placeholder 2"/>
          <p:cNvSpPr>
            <a:spLocks noGrp="1"/>
          </p:cNvSpPr>
          <p:nvPr>
            <p:ph idx="1"/>
          </p:nvPr>
        </p:nvSpPr>
        <p:spPr/>
        <p:txBody>
          <a:bodyPr/>
          <a:lstStyle/>
          <a:p>
            <a:pPr lvl="0" fontAlgn="base"/>
            <a:r>
              <a:rPr lang="en-US" dirty="0"/>
              <a:t>Brain Storm Proposals Table</a:t>
            </a:r>
          </a:p>
          <a:p>
            <a:pPr lvl="0" fontAlgn="base"/>
            <a:r>
              <a:rPr lang="en-US" dirty="0"/>
              <a:t>Fill out Excel sheet for data mapping</a:t>
            </a:r>
          </a:p>
          <a:p>
            <a:pPr lvl="0" fontAlgn="base"/>
            <a:r>
              <a:rPr lang="en-US" dirty="0"/>
              <a:t>Map Data in Database Design</a:t>
            </a:r>
          </a:p>
          <a:p>
            <a:pPr lvl="0" fontAlgn="base"/>
            <a:r>
              <a:rPr lang="en-US" dirty="0"/>
              <a:t>Create Proposals Table</a:t>
            </a:r>
          </a:p>
          <a:p>
            <a:pPr lvl="0" fontAlgn="base"/>
            <a:r>
              <a:rPr lang="en-US" dirty="0"/>
              <a:t>Inventory Table</a:t>
            </a:r>
          </a:p>
          <a:p>
            <a:pPr lvl="0" fontAlgn="base"/>
            <a:r>
              <a:rPr lang="en-US" dirty="0"/>
              <a:t>Proposals Table</a:t>
            </a:r>
          </a:p>
        </p:txBody>
      </p:sp>
    </p:spTree>
    <p:extLst>
      <p:ext uri="{BB962C8B-B14F-4D97-AF65-F5344CB8AC3E}">
        <p14:creationId xmlns:p14="http://schemas.microsoft.com/office/powerpoint/2010/main" val="3059705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Installer Table</a:t>
            </a:r>
            <a:endParaRPr lang="en-US" dirty="0"/>
          </a:p>
        </p:txBody>
      </p:sp>
      <p:sp>
        <p:nvSpPr>
          <p:cNvPr id="3" name="Content Placeholder 2"/>
          <p:cNvSpPr>
            <a:spLocks noGrp="1"/>
          </p:cNvSpPr>
          <p:nvPr>
            <p:ph idx="1"/>
          </p:nvPr>
        </p:nvSpPr>
        <p:spPr/>
        <p:txBody>
          <a:bodyPr>
            <a:normAutofit fontScale="92500" lnSpcReduction="10000"/>
          </a:bodyPr>
          <a:lstStyle/>
          <a:p>
            <a:pPr lvl="0" fontAlgn="base"/>
            <a:r>
              <a:rPr lang="en-US" dirty="0"/>
              <a:t>Brain Storm </a:t>
            </a:r>
            <a:r>
              <a:rPr lang="en-US" dirty="0" smtClean="0"/>
              <a:t>Installer </a:t>
            </a:r>
            <a:r>
              <a:rPr lang="en-US" dirty="0"/>
              <a:t>Table</a:t>
            </a:r>
          </a:p>
          <a:p>
            <a:pPr lvl="0" fontAlgn="base"/>
            <a:r>
              <a:rPr lang="en-US" dirty="0"/>
              <a:t>Fill out Excel sheet for data mapping</a:t>
            </a:r>
          </a:p>
          <a:p>
            <a:pPr lvl="0" fontAlgn="base"/>
            <a:r>
              <a:rPr lang="en-US" dirty="0"/>
              <a:t>Map Data in Database Design</a:t>
            </a:r>
          </a:p>
          <a:p>
            <a:pPr lvl="0" fontAlgn="base"/>
            <a:r>
              <a:rPr lang="en-US" dirty="0"/>
              <a:t>Create </a:t>
            </a:r>
            <a:r>
              <a:rPr lang="en-US" dirty="0" smtClean="0"/>
              <a:t>Installer Table</a:t>
            </a:r>
            <a:endParaRPr lang="en-US" dirty="0"/>
          </a:p>
          <a:p>
            <a:pPr lvl="0" fontAlgn="base"/>
            <a:r>
              <a:rPr lang="en-US" dirty="0"/>
              <a:t>Inventory Table</a:t>
            </a:r>
          </a:p>
          <a:p>
            <a:pPr lvl="0" fontAlgn="base"/>
            <a:r>
              <a:rPr lang="en-US" dirty="0"/>
              <a:t>Proposals </a:t>
            </a:r>
            <a:r>
              <a:rPr lang="en-US" dirty="0" smtClean="0"/>
              <a:t>Table</a:t>
            </a:r>
          </a:p>
          <a:p>
            <a:pPr lvl="0" fontAlgn="base"/>
            <a:r>
              <a:rPr lang="en-US" dirty="0" smtClean="0"/>
              <a:t>Invoice Table</a:t>
            </a:r>
            <a:endParaRPr lang="en-US" dirty="0"/>
          </a:p>
          <a:p>
            <a:endParaRPr lang="en-US" dirty="0"/>
          </a:p>
        </p:txBody>
      </p:sp>
    </p:spTree>
    <p:extLst>
      <p:ext uri="{BB962C8B-B14F-4D97-AF65-F5344CB8AC3E}">
        <p14:creationId xmlns:p14="http://schemas.microsoft.com/office/powerpoint/2010/main" val="4224367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a:xfrm>
            <a:off x="1176132" y="2507237"/>
            <a:ext cx="9601196" cy="3318936"/>
          </a:xfrm>
        </p:spPr>
        <p:txBody>
          <a:bodyPr/>
          <a:lstStyle/>
          <a:p>
            <a:r>
              <a:rPr lang="en-US" dirty="0" smtClean="0"/>
              <a:t>Develop a Uniform letter head</a:t>
            </a:r>
          </a:p>
          <a:p>
            <a:r>
              <a:rPr lang="en-US" dirty="0" smtClean="0"/>
              <a:t>Develop a Company Logo</a:t>
            </a:r>
          </a:p>
          <a:p>
            <a:r>
              <a:rPr lang="en-US" dirty="0" smtClean="0"/>
              <a:t>Daily Sales Report will be in real time.</a:t>
            </a:r>
          </a:p>
          <a:p>
            <a:r>
              <a:rPr lang="en-US" dirty="0" smtClean="0"/>
              <a:t>End of Month Sales Report will be compiled from information drawn from all of the tables. </a:t>
            </a:r>
          </a:p>
          <a:p>
            <a:endParaRPr lang="en-US" dirty="0"/>
          </a:p>
        </p:txBody>
      </p:sp>
    </p:spTree>
    <p:extLst>
      <p:ext uri="{BB962C8B-B14F-4D97-AF65-F5344CB8AC3E}">
        <p14:creationId xmlns:p14="http://schemas.microsoft.com/office/powerpoint/2010/main" val="1480154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50000"/>
                  </a:schemeClr>
                </a:solidFill>
              </a:rPr>
              <a:t>MG</a:t>
            </a:r>
            <a:r>
              <a:rPr lang="en-US" dirty="0" smtClean="0"/>
              <a:t> S</a:t>
            </a:r>
            <a:r>
              <a:rPr lang="en-US" dirty="0" smtClean="0">
                <a:solidFill>
                  <a:schemeClr val="tx1">
                    <a:lumMod val="65000"/>
                    <a:lumOff val="35000"/>
                  </a:schemeClr>
                </a:solidFill>
              </a:rPr>
              <a:t>t</a:t>
            </a:r>
            <a:r>
              <a:rPr lang="en-US" dirty="0" smtClean="0">
                <a:solidFill>
                  <a:schemeClr val="bg1">
                    <a:lumMod val="50000"/>
                  </a:schemeClr>
                </a:solidFill>
              </a:rPr>
              <a:t>o</a:t>
            </a:r>
            <a:r>
              <a:rPr lang="en-US" dirty="0" smtClean="0">
                <a:solidFill>
                  <a:schemeClr val="bg1">
                    <a:lumMod val="65000"/>
                  </a:schemeClr>
                </a:solidFill>
              </a:rPr>
              <a:t>n</a:t>
            </a:r>
            <a:r>
              <a:rPr lang="en-US" dirty="0" smtClean="0">
                <a:solidFill>
                  <a:schemeClr val="bg1">
                    <a:lumMod val="75000"/>
                  </a:schemeClr>
                </a:solidFill>
              </a:rPr>
              <a:t>e</a:t>
            </a:r>
            <a:r>
              <a:rPr lang="en-US" dirty="0" smtClean="0"/>
              <a:t>, LLC</a:t>
            </a:r>
            <a:endParaRPr lang="en-US" dirty="0"/>
          </a:p>
        </p:txBody>
      </p:sp>
      <p:sp>
        <p:nvSpPr>
          <p:cNvPr id="3" name="Subtitle 2"/>
          <p:cNvSpPr>
            <a:spLocks noGrp="1"/>
          </p:cNvSpPr>
          <p:nvPr>
            <p:ph type="subTitle" idx="1"/>
          </p:nvPr>
        </p:nvSpPr>
        <p:spPr/>
        <p:txBody>
          <a:bodyPr/>
          <a:lstStyle/>
          <a:p>
            <a:r>
              <a:rPr lang="en-US" b="1" dirty="0" smtClean="0"/>
              <a:t>Data Base Development Project</a:t>
            </a:r>
            <a:endParaRPr lang="en-US" b="1" dirty="0"/>
          </a:p>
        </p:txBody>
      </p:sp>
    </p:spTree>
    <p:extLst>
      <p:ext uri="{BB962C8B-B14F-4D97-AF65-F5344CB8AC3E}">
        <p14:creationId xmlns:p14="http://schemas.microsoft.com/office/powerpoint/2010/main" val="2075651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Professional Consultant</a:t>
            </a:r>
            <a:r>
              <a:rPr lang="en-US" dirty="0" smtClean="0"/>
              <a:t/>
            </a:r>
            <a:br>
              <a:rPr lang="en-US" dirty="0" smtClean="0"/>
            </a:br>
            <a:r>
              <a:rPr lang="en-US" dirty="0" smtClean="0"/>
              <a:t>VS </a:t>
            </a:r>
            <a:br>
              <a:rPr lang="en-US" dirty="0" smtClean="0"/>
            </a:br>
            <a:r>
              <a:rPr lang="en-US" dirty="0" smtClean="0"/>
              <a:t>Our </a:t>
            </a:r>
            <a:r>
              <a:rPr lang="en-US" dirty="0" smtClean="0"/>
              <a:t>Express Method</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sz="1600" dirty="0" smtClean="0"/>
              <a:t> </a:t>
            </a:r>
            <a:r>
              <a:rPr lang="en-US" sz="1600" b="1" dirty="0" smtClean="0"/>
              <a:t>Corporate Data Base Development </a:t>
            </a:r>
          </a:p>
          <a:p>
            <a:r>
              <a:rPr lang="en-US" sz="1600" dirty="0" smtClean="0"/>
              <a:t>The </a:t>
            </a:r>
            <a:r>
              <a:rPr lang="en-US" sz="1600" dirty="0" smtClean="0"/>
              <a:t>research process </a:t>
            </a:r>
            <a:r>
              <a:rPr lang="en-US" sz="1600" dirty="0" smtClean="0"/>
              <a:t>typically </a:t>
            </a:r>
            <a:r>
              <a:rPr lang="en-US" sz="1600" dirty="0" smtClean="0"/>
              <a:t>takes between </a:t>
            </a:r>
            <a:r>
              <a:rPr lang="en-US" sz="1600" dirty="0" smtClean="0"/>
              <a:t>6 months</a:t>
            </a:r>
            <a:r>
              <a:rPr lang="en-US" sz="1600" dirty="0" smtClean="0"/>
              <a:t> </a:t>
            </a:r>
            <a:r>
              <a:rPr lang="en-US" sz="1600" dirty="0" smtClean="0"/>
              <a:t>and </a:t>
            </a:r>
            <a:r>
              <a:rPr lang="en-US" sz="1600" dirty="0" smtClean="0"/>
              <a:t>1 year</a:t>
            </a:r>
            <a:r>
              <a:rPr lang="en-US" sz="1600" dirty="0" smtClean="0"/>
              <a:t> </a:t>
            </a:r>
            <a:r>
              <a:rPr lang="en-US" sz="1600" dirty="0" smtClean="0"/>
              <a:t>depending on the size of the company. </a:t>
            </a:r>
          </a:p>
          <a:p>
            <a:r>
              <a:rPr lang="en-US" sz="1600" dirty="0" smtClean="0"/>
              <a:t>During the research process the database is not being built.</a:t>
            </a:r>
            <a:endParaRPr lang="en-US" sz="1600" dirty="0" smtClean="0"/>
          </a:p>
          <a:p>
            <a:r>
              <a:rPr lang="en-US" sz="1600" dirty="0" smtClean="0"/>
              <a:t>Addressing gaps and revisions occurs post-development.</a:t>
            </a:r>
          </a:p>
          <a:p>
            <a:r>
              <a:rPr lang="en-US" sz="1600" dirty="0" smtClean="0"/>
              <a:t>Cost ranges from 10k to 60k</a:t>
            </a:r>
            <a:endParaRPr lang="en-US" sz="1600" dirty="0" smtClean="0"/>
          </a:p>
          <a:p>
            <a:pPr>
              <a:buFont typeface="Wingdings" panose="05000000000000000000" pitchFamily="2" charset="2"/>
              <a:buChar char="Ø"/>
            </a:pPr>
            <a:r>
              <a:rPr lang="en-US" sz="1600" dirty="0"/>
              <a:t> </a:t>
            </a:r>
            <a:r>
              <a:rPr lang="en-US" sz="1600" b="1" dirty="0" smtClean="0"/>
              <a:t>Our </a:t>
            </a:r>
            <a:r>
              <a:rPr lang="en-US" sz="1600" b="1" dirty="0" smtClean="0"/>
              <a:t>“Express Method”</a:t>
            </a:r>
            <a:endParaRPr lang="en-US" sz="1600" b="1" dirty="0" smtClean="0"/>
          </a:p>
          <a:p>
            <a:r>
              <a:rPr lang="en-US" sz="1600" dirty="0" smtClean="0"/>
              <a:t> </a:t>
            </a:r>
            <a:r>
              <a:rPr lang="en-US" sz="1600" dirty="0" smtClean="0"/>
              <a:t>The research process</a:t>
            </a:r>
            <a:r>
              <a:rPr lang="en-US" sz="1600" dirty="0" smtClean="0"/>
              <a:t> began </a:t>
            </a:r>
            <a:r>
              <a:rPr lang="en-US" sz="1600" dirty="0" smtClean="0"/>
              <a:t>2 weeks prior to beginning the database</a:t>
            </a:r>
            <a:r>
              <a:rPr lang="en-US" sz="1600" dirty="0" smtClean="0"/>
              <a:t>.</a:t>
            </a:r>
          </a:p>
          <a:p>
            <a:r>
              <a:rPr lang="en-US" sz="1600" dirty="0" smtClean="0"/>
              <a:t> </a:t>
            </a:r>
            <a:r>
              <a:rPr lang="en-US" sz="1600" dirty="0">
                <a:solidFill>
                  <a:srgbClr val="2E2B21"/>
                </a:solidFill>
              </a:rPr>
              <a:t>The planning, data mapping and information collection process </a:t>
            </a:r>
            <a:r>
              <a:rPr lang="en-US" sz="1600" dirty="0" smtClean="0">
                <a:solidFill>
                  <a:srgbClr val="2E2B21"/>
                </a:solidFill>
              </a:rPr>
              <a:t>is occurring as we build each part of the </a:t>
            </a:r>
            <a:r>
              <a:rPr lang="en-US" sz="1600" dirty="0" smtClean="0">
                <a:solidFill>
                  <a:srgbClr val="2E2B21"/>
                </a:solidFill>
              </a:rPr>
              <a:t>database.</a:t>
            </a:r>
          </a:p>
          <a:p>
            <a:r>
              <a:rPr lang="en-US" sz="1600" dirty="0" smtClean="0">
                <a:solidFill>
                  <a:srgbClr val="2E2B21"/>
                </a:solidFill>
              </a:rPr>
              <a:t>Testing is done bi-weekly to identify gaps and required revisions</a:t>
            </a:r>
            <a:endParaRPr lang="en-US" sz="1600" dirty="0" smtClean="0"/>
          </a:p>
          <a:p>
            <a:r>
              <a:rPr lang="en-US" sz="1600" dirty="0" smtClean="0"/>
              <a:t>Cost is minimal and controllable. Approximately $3700.00 over 7 months at 32 hours of overtime per month.</a:t>
            </a:r>
            <a:endParaRPr lang="en-US" dirty="0" smtClean="0"/>
          </a:p>
          <a:p>
            <a:endParaRPr lang="en-US" dirty="0" smtClean="0"/>
          </a:p>
          <a:p>
            <a:pPr>
              <a:buFont typeface="Wingdings" panose="05000000000000000000" pitchFamily="2" charset="2"/>
              <a:buChar char="q"/>
            </a:pPr>
            <a:endParaRPr lang="en-US" dirty="0" smtClean="0"/>
          </a:p>
          <a:p>
            <a:pPr>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3427710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Adopted </a:t>
            </a:r>
            <a:r>
              <a:rPr lang="en-US" dirty="0" smtClean="0"/>
              <a:t>Processes</a:t>
            </a:r>
            <a:endParaRPr lang="en-US" dirty="0"/>
          </a:p>
        </p:txBody>
      </p:sp>
      <p:sp>
        <p:nvSpPr>
          <p:cNvPr id="3" name="Content Placeholder 2"/>
          <p:cNvSpPr>
            <a:spLocks noGrp="1"/>
          </p:cNvSpPr>
          <p:nvPr>
            <p:ph idx="1"/>
          </p:nvPr>
        </p:nvSpPr>
        <p:spPr/>
        <p:txBody>
          <a:bodyPr/>
          <a:lstStyle/>
          <a:p>
            <a:pPr algn="ctr"/>
            <a:r>
              <a:rPr lang="en-US" dirty="0" smtClean="0"/>
              <a:t>The following processes have already been adopted:</a:t>
            </a:r>
          </a:p>
          <a:p>
            <a:pPr marL="0" indent="0" algn="ctr">
              <a:buNone/>
            </a:pPr>
            <a:endParaRPr lang="en-US" dirty="0" smtClean="0"/>
          </a:p>
          <a:p>
            <a:pPr algn="ctr">
              <a:buFont typeface="Wingdings" panose="05000000000000000000" pitchFamily="2" charset="2"/>
              <a:buChar char="q"/>
            </a:pPr>
            <a:r>
              <a:rPr lang="en-US" dirty="0" smtClean="0"/>
              <a:t>Customer Table</a:t>
            </a:r>
          </a:p>
          <a:p>
            <a:pPr algn="ctr">
              <a:buFont typeface="Wingdings" panose="05000000000000000000" pitchFamily="2" charset="2"/>
              <a:buChar char="q"/>
            </a:pPr>
            <a:r>
              <a:rPr lang="en-US" dirty="0" smtClean="0"/>
              <a:t>Project Table</a:t>
            </a:r>
          </a:p>
          <a:p>
            <a:pPr algn="ctr">
              <a:buFont typeface="Wingdings" panose="05000000000000000000" pitchFamily="2" charset="2"/>
              <a:buChar char="q"/>
            </a:pPr>
            <a:r>
              <a:rPr lang="en-US" dirty="0" smtClean="0"/>
              <a:t>Measurement Table</a:t>
            </a:r>
            <a:endParaRPr lang="en-US" dirty="0"/>
          </a:p>
        </p:txBody>
      </p:sp>
    </p:spTree>
    <p:extLst>
      <p:ext uri="{BB962C8B-B14F-4D97-AF65-F5344CB8AC3E}">
        <p14:creationId xmlns:p14="http://schemas.microsoft.com/office/powerpoint/2010/main" val="3688227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Customer Table</a:t>
            </a:r>
            <a:endParaRPr lang="en-US" dirty="0"/>
          </a:p>
        </p:txBody>
      </p:sp>
      <p:sp>
        <p:nvSpPr>
          <p:cNvPr id="3" name="Content Placeholder 2"/>
          <p:cNvSpPr>
            <a:spLocks noGrp="1"/>
          </p:cNvSpPr>
          <p:nvPr>
            <p:ph idx="1"/>
          </p:nvPr>
        </p:nvSpPr>
        <p:spPr>
          <a:xfrm>
            <a:off x="1295402" y="2904802"/>
            <a:ext cx="9601196" cy="3318936"/>
          </a:xfrm>
        </p:spPr>
        <p:txBody>
          <a:bodyPr>
            <a:normAutofit lnSpcReduction="10000"/>
          </a:bodyPr>
          <a:lstStyle/>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**This a field we have discovered we need, it is easily added.</a:t>
            </a:r>
          </a:p>
          <a:p>
            <a:pPr marL="0" indent="0">
              <a:buNone/>
            </a:pPr>
            <a:r>
              <a:rPr lang="en-US" dirty="0" smtClean="0"/>
              <a:t>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04204133"/>
              </p:ext>
            </p:extLst>
          </p:nvPr>
        </p:nvGraphicFramePr>
        <p:xfrm>
          <a:off x="1779104" y="2084832"/>
          <a:ext cx="8138442" cy="3013944"/>
        </p:xfrm>
        <a:graphic>
          <a:graphicData uri="http://schemas.openxmlformats.org/drawingml/2006/table">
            <a:tbl>
              <a:tblPr firstRow="1" bandRow="1">
                <a:tableStyleId>{5C22544A-7EE6-4342-B048-85BDC9FD1C3A}</a:tableStyleId>
              </a:tblPr>
              <a:tblGrid>
                <a:gridCol w="4069221"/>
                <a:gridCol w="4069221"/>
              </a:tblGrid>
              <a:tr h="376743">
                <a:tc>
                  <a:txBody>
                    <a:bodyPr/>
                    <a:lstStyle/>
                    <a:p>
                      <a:endParaRPr lang="en-US" dirty="0"/>
                    </a:p>
                  </a:txBody>
                  <a:tcPr/>
                </a:tc>
                <a:tc>
                  <a:txBody>
                    <a:bodyPr/>
                    <a:lstStyle/>
                    <a:p>
                      <a:endParaRPr lang="en-US" dirty="0" smtClean="0"/>
                    </a:p>
                  </a:txBody>
                  <a:tcPr/>
                </a:tc>
              </a:tr>
              <a:tr h="376743">
                <a:tc>
                  <a:txBody>
                    <a:bodyPr/>
                    <a:lstStyle/>
                    <a:p>
                      <a:r>
                        <a:rPr lang="en-US" dirty="0" smtClean="0"/>
                        <a:t>Date of Initial Contact</a:t>
                      </a:r>
                    </a:p>
                  </a:txBody>
                  <a:tcPr/>
                </a:tc>
                <a:tc>
                  <a:txBody>
                    <a:bodyPr/>
                    <a:lstStyle/>
                    <a:p>
                      <a:r>
                        <a:rPr lang="en-US" dirty="0" smtClean="0"/>
                        <a:t>How did you hear about us?</a:t>
                      </a:r>
                    </a:p>
                  </a:txBody>
                  <a:tcPr/>
                </a:tc>
              </a:tr>
              <a:tr h="376743">
                <a:tc>
                  <a:txBody>
                    <a:bodyPr/>
                    <a:lstStyle/>
                    <a:p>
                      <a:r>
                        <a:rPr lang="en-US" dirty="0" smtClean="0"/>
                        <a:t>First Name</a:t>
                      </a:r>
                      <a:endParaRPr lang="en-US" dirty="0"/>
                    </a:p>
                  </a:txBody>
                  <a:tcPr/>
                </a:tc>
                <a:tc>
                  <a:txBody>
                    <a:bodyPr/>
                    <a:lstStyle/>
                    <a:p>
                      <a:r>
                        <a:rPr lang="en-US" dirty="0" smtClean="0"/>
                        <a:t>Last Name</a:t>
                      </a:r>
                    </a:p>
                  </a:txBody>
                  <a:tcPr/>
                </a:tc>
              </a:tr>
              <a:tr h="376743">
                <a:tc>
                  <a:txBody>
                    <a:bodyPr/>
                    <a:lstStyle/>
                    <a:p>
                      <a:r>
                        <a:rPr lang="en-US" dirty="0" smtClean="0"/>
                        <a:t>Street Address</a:t>
                      </a:r>
                      <a:endParaRPr lang="en-US" dirty="0"/>
                    </a:p>
                  </a:txBody>
                  <a:tcPr/>
                </a:tc>
                <a:tc>
                  <a:txBody>
                    <a:bodyPr/>
                    <a:lstStyle/>
                    <a:p>
                      <a:r>
                        <a:rPr lang="en-US" dirty="0" smtClean="0"/>
                        <a:t>City</a:t>
                      </a:r>
                    </a:p>
                  </a:txBody>
                  <a:tcPr/>
                </a:tc>
              </a:tr>
              <a:tr h="376743">
                <a:tc>
                  <a:txBody>
                    <a:bodyPr/>
                    <a:lstStyle/>
                    <a:p>
                      <a:r>
                        <a:rPr lang="en-US" dirty="0" smtClean="0"/>
                        <a:t>State</a:t>
                      </a:r>
                      <a:endParaRPr lang="en-US" dirty="0"/>
                    </a:p>
                  </a:txBody>
                  <a:tcPr/>
                </a:tc>
                <a:tc>
                  <a:txBody>
                    <a:bodyPr/>
                    <a:lstStyle/>
                    <a:p>
                      <a:r>
                        <a:rPr lang="en-US" dirty="0" smtClean="0"/>
                        <a:t>Zip</a:t>
                      </a:r>
                    </a:p>
                  </a:txBody>
                  <a:tcPr/>
                </a:tc>
              </a:tr>
              <a:tr h="376743">
                <a:tc>
                  <a:txBody>
                    <a:bodyPr/>
                    <a:lstStyle/>
                    <a:p>
                      <a:r>
                        <a:rPr lang="en-US" dirty="0" smtClean="0"/>
                        <a:t>Home Phone</a:t>
                      </a:r>
                      <a:endParaRPr lang="en-US" dirty="0"/>
                    </a:p>
                  </a:txBody>
                  <a:tcPr/>
                </a:tc>
                <a:tc>
                  <a:txBody>
                    <a:bodyPr/>
                    <a:lstStyle/>
                    <a:p>
                      <a:r>
                        <a:rPr lang="en-US" dirty="0" smtClean="0"/>
                        <a:t>Cell Phone</a:t>
                      </a:r>
                    </a:p>
                  </a:txBody>
                  <a:tcPr/>
                </a:tc>
              </a:tr>
              <a:tr h="376743">
                <a:tc>
                  <a:txBody>
                    <a:bodyPr/>
                    <a:lstStyle/>
                    <a:p>
                      <a:r>
                        <a:rPr lang="en-US" dirty="0" smtClean="0"/>
                        <a:t>Work Phone</a:t>
                      </a:r>
                      <a:endParaRPr lang="en-US" dirty="0"/>
                    </a:p>
                  </a:txBody>
                  <a:tcPr/>
                </a:tc>
                <a:tc>
                  <a:txBody>
                    <a:bodyPr/>
                    <a:lstStyle/>
                    <a:p>
                      <a:r>
                        <a:rPr lang="en-US" dirty="0" smtClean="0"/>
                        <a:t>Fax</a:t>
                      </a:r>
                    </a:p>
                  </a:txBody>
                  <a:tcPr/>
                </a:tc>
              </a:tr>
              <a:tr h="376743">
                <a:tc>
                  <a:txBody>
                    <a:bodyPr/>
                    <a:lstStyle/>
                    <a:p>
                      <a:r>
                        <a:rPr lang="en-US" dirty="0" smtClean="0"/>
                        <a:t>Email</a:t>
                      </a:r>
                      <a:endParaRPr lang="en-US" dirty="0"/>
                    </a:p>
                  </a:txBody>
                  <a:tcPr/>
                </a:tc>
                <a:tc>
                  <a:txBody>
                    <a:bodyPr/>
                    <a:lstStyle/>
                    <a:p>
                      <a:r>
                        <a:rPr lang="en-US" dirty="0" smtClean="0"/>
                        <a:t>Notes **</a:t>
                      </a:r>
                    </a:p>
                  </a:txBody>
                  <a:tcPr/>
                </a:tc>
              </a:tr>
            </a:tbl>
          </a:graphicData>
        </a:graphic>
      </p:graphicFrame>
    </p:spTree>
    <p:extLst>
      <p:ext uri="{BB962C8B-B14F-4D97-AF65-F5344CB8AC3E}">
        <p14:creationId xmlns:p14="http://schemas.microsoft.com/office/powerpoint/2010/main" val="54342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6981050"/>
              </p:ext>
            </p:extLst>
          </p:nvPr>
        </p:nvGraphicFramePr>
        <p:xfrm>
          <a:off x="1295400" y="2557463"/>
          <a:ext cx="9601200" cy="3337560"/>
        </p:xfrm>
        <a:graphic>
          <a:graphicData uri="http://schemas.openxmlformats.org/drawingml/2006/table">
            <a:tbl>
              <a:tblPr firstRow="1" bandRow="1">
                <a:tableStyleId>{5C22544A-7EE6-4342-B048-85BDC9FD1C3A}</a:tableStyleId>
              </a:tblPr>
              <a:tblGrid>
                <a:gridCol w="4800600"/>
                <a:gridCol w="4800600"/>
              </a:tblGrid>
              <a:tr h="370840">
                <a:tc>
                  <a:txBody>
                    <a:bodyPr/>
                    <a:lstStyle/>
                    <a:p>
                      <a:endParaRPr lang="en-US" dirty="0"/>
                    </a:p>
                  </a:txBody>
                  <a:tcPr/>
                </a:tc>
                <a:tc>
                  <a:txBody>
                    <a:bodyPr/>
                    <a:lstStyle/>
                    <a:p>
                      <a:endParaRPr lang="en-US"/>
                    </a:p>
                  </a:txBody>
                  <a:tcPr/>
                </a:tc>
              </a:tr>
              <a:tr h="370840">
                <a:tc>
                  <a:txBody>
                    <a:bodyPr/>
                    <a:lstStyle/>
                    <a:p>
                      <a:r>
                        <a:rPr lang="en-US" dirty="0" smtClean="0"/>
                        <a:t>Project ID</a:t>
                      </a:r>
                      <a:endParaRPr lang="en-US" dirty="0"/>
                    </a:p>
                  </a:txBody>
                  <a:tcPr/>
                </a:tc>
                <a:tc>
                  <a:txBody>
                    <a:bodyPr/>
                    <a:lstStyle/>
                    <a:p>
                      <a:r>
                        <a:rPr lang="en-US" dirty="0" smtClean="0"/>
                        <a:t>Customer ID</a:t>
                      </a:r>
                      <a:endParaRPr lang="en-US" dirty="0"/>
                    </a:p>
                  </a:txBody>
                  <a:tcPr/>
                </a:tc>
              </a:tr>
              <a:tr h="370840">
                <a:tc>
                  <a:txBody>
                    <a:bodyPr/>
                    <a:lstStyle/>
                    <a:p>
                      <a:r>
                        <a:rPr lang="en-US" dirty="0" smtClean="0"/>
                        <a:t>Project Name</a:t>
                      </a:r>
                      <a:endParaRPr lang="en-US" dirty="0"/>
                    </a:p>
                  </a:txBody>
                  <a:tcPr/>
                </a:tc>
                <a:tc>
                  <a:txBody>
                    <a:bodyPr/>
                    <a:lstStyle/>
                    <a:p>
                      <a:r>
                        <a:rPr lang="en-US" dirty="0" smtClean="0"/>
                        <a:t>Street Address</a:t>
                      </a:r>
                      <a:endParaRPr lang="en-US" dirty="0"/>
                    </a:p>
                  </a:txBody>
                  <a:tcPr/>
                </a:tc>
              </a:tr>
              <a:tr h="370840">
                <a:tc>
                  <a:txBody>
                    <a:bodyPr/>
                    <a:lstStyle/>
                    <a:p>
                      <a:r>
                        <a:rPr lang="en-US" dirty="0" smtClean="0"/>
                        <a:t>City</a:t>
                      </a:r>
                      <a:endParaRPr lang="en-US" dirty="0"/>
                    </a:p>
                  </a:txBody>
                  <a:tcPr/>
                </a:tc>
                <a:tc>
                  <a:txBody>
                    <a:bodyPr/>
                    <a:lstStyle/>
                    <a:p>
                      <a:r>
                        <a:rPr lang="en-US" dirty="0" smtClean="0"/>
                        <a:t>State</a:t>
                      </a:r>
                      <a:endParaRPr lang="en-US" dirty="0"/>
                    </a:p>
                  </a:txBody>
                  <a:tcPr/>
                </a:tc>
              </a:tr>
              <a:tr h="370840">
                <a:tc>
                  <a:txBody>
                    <a:bodyPr/>
                    <a:lstStyle/>
                    <a:p>
                      <a:r>
                        <a:rPr lang="en-US" dirty="0" smtClean="0"/>
                        <a:t>Zip</a:t>
                      </a:r>
                      <a:endParaRPr lang="en-US" dirty="0"/>
                    </a:p>
                  </a:txBody>
                  <a:tcPr/>
                </a:tc>
                <a:tc>
                  <a:txBody>
                    <a:bodyPr/>
                    <a:lstStyle/>
                    <a:p>
                      <a:r>
                        <a:rPr lang="en-US" dirty="0" smtClean="0"/>
                        <a:t>Home Phone</a:t>
                      </a:r>
                      <a:endParaRPr lang="en-US" dirty="0"/>
                    </a:p>
                  </a:txBody>
                  <a:tcPr/>
                </a:tc>
              </a:tr>
              <a:tr h="370840">
                <a:tc>
                  <a:txBody>
                    <a:bodyPr/>
                    <a:lstStyle/>
                    <a:p>
                      <a:r>
                        <a:rPr lang="en-US" dirty="0" smtClean="0"/>
                        <a:t>Cell Phone</a:t>
                      </a:r>
                      <a:endParaRPr lang="en-US" dirty="0"/>
                    </a:p>
                  </a:txBody>
                  <a:tcPr/>
                </a:tc>
                <a:tc>
                  <a:txBody>
                    <a:bodyPr/>
                    <a:lstStyle/>
                    <a:p>
                      <a:r>
                        <a:rPr lang="en-US" dirty="0" smtClean="0"/>
                        <a:t>Work Phone</a:t>
                      </a:r>
                      <a:endParaRPr lang="en-US" dirty="0"/>
                    </a:p>
                  </a:txBody>
                  <a:tcPr/>
                </a:tc>
              </a:tr>
              <a:tr h="370840">
                <a:tc>
                  <a:txBody>
                    <a:bodyPr/>
                    <a:lstStyle/>
                    <a:p>
                      <a:r>
                        <a:rPr lang="en-US" dirty="0" smtClean="0"/>
                        <a:t>Quote By</a:t>
                      </a:r>
                      <a:endParaRPr lang="en-US" dirty="0"/>
                    </a:p>
                  </a:txBody>
                  <a:tcPr/>
                </a:tc>
                <a:tc>
                  <a:txBody>
                    <a:bodyPr/>
                    <a:lstStyle/>
                    <a:p>
                      <a:r>
                        <a:rPr lang="en-US" dirty="0" smtClean="0"/>
                        <a:t>Drawing Provided</a:t>
                      </a:r>
                      <a:endParaRPr lang="en-US" dirty="0"/>
                    </a:p>
                  </a:txBody>
                  <a:tcPr/>
                </a:tc>
              </a:tr>
              <a:tr h="370840">
                <a:tc>
                  <a:txBody>
                    <a:bodyPr/>
                    <a:lstStyle/>
                    <a:p>
                      <a:r>
                        <a:rPr lang="en-US" dirty="0" smtClean="0"/>
                        <a:t>Our Measurement</a:t>
                      </a:r>
                      <a:endParaRPr lang="en-US" dirty="0"/>
                    </a:p>
                  </a:txBody>
                  <a:tcPr/>
                </a:tc>
                <a:tc>
                  <a:txBody>
                    <a:bodyPr/>
                    <a:lstStyle/>
                    <a:p>
                      <a:r>
                        <a:rPr lang="en-US" dirty="0" smtClean="0"/>
                        <a:t>Rooms</a:t>
                      </a:r>
                      <a:endParaRPr lang="en-US" dirty="0"/>
                    </a:p>
                  </a:txBody>
                  <a:tcPr/>
                </a:tc>
              </a:tr>
              <a:tr h="370840">
                <a:tc>
                  <a:txBody>
                    <a:bodyPr/>
                    <a:lstStyle/>
                    <a:p>
                      <a:r>
                        <a:rPr lang="en-US" dirty="0" smtClean="0"/>
                        <a:t>Notes</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047370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5287405"/>
              </p:ext>
            </p:extLst>
          </p:nvPr>
        </p:nvGraphicFramePr>
        <p:xfrm>
          <a:off x="1295402" y="1990932"/>
          <a:ext cx="9601200" cy="4079240"/>
        </p:xfrm>
        <a:graphic>
          <a:graphicData uri="http://schemas.openxmlformats.org/drawingml/2006/table">
            <a:tbl>
              <a:tblPr firstRow="1" bandRow="1">
                <a:tableStyleId>{5C22544A-7EE6-4342-B048-85BDC9FD1C3A}</a:tableStyleId>
              </a:tblPr>
              <a:tblGrid>
                <a:gridCol w="4800600"/>
                <a:gridCol w="4800600"/>
              </a:tblGrid>
              <a:tr h="370840">
                <a:tc>
                  <a:txBody>
                    <a:bodyPr/>
                    <a:lstStyle/>
                    <a:p>
                      <a:endParaRPr lang="en-US" dirty="0"/>
                    </a:p>
                  </a:txBody>
                  <a:tcPr/>
                </a:tc>
                <a:tc>
                  <a:txBody>
                    <a:bodyPr/>
                    <a:lstStyle/>
                    <a:p>
                      <a:endParaRPr lang="en-US" dirty="0"/>
                    </a:p>
                  </a:txBody>
                  <a:tcPr/>
                </a:tc>
              </a:tr>
              <a:tr h="370840">
                <a:tc>
                  <a:txBody>
                    <a:bodyPr/>
                    <a:lstStyle/>
                    <a:p>
                      <a:r>
                        <a:rPr lang="en-US" dirty="0" smtClean="0"/>
                        <a:t>Measurement ID</a:t>
                      </a:r>
                      <a:endParaRPr lang="en-US" dirty="0"/>
                    </a:p>
                  </a:txBody>
                  <a:tcPr/>
                </a:tc>
                <a:tc>
                  <a:txBody>
                    <a:bodyPr/>
                    <a:lstStyle/>
                    <a:p>
                      <a:r>
                        <a:rPr lang="en-US" dirty="0" smtClean="0"/>
                        <a:t>Project ID</a:t>
                      </a:r>
                      <a:endParaRPr lang="en-US" dirty="0"/>
                    </a:p>
                  </a:txBody>
                  <a:tcPr/>
                </a:tc>
              </a:tr>
              <a:tr h="370840">
                <a:tc>
                  <a:txBody>
                    <a:bodyPr/>
                    <a:lstStyle/>
                    <a:p>
                      <a:r>
                        <a:rPr lang="en-US" dirty="0" smtClean="0"/>
                        <a:t>Measurement Date</a:t>
                      </a:r>
                      <a:endParaRPr lang="en-US" dirty="0"/>
                    </a:p>
                  </a:txBody>
                  <a:tcPr/>
                </a:tc>
                <a:tc>
                  <a:txBody>
                    <a:bodyPr/>
                    <a:lstStyle/>
                    <a:p>
                      <a:r>
                        <a:rPr lang="en-US" dirty="0" smtClean="0"/>
                        <a:t>Measurement Time</a:t>
                      </a:r>
                      <a:endParaRPr lang="en-US" dirty="0"/>
                    </a:p>
                  </a:txBody>
                  <a:tcPr/>
                </a:tc>
              </a:tr>
              <a:tr h="370840">
                <a:tc>
                  <a:txBody>
                    <a:bodyPr/>
                    <a:lstStyle/>
                    <a:p>
                      <a:r>
                        <a:rPr lang="en-US" dirty="0" smtClean="0"/>
                        <a:t>Room</a:t>
                      </a:r>
                      <a:endParaRPr lang="en-US" dirty="0"/>
                    </a:p>
                  </a:txBody>
                  <a:tcPr/>
                </a:tc>
                <a:tc>
                  <a:txBody>
                    <a:bodyPr/>
                    <a:lstStyle/>
                    <a:p>
                      <a:r>
                        <a:rPr lang="en-US" dirty="0" smtClean="0"/>
                        <a:t>Sink</a:t>
                      </a:r>
                      <a:endParaRPr lang="en-US" dirty="0"/>
                    </a:p>
                  </a:txBody>
                  <a:tcPr/>
                </a:tc>
              </a:tr>
              <a:tr h="370840">
                <a:tc>
                  <a:txBody>
                    <a:bodyPr/>
                    <a:lstStyle/>
                    <a:p>
                      <a:r>
                        <a:rPr lang="en-US" dirty="0" smtClean="0"/>
                        <a:t>Sink Cut</a:t>
                      </a:r>
                      <a:r>
                        <a:rPr lang="en-US" baseline="0" dirty="0" smtClean="0"/>
                        <a:t> Out</a:t>
                      </a:r>
                      <a:endParaRPr lang="en-US" dirty="0"/>
                    </a:p>
                  </a:txBody>
                  <a:tcPr/>
                </a:tc>
                <a:tc>
                  <a:txBody>
                    <a:bodyPr/>
                    <a:lstStyle/>
                    <a:p>
                      <a:r>
                        <a:rPr lang="en-US" dirty="0" smtClean="0"/>
                        <a:t>Kitchen Sink</a:t>
                      </a:r>
                      <a:endParaRPr lang="en-US" dirty="0"/>
                    </a:p>
                  </a:txBody>
                  <a:tcPr/>
                </a:tc>
              </a:tr>
              <a:tr h="370840">
                <a:tc>
                  <a:txBody>
                    <a:bodyPr/>
                    <a:lstStyle/>
                    <a:p>
                      <a:r>
                        <a:rPr lang="en-US" dirty="0" smtClean="0"/>
                        <a:t>Bathroom Sinks</a:t>
                      </a:r>
                      <a:endParaRPr lang="en-US" dirty="0"/>
                    </a:p>
                  </a:txBody>
                  <a:tcPr/>
                </a:tc>
                <a:tc>
                  <a:txBody>
                    <a:bodyPr/>
                    <a:lstStyle/>
                    <a:p>
                      <a:r>
                        <a:rPr lang="en-US" dirty="0" smtClean="0"/>
                        <a:t>Tile Tear Out</a:t>
                      </a:r>
                      <a:endParaRPr lang="en-US" dirty="0"/>
                    </a:p>
                  </a:txBody>
                  <a:tcPr/>
                </a:tc>
              </a:tr>
              <a:tr h="370840">
                <a:tc>
                  <a:txBody>
                    <a:bodyPr/>
                    <a:lstStyle/>
                    <a:p>
                      <a:r>
                        <a:rPr lang="en-US" dirty="0" smtClean="0"/>
                        <a:t>Back Splash</a:t>
                      </a:r>
                      <a:endParaRPr lang="en-US" dirty="0"/>
                    </a:p>
                  </a:txBody>
                  <a:tcPr/>
                </a:tc>
                <a:tc>
                  <a:txBody>
                    <a:bodyPr/>
                    <a:lstStyle/>
                    <a:p>
                      <a:r>
                        <a:rPr lang="en-US" dirty="0" smtClean="0"/>
                        <a:t>Stove</a:t>
                      </a:r>
                      <a:r>
                        <a:rPr lang="en-US" baseline="0" dirty="0" smtClean="0"/>
                        <a:t> top Cut out</a:t>
                      </a:r>
                      <a:endParaRPr lang="en-US" dirty="0"/>
                    </a:p>
                  </a:txBody>
                  <a:tcPr/>
                </a:tc>
              </a:tr>
              <a:tr h="370840">
                <a:tc>
                  <a:txBody>
                    <a:bodyPr/>
                    <a:lstStyle/>
                    <a:p>
                      <a:r>
                        <a:rPr lang="en-US" dirty="0" smtClean="0"/>
                        <a:t>Outlet Count</a:t>
                      </a:r>
                      <a:endParaRPr lang="en-US" dirty="0"/>
                    </a:p>
                  </a:txBody>
                  <a:tcPr/>
                </a:tc>
                <a:tc>
                  <a:txBody>
                    <a:bodyPr/>
                    <a:lstStyle/>
                    <a:p>
                      <a:r>
                        <a:rPr lang="en-US" dirty="0" smtClean="0"/>
                        <a:t>Faucet Hole Count</a:t>
                      </a:r>
                      <a:endParaRPr lang="en-US" dirty="0"/>
                    </a:p>
                  </a:txBody>
                  <a:tcPr/>
                </a:tc>
              </a:tr>
              <a:tr h="370840">
                <a:tc>
                  <a:txBody>
                    <a:bodyPr/>
                    <a:lstStyle/>
                    <a:p>
                      <a:r>
                        <a:rPr lang="en-US" dirty="0" smtClean="0"/>
                        <a:t>Edge</a:t>
                      </a:r>
                      <a:r>
                        <a:rPr lang="en-US" baseline="0" dirty="0" smtClean="0"/>
                        <a:t> Type</a:t>
                      </a:r>
                      <a:endParaRPr lang="en-US" dirty="0"/>
                    </a:p>
                  </a:txBody>
                  <a:tcPr/>
                </a:tc>
                <a:tc>
                  <a:txBody>
                    <a:bodyPr/>
                    <a:lstStyle/>
                    <a:p>
                      <a:r>
                        <a:rPr lang="en-US" dirty="0" smtClean="0"/>
                        <a:t>Measurement Scan</a:t>
                      </a:r>
                      <a:endParaRPr lang="en-US" dirty="0"/>
                    </a:p>
                  </a:txBody>
                  <a:tcPr/>
                </a:tc>
              </a:tr>
              <a:tr h="370840">
                <a:tc>
                  <a:txBody>
                    <a:bodyPr/>
                    <a:lstStyle/>
                    <a:p>
                      <a:r>
                        <a:rPr lang="en-US" dirty="0" smtClean="0"/>
                        <a:t>Customer Scan</a:t>
                      </a:r>
                      <a:endParaRPr lang="en-US" dirty="0"/>
                    </a:p>
                  </a:txBody>
                  <a:tcPr/>
                </a:tc>
                <a:tc>
                  <a:txBody>
                    <a:bodyPr/>
                    <a:lstStyle/>
                    <a:p>
                      <a:r>
                        <a:rPr lang="en-US" dirty="0" smtClean="0"/>
                        <a:t>Proposal Scan</a:t>
                      </a:r>
                      <a:endParaRPr lang="en-US" dirty="0"/>
                    </a:p>
                  </a:txBody>
                  <a:tcPr/>
                </a:tc>
              </a:tr>
              <a:tr h="370840">
                <a:tc>
                  <a:txBody>
                    <a:bodyPr/>
                    <a:lstStyle/>
                    <a:p>
                      <a:r>
                        <a:rPr lang="en-US" dirty="0" smtClean="0"/>
                        <a:t>Invoice Scan</a:t>
                      </a:r>
                      <a:endParaRPr lang="en-US" dirty="0"/>
                    </a:p>
                  </a:txBody>
                  <a:tcPr/>
                </a:tc>
                <a:tc>
                  <a:txBody>
                    <a:bodyPr/>
                    <a:lstStyle/>
                    <a:p>
                      <a:r>
                        <a:rPr lang="en-US" dirty="0" smtClean="0"/>
                        <a:t>Notes</a:t>
                      </a:r>
                      <a:endParaRPr lang="en-US" dirty="0"/>
                    </a:p>
                  </a:txBody>
                  <a:tcPr/>
                </a:tc>
              </a:tr>
            </a:tbl>
          </a:graphicData>
        </a:graphic>
      </p:graphicFrame>
    </p:spTree>
    <p:extLst>
      <p:ext uri="{BB962C8B-B14F-4D97-AF65-F5344CB8AC3E}">
        <p14:creationId xmlns:p14="http://schemas.microsoft.com/office/powerpoint/2010/main" val="2374522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Fix the identified issues in established tables.</a:t>
            </a:r>
          </a:p>
          <a:p>
            <a:pPr marL="457200" indent="-457200">
              <a:buAutoNum type="arabicPeriod"/>
            </a:pPr>
            <a:r>
              <a:rPr lang="en-US" dirty="0" smtClean="0"/>
              <a:t>Deliver </a:t>
            </a:r>
            <a:r>
              <a:rPr lang="en-US" smtClean="0"/>
              <a:t>an Accurate </a:t>
            </a:r>
            <a:r>
              <a:rPr lang="en-US" dirty="0" smtClean="0"/>
              <a:t>Time Line </a:t>
            </a:r>
          </a:p>
          <a:p>
            <a:pPr marL="457200" indent="-457200">
              <a:buAutoNum type="arabicPeriod"/>
            </a:pPr>
            <a:r>
              <a:rPr lang="en-US" dirty="0" smtClean="0"/>
              <a:t>Inventory Table</a:t>
            </a:r>
          </a:p>
          <a:p>
            <a:pPr marL="457200" indent="-457200">
              <a:buAutoNum type="arabicPeriod"/>
            </a:pPr>
            <a:r>
              <a:rPr lang="en-US" dirty="0" smtClean="0"/>
              <a:t>Proposal Table</a:t>
            </a:r>
          </a:p>
          <a:p>
            <a:pPr marL="457200" indent="-457200">
              <a:buAutoNum type="arabicPeriod"/>
            </a:pPr>
            <a:r>
              <a:rPr lang="en-US" dirty="0" smtClean="0"/>
              <a:t>Invoice Table</a:t>
            </a:r>
          </a:p>
          <a:p>
            <a:pPr marL="457200" indent="-457200">
              <a:buAutoNum type="arabicPeriod"/>
            </a:pPr>
            <a:r>
              <a:rPr lang="en-US" dirty="0" smtClean="0"/>
              <a:t>Installer Billing Table</a:t>
            </a:r>
          </a:p>
          <a:p>
            <a:pPr marL="0" indent="0">
              <a:buNone/>
            </a:pPr>
            <a:endParaRPr lang="en-US" dirty="0" smtClean="0"/>
          </a:p>
          <a:p>
            <a:pPr marL="457200" indent="-457200">
              <a:buAutoNum type="arabicPeriod"/>
            </a:pPr>
            <a:endParaRPr lang="en-US" dirty="0"/>
          </a:p>
        </p:txBody>
      </p:sp>
    </p:spTree>
    <p:extLst>
      <p:ext uri="{BB962C8B-B14F-4D97-AF65-F5344CB8AC3E}">
        <p14:creationId xmlns:p14="http://schemas.microsoft.com/office/powerpoint/2010/main" val="3348400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Table</a:t>
            </a:r>
            <a:endParaRPr lang="en-US" dirty="0"/>
          </a:p>
        </p:txBody>
      </p:sp>
      <p:sp>
        <p:nvSpPr>
          <p:cNvPr id="3" name="Content Placeholder 2"/>
          <p:cNvSpPr>
            <a:spLocks noGrp="1"/>
          </p:cNvSpPr>
          <p:nvPr>
            <p:ph idx="1"/>
          </p:nvPr>
        </p:nvSpPr>
        <p:spPr/>
        <p:txBody>
          <a:bodyPr>
            <a:normAutofit fontScale="92500" lnSpcReduction="10000"/>
          </a:bodyPr>
          <a:lstStyle/>
          <a:p>
            <a:pPr lvl="0" fontAlgn="base"/>
            <a:r>
              <a:rPr lang="en-US" dirty="0"/>
              <a:t>Brain Storm Inventory Data</a:t>
            </a:r>
          </a:p>
          <a:p>
            <a:pPr lvl="0" fontAlgn="base"/>
            <a:r>
              <a:rPr lang="en-US" dirty="0"/>
              <a:t>Fill out Excel sheet for data mapping</a:t>
            </a:r>
          </a:p>
          <a:p>
            <a:pPr lvl="0" fontAlgn="base"/>
            <a:r>
              <a:rPr lang="en-US" dirty="0"/>
              <a:t>Map Data in Database Design</a:t>
            </a:r>
          </a:p>
          <a:p>
            <a:pPr lvl="0" fontAlgn="base"/>
            <a:r>
              <a:rPr lang="en-US" dirty="0"/>
              <a:t>Create Inventory Table</a:t>
            </a:r>
          </a:p>
          <a:p>
            <a:pPr lvl="0" fontAlgn="base"/>
            <a:r>
              <a:rPr lang="en-US" dirty="0"/>
              <a:t>Make Inventory Labels</a:t>
            </a:r>
          </a:p>
          <a:p>
            <a:pPr lvl="0" fontAlgn="base"/>
            <a:r>
              <a:rPr lang="en-US" dirty="0"/>
              <a:t>Put Labels On the Stone</a:t>
            </a:r>
          </a:p>
          <a:p>
            <a:pPr lvl="0" fontAlgn="base"/>
            <a:r>
              <a:rPr lang="en-US" dirty="0"/>
              <a:t>Enter Inventory Data</a:t>
            </a:r>
          </a:p>
          <a:p>
            <a:endParaRPr lang="en-US" dirty="0"/>
          </a:p>
        </p:txBody>
      </p:sp>
    </p:spTree>
    <p:extLst>
      <p:ext uri="{BB962C8B-B14F-4D97-AF65-F5344CB8AC3E}">
        <p14:creationId xmlns:p14="http://schemas.microsoft.com/office/powerpoint/2010/main" val="3003560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Proposals Table</a:t>
            </a:r>
            <a:endParaRPr lang="en-US" dirty="0"/>
          </a:p>
        </p:txBody>
      </p:sp>
      <p:sp>
        <p:nvSpPr>
          <p:cNvPr id="3" name="Content Placeholder 2"/>
          <p:cNvSpPr>
            <a:spLocks noGrp="1"/>
          </p:cNvSpPr>
          <p:nvPr>
            <p:ph idx="1"/>
          </p:nvPr>
        </p:nvSpPr>
        <p:spPr/>
        <p:txBody>
          <a:bodyPr/>
          <a:lstStyle/>
          <a:p>
            <a:pPr lvl="0" fontAlgn="base"/>
            <a:r>
              <a:rPr lang="en-US" dirty="0" smtClean="0"/>
              <a:t>Brain </a:t>
            </a:r>
            <a:r>
              <a:rPr lang="en-US" dirty="0"/>
              <a:t>Storm Proposals Table</a:t>
            </a:r>
          </a:p>
          <a:p>
            <a:pPr lvl="0" fontAlgn="base"/>
            <a:r>
              <a:rPr lang="en-US" dirty="0"/>
              <a:t>Fill out Excel sheet for data mapping</a:t>
            </a:r>
          </a:p>
          <a:p>
            <a:pPr lvl="0" fontAlgn="base"/>
            <a:r>
              <a:rPr lang="en-US" dirty="0"/>
              <a:t>Map Data in Database Design</a:t>
            </a:r>
          </a:p>
          <a:p>
            <a:pPr lvl="0" fontAlgn="base"/>
            <a:r>
              <a:rPr lang="en-US" dirty="0"/>
              <a:t>Create Proposals Table</a:t>
            </a:r>
          </a:p>
          <a:p>
            <a:pPr lvl="0" fontAlgn="base"/>
            <a:r>
              <a:rPr lang="en-US" dirty="0"/>
              <a:t>Inventory Table</a:t>
            </a:r>
          </a:p>
          <a:p>
            <a:endParaRPr lang="en-US" dirty="0"/>
          </a:p>
        </p:txBody>
      </p:sp>
    </p:spTree>
    <p:extLst>
      <p:ext uri="{BB962C8B-B14F-4D97-AF65-F5344CB8AC3E}">
        <p14:creationId xmlns:p14="http://schemas.microsoft.com/office/powerpoint/2010/main" val="2809577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290</TotalTime>
  <Words>931</Words>
  <Application>Microsoft Office PowerPoint</Application>
  <PresentationFormat>Widescreen</PresentationFormat>
  <Paragraphs>169</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Wingdings</vt:lpstr>
      <vt:lpstr>Organic</vt:lpstr>
      <vt:lpstr>MG Stone, LLC</vt:lpstr>
      <vt:lpstr> Professional Consultant VS  Our Express Method</vt:lpstr>
      <vt:lpstr>Adopted Processes</vt:lpstr>
      <vt:lpstr>Customer Table</vt:lpstr>
      <vt:lpstr>Project Table</vt:lpstr>
      <vt:lpstr>Measurement Table</vt:lpstr>
      <vt:lpstr>Next Steps</vt:lpstr>
      <vt:lpstr>Inventory Table</vt:lpstr>
      <vt:lpstr>Proposals Table</vt:lpstr>
      <vt:lpstr>Invoice Table</vt:lpstr>
      <vt:lpstr>Installer Table</vt:lpstr>
      <vt:lpstr>Reports</vt:lpstr>
      <vt:lpstr>MG Stone, LLC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 Stone, LLC</dc:title>
  <dc:creator>KRISTA SHEPARD</dc:creator>
  <cp:lastModifiedBy>Krista Shepard</cp:lastModifiedBy>
  <cp:revision>25</cp:revision>
  <dcterms:created xsi:type="dcterms:W3CDTF">2013-11-01T21:22:18Z</dcterms:created>
  <dcterms:modified xsi:type="dcterms:W3CDTF">2013-11-02T04:09:58Z</dcterms:modified>
</cp:coreProperties>
</file>