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61" r:id="rId3"/>
    <p:sldId id="276" r:id="rId4"/>
    <p:sldId id="257" r:id="rId5"/>
    <p:sldId id="258" r:id="rId6"/>
    <p:sldId id="262" r:id="rId7"/>
    <p:sldId id="263" r:id="rId8"/>
    <p:sldId id="266" r:id="rId9"/>
    <p:sldId id="264" r:id="rId10"/>
    <p:sldId id="265" r:id="rId11"/>
    <p:sldId id="267" r:id="rId12"/>
    <p:sldId id="272" r:id="rId13"/>
    <p:sldId id="270" r:id="rId14"/>
    <p:sldId id="273" r:id="rId15"/>
    <p:sldId id="271"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7" y="187"/>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3A7AC-2246-47AF-B9D7-BCF397C39665}" type="datetimeFigureOut">
              <a:rPr lang="en-US" smtClean="0"/>
              <a:t>1/12/2018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108A1-415D-40D5-8E1D-B595E9951921}" type="slidenum">
              <a:rPr lang="en-US" smtClean="0"/>
              <a:t>‹#›</a:t>
            </a:fld>
            <a:endParaRPr lang="en-US"/>
          </a:p>
        </p:txBody>
      </p:sp>
    </p:spTree>
    <p:extLst>
      <p:ext uri="{BB962C8B-B14F-4D97-AF65-F5344CB8AC3E}">
        <p14:creationId xmlns:p14="http://schemas.microsoft.com/office/powerpoint/2010/main" val="429446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a:t>
            </a:fld>
            <a:endParaRPr lang="en-US"/>
          </a:p>
        </p:txBody>
      </p:sp>
    </p:spTree>
    <p:extLst>
      <p:ext uri="{BB962C8B-B14F-4D97-AF65-F5344CB8AC3E}">
        <p14:creationId xmlns:p14="http://schemas.microsoft.com/office/powerpoint/2010/main" val="1989054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10</a:t>
            </a:fld>
            <a:endParaRPr lang="en-US"/>
          </a:p>
        </p:txBody>
      </p:sp>
    </p:spTree>
    <p:extLst>
      <p:ext uri="{BB962C8B-B14F-4D97-AF65-F5344CB8AC3E}">
        <p14:creationId xmlns:p14="http://schemas.microsoft.com/office/powerpoint/2010/main" val="181648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11</a:t>
            </a:fld>
            <a:endParaRPr lang="en-US"/>
          </a:p>
        </p:txBody>
      </p:sp>
    </p:spTree>
    <p:extLst>
      <p:ext uri="{BB962C8B-B14F-4D97-AF65-F5344CB8AC3E}">
        <p14:creationId xmlns:p14="http://schemas.microsoft.com/office/powerpoint/2010/main" val="92582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12</a:t>
            </a:fld>
            <a:endParaRPr lang="en-US"/>
          </a:p>
        </p:txBody>
      </p:sp>
    </p:spTree>
    <p:extLst>
      <p:ext uri="{BB962C8B-B14F-4D97-AF65-F5344CB8AC3E}">
        <p14:creationId xmlns:p14="http://schemas.microsoft.com/office/powerpoint/2010/main" val="4273832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13</a:t>
            </a:fld>
            <a:endParaRPr lang="en-US"/>
          </a:p>
        </p:txBody>
      </p:sp>
    </p:spTree>
    <p:extLst>
      <p:ext uri="{BB962C8B-B14F-4D97-AF65-F5344CB8AC3E}">
        <p14:creationId xmlns:p14="http://schemas.microsoft.com/office/powerpoint/2010/main" val="1435756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14</a:t>
            </a:fld>
            <a:endParaRPr lang="en-US"/>
          </a:p>
        </p:txBody>
      </p:sp>
    </p:spTree>
    <p:extLst>
      <p:ext uri="{BB962C8B-B14F-4D97-AF65-F5344CB8AC3E}">
        <p14:creationId xmlns:p14="http://schemas.microsoft.com/office/powerpoint/2010/main" val="288634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15</a:t>
            </a:fld>
            <a:endParaRPr lang="en-US"/>
          </a:p>
        </p:txBody>
      </p:sp>
    </p:spTree>
    <p:extLst>
      <p:ext uri="{BB962C8B-B14F-4D97-AF65-F5344CB8AC3E}">
        <p14:creationId xmlns:p14="http://schemas.microsoft.com/office/powerpoint/2010/main" val="2893169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16</a:t>
            </a:fld>
            <a:endParaRPr lang="en-US"/>
          </a:p>
        </p:txBody>
      </p:sp>
    </p:spTree>
    <p:extLst>
      <p:ext uri="{BB962C8B-B14F-4D97-AF65-F5344CB8AC3E}">
        <p14:creationId xmlns:p14="http://schemas.microsoft.com/office/powerpoint/2010/main" val="1366198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108A1-415D-40D5-8E1D-B595E9951921}" type="slidenum">
              <a:rPr lang="en-US" smtClean="0"/>
              <a:t>17</a:t>
            </a:fld>
            <a:endParaRPr lang="en-US"/>
          </a:p>
        </p:txBody>
      </p:sp>
    </p:spTree>
    <p:extLst>
      <p:ext uri="{BB962C8B-B14F-4D97-AF65-F5344CB8AC3E}">
        <p14:creationId xmlns:p14="http://schemas.microsoft.com/office/powerpoint/2010/main" val="99908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 Years in IT</a:t>
            </a:r>
          </a:p>
          <a:p>
            <a:endParaRPr lang="en-US" dirty="0"/>
          </a:p>
          <a:p>
            <a:r>
              <a:rPr lang="en-US" dirty="0"/>
              <a:t>Professional career started with systems acquisition and research with the USAF</a:t>
            </a:r>
          </a:p>
          <a:p>
            <a:endParaRPr lang="en-US" dirty="0"/>
          </a:p>
          <a:p>
            <a:r>
              <a:rPr lang="en-US" dirty="0"/>
              <a:t>Have participated in about every role (Ops, Dev, Analysis, Test, Architecture, PM)</a:t>
            </a:r>
          </a:p>
          <a:p>
            <a:endParaRPr lang="en-US" dirty="0"/>
          </a:p>
          <a:p>
            <a:r>
              <a:rPr lang="en-US" dirty="0"/>
              <a:t>Normal progression led to management roles, though always with a desire to stay connected to the real work (rolled up sleeves).  Development matters, because that’s where the construction takes place.  That’s where something tangible is created.</a:t>
            </a:r>
          </a:p>
          <a:p>
            <a:endParaRPr lang="en-US" dirty="0"/>
          </a:p>
          <a:p>
            <a:r>
              <a:rPr lang="en-US" dirty="0"/>
              <a:t>Being an software engineer at heart, I was excited to return to hands on work after 20+ years in management.</a:t>
            </a:r>
          </a:p>
        </p:txBody>
      </p:sp>
      <p:sp>
        <p:nvSpPr>
          <p:cNvPr id="4" name="Slide Number Placeholder 3"/>
          <p:cNvSpPr>
            <a:spLocks noGrp="1"/>
          </p:cNvSpPr>
          <p:nvPr>
            <p:ph type="sldNum" sz="quarter" idx="10"/>
          </p:nvPr>
        </p:nvSpPr>
        <p:spPr/>
        <p:txBody>
          <a:bodyPr/>
          <a:lstStyle/>
          <a:p>
            <a:fld id="{50A108A1-415D-40D5-8E1D-B595E9951921}" type="slidenum">
              <a:rPr lang="en-US" smtClean="0"/>
              <a:t>2</a:t>
            </a:fld>
            <a:endParaRPr lang="en-US"/>
          </a:p>
        </p:txBody>
      </p:sp>
    </p:spTree>
    <p:extLst>
      <p:ext uri="{BB962C8B-B14F-4D97-AF65-F5344CB8AC3E}">
        <p14:creationId xmlns:p14="http://schemas.microsoft.com/office/powerpoint/2010/main" val="240516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37394"/>
          </a:xfrm>
        </p:spPr>
        <p:txBody>
          <a:bodyPr/>
          <a:lstStyle/>
          <a:p>
            <a:r>
              <a:rPr lang="en-US" dirty="0"/>
              <a:t>Had to include these.  First, because I like Far Side and Larson’s wit</a:t>
            </a:r>
          </a:p>
          <a:p>
            <a:endParaRPr lang="en-US" dirty="0"/>
          </a:p>
          <a:p>
            <a:r>
              <a:rPr lang="en-US" dirty="0"/>
              <a:t>Second, and more relevant to why we’re here: the title speaks to an EVOLUTION.  If you’ve been in IT any length of time, you’ll realize things change and we must adapt.</a:t>
            </a:r>
          </a:p>
          <a:p>
            <a:r>
              <a:rPr lang="en-US" dirty="0"/>
              <a:t> </a:t>
            </a:r>
          </a:p>
          <a:p>
            <a:r>
              <a:rPr lang="en-US" dirty="0"/>
              <a:t>Process changes:</a:t>
            </a:r>
          </a:p>
          <a:p>
            <a:r>
              <a:rPr lang="en-US" dirty="0"/>
              <a:t>  - late 80’s early 90’s Doing research for the Air Force at Eglin AFB</a:t>
            </a:r>
          </a:p>
          <a:p>
            <a:r>
              <a:rPr lang="en-US" dirty="0"/>
              <a:t>  - home to Armament Systems Division</a:t>
            </a:r>
          </a:p>
          <a:p>
            <a:r>
              <a:rPr lang="en-US" dirty="0"/>
              <a:t>  - First Gulf War, needed an air dropped bomb that could penetrate deep</a:t>
            </a:r>
          </a:p>
          <a:p>
            <a:r>
              <a:rPr lang="en-US" dirty="0"/>
              <a:t>  - contracting takes time</a:t>
            </a:r>
          </a:p>
          <a:p>
            <a:r>
              <a:rPr lang="en-US" dirty="0"/>
              <a:t>  - altered processes, worked with materials at hand, and questioned constraints</a:t>
            </a:r>
          </a:p>
          <a:p>
            <a:endParaRPr lang="en-US" dirty="0"/>
          </a:p>
          <a:p>
            <a:r>
              <a:rPr lang="en-US" dirty="0"/>
              <a:t>Technology changes:</a:t>
            </a:r>
          </a:p>
          <a:p>
            <a:r>
              <a:rPr lang="en-US" dirty="0"/>
              <a:t>Stay curious recognizing today’s innovation is tomorrow’s obsolescence.</a:t>
            </a:r>
          </a:p>
          <a:p>
            <a:r>
              <a:rPr lang="en-US" dirty="0"/>
              <a:t>  - the rate of technical decay is increasing in proportion to speed technical invention</a:t>
            </a:r>
          </a:p>
          <a:p>
            <a:r>
              <a:rPr lang="en-US" dirty="0"/>
              <a:t>  - technologies used to survive 10+ years</a:t>
            </a:r>
          </a:p>
          <a:p>
            <a:r>
              <a:rPr lang="en-US" dirty="0"/>
              <a:t>  - now the cool new thing you’re working hard to assimilate will be yesterday’s news</a:t>
            </a:r>
          </a:p>
          <a:p>
            <a:endParaRPr lang="en-US" dirty="0"/>
          </a:p>
          <a:p>
            <a:r>
              <a:rPr lang="en-US" dirty="0"/>
              <a:t>Change is easier to move through if humor is present.</a:t>
            </a:r>
          </a:p>
          <a:p>
            <a:endParaRPr lang="en-US" dirty="0"/>
          </a:p>
          <a:p>
            <a:r>
              <a:rPr lang="en-US" dirty="0"/>
              <a:t>REITERATE TITLE FOR TRANSITION</a:t>
            </a:r>
          </a:p>
        </p:txBody>
      </p:sp>
      <p:sp>
        <p:nvSpPr>
          <p:cNvPr id="4" name="Slide Number Placeholder 3"/>
          <p:cNvSpPr>
            <a:spLocks noGrp="1"/>
          </p:cNvSpPr>
          <p:nvPr>
            <p:ph type="sldNum" sz="quarter" idx="10"/>
          </p:nvPr>
        </p:nvSpPr>
        <p:spPr/>
        <p:txBody>
          <a:bodyPr/>
          <a:lstStyle/>
          <a:p>
            <a:fld id="{50A108A1-415D-40D5-8E1D-B595E9951921}" type="slidenum">
              <a:rPr lang="en-US" smtClean="0"/>
              <a:t>3</a:t>
            </a:fld>
            <a:endParaRPr lang="en-US"/>
          </a:p>
        </p:txBody>
      </p:sp>
    </p:spTree>
    <p:extLst>
      <p:ext uri="{BB962C8B-B14F-4D97-AF65-F5344CB8AC3E}">
        <p14:creationId xmlns:p14="http://schemas.microsoft.com/office/powerpoint/2010/main" val="160247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things have been described as APIs: hardware interfaces, language libraries, </a:t>
            </a:r>
            <a:r>
              <a:rPr lang="en-US" dirty="0" err="1"/>
              <a:t>interprocess</a:t>
            </a:r>
            <a:r>
              <a:rPr lang="en-US" dirty="0"/>
              <a:t> communication.  FOR THE NEXT HOUR WHEN I SAY API think of the request/response activity you perform with some block box endpoint to affect it at arms length.</a:t>
            </a:r>
          </a:p>
          <a:p>
            <a:endParaRPr lang="en-US" dirty="0"/>
          </a:p>
          <a:p>
            <a:r>
              <a:rPr lang="en-US" dirty="0"/>
              <a:t>Look at CODE – CRE-REPO.SH</a:t>
            </a:r>
          </a:p>
          <a:p>
            <a:endParaRPr lang="en-US" dirty="0"/>
          </a:p>
          <a:p>
            <a:r>
              <a:rPr lang="en-US" dirty="0"/>
              <a:t>Not a good idea to just start coding an API and figure it out as you go along.  First, you want your API to make sense to the potential consumes of it (think outside in)</a:t>
            </a:r>
          </a:p>
          <a:p>
            <a:endParaRPr lang="en-US" dirty="0"/>
          </a:p>
          <a:p>
            <a:r>
              <a:rPr lang="en-US" dirty="0"/>
              <a:t>Second, once API start to be consumed, you don’t want a lot of breaking change, design first is important, as parties outside your organization can be affected.</a:t>
            </a:r>
          </a:p>
          <a:p>
            <a:endParaRPr lang="en-US" dirty="0"/>
          </a:p>
          <a:p>
            <a:endParaRPr lang="en-US" dirty="0"/>
          </a:p>
        </p:txBody>
      </p:sp>
      <p:sp>
        <p:nvSpPr>
          <p:cNvPr id="4" name="Slide Number Placeholder 3"/>
          <p:cNvSpPr>
            <a:spLocks noGrp="1"/>
          </p:cNvSpPr>
          <p:nvPr>
            <p:ph type="sldNum" sz="quarter" idx="10"/>
          </p:nvPr>
        </p:nvSpPr>
        <p:spPr/>
        <p:txBody>
          <a:bodyPr/>
          <a:lstStyle/>
          <a:p>
            <a:fld id="{50A108A1-415D-40D5-8E1D-B595E9951921}" type="slidenum">
              <a:rPr lang="en-US" smtClean="0"/>
              <a:t>4</a:t>
            </a:fld>
            <a:endParaRPr lang="en-US"/>
          </a:p>
        </p:txBody>
      </p:sp>
    </p:spTree>
    <p:extLst>
      <p:ext uri="{BB962C8B-B14F-4D97-AF65-F5344CB8AC3E}">
        <p14:creationId xmlns:p14="http://schemas.microsoft.com/office/powerpoint/2010/main" val="214236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OAS 3.0 release in August 2017.  Not yet widely supported by tooling.</a:t>
            </a:r>
          </a:p>
          <a:p>
            <a:endParaRPr lang="en-US" dirty="0"/>
          </a:p>
          <a:p>
            <a:r>
              <a:rPr lang="en-US" dirty="0"/>
              <a:t>Speak to the important parts that need to be tested</a:t>
            </a:r>
          </a:p>
        </p:txBody>
      </p:sp>
      <p:sp>
        <p:nvSpPr>
          <p:cNvPr id="4" name="Slide Number Placeholder 3"/>
          <p:cNvSpPr>
            <a:spLocks noGrp="1"/>
          </p:cNvSpPr>
          <p:nvPr>
            <p:ph type="sldNum" sz="quarter" idx="10"/>
          </p:nvPr>
        </p:nvSpPr>
        <p:spPr/>
        <p:txBody>
          <a:bodyPr/>
          <a:lstStyle/>
          <a:p>
            <a:fld id="{50A108A1-415D-40D5-8E1D-B595E9951921}" type="slidenum">
              <a:rPr lang="en-US" smtClean="0"/>
              <a:t>5</a:t>
            </a:fld>
            <a:endParaRPr lang="en-US"/>
          </a:p>
        </p:txBody>
      </p:sp>
    </p:spTree>
    <p:extLst>
      <p:ext uri="{BB962C8B-B14F-4D97-AF65-F5344CB8AC3E}">
        <p14:creationId xmlns:p14="http://schemas.microsoft.com/office/powerpoint/2010/main" val="233421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putting our test client in the place of the “normal” client and exercising a series of request/response pairs</a:t>
            </a:r>
          </a:p>
          <a:p>
            <a:endParaRPr lang="en-US" dirty="0"/>
          </a:p>
          <a:p>
            <a:r>
              <a:rPr lang="en-US" dirty="0"/>
              <a:t>How hard could that be?</a:t>
            </a:r>
          </a:p>
          <a:p>
            <a:endParaRPr lang="en-US" dirty="0"/>
          </a:p>
          <a:p>
            <a:r>
              <a:rPr lang="en-US" dirty="0"/>
              <a:t>As we saw the are multiple sections of the OAS to validate and that’s if everything goes well.</a:t>
            </a:r>
          </a:p>
          <a:p>
            <a:endParaRPr lang="en-US" dirty="0"/>
          </a:p>
          <a:p>
            <a:r>
              <a:rPr lang="en-US" dirty="0"/>
              <a:t>The HTTP specification defines upwards of 60 possible responses.  10 just for the Success responses.</a:t>
            </a:r>
          </a:p>
          <a:p>
            <a:endParaRPr lang="en-US" dirty="0"/>
          </a:p>
          <a:p>
            <a:endParaRPr lang="en-US" dirty="0"/>
          </a:p>
        </p:txBody>
      </p:sp>
      <p:sp>
        <p:nvSpPr>
          <p:cNvPr id="4" name="Slide Number Placeholder 3"/>
          <p:cNvSpPr>
            <a:spLocks noGrp="1"/>
          </p:cNvSpPr>
          <p:nvPr>
            <p:ph type="sldNum" sz="quarter" idx="10"/>
          </p:nvPr>
        </p:nvSpPr>
        <p:spPr/>
        <p:txBody>
          <a:bodyPr/>
          <a:lstStyle/>
          <a:p>
            <a:fld id="{50A108A1-415D-40D5-8E1D-B595E9951921}" type="slidenum">
              <a:rPr lang="en-US" smtClean="0"/>
              <a:t>6</a:t>
            </a:fld>
            <a:endParaRPr lang="en-US"/>
          </a:p>
        </p:txBody>
      </p:sp>
    </p:spTree>
    <p:extLst>
      <p:ext uri="{BB962C8B-B14F-4D97-AF65-F5344CB8AC3E}">
        <p14:creationId xmlns:p14="http://schemas.microsoft.com/office/powerpoint/2010/main" val="359779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the Commercial Lines Billing API just to demo complexity</a:t>
            </a:r>
          </a:p>
          <a:p>
            <a:endParaRPr lang="en-US" dirty="0"/>
          </a:p>
          <a:p>
            <a:r>
              <a:rPr lang="en-US" dirty="0"/>
              <a:t>Speak to findings after review</a:t>
            </a:r>
          </a:p>
        </p:txBody>
      </p:sp>
      <p:sp>
        <p:nvSpPr>
          <p:cNvPr id="4" name="Slide Number Placeholder 3"/>
          <p:cNvSpPr>
            <a:spLocks noGrp="1"/>
          </p:cNvSpPr>
          <p:nvPr>
            <p:ph type="sldNum" sz="quarter" idx="10"/>
          </p:nvPr>
        </p:nvSpPr>
        <p:spPr/>
        <p:txBody>
          <a:bodyPr/>
          <a:lstStyle/>
          <a:p>
            <a:fld id="{50A108A1-415D-40D5-8E1D-B595E9951921}" type="slidenum">
              <a:rPr lang="en-US" smtClean="0"/>
              <a:t>7</a:t>
            </a:fld>
            <a:endParaRPr lang="en-US"/>
          </a:p>
        </p:txBody>
      </p:sp>
    </p:spTree>
    <p:extLst>
      <p:ext uri="{BB962C8B-B14F-4D97-AF65-F5344CB8AC3E}">
        <p14:creationId xmlns:p14="http://schemas.microsoft.com/office/powerpoint/2010/main" val="2722248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where we began our evolution.</a:t>
            </a:r>
          </a:p>
          <a:p>
            <a:endParaRPr lang="en-US" dirty="0"/>
          </a:p>
          <a:p>
            <a:r>
              <a:rPr lang="en-US" dirty="0"/>
              <a:t>Nationwide chose to use an API Gateway as a proxy for the underlying applications.  As such, we separate the concept of application (provider) developer, an API developer, and a Client developer.</a:t>
            </a:r>
          </a:p>
          <a:p>
            <a:endParaRPr lang="en-US" dirty="0"/>
          </a:p>
          <a:p>
            <a:r>
              <a:rPr lang="en-US" dirty="0"/>
              <a:t>This created a focus for the API developer to make sure the work they’re doing in implementing the OAS in the Gateway was IAW the spec</a:t>
            </a:r>
          </a:p>
        </p:txBody>
      </p:sp>
      <p:sp>
        <p:nvSpPr>
          <p:cNvPr id="4" name="Slide Number Placeholder 3"/>
          <p:cNvSpPr>
            <a:spLocks noGrp="1"/>
          </p:cNvSpPr>
          <p:nvPr>
            <p:ph type="sldNum" sz="quarter" idx="10"/>
          </p:nvPr>
        </p:nvSpPr>
        <p:spPr/>
        <p:txBody>
          <a:bodyPr/>
          <a:lstStyle/>
          <a:p>
            <a:fld id="{50A108A1-415D-40D5-8E1D-B595E9951921}" type="slidenum">
              <a:rPr lang="en-US" smtClean="0"/>
              <a:t>8</a:t>
            </a:fld>
            <a:endParaRPr lang="en-US"/>
          </a:p>
        </p:txBody>
      </p:sp>
    </p:spTree>
    <p:extLst>
      <p:ext uri="{BB962C8B-B14F-4D97-AF65-F5344CB8AC3E}">
        <p14:creationId xmlns:p14="http://schemas.microsoft.com/office/powerpoint/2010/main" val="414798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line is a sample test step.</a:t>
            </a:r>
          </a:p>
          <a:p>
            <a:endParaRPr lang="en-US" dirty="0"/>
          </a:p>
          <a:p>
            <a:r>
              <a:rPr lang="en-US" dirty="0"/>
              <a:t>Has five mandatory parts the test type, method, resource, data, and expected result</a:t>
            </a:r>
          </a:p>
          <a:p>
            <a:endParaRPr lang="en-US" dirty="0"/>
          </a:p>
          <a:p>
            <a:r>
              <a:rPr lang="en-US" dirty="0"/>
              <a:t>What action (Verb) we’re taking against a given /resource (path) with a particular payload or parameters and what we expect to get as a response.</a:t>
            </a:r>
          </a:p>
          <a:p>
            <a:endParaRPr lang="en-US" dirty="0"/>
          </a:p>
          <a:p>
            <a:r>
              <a:rPr lang="en-US" dirty="0"/>
              <a:t>Quick note on all config data in .</a:t>
            </a:r>
            <a:r>
              <a:rPr lang="en-US" dirty="0" err="1"/>
              <a:t>yml</a:t>
            </a:r>
            <a:r>
              <a:rPr lang="en-US" dirty="0"/>
              <a:t> file.</a:t>
            </a:r>
          </a:p>
          <a:p>
            <a:endParaRPr lang="en-US" dirty="0"/>
          </a:p>
          <a:p>
            <a:endParaRPr lang="en-US" dirty="0"/>
          </a:p>
        </p:txBody>
      </p:sp>
      <p:sp>
        <p:nvSpPr>
          <p:cNvPr id="4" name="Slide Number Placeholder 3"/>
          <p:cNvSpPr>
            <a:spLocks noGrp="1"/>
          </p:cNvSpPr>
          <p:nvPr>
            <p:ph type="sldNum" sz="quarter" idx="10"/>
          </p:nvPr>
        </p:nvSpPr>
        <p:spPr/>
        <p:txBody>
          <a:bodyPr/>
          <a:lstStyle/>
          <a:p>
            <a:fld id="{50A108A1-415D-40D5-8E1D-B595E9951921}" type="slidenum">
              <a:rPr lang="en-US" smtClean="0"/>
              <a:t>9</a:t>
            </a:fld>
            <a:endParaRPr lang="en-US"/>
          </a:p>
        </p:txBody>
      </p:sp>
    </p:spTree>
    <p:extLst>
      <p:ext uri="{BB962C8B-B14F-4D97-AF65-F5344CB8AC3E}">
        <p14:creationId xmlns:p14="http://schemas.microsoft.com/office/powerpoint/2010/main" val="28953198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D2D67-3722-4AB5-A44B-107C1BFA3B4D}"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97900-E11C-43A7-91F1-A872E4CAA383}"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9FC7-51B3-4809-8DA2-2D71A844B37B}"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78E0A-C42C-41AC-8598-B0F2FD0AE9EC}" type="datetime1">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DCE9EEA-2139-4245-A985-543DEDEF90A1}" type="datetime1">
              <a:rPr lang="en-US" smtClean="0"/>
              <a:t>1/12/2018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95E78-5A43-445B-8859-81AB2631B8AE}"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30988-ED6E-4896-BDDA-B4E28599AD2B}" type="datetime1">
              <a:rPr lang="en-US" smtClean="0"/>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E6442-AB71-4054-B363-AE6ED05FA385}" type="datetime1">
              <a:rPr lang="en-US"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BAD0C-82FE-487B-BE06-C27E098E543A}" type="datetime1">
              <a:rPr lang="en-US"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68B8AB-CDD2-4BF8-B724-C12006D30D48}" type="datetime1">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EFF84C-DF69-43F2-96ED-80840EFE27E9}" type="datetime1">
              <a:rPr lang="en-US" smtClean="0"/>
              <a:t>1/12/2018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A89CB3-F7AF-4359-85F9-34ECCAD7F7E7}" type="datetime1">
              <a:rPr lang="en-US" smtClean="0"/>
              <a:t>1/12/2018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http://developer.nationwid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Evolution of a RESTful Testing Framework</a:t>
            </a:r>
          </a:p>
        </p:txBody>
      </p:sp>
      <p:sp>
        <p:nvSpPr>
          <p:cNvPr id="3" name="Subtitle 2"/>
          <p:cNvSpPr>
            <a:spLocks noGrp="1"/>
          </p:cNvSpPr>
          <p:nvPr>
            <p:ph type="subTitle" idx="1"/>
          </p:nvPr>
        </p:nvSpPr>
        <p:spPr>
          <a:xfrm>
            <a:off x="844062" y="4624754"/>
            <a:ext cx="4832838" cy="1909394"/>
          </a:xfrm>
        </p:spPr>
        <p:txBody>
          <a:bodyPr/>
          <a:lstStyle/>
          <a:p>
            <a:r>
              <a:rPr lang="en-US" dirty="0"/>
              <a:t>Kevin </a:t>
            </a:r>
            <a:r>
              <a:rPr lang="en-US" dirty="0" err="1"/>
              <a:t>Shomper</a:t>
            </a:r>
            <a:endParaRPr lang="en-US" dirty="0"/>
          </a:p>
          <a:p>
            <a:r>
              <a:rPr lang="en-US" dirty="0"/>
              <a:t>k.shomper@nationwide.com</a:t>
            </a:r>
          </a:p>
          <a:p>
            <a:r>
              <a:rPr lang="en-US" dirty="0"/>
              <a:t>@</a:t>
            </a:r>
            <a:r>
              <a:rPr lang="en-US" dirty="0" err="1"/>
              <a:t>kjshomper</a:t>
            </a:r>
            <a:endParaRPr lang="en-US" dirty="0"/>
          </a:p>
        </p:txBody>
      </p:sp>
      <p:pic>
        <p:nvPicPr>
          <p:cNvPr id="5" name="Picture 4"/>
          <p:cNvPicPr>
            <a:picLocks noChangeAspect="1"/>
          </p:cNvPicPr>
          <p:nvPr/>
        </p:nvPicPr>
        <p:blipFill>
          <a:blip r:embed="rId3"/>
          <a:stretch>
            <a:fillRect/>
          </a:stretch>
        </p:blipFill>
        <p:spPr>
          <a:xfrm>
            <a:off x="7052294" y="3514724"/>
            <a:ext cx="2396506" cy="3019425"/>
          </a:xfrm>
          <a:prstGeom prst="rect">
            <a:avLst/>
          </a:prstGeom>
        </p:spPr>
      </p:pic>
    </p:spTree>
    <p:extLst>
      <p:ext uri="{BB962C8B-B14F-4D97-AF65-F5344CB8AC3E}">
        <p14:creationId xmlns:p14="http://schemas.microsoft.com/office/powerpoint/2010/main" val="28696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55" y="484632"/>
            <a:ext cx="10646593" cy="1609344"/>
          </a:xfrm>
        </p:spPr>
        <p:txBody>
          <a:bodyPr/>
          <a:lstStyle/>
          <a:p>
            <a:r>
              <a:rPr lang="en-US" dirty="0"/>
              <a:t>Initial Design (</a:t>
            </a:r>
            <a:r>
              <a:rPr lang="en-US" dirty="0" err="1"/>
              <a:t>cont</a:t>
            </a:r>
            <a:r>
              <a:rPr lang="en-US" dirty="0"/>
              <a:t>)</a:t>
            </a:r>
          </a:p>
        </p:txBody>
      </p:sp>
      <p:sp>
        <p:nvSpPr>
          <p:cNvPr id="3" name="Content Placeholder 2"/>
          <p:cNvSpPr>
            <a:spLocks noGrp="1"/>
          </p:cNvSpPr>
          <p:nvPr>
            <p:ph idx="1"/>
          </p:nvPr>
        </p:nvSpPr>
        <p:spPr>
          <a:xfrm>
            <a:off x="481655" y="2121408"/>
            <a:ext cx="10646593" cy="4050792"/>
          </a:xfrm>
        </p:spPr>
        <p:txBody>
          <a:bodyPr>
            <a:normAutofit/>
          </a:bodyPr>
          <a:lstStyle/>
          <a:p>
            <a:r>
              <a:rPr lang="en-US" sz="2400" dirty="0"/>
              <a:t>Test types were: </a:t>
            </a:r>
            <a:r>
              <a:rPr lang="en-US" sz="2400" dirty="0" err="1"/>
              <a:t>response_key</a:t>
            </a:r>
            <a:r>
              <a:rPr lang="en-US" sz="2400" dirty="0"/>
              <a:t>, header, substring, and </a:t>
            </a:r>
            <a:r>
              <a:rPr lang="en-US" sz="2400" dirty="0" err="1"/>
              <a:t>nested_key</a:t>
            </a:r>
            <a:endParaRPr lang="en-US" sz="2400" dirty="0"/>
          </a:p>
          <a:p>
            <a:r>
              <a:rPr lang="en-US" sz="2400" dirty="0"/>
              <a:t>Worked well for single API simple validation; however the test type was overloaded:</a:t>
            </a:r>
          </a:p>
          <a:p>
            <a:pPr lvl="1"/>
            <a:r>
              <a:rPr lang="en-US" sz="2000" dirty="0"/>
              <a:t>The output was coupled to the test type</a:t>
            </a:r>
          </a:p>
          <a:p>
            <a:pPr lvl="2"/>
            <a:r>
              <a:rPr lang="en-US" sz="1800" dirty="0"/>
              <a:t>Header output headers for review</a:t>
            </a:r>
          </a:p>
          <a:p>
            <a:pPr lvl="2"/>
            <a:r>
              <a:rPr lang="en-US" sz="1800" dirty="0" err="1"/>
              <a:t>Response_key</a:t>
            </a:r>
            <a:r>
              <a:rPr lang="en-US" sz="1800" dirty="0"/>
              <a:t> output all values that matched the response key</a:t>
            </a:r>
          </a:p>
          <a:p>
            <a:pPr lvl="1"/>
            <a:r>
              <a:rPr lang="en-US" sz="2000" dirty="0"/>
              <a:t>Some test types required additional keys</a:t>
            </a:r>
          </a:p>
          <a:p>
            <a:pPr lvl="2"/>
            <a:r>
              <a:rPr lang="en-US" sz="1800" dirty="0"/>
              <a:t>E.g. the header test had an extra key (equals) to support validation</a:t>
            </a:r>
          </a:p>
          <a:p>
            <a:pPr lvl="1"/>
            <a:r>
              <a:rPr lang="en-US" sz="2000" dirty="0"/>
              <a:t>Exercising multiple tests would require multiple invocations of the REST call</a:t>
            </a:r>
          </a:p>
          <a:p>
            <a:pPr lvl="1"/>
            <a:r>
              <a:rPr lang="en-US" sz="2000" dirty="0"/>
              <a:t>The test step was an evaluated Ruby string</a:t>
            </a:r>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pic>
        <p:nvPicPr>
          <p:cNvPr id="6" name="Picture 5"/>
          <p:cNvPicPr>
            <a:picLocks noChangeAspect="1"/>
          </p:cNvPicPr>
          <p:nvPr/>
        </p:nvPicPr>
        <p:blipFill>
          <a:blip r:embed="rId3"/>
          <a:stretch>
            <a:fillRect/>
          </a:stretch>
        </p:blipFill>
        <p:spPr>
          <a:xfrm>
            <a:off x="481655" y="5778631"/>
            <a:ext cx="10829474" cy="400746"/>
          </a:xfrm>
          <a:prstGeom prst="rect">
            <a:avLst/>
          </a:prstGeom>
        </p:spPr>
      </p:pic>
    </p:spTree>
    <p:extLst>
      <p:ext uri="{BB962C8B-B14F-4D97-AF65-F5344CB8AC3E}">
        <p14:creationId xmlns:p14="http://schemas.microsoft.com/office/powerpoint/2010/main" val="226529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11</a:t>
            </a:fld>
            <a:endParaRPr lang="en-US" dirty="0"/>
          </a:p>
        </p:txBody>
      </p:sp>
      <p:sp>
        <p:nvSpPr>
          <p:cNvPr id="6" name="Rectangle: Rounded Corners 5"/>
          <p:cNvSpPr/>
          <p:nvPr/>
        </p:nvSpPr>
        <p:spPr>
          <a:xfrm>
            <a:off x="659876" y="744718"/>
            <a:ext cx="6608192"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Development</a:t>
            </a:r>
          </a:p>
        </p:txBody>
      </p:sp>
      <p:sp>
        <p:nvSpPr>
          <p:cNvPr id="8" name="Rectangle: Rounded Corners 7"/>
          <p:cNvSpPr/>
          <p:nvPr/>
        </p:nvSpPr>
        <p:spPr>
          <a:xfrm>
            <a:off x="659876" y="1480008"/>
            <a:ext cx="2092751" cy="1517716"/>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Application:</a:t>
            </a:r>
          </a:p>
          <a:p>
            <a:r>
              <a:rPr lang="en-US" dirty="0">
                <a:solidFill>
                  <a:schemeClr val="tx1"/>
                </a:solidFill>
              </a:rPr>
              <a:t>   - Service X</a:t>
            </a:r>
          </a:p>
          <a:p>
            <a:r>
              <a:rPr lang="en-US" dirty="0">
                <a:solidFill>
                  <a:schemeClr val="tx1"/>
                </a:solidFill>
              </a:rPr>
              <a:t>   - Service Y</a:t>
            </a:r>
          </a:p>
          <a:p>
            <a:r>
              <a:rPr lang="en-US" dirty="0">
                <a:solidFill>
                  <a:schemeClr val="tx1"/>
                </a:solidFill>
              </a:rPr>
              <a:t>   - Service Z</a:t>
            </a:r>
          </a:p>
        </p:txBody>
      </p:sp>
      <p:sp>
        <p:nvSpPr>
          <p:cNvPr id="9" name="Rectangle: Rounded Corners 8"/>
          <p:cNvSpPr/>
          <p:nvPr/>
        </p:nvSpPr>
        <p:spPr>
          <a:xfrm>
            <a:off x="2922309" y="1480008"/>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/base-path-A</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
        <p:nvSpPr>
          <p:cNvPr id="10" name="Rectangle: Rounded Corners 9"/>
          <p:cNvSpPr/>
          <p:nvPr/>
        </p:nvSpPr>
        <p:spPr>
          <a:xfrm>
            <a:off x="5175317" y="1480008"/>
            <a:ext cx="4194928" cy="1517716"/>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API Testing</a:t>
            </a:r>
          </a:p>
          <a:p>
            <a:pPr marL="285750" indent="-285750">
              <a:buFont typeface="Arial" panose="020B0604020202020204" pitchFamily="34" charset="0"/>
              <a:buChar char="•"/>
            </a:pPr>
            <a:r>
              <a:rPr lang="en-US" dirty="0">
                <a:solidFill>
                  <a:schemeClr val="tx1"/>
                </a:solidFill>
              </a:rPr>
              <a:t>Resource View		</a:t>
            </a:r>
            <a:r>
              <a:rPr lang="en-US" sz="1200" dirty="0">
                <a:solidFill>
                  <a:schemeClr val="tx1"/>
                </a:solidFill>
              </a:rPr>
              <a:t>●</a:t>
            </a:r>
            <a:r>
              <a:rPr lang="en-US" dirty="0">
                <a:solidFill>
                  <a:schemeClr val="tx1"/>
                </a:solidFill>
              </a:rPr>
              <a:t> Certification</a:t>
            </a:r>
          </a:p>
          <a:p>
            <a:pPr marL="285750" indent="-285750">
              <a:buFont typeface="Arial" panose="020B0604020202020204" pitchFamily="34" charset="0"/>
              <a:buChar char="•"/>
            </a:pPr>
            <a:r>
              <a:rPr lang="en-US" dirty="0">
                <a:solidFill>
                  <a:schemeClr val="tx1"/>
                </a:solidFill>
              </a:rPr>
              <a:t>Decouple call/test	</a:t>
            </a:r>
            <a:r>
              <a:rPr lang="en-US" sz="1200" dirty="0">
                <a:solidFill>
                  <a:schemeClr val="tx1"/>
                </a:solidFill>
              </a:rPr>
              <a:t>●</a:t>
            </a:r>
            <a:r>
              <a:rPr lang="en-US" dirty="0">
                <a:solidFill>
                  <a:schemeClr val="tx1"/>
                </a:solidFill>
              </a:rPr>
              <a:t> Regression</a:t>
            </a:r>
          </a:p>
          <a:p>
            <a:pPr marL="285750" indent="-285750">
              <a:buFont typeface="Arial" panose="020B0604020202020204" pitchFamily="34" charset="0"/>
              <a:buChar char="•"/>
            </a:pPr>
            <a:r>
              <a:rPr lang="en-US" dirty="0">
                <a:solidFill>
                  <a:schemeClr val="tx1"/>
                </a:solidFill>
              </a:rPr>
              <a:t>need reset for</a:t>
            </a:r>
            <a:br>
              <a:rPr lang="en-US" dirty="0">
                <a:solidFill>
                  <a:schemeClr val="tx1"/>
                </a:solidFill>
              </a:rPr>
            </a:br>
            <a:r>
              <a:rPr lang="en-US" dirty="0">
                <a:solidFill>
                  <a:schemeClr val="tx1"/>
                </a:solidFill>
              </a:rPr>
              <a:t>repeatability</a:t>
            </a:r>
          </a:p>
        </p:txBody>
      </p:sp>
      <p:sp>
        <p:nvSpPr>
          <p:cNvPr id="7" name="Rectangle: Rounded Corners 6"/>
          <p:cNvSpPr/>
          <p:nvPr/>
        </p:nvSpPr>
        <p:spPr>
          <a:xfrm>
            <a:off x="7409467" y="754145"/>
            <a:ext cx="1960778"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Test/CI</a:t>
            </a:r>
          </a:p>
        </p:txBody>
      </p:sp>
    </p:spTree>
    <p:extLst>
      <p:ext uri="{BB962C8B-B14F-4D97-AF65-F5344CB8AC3E}">
        <p14:creationId xmlns:p14="http://schemas.microsoft.com/office/powerpoint/2010/main" val="12008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484632"/>
            <a:ext cx="10760603" cy="1609344"/>
          </a:xfrm>
        </p:spPr>
        <p:txBody>
          <a:bodyPr/>
          <a:lstStyle/>
          <a:p>
            <a:r>
              <a:rPr lang="en-US" dirty="0"/>
              <a:t>Second Design</a:t>
            </a:r>
          </a:p>
        </p:txBody>
      </p:sp>
      <p:sp>
        <p:nvSpPr>
          <p:cNvPr id="3" name="Content Placeholder 2"/>
          <p:cNvSpPr>
            <a:spLocks noGrp="1"/>
          </p:cNvSpPr>
          <p:nvPr>
            <p:ph idx="1"/>
          </p:nvPr>
        </p:nvSpPr>
        <p:spPr>
          <a:xfrm>
            <a:off x="367645" y="2121408"/>
            <a:ext cx="11387580" cy="4050792"/>
          </a:xfrm>
        </p:spPr>
        <p:txBody>
          <a:bodyPr>
            <a:normAutofit/>
          </a:bodyPr>
          <a:lstStyle/>
          <a:p>
            <a:r>
              <a:rPr lang="en-US" sz="2400" dirty="0"/>
              <a:t>Still focused on a single API specification</a:t>
            </a:r>
          </a:p>
          <a:p>
            <a:r>
              <a:rPr lang="en-US" sz="2400" dirty="0"/>
              <a:t>Added support for chaining tests and negative tests with additional test types:</a:t>
            </a:r>
          </a:p>
          <a:p>
            <a:pPr lvl="1"/>
            <a:r>
              <a:rPr lang="en-US" sz="2000" dirty="0" err="1"/>
              <a:t>response_capture</a:t>
            </a:r>
            <a:r>
              <a:rPr lang="en-US" sz="2000" dirty="0"/>
              <a:t>, </a:t>
            </a:r>
            <a:r>
              <a:rPr lang="en-US" sz="2000" dirty="0" err="1"/>
              <a:t>custom_capture</a:t>
            </a:r>
            <a:r>
              <a:rPr lang="en-US" sz="2000" dirty="0"/>
              <a:t>, </a:t>
            </a:r>
            <a:r>
              <a:rPr lang="en-US" sz="2000" dirty="0" err="1"/>
              <a:t>api_key</a:t>
            </a:r>
            <a:r>
              <a:rPr lang="en-US" sz="2000" dirty="0"/>
              <a:t>, and </a:t>
            </a:r>
            <a:r>
              <a:rPr lang="en-US" sz="2000" dirty="0" err="1"/>
              <a:t>oauth</a:t>
            </a:r>
            <a:endParaRPr lang="en-US" sz="2000" dirty="0"/>
          </a:p>
          <a:p>
            <a:r>
              <a:rPr lang="en-US" sz="2400" dirty="0"/>
              <a:t>Provided ability to maintain state in the test application between API calls</a:t>
            </a:r>
          </a:p>
          <a:p>
            <a:r>
              <a:rPr lang="en-US" sz="2400" dirty="0"/>
              <a:t>Added user realms (associate, member, unidentified, etc.)</a:t>
            </a:r>
          </a:p>
          <a:p>
            <a:r>
              <a:rPr lang="en-US" sz="2400" dirty="0"/>
              <a:t>Limitations:</a:t>
            </a:r>
          </a:p>
          <a:p>
            <a:pPr lvl="1"/>
            <a:r>
              <a:rPr lang="en-US" sz="2200" dirty="0"/>
              <a:t>Only one value captured with each call</a:t>
            </a:r>
          </a:p>
          <a:p>
            <a:pPr lvl="1"/>
            <a:r>
              <a:rPr lang="en-US" sz="2200" dirty="0"/>
              <a:t>Negative tests validated response code only</a:t>
            </a:r>
          </a:p>
          <a:p>
            <a:r>
              <a:rPr lang="en-US" sz="2400" dirty="0"/>
              <a:t>User and API configuration coupled to test script</a:t>
            </a: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13278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Rectangle: Rounded Corners 5"/>
          <p:cNvSpPr/>
          <p:nvPr/>
        </p:nvSpPr>
        <p:spPr>
          <a:xfrm>
            <a:off x="659876" y="744718"/>
            <a:ext cx="6608192"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Development</a:t>
            </a:r>
          </a:p>
        </p:txBody>
      </p:sp>
      <p:sp>
        <p:nvSpPr>
          <p:cNvPr id="8" name="Rectangle: Rounded Corners 7"/>
          <p:cNvSpPr/>
          <p:nvPr/>
        </p:nvSpPr>
        <p:spPr>
          <a:xfrm>
            <a:off x="659876" y="1480008"/>
            <a:ext cx="2092751" cy="3205114"/>
          </a:xfrm>
          <a:prstGeom prst="roundRect">
            <a:avLst/>
          </a:prstGeom>
          <a:solidFill>
            <a:srgbClr val="00B0F0">
              <a:alpha val="1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lumMod val="85000"/>
                  </a:schemeClr>
                </a:solidFill>
              </a:rPr>
              <a:t>Application:</a:t>
            </a:r>
          </a:p>
          <a:p>
            <a:r>
              <a:rPr lang="en-US" dirty="0">
                <a:solidFill>
                  <a:schemeClr val="bg1">
                    <a:lumMod val="85000"/>
                  </a:schemeClr>
                </a:solidFill>
              </a:rPr>
              <a:t>   - Service X</a:t>
            </a:r>
          </a:p>
          <a:p>
            <a:r>
              <a:rPr lang="en-US" dirty="0">
                <a:solidFill>
                  <a:schemeClr val="bg1">
                    <a:lumMod val="85000"/>
                  </a:schemeClr>
                </a:solidFill>
              </a:rPr>
              <a:t>   - Service Y</a:t>
            </a:r>
          </a:p>
          <a:p>
            <a:r>
              <a:rPr lang="en-US" dirty="0">
                <a:solidFill>
                  <a:schemeClr val="bg1">
                    <a:lumMod val="85000"/>
                  </a:schemeClr>
                </a:solidFill>
              </a:rPr>
              <a:t>   - Service Z</a:t>
            </a:r>
          </a:p>
        </p:txBody>
      </p:sp>
      <p:sp>
        <p:nvSpPr>
          <p:cNvPr id="9" name="Rectangle: Rounded Corners 8"/>
          <p:cNvSpPr/>
          <p:nvPr/>
        </p:nvSpPr>
        <p:spPr>
          <a:xfrm>
            <a:off x="2922309" y="1480008"/>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/base-path-A</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
        <p:nvSpPr>
          <p:cNvPr id="10" name="Rectangle: Rounded Corners 9"/>
          <p:cNvSpPr/>
          <p:nvPr/>
        </p:nvSpPr>
        <p:spPr>
          <a:xfrm>
            <a:off x="5175317" y="1480008"/>
            <a:ext cx="4194928" cy="3205114"/>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API Testing</a:t>
            </a:r>
          </a:p>
          <a:p>
            <a:pPr marL="285750" indent="-285750">
              <a:buFont typeface="Arial" panose="020B0604020202020204" pitchFamily="34" charset="0"/>
              <a:buChar char="•"/>
            </a:pPr>
            <a:r>
              <a:rPr lang="en-US" dirty="0">
                <a:solidFill>
                  <a:schemeClr val="tx1"/>
                </a:solidFill>
              </a:rPr>
              <a:t>Resource View		</a:t>
            </a:r>
            <a:r>
              <a:rPr lang="en-US" sz="1200" dirty="0">
                <a:solidFill>
                  <a:schemeClr val="tx1"/>
                </a:solidFill>
              </a:rPr>
              <a:t>●</a:t>
            </a:r>
            <a:r>
              <a:rPr lang="en-US" dirty="0">
                <a:solidFill>
                  <a:schemeClr val="tx1"/>
                </a:solidFill>
              </a:rPr>
              <a:t> Certification</a:t>
            </a:r>
          </a:p>
          <a:p>
            <a:pPr marL="285750" indent="-285750">
              <a:buFont typeface="Arial" panose="020B0604020202020204" pitchFamily="34" charset="0"/>
              <a:buChar char="•"/>
            </a:pPr>
            <a:r>
              <a:rPr lang="en-US" dirty="0">
                <a:solidFill>
                  <a:schemeClr val="tx1"/>
                </a:solidFill>
              </a:rPr>
              <a:t>Decouple call/test	</a:t>
            </a:r>
            <a:r>
              <a:rPr lang="en-US" sz="1200" dirty="0">
                <a:solidFill>
                  <a:schemeClr val="tx1"/>
                </a:solidFill>
              </a:rPr>
              <a:t>●</a:t>
            </a:r>
            <a:r>
              <a:rPr lang="en-US" dirty="0">
                <a:solidFill>
                  <a:schemeClr val="tx1"/>
                </a:solidFill>
              </a:rPr>
              <a:t> Regression</a:t>
            </a:r>
          </a:p>
          <a:p>
            <a:pPr marL="285750" indent="-285750">
              <a:buFont typeface="Arial" panose="020B0604020202020204" pitchFamily="34" charset="0"/>
              <a:buChar char="•"/>
            </a:pPr>
            <a:r>
              <a:rPr lang="en-US" dirty="0">
                <a:solidFill>
                  <a:schemeClr val="tx1"/>
                </a:solidFill>
              </a:rPr>
              <a:t>Stub/Mock support</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support across</a:t>
            </a:r>
            <a:br>
              <a:rPr lang="en-US" dirty="0">
                <a:solidFill>
                  <a:schemeClr val="tx1"/>
                </a:solidFill>
              </a:rPr>
            </a:br>
            <a:r>
              <a:rPr lang="en-US" dirty="0">
                <a:solidFill>
                  <a:schemeClr val="tx1"/>
                </a:solidFill>
              </a:rPr>
              <a:t>2+ base paths</a:t>
            </a:r>
          </a:p>
          <a:p>
            <a:pPr marL="285750" indent="-285750">
              <a:buFont typeface="Arial" panose="020B0604020202020204" pitchFamily="34" charset="0"/>
              <a:buChar char="•"/>
            </a:pPr>
            <a:r>
              <a:rPr lang="en-US" dirty="0">
                <a:solidFill>
                  <a:schemeClr val="tx1"/>
                </a:solidFill>
              </a:rPr>
              <a:t>dependencies</a:t>
            </a:r>
          </a:p>
        </p:txBody>
      </p:sp>
      <p:sp>
        <p:nvSpPr>
          <p:cNvPr id="7" name="Rectangle: Rounded Corners 6"/>
          <p:cNvSpPr/>
          <p:nvPr/>
        </p:nvSpPr>
        <p:spPr>
          <a:xfrm>
            <a:off x="7409467" y="754145"/>
            <a:ext cx="1960778"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Test/CI</a:t>
            </a:r>
          </a:p>
        </p:txBody>
      </p:sp>
      <p:sp>
        <p:nvSpPr>
          <p:cNvPr id="11" name="Rectangle: Rounded Corners 10"/>
          <p:cNvSpPr/>
          <p:nvPr/>
        </p:nvSpPr>
        <p:spPr>
          <a:xfrm>
            <a:off x="2917596" y="3167406"/>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/base-path-B</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Tree>
    <p:extLst>
      <p:ext uri="{BB962C8B-B14F-4D97-AF65-F5344CB8AC3E}">
        <p14:creationId xmlns:p14="http://schemas.microsoft.com/office/powerpoint/2010/main" val="392203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484632"/>
            <a:ext cx="10760603" cy="1609344"/>
          </a:xfrm>
        </p:spPr>
        <p:txBody>
          <a:bodyPr/>
          <a:lstStyle/>
          <a:p>
            <a:r>
              <a:rPr lang="en-US" dirty="0"/>
              <a:t>Third Design</a:t>
            </a:r>
          </a:p>
        </p:txBody>
      </p:sp>
      <p:sp>
        <p:nvSpPr>
          <p:cNvPr id="3" name="Content Placeholder 2"/>
          <p:cNvSpPr>
            <a:spLocks noGrp="1"/>
          </p:cNvSpPr>
          <p:nvPr>
            <p:ph idx="1"/>
          </p:nvPr>
        </p:nvSpPr>
        <p:spPr>
          <a:xfrm>
            <a:off x="367645" y="2121408"/>
            <a:ext cx="11387580" cy="4050792"/>
          </a:xfrm>
        </p:spPr>
        <p:txBody>
          <a:bodyPr>
            <a:normAutofit/>
          </a:bodyPr>
          <a:lstStyle/>
          <a:p>
            <a:r>
              <a:rPr lang="en-US" sz="2400" dirty="0"/>
              <a:t>Recognized need to separate the REST API call from the tests (asserts):</a:t>
            </a:r>
          </a:p>
          <a:p>
            <a:r>
              <a:rPr lang="en-US" sz="2200" dirty="0"/>
              <a:t>Restructuring of test scenario file to .</a:t>
            </a:r>
            <a:r>
              <a:rPr lang="en-US" sz="2200" dirty="0" err="1"/>
              <a:t>yml</a:t>
            </a:r>
            <a:endParaRPr lang="en-US" sz="2200" dirty="0"/>
          </a:p>
          <a:p>
            <a:pPr lvl="1"/>
            <a:r>
              <a:rPr lang="en-US" sz="2000" dirty="0"/>
              <a:t>Test descriptions</a:t>
            </a:r>
          </a:p>
          <a:p>
            <a:pPr lvl="1"/>
            <a:r>
              <a:rPr lang="en-US" sz="2000" dirty="0"/>
              <a:t>Multiple tests (asserts) possible addresses idempotency issues</a:t>
            </a:r>
          </a:p>
          <a:p>
            <a:pPr lvl="1"/>
            <a:r>
              <a:rPr lang="en-US" sz="2000" dirty="0"/>
              <a:t>Not just chaining, but dependencies.  If A fails don’t run B and report failed test.</a:t>
            </a:r>
          </a:p>
          <a:p>
            <a:pPr lvl="1"/>
            <a:r>
              <a:rPr lang="en-US" sz="2000" dirty="0"/>
              <a:t>Tests extensible (regex, optional capture)</a:t>
            </a:r>
          </a:p>
          <a:p>
            <a:r>
              <a:rPr lang="en-US" sz="2200" dirty="0"/>
              <a:t>APIs enhanced to provided stubbing/mocking support.  Test tool supports with optional headers.</a:t>
            </a:r>
          </a:p>
          <a:p>
            <a:r>
              <a:rPr lang="en-US" sz="2200" dirty="0"/>
              <a:t>Modeled adjustment to configuration files for 2+ user realms or base paths</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5914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15</a:t>
            </a:fld>
            <a:endParaRPr lang="en-US" dirty="0"/>
          </a:p>
        </p:txBody>
      </p:sp>
      <p:sp>
        <p:nvSpPr>
          <p:cNvPr id="6" name="Rectangle: Rounded Corners 5"/>
          <p:cNvSpPr/>
          <p:nvPr/>
        </p:nvSpPr>
        <p:spPr>
          <a:xfrm>
            <a:off x="659876" y="744718"/>
            <a:ext cx="6608192"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Development</a:t>
            </a:r>
          </a:p>
        </p:txBody>
      </p:sp>
      <p:sp>
        <p:nvSpPr>
          <p:cNvPr id="8" name="Rectangle: Rounded Corners 7"/>
          <p:cNvSpPr/>
          <p:nvPr/>
        </p:nvSpPr>
        <p:spPr>
          <a:xfrm>
            <a:off x="659876" y="1480008"/>
            <a:ext cx="2092751" cy="3205114"/>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Application 1:</a:t>
            </a:r>
          </a:p>
          <a:p>
            <a:r>
              <a:rPr lang="en-US" dirty="0">
                <a:solidFill>
                  <a:schemeClr val="tx1"/>
                </a:solidFill>
              </a:rPr>
              <a:t>   - Service X</a:t>
            </a:r>
          </a:p>
          <a:p>
            <a:r>
              <a:rPr lang="en-US" dirty="0">
                <a:solidFill>
                  <a:schemeClr val="tx1"/>
                </a:solidFill>
              </a:rPr>
              <a:t>   - Service Y</a:t>
            </a:r>
          </a:p>
          <a:p>
            <a:r>
              <a:rPr lang="en-US" dirty="0">
                <a:solidFill>
                  <a:schemeClr val="tx1"/>
                </a:solidFill>
              </a:rPr>
              <a:t>   - Service Z</a:t>
            </a:r>
          </a:p>
        </p:txBody>
      </p:sp>
      <p:sp>
        <p:nvSpPr>
          <p:cNvPr id="9" name="Rectangle: Rounded Corners 8"/>
          <p:cNvSpPr/>
          <p:nvPr/>
        </p:nvSpPr>
        <p:spPr>
          <a:xfrm>
            <a:off x="2922309" y="1480008"/>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/base-path-A</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
        <p:nvSpPr>
          <p:cNvPr id="10" name="Rectangle: Rounded Corners 9"/>
          <p:cNvSpPr/>
          <p:nvPr/>
        </p:nvSpPr>
        <p:spPr>
          <a:xfrm>
            <a:off x="5175316" y="1480008"/>
            <a:ext cx="6297105" cy="4883086"/>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API Testing</a:t>
            </a:r>
          </a:p>
          <a:p>
            <a:pPr marL="285750" indent="-285750">
              <a:buFont typeface="Arial" panose="020B0604020202020204" pitchFamily="34" charset="0"/>
              <a:buChar char="•"/>
            </a:pPr>
            <a:r>
              <a:rPr lang="en-US" dirty="0">
                <a:solidFill>
                  <a:schemeClr val="tx1"/>
                </a:solidFill>
              </a:rPr>
              <a:t>Resource View		</a:t>
            </a:r>
            <a:r>
              <a:rPr lang="en-US" sz="1200" dirty="0">
                <a:solidFill>
                  <a:schemeClr val="tx1"/>
                </a:solidFill>
              </a:rPr>
              <a:t>●</a:t>
            </a:r>
            <a:r>
              <a:rPr lang="en-US" dirty="0">
                <a:solidFill>
                  <a:schemeClr val="tx1"/>
                </a:solidFill>
              </a:rPr>
              <a:t> Certification		</a:t>
            </a:r>
            <a:r>
              <a:rPr lang="en-US" sz="1200" dirty="0">
                <a:solidFill>
                  <a:schemeClr val="tx1"/>
                </a:solidFill>
              </a:rPr>
              <a:t>●</a:t>
            </a:r>
            <a:r>
              <a:rPr lang="en-US" dirty="0">
                <a:solidFill>
                  <a:schemeClr val="tx1"/>
                </a:solidFill>
              </a:rPr>
              <a:t> Monitoring</a:t>
            </a:r>
          </a:p>
          <a:p>
            <a:pPr marL="285750" indent="-285750">
              <a:buFont typeface="Arial" panose="020B0604020202020204" pitchFamily="34" charset="0"/>
              <a:buChar char="•"/>
            </a:pPr>
            <a:r>
              <a:rPr lang="en-US" dirty="0">
                <a:solidFill>
                  <a:schemeClr val="tx1"/>
                </a:solidFill>
              </a:rPr>
              <a:t>Decouple call/test	</a:t>
            </a:r>
            <a:r>
              <a:rPr lang="en-US" sz="1200" dirty="0">
                <a:solidFill>
                  <a:schemeClr val="tx1"/>
                </a:solidFill>
              </a:rPr>
              <a:t>●</a:t>
            </a:r>
            <a:r>
              <a:rPr lang="en-US" dirty="0">
                <a:solidFill>
                  <a:schemeClr val="tx1"/>
                </a:solidFill>
              </a:rPr>
              <a:t> Regression</a:t>
            </a:r>
          </a:p>
          <a:p>
            <a:pPr marL="285750" indent="-285750">
              <a:buFont typeface="Arial" panose="020B0604020202020204" pitchFamily="34" charset="0"/>
              <a:buChar char="•"/>
            </a:pPr>
            <a:r>
              <a:rPr lang="en-US" dirty="0">
                <a:solidFill>
                  <a:schemeClr val="tx1"/>
                </a:solidFill>
              </a:rPr>
              <a:t>need reset for</a:t>
            </a:r>
            <a:br>
              <a:rPr lang="en-US" dirty="0">
                <a:solidFill>
                  <a:schemeClr val="tx1"/>
                </a:solidFill>
              </a:rPr>
            </a:br>
            <a:r>
              <a:rPr lang="en-US" dirty="0">
                <a:solidFill>
                  <a:schemeClr val="tx1"/>
                </a:solidFill>
              </a:rPr>
              <a:t>repeatability</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support across</a:t>
            </a:r>
            <a:br>
              <a:rPr lang="en-US" dirty="0">
                <a:solidFill>
                  <a:schemeClr val="tx1"/>
                </a:solidFill>
              </a:rPr>
            </a:br>
            <a:r>
              <a:rPr lang="en-US" dirty="0">
                <a:solidFill>
                  <a:schemeClr val="tx1"/>
                </a:solidFill>
              </a:rPr>
              <a:t>2+ base paths</a:t>
            </a:r>
          </a:p>
          <a:p>
            <a:pPr marL="285750" indent="-285750">
              <a:buFont typeface="Arial" panose="020B0604020202020204" pitchFamily="34" charset="0"/>
              <a:buChar char="•"/>
            </a:pPr>
            <a:r>
              <a:rPr lang="en-US" dirty="0">
                <a:solidFill>
                  <a:schemeClr val="tx1"/>
                </a:solidFill>
              </a:rPr>
              <a:t>Dependencies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r>
              <a:rPr lang="en-US" dirty="0">
                <a:solidFill>
                  <a:schemeClr val="tx1"/>
                </a:solidFill>
              </a:rPr>
              <a:t>					</a:t>
            </a:r>
            <a:r>
              <a:rPr lang="en-US" sz="1200" dirty="0">
                <a:solidFill>
                  <a:schemeClr val="tx1"/>
                </a:solidFill>
              </a:rPr>
              <a:t> ●</a:t>
            </a:r>
            <a:r>
              <a:rPr lang="en-US" dirty="0">
                <a:solidFill>
                  <a:schemeClr val="tx1"/>
                </a:solidFill>
              </a:rPr>
              <a:t> Client check </a:t>
            </a:r>
            <a:r>
              <a:rPr lang="en-US" dirty="0">
                <a:solidFill>
                  <a:schemeClr val="tx1"/>
                </a:solidFill>
              </a:rPr>
              <a:t>	</a:t>
            </a:r>
            <a:r>
              <a:rPr lang="en-US" sz="1200" dirty="0">
                <a:solidFill>
                  <a:schemeClr val="tx1"/>
                </a:solidFill>
              </a:rPr>
              <a:t>●</a:t>
            </a:r>
            <a:r>
              <a:rPr lang="en-US" dirty="0">
                <a:solidFill>
                  <a:schemeClr val="tx1"/>
                </a:solidFill>
              </a:rPr>
              <a:t> App Suite</a:t>
            </a:r>
            <a:br>
              <a:rPr lang="en-US" dirty="0">
                <a:solidFill>
                  <a:schemeClr val="tx1"/>
                </a:solidFill>
              </a:rPr>
            </a:br>
            <a:r>
              <a:rPr lang="en-US" dirty="0">
                <a:solidFill>
                  <a:schemeClr val="tx1"/>
                </a:solidFill>
              </a:rPr>
              <a:t>									  View</a:t>
            </a:r>
          </a:p>
        </p:txBody>
      </p:sp>
      <p:sp>
        <p:nvSpPr>
          <p:cNvPr id="7" name="Rectangle: Rounded Corners 6"/>
          <p:cNvSpPr/>
          <p:nvPr/>
        </p:nvSpPr>
        <p:spPr>
          <a:xfrm>
            <a:off x="7409467" y="754145"/>
            <a:ext cx="1960778"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Test/CI</a:t>
            </a:r>
          </a:p>
        </p:txBody>
      </p:sp>
      <p:sp>
        <p:nvSpPr>
          <p:cNvPr id="11" name="Rectangle: Rounded Corners 10"/>
          <p:cNvSpPr/>
          <p:nvPr/>
        </p:nvSpPr>
        <p:spPr>
          <a:xfrm>
            <a:off x="2917596" y="3167406"/>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/base-path-B</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
        <p:nvSpPr>
          <p:cNvPr id="12" name="Rectangle: Rounded Corners 11"/>
          <p:cNvSpPr/>
          <p:nvPr/>
        </p:nvSpPr>
        <p:spPr>
          <a:xfrm>
            <a:off x="2917595" y="4845378"/>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/base-path-B</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
        <p:nvSpPr>
          <p:cNvPr id="13" name="Rectangle: Rounded Corners 12"/>
          <p:cNvSpPr/>
          <p:nvPr/>
        </p:nvSpPr>
        <p:spPr>
          <a:xfrm>
            <a:off x="659874" y="4845377"/>
            <a:ext cx="2092751" cy="150828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Application 2:</a:t>
            </a:r>
          </a:p>
          <a:p>
            <a:r>
              <a:rPr lang="en-US" dirty="0">
                <a:solidFill>
                  <a:schemeClr val="tx1"/>
                </a:solidFill>
              </a:rPr>
              <a:t>   - Service X</a:t>
            </a:r>
          </a:p>
          <a:p>
            <a:r>
              <a:rPr lang="en-US" dirty="0">
                <a:solidFill>
                  <a:schemeClr val="tx1"/>
                </a:solidFill>
              </a:rPr>
              <a:t>   - Service Y</a:t>
            </a:r>
          </a:p>
          <a:p>
            <a:r>
              <a:rPr lang="en-US" dirty="0">
                <a:solidFill>
                  <a:schemeClr val="tx1"/>
                </a:solidFill>
              </a:rPr>
              <a:t>   - Service Z</a:t>
            </a:r>
          </a:p>
        </p:txBody>
      </p:sp>
      <p:sp>
        <p:nvSpPr>
          <p:cNvPr id="14" name="Rectangle: Rounded Corners 13"/>
          <p:cNvSpPr/>
          <p:nvPr/>
        </p:nvSpPr>
        <p:spPr>
          <a:xfrm>
            <a:off x="9511644" y="754145"/>
            <a:ext cx="1960778"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Production</a:t>
            </a:r>
          </a:p>
        </p:txBody>
      </p:sp>
    </p:spTree>
    <p:extLst>
      <p:ext uri="{BB962C8B-B14F-4D97-AF65-F5344CB8AC3E}">
        <p14:creationId xmlns:p14="http://schemas.microsoft.com/office/powerpoint/2010/main" val="409701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484632"/>
            <a:ext cx="10760603" cy="1609344"/>
          </a:xfrm>
        </p:spPr>
        <p:txBody>
          <a:bodyPr/>
          <a:lstStyle/>
          <a:p>
            <a:r>
              <a:rPr lang="en-US" dirty="0"/>
              <a:t>Current Work</a:t>
            </a:r>
          </a:p>
        </p:txBody>
      </p:sp>
      <p:sp>
        <p:nvSpPr>
          <p:cNvPr id="3" name="Content Placeholder 2"/>
          <p:cNvSpPr>
            <a:spLocks noGrp="1"/>
          </p:cNvSpPr>
          <p:nvPr>
            <p:ph idx="1"/>
          </p:nvPr>
        </p:nvSpPr>
        <p:spPr>
          <a:xfrm>
            <a:off x="367645" y="2121408"/>
            <a:ext cx="11387580" cy="4050792"/>
          </a:xfrm>
        </p:spPr>
        <p:txBody>
          <a:bodyPr>
            <a:normAutofit/>
          </a:bodyPr>
          <a:lstStyle/>
          <a:p>
            <a:r>
              <a:rPr lang="en-US" sz="2400" dirty="0"/>
              <a:t>Integration with New Relic APM</a:t>
            </a:r>
          </a:p>
          <a:p>
            <a:r>
              <a:rPr lang="en-US" sz="2200" dirty="0"/>
              <a:t>Configuration files – separating system under test with test environment setup</a:t>
            </a:r>
          </a:p>
          <a:p>
            <a:r>
              <a:rPr lang="en-US" sz="2200" dirty="0"/>
              <a:t>Exercising of 2+ scenario files, i.e. easier test suite selection.</a:t>
            </a:r>
          </a:p>
          <a:p>
            <a:r>
              <a:rPr lang="en-US" sz="2200" dirty="0"/>
              <a:t>?</a:t>
            </a: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1507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484632"/>
            <a:ext cx="10760603" cy="1609344"/>
          </a:xfrm>
        </p:spPr>
        <p:txBody>
          <a:bodyPr/>
          <a:lstStyle/>
          <a:p>
            <a:r>
              <a:rPr lang="en-US" dirty="0"/>
              <a:t>Thank You - Questions ?</a:t>
            </a:r>
          </a:p>
        </p:txBody>
      </p:sp>
      <p:sp>
        <p:nvSpPr>
          <p:cNvPr id="3" name="Content Placeholder 2"/>
          <p:cNvSpPr>
            <a:spLocks noGrp="1"/>
          </p:cNvSpPr>
          <p:nvPr>
            <p:ph idx="1"/>
          </p:nvPr>
        </p:nvSpPr>
        <p:spPr>
          <a:xfrm>
            <a:off x="367645" y="2121408"/>
            <a:ext cx="11387580" cy="4050792"/>
          </a:xfrm>
        </p:spPr>
        <p:txBody>
          <a:bodyPr>
            <a:normAutofit/>
          </a:bodyPr>
          <a:lstStyle/>
          <a:p>
            <a:pPr marL="0" indent="0">
              <a:buNone/>
            </a:pPr>
            <a:r>
              <a:rPr lang="en-US" sz="3200" dirty="0"/>
              <a:t>Don’t forget the session survey</a:t>
            </a:r>
          </a:p>
          <a:p>
            <a:pPr marL="0" indent="0">
              <a:buNone/>
            </a:pPr>
            <a:endParaRPr lang="en-US" sz="3200" dirty="0"/>
          </a:p>
          <a:p>
            <a:pPr marL="0" indent="0">
              <a:buNone/>
            </a:pPr>
            <a:r>
              <a:rPr lang="en-US" sz="3200" dirty="0"/>
              <a:t>k.shomper@nationwide.com</a:t>
            </a:r>
          </a:p>
          <a:p>
            <a:pPr marL="0" indent="0">
              <a:buNone/>
            </a:pPr>
            <a:r>
              <a:rPr lang="en-US" sz="3200" dirty="0"/>
              <a:t>@</a:t>
            </a:r>
            <a:r>
              <a:rPr lang="en-US" sz="3200" dirty="0" err="1"/>
              <a:t>kjshomper</a:t>
            </a:r>
            <a:endParaRPr lang="en-US" sz="2800" dirty="0"/>
          </a:p>
          <a:p>
            <a:endParaRPr lang="en-US" sz="2200"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30982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579236" y="1726611"/>
            <a:ext cx="5181594" cy="4202849"/>
          </a:xfrm>
          <a:prstGeom prst="rect">
            <a:avLst/>
          </a:prstGeom>
        </p:spPr>
      </p:pic>
      <p:sp>
        <p:nvSpPr>
          <p:cNvPr id="2" name="Title 1"/>
          <p:cNvSpPr>
            <a:spLocks noGrp="1"/>
          </p:cNvSpPr>
          <p:nvPr>
            <p:ph type="title"/>
          </p:nvPr>
        </p:nvSpPr>
        <p:spPr/>
        <p:txBody>
          <a:bodyPr/>
          <a:lstStyle/>
          <a:p>
            <a:r>
              <a:rPr lang="en-US" dirty="0"/>
              <a:t>Bio – Kevin </a:t>
            </a:r>
            <a:r>
              <a:rPr lang="en-US" dirty="0" err="1"/>
              <a:t>Shomper</a:t>
            </a:r>
            <a:endParaRPr lang="en-US" dirty="0"/>
          </a:p>
        </p:txBody>
      </p:sp>
      <p:sp>
        <p:nvSpPr>
          <p:cNvPr id="3" name="Content Placeholder 2"/>
          <p:cNvSpPr>
            <a:spLocks noGrp="1"/>
          </p:cNvSpPr>
          <p:nvPr>
            <p:ph idx="1"/>
          </p:nvPr>
        </p:nvSpPr>
        <p:spPr>
          <a:xfrm>
            <a:off x="1069848" y="2121408"/>
            <a:ext cx="4073652" cy="4050792"/>
          </a:xfrm>
        </p:spPr>
        <p:txBody>
          <a:bodyPr>
            <a:normAutofit/>
          </a:bodyPr>
          <a:lstStyle/>
          <a:p>
            <a:r>
              <a:rPr lang="en-US" dirty="0"/>
              <a:t>9 years with USAF in systems acquisition and research (4)</a:t>
            </a:r>
          </a:p>
          <a:p>
            <a:r>
              <a:rPr lang="en-US" dirty="0"/>
              <a:t>1 year with SAIC (MOTS) (1)</a:t>
            </a:r>
          </a:p>
          <a:p>
            <a:r>
              <a:rPr lang="en-US" dirty="0"/>
              <a:t>5 years with Nationwide (developer, manager) (1)</a:t>
            </a:r>
          </a:p>
          <a:p>
            <a:r>
              <a:rPr lang="en-US" dirty="0"/>
              <a:t>7 years with Cendant (director, architect)</a:t>
            </a:r>
          </a:p>
          <a:p>
            <a:r>
              <a:rPr lang="en-US" dirty="0"/>
              <a:t>11 years with Nationwide (director, Application Owner)</a:t>
            </a:r>
          </a:p>
          <a:p>
            <a:r>
              <a:rPr lang="en-US" dirty="0"/>
              <a:t>1 year with Nationwide (sr. consultant) (1)</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pic>
        <p:nvPicPr>
          <p:cNvPr id="6" name="Picture 5"/>
          <p:cNvPicPr>
            <a:picLocks noChangeAspect="1"/>
          </p:cNvPicPr>
          <p:nvPr/>
        </p:nvPicPr>
        <p:blipFill>
          <a:blip r:embed="rId4"/>
          <a:stretch>
            <a:fillRect/>
          </a:stretch>
        </p:blipFill>
        <p:spPr>
          <a:xfrm>
            <a:off x="8868446" y="484632"/>
            <a:ext cx="2442682" cy="2442682"/>
          </a:xfrm>
          <a:prstGeom prst="rect">
            <a:avLst/>
          </a:prstGeom>
        </p:spPr>
      </p:pic>
      <p:pic>
        <p:nvPicPr>
          <p:cNvPr id="13" name="Picture 12"/>
          <p:cNvPicPr>
            <a:picLocks noChangeAspect="1"/>
          </p:cNvPicPr>
          <p:nvPr/>
        </p:nvPicPr>
        <p:blipFill>
          <a:blip r:embed="rId5"/>
          <a:stretch>
            <a:fillRect/>
          </a:stretch>
        </p:blipFill>
        <p:spPr>
          <a:xfrm>
            <a:off x="9207826" y="2927314"/>
            <a:ext cx="2103302" cy="3345470"/>
          </a:xfrm>
          <a:prstGeom prst="rect">
            <a:avLst/>
          </a:prstGeom>
        </p:spPr>
      </p:pic>
    </p:spTree>
    <p:extLst>
      <p:ext uri="{BB962C8B-B14F-4D97-AF65-F5344CB8AC3E}">
        <p14:creationId xmlns:p14="http://schemas.microsoft.com/office/powerpoint/2010/main" val="4082688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3</a:t>
            </a:fld>
            <a:endParaRPr lang="en-US" dirty="0"/>
          </a:p>
        </p:txBody>
      </p:sp>
      <p:pic>
        <p:nvPicPr>
          <p:cNvPr id="4" name="Picture 3"/>
          <p:cNvPicPr>
            <a:picLocks noChangeAspect="1"/>
          </p:cNvPicPr>
          <p:nvPr/>
        </p:nvPicPr>
        <p:blipFill>
          <a:blip r:embed="rId3"/>
          <a:stretch>
            <a:fillRect/>
          </a:stretch>
        </p:blipFill>
        <p:spPr>
          <a:xfrm>
            <a:off x="1280160" y="458393"/>
            <a:ext cx="4797890" cy="5814391"/>
          </a:xfrm>
          <a:prstGeom prst="rect">
            <a:avLst/>
          </a:prstGeom>
        </p:spPr>
      </p:pic>
      <p:pic>
        <p:nvPicPr>
          <p:cNvPr id="7" name="Picture 6"/>
          <p:cNvPicPr>
            <a:picLocks noChangeAspect="1"/>
          </p:cNvPicPr>
          <p:nvPr/>
        </p:nvPicPr>
        <p:blipFill>
          <a:blip r:embed="rId4"/>
          <a:stretch>
            <a:fillRect/>
          </a:stretch>
        </p:blipFill>
        <p:spPr>
          <a:xfrm>
            <a:off x="6865112" y="458393"/>
            <a:ext cx="4558792" cy="5814391"/>
          </a:xfrm>
          <a:prstGeom prst="rect">
            <a:avLst/>
          </a:prstGeom>
        </p:spPr>
      </p:pic>
    </p:spTree>
    <p:extLst>
      <p:ext uri="{BB962C8B-B14F-4D97-AF65-F5344CB8AC3E}">
        <p14:creationId xmlns:p14="http://schemas.microsoft.com/office/powerpoint/2010/main" val="391171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1069848" y="2121408"/>
            <a:ext cx="7169179" cy="4050792"/>
          </a:xfrm>
        </p:spPr>
        <p:txBody>
          <a:bodyPr>
            <a:normAutofit/>
          </a:bodyPr>
          <a:lstStyle/>
          <a:p>
            <a:r>
              <a:rPr lang="en-US" sz="2800" dirty="0"/>
              <a:t>RESTful API</a:t>
            </a:r>
          </a:p>
          <a:p>
            <a:pPr lvl="1"/>
            <a:r>
              <a:rPr lang="en-US" sz="2400" dirty="0"/>
              <a:t>HTTP</a:t>
            </a:r>
          </a:p>
          <a:p>
            <a:pPr lvl="1"/>
            <a:r>
              <a:rPr lang="en-US" sz="2400" dirty="0"/>
              <a:t>Resources</a:t>
            </a:r>
          </a:p>
          <a:p>
            <a:pPr lvl="1"/>
            <a:r>
              <a:rPr lang="en-US" sz="2400" dirty="0"/>
              <a:t>JSON</a:t>
            </a:r>
          </a:p>
          <a:p>
            <a:r>
              <a:rPr lang="en-US" sz="2800" dirty="0"/>
              <a:t>I’m assuming API is defined by an OAS</a:t>
            </a:r>
          </a:p>
          <a:p>
            <a:pPr lvl="1"/>
            <a:r>
              <a:rPr lang="en-US" sz="2600" dirty="0"/>
              <a:t>Open API Specification defines the interaction model for a set of resources</a:t>
            </a:r>
          </a:p>
          <a:p>
            <a:pPr lvl="1"/>
            <a:r>
              <a:rPr lang="en-US" sz="2600" dirty="0"/>
              <a:t>Developer documentation</a:t>
            </a:r>
            <a:endParaRPr lang="en-US" sz="2400" dirty="0"/>
          </a:p>
          <a:p>
            <a:pPr lvl="1"/>
            <a:endParaRPr lang="en-US" sz="2400" dirty="0"/>
          </a:p>
        </p:txBody>
      </p:sp>
      <p:pic>
        <p:nvPicPr>
          <p:cNvPr id="5" name="Picture 4"/>
          <p:cNvPicPr>
            <a:picLocks noChangeAspect="1"/>
          </p:cNvPicPr>
          <p:nvPr/>
        </p:nvPicPr>
        <p:blipFill>
          <a:blip r:embed="rId3"/>
          <a:stretch>
            <a:fillRect/>
          </a:stretch>
        </p:blipFill>
        <p:spPr>
          <a:xfrm>
            <a:off x="7791451" y="484632"/>
            <a:ext cx="3336798" cy="3898278"/>
          </a:xfrm>
          <a:prstGeom prst="rect">
            <a:avLst/>
          </a:prstGeom>
        </p:spPr>
      </p:pic>
      <p:sp>
        <p:nvSpPr>
          <p:cNvPr id="8" name="Slide Number Placeholder 7"/>
          <p:cNvSpPr>
            <a:spLocks noGrp="1"/>
          </p:cNvSpPr>
          <p:nvPr>
            <p:ph type="sldNum" sz="quarter" idx="12"/>
          </p:nvPr>
        </p:nvSpPr>
        <p:spPr/>
        <p:txBody>
          <a:bodyPr/>
          <a:lstStyle/>
          <a:p>
            <a:fld id="{4FAB73BC-B049-4115-A692-8D63A059BFB8}" type="slidenum">
              <a:rPr lang="en-US" smtClean="0"/>
              <a:t>4</a:t>
            </a:fld>
            <a:endParaRPr lang="en-US" dirty="0"/>
          </a:p>
        </p:txBody>
      </p:sp>
      <p:pic>
        <p:nvPicPr>
          <p:cNvPr id="9" name="Picture 8"/>
          <p:cNvPicPr>
            <a:picLocks noChangeAspect="1"/>
          </p:cNvPicPr>
          <p:nvPr/>
        </p:nvPicPr>
        <p:blipFill>
          <a:blip r:embed="rId4"/>
          <a:stretch>
            <a:fillRect/>
          </a:stretch>
        </p:blipFill>
        <p:spPr>
          <a:xfrm>
            <a:off x="3279437" y="1829224"/>
            <a:ext cx="2987709" cy="1800095"/>
          </a:xfrm>
          <a:prstGeom prst="rect">
            <a:avLst/>
          </a:prstGeom>
        </p:spPr>
      </p:pic>
      <p:pic>
        <p:nvPicPr>
          <p:cNvPr id="11" name="Picture 10"/>
          <p:cNvPicPr>
            <a:picLocks noChangeAspect="1"/>
          </p:cNvPicPr>
          <p:nvPr/>
        </p:nvPicPr>
        <p:blipFill>
          <a:blip r:embed="rId5"/>
          <a:stretch>
            <a:fillRect/>
          </a:stretch>
        </p:blipFill>
        <p:spPr>
          <a:xfrm>
            <a:off x="6262767" y="2963799"/>
            <a:ext cx="889065" cy="889065"/>
          </a:xfrm>
          <a:prstGeom prst="rect">
            <a:avLst/>
          </a:prstGeom>
        </p:spPr>
      </p:pic>
    </p:spTree>
    <p:extLst>
      <p:ext uri="{BB962C8B-B14F-4D97-AF65-F5344CB8AC3E}">
        <p14:creationId xmlns:p14="http://schemas.microsoft.com/office/powerpoint/2010/main" val="42296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 Parts of OAS Specs</a:t>
            </a:r>
          </a:p>
        </p:txBody>
      </p:sp>
      <p:sp>
        <p:nvSpPr>
          <p:cNvPr id="8" name="Slide Number Placeholder 7"/>
          <p:cNvSpPr>
            <a:spLocks noGrp="1"/>
          </p:cNvSpPr>
          <p:nvPr>
            <p:ph type="sldNum" sz="quarter" idx="12"/>
          </p:nvPr>
        </p:nvSpPr>
        <p:spPr/>
        <p:txBody>
          <a:bodyPr/>
          <a:lstStyle/>
          <a:p>
            <a:fld id="{4FAB73BC-B049-4115-A692-8D63A059BFB8}" type="slidenum">
              <a:rPr lang="en-US" smtClean="0"/>
              <a:t>5</a:t>
            </a:fld>
            <a:endParaRPr lang="en-US" dirty="0"/>
          </a:p>
        </p:txBody>
      </p:sp>
      <p:pic>
        <p:nvPicPr>
          <p:cNvPr id="10" name="Picture 9"/>
          <p:cNvPicPr>
            <a:picLocks noChangeAspect="1"/>
          </p:cNvPicPr>
          <p:nvPr/>
        </p:nvPicPr>
        <p:blipFill>
          <a:blip r:embed="rId3"/>
          <a:stretch>
            <a:fillRect/>
          </a:stretch>
        </p:blipFill>
        <p:spPr>
          <a:xfrm>
            <a:off x="1069848" y="1728851"/>
            <a:ext cx="3702064" cy="4543933"/>
          </a:xfrm>
          <a:prstGeom prst="rect">
            <a:avLst/>
          </a:prstGeom>
        </p:spPr>
      </p:pic>
      <p:pic>
        <p:nvPicPr>
          <p:cNvPr id="12" name="Picture 11"/>
          <p:cNvPicPr>
            <a:picLocks noChangeAspect="1"/>
          </p:cNvPicPr>
          <p:nvPr/>
        </p:nvPicPr>
        <p:blipFill>
          <a:blip r:embed="rId4"/>
          <a:stretch>
            <a:fillRect/>
          </a:stretch>
        </p:blipFill>
        <p:spPr>
          <a:xfrm>
            <a:off x="7426184" y="1726390"/>
            <a:ext cx="3702064" cy="4546394"/>
          </a:xfrm>
          <a:prstGeom prst="rect">
            <a:avLst/>
          </a:prstGeom>
        </p:spPr>
      </p:pic>
      <p:sp>
        <p:nvSpPr>
          <p:cNvPr id="4" name="Oval 3"/>
          <p:cNvSpPr/>
          <p:nvPr/>
        </p:nvSpPr>
        <p:spPr>
          <a:xfrm>
            <a:off x="2667785" y="2528976"/>
            <a:ext cx="1979629" cy="110293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240059" y="2677212"/>
            <a:ext cx="1979629" cy="9547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78573" y="3534032"/>
            <a:ext cx="3256357" cy="93911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11880" y="3631912"/>
            <a:ext cx="3256357" cy="93911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14513" y="4757351"/>
            <a:ext cx="3256357" cy="142102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649037" y="5169848"/>
            <a:ext cx="3256357" cy="100853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57767" y="2528976"/>
            <a:ext cx="1988049" cy="923330"/>
          </a:xfrm>
          <a:prstGeom prst="rect">
            <a:avLst/>
          </a:prstGeom>
          <a:noFill/>
        </p:spPr>
        <p:txBody>
          <a:bodyPr wrap="square" rtlCol="0">
            <a:spAutoFit/>
          </a:bodyPr>
          <a:lstStyle/>
          <a:p>
            <a:r>
              <a:rPr lang="en-US" dirty="0"/>
              <a:t>- Authentication</a:t>
            </a:r>
          </a:p>
          <a:p>
            <a:r>
              <a:rPr lang="en-US" dirty="0"/>
              <a:t>  -- API Keys</a:t>
            </a:r>
          </a:p>
          <a:p>
            <a:r>
              <a:rPr lang="en-US" dirty="0"/>
              <a:t>  -- </a:t>
            </a:r>
            <a:r>
              <a:rPr lang="en-US" dirty="0" err="1"/>
              <a:t>Auth</a:t>
            </a:r>
            <a:r>
              <a:rPr lang="en-US" dirty="0"/>
              <a:t> Header</a:t>
            </a:r>
          </a:p>
        </p:txBody>
      </p:sp>
      <p:sp>
        <p:nvSpPr>
          <p:cNvPr id="16" name="TextBox 15"/>
          <p:cNvSpPr txBox="1"/>
          <p:nvPr/>
        </p:nvSpPr>
        <p:spPr>
          <a:xfrm>
            <a:off x="5003665" y="3676421"/>
            <a:ext cx="2185537" cy="646331"/>
          </a:xfrm>
          <a:prstGeom prst="rect">
            <a:avLst/>
          </a:prstGeom>
          <a:noFill/>
        </p:spPr>
        <p:txBody>
          <a:bodyPr wrap="square" rtlCol="0">
            <a:spAutoFit/>
          </a:bodyPr>
          <a:lstStyle/>
          <a:p>
            <a:pPr marL="285750" indent="-285750">
              <a:buFontTx/>
              <a:buChar char="-"/>
            </a:pPr>
            <a:r>
              <a:rPr lang="en-US" dirty="0"/>
              <a:t>MIME types</a:t>
            </a:r>
          </a:p>
          <a:p>
            <a:pPr marL="285750" indent="-285750">
              <a:buFontTx/>
              <a:buChar char="-"/>
            </a:pPr>
            <a:r>
              <a:rPr lang="en-US" dirty="0"/>
              <a:t>Paths/resources</a:t>
            </a:r>
          </a:p>
        </p:txBody>
      </p:sp>
      <p:sp>
        <p:nvSpPr>
          <p:cNvPr id="17" name="TextBox 16"/>
          <p:cNvSpPr txBox="1"/>
          <p:nvPr/>
        </p:nvSpPr>
        <p:spPr>
          <a:xfrm>
            <a:off x="4954792" y="4590701"/>
            <a:ext cx="2185537" cy="1754326"/>
          </a:xfrm>
          <a:prstGeom prst="rect">
            <a:avLst/>
          </a:prstGeom>
          <a:noFill/>
        </p:spPr>
        <p:txBody>
          <a:bodyPr wrap="square" rtlCol="0">
            <a:spAutoFit/>
          </a:bodyPr>
          <a:lstStyle/>
          <a:p>
            <a:pPr marL="285750" indent="-285750">
              <a:buFontTx/>
              <a:buChar char="-"/>
            </a:pPr>
            <a:r>
              <a:rPr lang="en-US" dirty="0"/>
              <a:t>Schema definitions</a:t>
            </a:r>
          </a:p>
          <a:p>
            <a:pPr marL="285750" indent="-285750">
              <a:buFontTx/>
              <a:buChar char="-"/>
            </a:pPr>
            <a:r>
              <a:rPr lang="en-US" dirty="0"/>
              <a:t>Parameter and/or object definitions</a:t>
            </a:r>
          </a:p>
          <a:p>
            <a:pPr marL="285750" indent="-285750">
              <a:buFontTx/>
              <a:buChar char="-"/>
            </a:pPr>
            <a:r>
              <a:rPr lang="en-US" dirty="0"/>
              <a:t>-etc.</a:t>
            </a:r>
          </a:p>
        </p:txBody>
      </p:sp>
    </p:spTree>
    <p:extLst>
      <p:ext uri="{BB962C8B-B14F-4D97-AF65-F5344CB8AC3E}">
        <p14:creationId xmlns:p14="http://schemas.microsoft.com/office/powerpoint/2010/main" val="398941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1" grpId="0" animBg="1"/>
      <p:bldP spid="11" grpId="1" animBg="1"/>
      <p:bldP spid="13" grpId="0" animBg="1"/>
      <p:bldP spid="13" grpId="1" animBg="1"/>
      <p:bldP spid="14" grpId="0" animBg="1"/>
      <p:bldP spid="15" grpId="0" animBg="1"/>
      <p:bldP spid="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6</a:t>
            </a:fld>
            <a:endParaRPr lang="en-US" dirty="0"/>
          </a:p>
        </p:txBody>
      </p:sp>
      <p:pic>
        <p:nvPicPr>
          <p:cNvPr id="3" name="Picture 2"/>
          <p:cNvPicPr>
            <a:picLocks noChangeAspect="1"/>
          </p:cNvPicPr>
          <p:nvPr/>
        </p:nvPicPr>
        <p:blipFill>
          <a:blip r:embed="rId3"/>
          <a:stretch>
            <a:fillRect/>
          </a:stretch>
        </p:blipFill>
        <p:spPr>
          <a:xfrm>
            <a:off x="590550" y="930069"/>
            <a:ext cx="10911078" cy="5018886"/>
          </a:xfrm>
          <a:prstGeom prst="rect">
            <a:avLst/>
          </a:prstGeom>
        </p:spPr>
      </p:pic>
      <p:sp>
        <p:nvSpPr>
          <p:cNvPr id="5" name="TextBox 4"/>
          <p:cNvSpPr txBox="1"/>
          <p:nvPr/>
        </p:nvSpPr>
        <p:spPr>
          <a:xfrm>
            <a:off x="6518830" y="1223535"/>
            <a:ext cx="902171" cy="3154710"/>
          </a:xfrm>
          <a:prstGeom prst="rect">
            <a:avLst/>
          </a:prstGeom>
          <a:noFill/>
        </p:spPr>
        <p:txBody>
          <a:bodyPr wrap="square" rtlCol="0">
            <a:spAutoFit/>
          </a:bodyPr>
          <a:lstStyle/>
          <a:p>
            <a:r>
              <a:rPr lang="en-US" sz="19900" dirty="0">
                <a:solidFill>
                  <a:srgbClr val="00B0F0"/>
                </a:solidFill>
              </a:rPr>
              <a:t>}</a:t>
            </a:r>
          </a:p>
        </p:txBody>
      </p:sp>
      <p:sp>
        <p:nvSpPr>
          <p:cNvPr id="6" name="TextBox 5"/>
          <p:cNvSpPr txBox="1"/>
          <p:nvPr/>
        </p:nvSpPr>
        <p:spPr>
          <a:xfrm>
            <a:off x="6518830" y="4194103"/>
            <a:ext cx="2664069" cy="646331"/>
          </a:xfrm>
          <a:prstGeom prst="rect">
            <a:avLst/>
          </a:prstGeom>
          <a:noFill/>
        </p:spPr>
        <p:txBody>
          <a:bodyPr wrap="square" rtlCol="0">
            <a:spAutoFit/>
          </a:bodyPr>
          <a:lstStyle/>
          <a:p>
            <a:pPr algn="ctr"/>
            <a:r>
              <a:rPr lang="en-US" dirty="0">
                <a:solidFill>
                  <a:srgbClr val="00B0F0"/>
                </a:solidFill>
              </a:rPr>
              <a:t>Validating the resources and their interactions</a:t>
            </a:r>
          </a:p>
        </p:txBody>
      </p:sp>
      <p:pic>
        <p:nvPicPr>
          <p:cNvPr id="7" name="Picture 6"/>
          <p:cNvPicPr>
            <a:picLocks noChangeAspect="1"/>
          </p:cNvPicPr>
          <p:nvPr/>
        </p:nvPicPr>
        <p:blipFill>
          <a:blip r:embed="rId4"/>
          <a:stretch>
            <a:fillRect/>
          </a:stretch>
        </p:blipFill>
        <p:spPr>
          <a:xfrm>
            <a:off x="8788081" y="1234662"/>
            <a:ext cx="2523047" cy="2852983"/>
          </a:xfrm>
          <a:prstGeom prst="rect">
            <a:avLst/>
          </a:prstGeom>
        </p:spPr>
      </p:pic>
      <p:sp>
        <p:nvSpPr>
          <p:cNvPr id="8" name="Explosion: 8 Points 7"/>
          <p:cNvSpPr/>
          <p:nvPr/>
        </p:nvSpPr>
        <p:spPr>
          <a:xfrm>
            <a:off x="7079530" y="1461155"/>
            <a:ext cx="3591612" cy="4487800"/>
          </a:xfrm>
          <a:prstGeom prst="irregularSeal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60+</a:t>
            </a:r>
            <a:endParaRPr lang="en-US" sz="6000" dirty="0"/>
          </a:p>
        </p:txBody>
      </p:sp>
    </p:spTree>
    <p:extLst>
      <p:ext uri="{BB962C8B-B14F-4D97-AF65-F5344CB8AC3E}">
        <p14:creationId xmlns:p14="http://schemas.microsoft.com/office/powerpoint/2010/main" val="254668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000" fill="hold"/>
                                        <p:tgtEl>
                                          <p:spTgt spid="6"/>
                                        </p:tgtEl>
                                        <p:attrNameLst>
                                          <p:attrName>ppt_x</p:attrName>
                                        </p:attrNameLst>
                                      </p:cBhvr>
                                      <p:tavLst>
                                        <p:tav tm="0">
                                          <p:val>
                                            <p:strVal val="#ppt_x"/>
                                          </p:val>
                                        </p:tav>
                                        <p:tav tm="100000">
                                          <p:val>
                                            <p:strVal val="#ppt_x"/>
                                          </p:val>
                                        </p:tav>
                                      </p:tavLst>
                                    </p:anim>
                                    <p:anim calcmode="lin" valueType="num">
                                      <p:cBhvr additive="base">
                                        <p:cTn id="1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Depth Look at an API</a:t>
            </a:r>
          </a:p>
        </p:txBody>
      </p:sp>
      <p:sp>
        <p:nvSpPr>
          <p:cNvPr id="3" name="Content Placeholder 2"/>
          <p:cNvSpPr>
            <a:spLocks noGrp="1"/>
          </p:cNvSpPr>
          <p:nvPr>
            <p:ph idx="1"/>
          </p:nvPr>
        </p:nvSpPr>
        <p:spPr/>
        <p:txBody>
          <a:bodyPr>
            <a:normAutofit/>
          </a:bodyPr>
          <a:lstStyle/>
          <a:p>
            <a:r>
              <a:rPr lang="en-US" sz="3600" dirty="0">
                <a:hlinkClick r:id="rId3"/>
              </a:rPr>
              <a:t>http://developer.nationwide.com</a:t>
            </a:r>
            <a:endParaRPr lang="en-US" sz="3600" dirty="0"/>
          </a:p>
          <a:p>
            <a:r>
              <a:rPr lang="en-US" sz="3600" dirty="0"/>
              <a:t>Note:</a:t>
            </a:r>
          </a:p>
          <a:p>
            <a:pPr lvl="1"/>
            <a:r>
              <a:rPr lang="en-US" sz="3200" dirty="0"/>
              <a:t>Often multiple resources for each API</a:t>
            </a:r>
          </a:p>
          <a:p>
            <a:pPr lvl="1"/>
            <a:r>
              <a:rPr lang="en-US" sz="3200" dirty="0"/>
              <a:t>Parameters or payloads for actions taken</a:t>
            </a:r>
          </a:p>
          <a:p>
            <a:pPr lvl="1"/>
            <a:r>
              <a:rPr lang="en-US" sz="3200" dirty="0"/>
              <a:t>Usually 6+ possible response codes</a:t>
            </a:r>
          </a:p>
          <a:p>
            <a:pPr lvl="1"/>
            <a:r>
              <a:rPr lang="en-US" sz="3200" dirty="0"/>
              <a:t>Almost always payloads (response body) returned</a:t>
            </a: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10807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8</a:t>
            </a:fld>
            <a:endParaRPr lang="en-US" dirty="0"/>
          </a:p>
        </p:txBody>
      </p:sp>
      <p:sp>
        <p:nvSpPr>
          <p:cNvPr id="6" name="Rectangle: Rounded Corners 5"/>
          <p:cNvSpPr/>
          <p:nvPr/>
        </p:nvSpPr>
        <p:spPr>
          <a:xfrm>
            <a:off x="659876" y="744718"/>
            <a:ext cx="6608192" cy="461913"/>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Development</a:t>
            </a:r>
          </a:p>
        </p:txBody>
      </p:sp>
      <p:sp>
        <p:nvSpPr>
          <p:cNvPr id="8" name="Rectangle: Rounded Corners 7"/>
          <p:cNvSpPr/>
          <p:nvPr/>
        </p:nvSpPr>
        <p:spPr>
          <a:xfrm>
            <a:off x="659876" y="1480008"/>
            <a:ext cx="2092751" cy="1517716"/>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Application:</a:t>
            </a:r>
          </a:p>
          <a:p>
            <a:r>
              <a:rPr lang="en-US" dirty="0">
                <a:solidFill>
                  <a:schemeClr val="tx1"/>
                </a:solidFill>
              </a:rPr>
              <a:t>   - Service X</a:t>
            </a:r>
          </a:p>
          <a:p>
            <a:r>
              <a:rPr lang="en-US" dirty="0">
                <a:solidFill>
                  <a:schemeClr val="tx1"/>
                </a:solidFill>
              </a:rPr>
              <a:t>   - Service Y</a:t>
            </a:r>
          </a:p>
          <a:p>
            <a:r>
              <a:rPr lang="en-US" dirty="0">
                <a:solidFill>
                  <a:schemeClr val="tx1"/>
                </a:solidFill>
              </a:rPr>
              <a:t>   - Service Z</a:t>
            </a:r>
          </a:p>
        </p:txBody>
      </p:sp>
      <p:sp>
        <p:nvSpPr>
          <p:cNvPr id="9" name="Rectangle: Rounded Corners 8"/>
          <p:cNvSpPr/>
          <p:nvPr/>
        </p:nvSpPr>
        <p:spPr>
          <a:xfrm>
            <a:off x="2922309" y="1480008"/>
            <a:ext cx="2092751" cy="151771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/base-path-A</a:t>
            </a:r>
          </a:p>
          <a:p>
            <a:r>
              <a:rPr lang="en-US" dirty="0">
                <a:solidFill>
                  <a:schemeClr val="tx1"/>
                </a:solidFill>
              </a:rPr>
              <a:t>   /resource-1</a:t>
            </a:r>
          </a:p>
          <a:p>
            <a:r>
              <a:rPr lang="en-US" dirty="0">
                <a:solidFill>
                  <a:schemeClr val="tx1"/>
                </a:solidFill>
              </a:rPr>
              <a:t>      /{id-a}</a:t>
            </a:r>
          </a:p>
          <a:p>
            <a:r>
              <a:rPr lang="en-US" dirty="0">
                <a:solidFill>
                  <a:schemeClr val="tx1"/>
                </a:solidFill>
              </a:rPr>
              <a:t>         /sub-</a:t>
            </a:r>
            <a:r>
              <a:rPr lang="en-US" dirty="0" err="1">
                <a:solidFill>
                  <a:schemeClr val="tx1"/>
                </a:solidFill>
              </a:rPr>
              <a:t>resc</a:t>
            </a:r>
            <a:endParaRPr lang="en-US" dirty="0">
              <a:solidFill>
                <a:schemeClr val="tx1"/>
              </a:solidFill>
            </a:endParaRPr>
          </a:p>
          <a:p>
            <a:r>
              <a:rPr lang="en-US" dirty="0">
                <a:solidFill>
                  <a:schemeClr val="tx1"/>
                </a:solidFill>
              </a:rPr>
              <a:t>   /resource-2</a:t>
            </a:r>
          </a:p>
        </p:txBody>
      </p:sp>
      <p:sp>
        <p:nvSpPr>
          <p:cNvPr id="10" name="Rectangle: Rounded Corners 9"/>
          <p:cNvSpPr/>
          <p:nvPr/>
        </p:nvSpPr>
        <p:spPr>
          <a:xfrm>
            <a:off x="5175317" y="1480008"/>
            <a:ext cx="2092751" cy="1517716"/>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API Testing</a:t>
            </a:r>
          </a:p>
          <a:p>
            <a:pPr marL="285750" indent="-285750">
              <a:buFont typeface="Arial" panose="020B0604020202020204" pitchFamily="34" charset="0"/>
              <a:buChar char="•"/>
            </a:pPr>
            <a:r>
              <a:rPr lang="en-US" dirty="0">
                <a:solidFill>
                  <a:schemeClr val="tx1"/>
                </a:solidFill>
              </a:rPr>
              <a:t>Resource View</a:t>
            </a:r>
          </a:p>
        </p:txBody>
      </p:sp>
    </p:spTree>
    <p:extLst>
      <p:ext uri="{BB962C8B-B14F-4D97-AF65-F5344CB8AC3E}">
        <p14:creationId xmlns:p14="http://schemas.microsoft.com/office/powerpoint/2010/main" val="25422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484632"/>
            <a:ext cx="10760603" cy="1609344"/>
          </a:xfrm>
        </p:spPr>
        <p:txBody>
          <a:bodyPr/>
          <a:lstStyle/>
          <a:p>
            <a:r>
              <a:rPr lang="en-US" dirty="0"/>
              <a:t>Initial Design</a:t>
            </a:r>
          </a:p>
        </p:txBody>
      </p:sp>
      <p:sp>
        <p:nvSpPr>
          <p:cNvPr id="3" name="Content Placeholder 2"/>
          <p:cNvSpPr>
            <a:spLocks noGrp="1"/>
          </p:cNvSpPr>
          <p:nvPr>
            <p:ph idx="1"/>
          </p:nvPr>
        </p:nvSpPr>
        <p:spPr>
          <a:xfrm>
            <a:off x="367645" y="2121408"/>
            <a:ext cx="11387580" cy="4050792"/>
          </a:xfrm>
        </p:spPr>
        <p:txBody>
          <a:bodyPr>
            <a:normAutofit/>
          </a:bodyPr>
          <a:lstStyle/>
          <a:p>
            <a:r>
              <a:rPr lang="en-US" sz="2400" dirty="0"/>
              <a:t>{ test:‘</a:t>
            </a:r>
            <a:r>
              <a:rPr lang="en-US" sz="2400" dirty="0" err="1"/>
              <a:t>response_code</a:t>
            </a:r>
            <a:r>
              <a:rPr lang="en-US" sz="2400" dirty="0"/>
              <a:t>’, method:,:get, resource:,‘/get’, </a:t>
            </a:r>
            <a:r>
              <a:rPr lang="en-US" sz="2400" dirty="0" err="1"/>
              <a:t>data:‘GET</a:t>
            </a:r>
            <a:r>
              <a:rPr lang="en-US" sz="2400" dirty="0"/>
              <a:t>’, validation:200 }</a:t>
            </a:r>
          </a:p>
          <a:p>
            <a:r>
              <a:rPr lang="en-US" sz="2400" dirty="0"/>
              <a:t>Minimal set of data needed is:</a:t>
            </a:r>
          </a:p>
          <a:p>
            <a:pPr lvl="1"/>
            <a:r>
              <a:rPr lang="en-US" sz="2000" dirty="0"/>
              <a:t>Type of test we’re running:		response code test</a:t>
            </a:r>
          </a:p>
          <a:p>
            <a:pPr lvl="1"/>
            <a:r>
              <a:rPr lang="en-US" sz="2000" dirty="0"/>
              <a:t>The HTTP method:			GET</a:t>
            </a:r>
          </a:p>
          <a:p>
            <a:pPr lvl="1"/>
            <a:r>
              <a:rPr lang="en-US" sz="2000" dirty="0"/>
              <a:t>The API resource we’re exercising:	/get</a:t>
            </a:r>
          </a:p>
          <a:p>
            <a:pPr lvl="1"/>
            <a:r>
              <a:rPr lang="en-US" sz="2000" dirty="0"/>
              <a:t>Any support data we’ll need		GET_REQUEST</a:t>
            </a:r>
          </a:p>
          <a:p>
            <a:pPr lvl="1"/>
            <a:r>
              <a:rPr lang="en-US" sz="2000" dirty="0"/>
              <a:t>Expected results (validation):		200</a:t>
            </a:r>
          </a:p>
          <a:p>
            <a:r>
              <a:rPr lang="en-US" sz="2400" dirty="0"/>
              <a:t>Note: the server and base path as well as other configuration items were held in a file called </a:t>
            </a:r>
            <a:r>
              <a:rPr lang="en-US" sz="2400" dirty="0" err="1"/>
              <a:t>api_config.yml</a:t>
            </a: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pic>
        <p:nvPicPr>
          <p:cNvPr id="5" name="Picture 4"/>
          <p:cNvPicPr>
            <a:picLocks noChangeAspect="1"/>
          </p:cNvPicPr>
          <p:nvPr/>
        </p:nvPicPr>
        <p:blipFill>
          <a:blip r:embed="rId3"/>
          <a:stretch>
            <a:fillRect/>
          </a:stretch>
        </p:blipFill>
        <p:spPr>
          <a:xfrm>
            <a:off x="5558313" y="4074200"/>
            <a:ext cx="6661968" cy="1676145"/>
          </a:xfrm>
          <a:prstGeom prst="rect">
            <a:avLst/>
          </a:prstGeom>
        </p:spPr>
      </p:pic>
    </p:spTree>
    <p:extLst>
      <p:ext uri="{BB962C8B-B14F-4D97-AF65-F5344CB8AC3E}">
        <p14:creationId xmlns:p14="http://schemas.microsoft.com/office/powerpoint/2010/main" val="147895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2399</TotalTime>
  <Words>1447</Words>
  <Application>Microsoft Office PowerPoint</Application>
  <PresentationFormat>Widescreen</PresentationFormat>
  <Paragraphs>268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Wingdings</vt:lpstr>
      <vt:lpstr>Wood Type</vt:lpstr>
      <vt:lpstr>Evolution of a RESTful Testing Framework</vt:lpstr>
      <vt:lpstr>Bio – Kevin Shomper</vt:lpstr>
      <vt:lpstr>PowerPoint Presentation</vt:lpstr>
      <vt:lpstr>Definitions</vt:lpstr>
      <vt:lpstr>Testable Parts of OAS Specs</vt:lpstr>
      <vt:lpstr>PowerPoint Presentation</vt:lpstr>
      <vt:lpstr>In Depth Look at an API</vt:lpstr>
      <vt:lpstr>PowerPoint Presentation</vt:lpstr>
      <vt:lpstr>Initial Design</vt:lpstr>
      <vt:lpstr>Initial Design (cont)</vt:lpstr>
      <vt:lpstr>PowerPoint Presentation</vt:lpstr>
      <vt:lpstr>Second Design</vt:lpstr>
      <vt:lpstr>PowerPoint Presentation</vt:lpstr>
      <vt:lpstr>Third Design</vt:lpstr>
      <vt:lpstr>PowerPoint Presentation</vt:lpstr>
      <vt:lpstr>Current Work</vt:lpstr>
      <vt:lpstr>Thank You -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a RESTful Testing Framework</dc:title>
  <dc:creator>Shomper, Kevin J</dc:creator>
  <cp:lastModifiedBy>Shomper, Kevin J</cp:lastModifiedBy>
  <cp:revision>54</cp:revision>
  <dcterms:created xsi:type="dcterms:W3CDTF">2018-01-10T01:58:56Z</dcterms:created>
  <dcterms:modified xsi:type="dcterms:W3CDTF">2018-01-12T19:21:10Z</dcterms:modified>
</cp:coreProperties>
</file>