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52"/>
  </p:notesMasterIdLst>
  <p:sldIdLst>
    <p:sldId id="256" r:id="rId2"/>
    <p:sldId id="296" r:id="rId3"/>
    <p:sldId id="257" r:id="rId4"/>
    <p:sldId id="288" r:id="rId5"/>
    <p:sldId id="274" r:id="rId6"/>
    <p:sldId id="275" r:id="rId7"/>
    <p:sldId id="276" r:id="rId8"/>
    <p:sldId id="277" r:id="rId9"/>
    <p:sldId id="259" r:id="rId10"/>
    <p:sldId id="316" r:id="rId11"/>
    <p:sldId id="297" r:id="rId12"/>
    <p:sldId id="278" r:id="rId13"/>
    <p:sldId id="28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285" r:id="rId22"/>
    <p:sldId id="305" r:id="rId23"/>
    <p:sldId id="306" r:id="rId24"/>
    <p:sldId id="307" r:id="rId25"/>
    <p:sldId id="308" r:id="rId26"/>
    <p:sldId id="317" r:id="rId27"/>
    <p:sldId id="309" r:id="rId28"/>
    <p:sldId id="310" r:id="rId29"/>
    <p:sldId id="293" r:id="rId30"/>
    <p:sldId id="311" r:id="rId31"/>
    <p:sldId id="312" r:id="rId32"/>
    <p:sldId id="313" r:id="rId33"/>
    <p:sldId id="314" r:id="rId34"/>
    <p:sldId id="315" r:id="rId35"/>
    <p:sldId id="289" r:id="rId36"/>
    <p:sldId id="279" r:id="rId37"/>
    <p:sldId id="280" r:id="rId38"/>
    <p:sldId id="294" r:id="rId39"/>
    <p:sldId id="281" r:id="rId40"/>
    <p:sldId id="286" r:id="rId41"/>
    <p:sldId id="282" r:id="rId42"/>
    <p:sldId id="283" r:id="rId43"/>
    <p:sldId id="284" r:id="rId44"/>
    <p:sldId id="273" r:id="rId45"/>
    <p:sldId id="290" r:id="rId46"/>
    <p:sldId id="291" r:id="rId47"/>
    <p:sldId id="292" r:id="rId48"/>
    <p:sldId id="318" r:id="rId49"/>
    <p:sldId id="295" r:id="rId50"/>
    <p:sldId id="272" r:id="rId51"/>
  </p:sldIdLst>
  <p:sldSz cx="18288000" cy="10287000"/>
  <p:notesSz cx="18288000" cy="10287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9" autoAdjust="0"/>
  </p:normalViewPr>
  <p:slideViewPr>
    <p:cSldViewPr>
      <p:cViewPr varScale="1">
        <p:scale>
          <a:sx n="30" d="100"/>
          <a:sy n="30" d="100"/>
        </p:scale>
        <p:origin x="72" y="5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C6A3A-03D8-417D-9582-F32371C4172E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32236-68BF-4088-83E7-8F75C63D3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59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32236-68BF-4088-83E7-8F75C63D31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91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32236-68BF-4088-83E7-8F75C63D31B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07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32236-68BF-4088-83E7-8F75C63D31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448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32236-68BF-4088-83E7-8F75C63D31B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63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32236-68BF-4088-83E7-8F75C63D31B4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589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32236-68BF-4088-83E7-8F75C63D31B4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311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1C11F-17F3-A157-4DE0-4DCB6DA0C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1EE93F-97EC-35FA-5B46-49F494F08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B599C-595F-F61A-8321-584AABAD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7E2B4-C5A9-CBC5-1B4C-3FB60A6D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15152-F173-120D-4BB5-69B5F03C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52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3FFFC-2696-45E5-97BB-9F6A8711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003066-479F-9289-CBA0-119538667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C912B-BDFB-18F5-2FB2-A0948C28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586FE-9FE2-98CB-9819-55F6B594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0262D-967B-5926-176F-6B91B4CE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981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969D09-15DC-6308-BB4F-6E69715D1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D6B2D0-F0FE-3C4C-D5D7-2FC9F456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218C98-71AA-0CA6-5FEE-0F203E68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68942-7EB6-30CE-6A87-6E3904B5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0B4E0-7512-8F05-FFFE-F2A0AD98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3281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496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70FB8-4BD3-DF2C-B089-8B20C3BD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667C1-B0D8-873F-9B15-AA92971A4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E0A38-3BBC-F77F-406C-195A5FEE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09820-61E1-827D-6D4F-B37BC448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C780B-F804-5BF5-0107-B2108219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369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B522D-0070-E342-4368-18D88A9A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B6AF9B-6D47-1035-EAC5-D715CEEA5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3ECC0C-6E68-F3B8-026F-4E44AC58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A844B-240B-4BE5-7C75-DB5C88E7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42898-FDEB-A44B-2A2B-1CF68F5B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792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B5724-63E6-6429-8F5E-9392BBE3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8F6AC-A2AB-24BF-7F29-C9F82B42D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C756F-77D8-521F-85E1-7B2916778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D2B601-6FD8-21F5-D100-B117D8A7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B470D4-2307-F6DA-C49D-0AC11270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A0A1F7-BC2A-AAC7-AFF0-9508AA09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761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E255A-5EFF-4556-DEAD-6FBEBEB8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5508FF-49CE-B38E-41C8-6D10EA362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DEFC7A-1DC4-F830-6E2E-5BDB0E6B7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4D2397-1940-37F8-44FA-298A03703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DA6DCE-434E-B95D-B228-C43C34F94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F15495-7212-DE4E-5E8D-F569ECEE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50958B-D9B2-6326-717D-76524EF7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B7A0B5-DB21-5930-993B-B9866E22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982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C26FD-E7EC-703C-3430-101CF383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872152-3440-E449-4F82-4F1B9FE5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70F997-3413-4A2A-1E1F-B203B748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075C65-A14C-65B5-792F-C7C34CFB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591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648CBE-AA2D-F8CF-0C4B-12CC786B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D74F22-FADC-96BC-6CF1-9B3762E2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58E7A6-931B-F7BE-6DC1-9AA4F6CA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875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424FD-011C-8D4B-5F6C-94F73EBA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D0193-105C-E27E-8E42-F1995BA37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B70AF8-B859-B2ED-FEB7-8CFDB81FC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B19476-FDE0-E153-3783-79274865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9BC3D-56A1-FDA3-1714-B2DCEC1FB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08DF4A-3D7B-73C0-0DFD-6E887DAB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205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1D57B-F12E-5576-4B63-FD9177A1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CFE24B-40CF-9F68-7BDC-21B29F6F1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57198-6E86-9D2D-2ABC-FB159BA0F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AA71E8-4BF5-9D5D-EC1C-84AD814B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0D4BCB-7683-72C7-7444-901745BC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1AB444-6FE5-2DB5-6AB5-79716F14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225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EBC263-58E4-82D9-64F7-A4AA7E940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E2A6E4-0491-7518-6FEF-9C2238201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5CC45-E2D4-25D3-13BB-C449078BE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49449-CABA-E389-5CF2-4D75B630D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B8653-46F8-9CEE-17A4-CC9143D02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653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2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59.png"/><Relationship Id="rId2" Type="http://schemas.openxmlformats.org/officeDocument/2006/relationships/hyperlink" Target="https://public.tableau.com/app/profile/.39772569/viz/pj_tab/RFM?publish=yes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5" Type="http://schemas.openxmlformats.org/officeDocument/2006/relationships/image" Target="../media/image61.png"/><Relationship Id="rId4" Type="http://schemas.openxmlformats.org/officeDocument/2006/relationships/image" Target="../media/image63.png"/><Relationship Id="rId9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public.tableau.com/app/profile/.39772569/viz/pj_tab/RFM?publish=yes" TargetMode="Externa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.39772569/viz/pj_tab/RFM?publish=yes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8">
            <a:extLst>
              <a:ext uri="{FF2B5EF4-FFF2-40B4-BE49-F238E27FC236}">
                <a16:creationId xmlns:a16="http://schemas.microsoft.com/office/drawing/2014/main" id="{7AE22196-C356-574E-DE91-871446E26C0A}"/>
              </a:ext>
            </a:extLst>
          </p:cNvPr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E09F58A7-F721-27D6-4F39-5BE5C11476BD}"/>
              </a:ext>
            </a:extLst>
          </p:cNvPr>
          <p:cNvSpPr/>
          <p:nvPr/>
        </p:nvSpPr>
        <p:spPr>
          <a:xfrm>
            <a:off x="673100" y="8952717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표 17">
            <a:extLst>
              <a:ext uri="{FF2B5EF4-FFF2-40B4-BE49-F238E27FC236}">
                <a16:creationId xmlns:a16="http://schemas.microsoft.com/office/drawing/2014/main" id="{F5349112-7596-B03C-979D-A41686EDD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75527"/>
              </p:ext>
            </p:extLst>
          </p:nvPr>
        </p:nvGraphicFramePr>
        <p:xfrm>
          <a:off x="7923328" y="7044809"/>
          <a:ext cx="2438400" cy="124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575050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AI_14_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최유진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AI_14_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오동호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9615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434A74B-DFED-9F3F-CFCB-697C58C64F7D}"/>
              </a:ext>
            </a:extLst>
          </p:cNvPr>
          <p:cNvSpPr txBox="1"/>
          <p:nvPr/>
        </p:nvSpPr>
        <p:spPr>
          <a:xfrm>
            <a:off x="5599228" y="6149642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/>
              <a:t>팬심</a:t>
            </a:r>
            <a:r>
              <a:rPr lang="en-US" altLang="ko-KR" sz="4000" b="1" dirty="0"/>
              <a:t>M</a:t>
            </a:r>
            <a:r>
              <a:rPr lang="ko-KR" altLang="en-US" sz="4000" b="1" dirty="0"/>
              <a:t> 고객 세분화 프로젝트</a:t>
            </a:r>
          </a:p>
        </p:txBody>
      </p:sp>
      <p:pic>
        <p:nvPicPr>
          <p:cNvPr id="14" name="Picture 4" descr="셀럽 후원 플랫폼 (2021) | 프로마음전달러 팬심!">
            <a:extLst>
              <a:ext uri="{FF2B5EF4-FFF2-40B4-BE49-F238E27FC236}">
                <a16:creationId xmlns:a16="http://schemas.microsoft.com/office/drawing/2014/main" id="{9E68FC71-45F1-4C0E-F3D7-11697E8A1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491" y="2749345"/>
            <a:ext cx="112680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CD45BB9A-3359-AC56-7CB5-FD288998D1D1}"/>
              </a:ext>
            </a:extLst>
          </p:cNvPr>
          <p:cNvSpPr txBox="1">
            <a:spLocks/>
          </p:cNvSpPr>
          <p:nvPr/>
        </p:nvSpPr>
        <p:spPr>
          <a:xfrm>
            <a:off x="4886721" y="4798213"/>
            <a:ext cx="851455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13716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4400" b="1" spc="-10" dirty="0"/>
              <a:t>데이터  소개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1140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900"/>
            <a:ext cx="3441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02.</a:t>
            </a:r>
            <a:r>
              <a:rPr lang="ko-KR" altLang="en-US" sz="3000" b="1" dirty="0">
                <a:latin typeface="+mn-ea"/>
              </a:rPr>
              <a:t>데이터 소개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67B32F35-DA08-9FDA-0A1B-C32E0919A93D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AE30C-EF8E-E733-AE4A-D603EE432483}"/>
              </a:ext>
            </a:extLst>
          </p:cNvPr>
          <p:cNvSpPr txBox="1"/>
          <p:nvPr/>
        </p:nvSpPr>
        <p:spPr>
          <a:xfrm>
            <a:off x="1328882" y="1491045"/>
            <a:ext cx="4038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 err="1"/>
              <a:t>셀럽</a:t>
            </a:r>
            <a:r>
              <a:rPr lang="ko-KR" altLang="en-US" sz="3400" b="1" dirty="0"/>
              <a:t> 활동 데이터</a:t>
            </a:r>
            <a:r>
              <a:rPr lang="en-US" altLang="ko-KR" sz="3400" b="1" dirty="0"/>
              <a:t> </a:t>
            </a:r>
            <a:endParaRPr lang="ko-KR" altLang="en-US" sz="3400" b="1" dirty="0"/>
          </a:p>
        </p:txBody>
      </p:sp>
      <p:pic>
        <p:nvPicPr>
          <p:cNvPr id="13" name="그래픽 12" descr="봉투 윤곽선">
            <a:extLst>
              <a:ext uri="{FF2B5EF4-FFF2-40B4-BE49-F238E27FC236}">
                <a16:creationId xmlns:a16="http://schemas.microsoft.com/office/drawing/2014/main" id="{7F928FB8-687F-FD8B-720E-7F996D18B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2269" y="4914900"/>
            <a:ext cx="1645062" cy="1645062"/>
          </a:xfrm>
          <a:prstGeom prst="rect">
            <a:avLst/>
          </a:prstGeom>
        </p:spPr>
      </p:pic>
      <p:pic>
        <p:nvPicPr>
          <p:cNvPr id="15" name="그래픽 14" descr="알람 시계 윤곽선">
            <a:extLst>
              <a:ext uri="{FF2B5EF4-FFF2-40B4-BE49-F238E27FC236}">
                <a16:creationId xmlns:a16="http://schemas.microsoft.com/office/drawing/2014/main" id="{9193FB28-3EEA-B563-0B7C-9ED4F3F23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4817" y="7302773"/>
            <a:ext cx="1919965" cy="1919965"/>
          </a:xfrm>
          <a:prstGeom prst="rect">
            <a:avLst/>
          </a:prstGeom>
        </p:spPr>
      </p:pic>
      <p:pic>
        <p:nvPicPr>
          <p:cNvPr id="17" name="그래픽 16" descr="주택 윤곽선">
            <a:extLst>
              <a:ext uri="{FF2B5EF4-FFF2-40B4-BE49-F238E27FC236}">
                <a16:creationId xmlns:a16="http://schemas.microsoft.com/office/drawing/2014/main" id="{20C7A66E-EF42-7E40-0478-84D1D53C61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2269" y="2527027"/>
            <a:ext cx="1645062" cy="1645062"/>
          </a:xfrm>
          <a:prstGeom prst="rect">
            <a:avLst/>
          </a:prstGeom>
        </p:spPr>
      </p:pic>
      <p:pic>
        <p:nvPicPr>
          <p:cNvPr id="19" name="그래픽 18" descr="사원증 윤곽선">
            <a:extLst>
              <a:ext uri="{FF2B5EF4-FFF2-40B4-BE49-F238E27FC236}">
                <a16:creationId xmlns:a16="http://schemas.microsoft.com/office/drawing/2014/main" id="{7F0BBEB0-44B9-56F5-FC81-4A48A82CE4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63200" y="2326865"/>
            <a:ext cx="1724026" cy="1724026"/>
          </a:xfrm>
          <a:prstGeom prst="rect">
            <a:avLst/>
          </a:prstGeom>
        </p:spPr>
      </p:pic>
      <p:pic>
        <p:nvPicPr>
          <p:cNvPr id="23" name="그래픽 22" descr="수학 윤곽선">
            <a:extLst>
              <a:ext uri="{FF2B5EF4-FFF2-40B4-BE49-F238E27FC236}">
                <a16:creationId xmlns:a16="http://schemas.microsoft.com/office/drawing/2014/main" id="{270AB3A0-7653-9049-3E91-8552E1F1AD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76065" y="4835936"/>
            <a:ext cx="1724026" cy="1724026"/>
          </a:xfrm>
          <a:prstGeom prst="rect">
            <a:avLst/>
          </a:prstGeom>
        </p:spPr>
      </p:pic>
      <p:pic>
        <p:nvPicPr>
          <p:cNvPr id="25" name="그래픽 24" descr="사람들 집단  윤곽선">
            <a:extLst>
              <a:ext uri="{FF2B5EF4-FFF2-40B4-BE49-F238E27FC236}">
                <a16:creationId xmlns:a16="http://schemas.microsoft.com/office/drawing/2014/main" id="{6DA71013-3877-4B5E-137C-ADBA714648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76066" y="7302773"/>
            <a:ext cx="1724025" cy="17240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50731E8-E4C5-759C-E065-3B35094BAC4F}"/>
              </a:ext>
            </a:extLst>
          </p:cNvPr>
          <p:cNvSpPr txBox="1"/>
          <p:nvPr/>
        </p:nvSpPr>
        <p:spPr>
          <a:xfrm>
            <a:off x="6172200" y="2798169"/>
            <a:ext cx="1874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channel_url_x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352EA5-2C1F-38DB-9247-8C9E7CB3BAE7}"/>
              </a:ext>
            </a:extLst>
          </p:cNvPr>
          <p:cNvSpPr txBox="1"/>
          <p:nvPr/>
        </p:nvSpPr>
        <p:spPr>
          <a:xfrm>
            <a:off x="5090266" y="3406946"/>
            <a:ext cx="403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메시지가 전송된 </a:t>
            </a:r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39C0D6-2DF2-4CD4-B6B2-CC18F24B3FB6}"/>
              </a:ext>
            </a:extLst>
          </p:cNvPr>
          <p:cNvSpPr txBox="1"/>
          <p:nvPr/>
        </p:nvSpPr>
        <p:spPr>
          <a:xfrm>
            <a:off x="6476740" y="5242368"/>
            <a:ext cx="1234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message</a:t>
            </a:r>
            <a:endParaRPr lang="ko-KR" altLang="en-US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75DEC1-74C4-80B8-C67F-D9D9E9709863}"/>
              </a:ext>
            </a:extLst>
          </p:cNvPr>
          <p:cNvSpPr txBox="1"/>
          <p:nvPr/>
        </p:nvSpPr>
        <p:spPr>
          <a:xfrm>
            <a:off x="5524415" y="5820367"/>
            <a:ext cx="31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전송된 메시지 내용입니다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4C4EB1-ED7F-5D5B-C753-67C101F7F419}"/>
              </a:ext>
            </a:extLst>
          </p:cNvPr>
          <p:cNvSpPr txBox="1"/>
          <p:nvPr/>
        </p:nvSpPr>
        <p:spPr>
          <a:xfrm>
            <a:off x="6449416" y="7747505"/>
            <a:ext cx="1462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created_at</a:t>
            </a:r>
            <a:endParaRPr lang="ko-KR" altLang="en-US" sz="2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75A95B-32ED-C9BD-0FFC-EA379C3F44FC}"/>
              </a:ext>
            </a:extLst>
          </p:cNvPr>
          <p:cNvSpPr txBox="1"/>
          <p:nvPr/>
        </p:nvSpPr>
        <p:spPr>
          <a:xfrm>
            <a:off x="5640407" y="8420100"/>
            <a:ext cx="293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메시지</a:t>
            </a:r>
            <a:r>
              <a:rPr lang="en-US" altLang="ko-KR" dirty="0"/>
              <a:t> </a:t>
            </a:r>
            <a:r>
              <a:rPr lang="ko-KR" altLang="en-US" dirty="0"/>
              <a:t>전송 시간입니다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34B7B9-8144-4A1A-5CAB-A86BEC838003}"/>
              </a:ext>
            </a:extLst>
          </p:cNvPr>
          <p:cNvSpPr txBox="1"/>
          <p:nvPr/>
        </p:nvSpPr>
        <p:spPr>
          <a:xfrm>
            <a:off x="13563600" y="2830561"/>
            <a:ext cx="105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id_type</a:t>
            </a:r>
            <a:endParaRPr lang="ko-KR" altLang="en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4C1802-5312-F834-B2E3-6BDDE2392D5A}"/>
              </a:ext>
            </a:extLst>
          </p:cNvPr>
          <p:cNvSpPr txBox="1"/>
          <p:nvPr/>
        </p:nvSpPr>
        <p:spPr>
          <a:xfrm>
            <a:off x="12662644" y="340694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팬과 </a:t>
            </a:r>
            <a:r>
              <a:rPr lang="ko-KR" altLang="en-US" dirty="0" err="1"/>
              <a:t>셀럽의</a:t>
            </a:r>
            <a:r>
              <a:rPr lang="ko-KR" altLang="en-US" dirty="0"/>
              <a:t> 구분입니다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A92D67-2669-1B6C-0C9A-697B6C633122}"/>
              </a:ext>
            </a:extLst>
          </p:cNvPr>
          <p:cNvSpPr txBox="1"/>
          <p:nvPr/>
        </p:nvSpPr>
        <p:spPr>
          <a:xfrm>
            <a:off x="13154026" y="5243982"/>
            <a:ext cx="2133600" cy="398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Message_count</a:t>
            </a:r>
            <a:endParaRPr lang="ko-KR" altLang="en-US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9760E-D31E-A12C-519A-F8782277848C}"/>
              </a:ext>
            </a:extLst>
          </p:cNvPr>
          <p:cNvSpPr txBox="1"/>
          <p:nvPr/>
        </p:nvSpPr>
        <p:spPr>
          <a:xfrm>
            <a:off x="12773026" y="5737431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sender_id</a:t>
            </a:r>
            <a:r>
              <a:rPr lang="en-US" altLang="ko-KR" dirty="0"/>
              <a:t> </a:t>
            </a:r>
            <a:r>
              <a:rPr lang="ko-KR" altLang="en-US" dirty="0"/>
              <a:t>기준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총 메시지의 수 입니다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F306DC-11F0-9898-6705-ACECCAD06CD2}"/>
              </a:ext>
            </a:extLst>
          </p:cNvPr>
          <p:cNvSpPr txBox="1"/>
          <p:nvPr/>
        </p:nvSpPr>
        <p:spPr>
          <a:xfrm>
            <a:off x="12503522" y="7728548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트위치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아프리카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유투브 수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5CD163-2946-791E-9325-E4838C61A716}"/>
              </a:ext>
            </a:extLst>
          </p:cNvPr>
          <p:cNvSpPr txBox="1"/>
          <p:nvPr/>
        </p:nvSpPr>
        <p:spPr>
          <a:xfrm>
            <a:off x="12662644" y="8420100"/>
            <a:ext cx="318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각 채널 </a:t>
            </a:r>
            <a:r>
              <a:rPr lang="ko-KR" altLang="en-US" dirty="0" err="1"/>
              <a:t>팔로워의</a:t>
            </a:r>
            <a:r>
              <a:rPr lang="ko-KR" altLang="en-US" dirty="0"/>
              <a:t> 수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002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900"/>
            <a:ext cx="3441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02.</a:t>
            </a:r>
            <a:r>
              <a:rPr lang="ko-KR" altLang="en-US" sz="3000" b="1" dirty="0">
                <a:latin typeface="+mn-ea"/>
              </a:rPr>
              <a:t>데이터 소개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67B32F35-DA08-9FDA-0A1B-C32E0919A93D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AE30C-EF8E-E733-AE4A-D603EE432483}"/>
              </a:ext>
            </a:extLst>
          </p:cNvPr>
          <p:cNvSpPr txBox="1"/>
          <p:nvPr/>
        </p:nvSpPr>
        <p:spPr>
          <a:xfrm>
            <a:off x="1328882" y="1491045"/>
            <a:ext cx="4038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 err="1"/>
              <a:t>셀럽</a:t>
            </a:r>
            <a:r>
              <a:rPr lang="ko-KR" altLang="en-US" sz="3400" b="1" dirty="0"/>
              <a:t> 활동 데이터</a:t>
            </a:r>
            <a:r>
              <a:rPr lang="en-US" altLang="ko-KR" sz="3400" b="1" dirty="0"/>
              <a:t> </a:t>
            </a:r>
            <a:endParaRPr lang="ko-KR" altLang="en-US" sz="3400" b="1" dirty="0"/>
          </a:p>
        </p:txBody>
      </p:sp>
      <p:pic>
        <p:nvPicPr>
          <p:cNvPr id="19" name="그래픽 18" descr="사원증 윤곽선">
            <a:extLst>
              <a:ext uri="{FF2B5EF4-FFF2-40B4-BE49-F238E27FC236}">
                <a16:creationId xmlns:a16="http://schemas.microsoft.com/office/drawing/2014/main" id="{7F0BBEB0-44B9-56F5-FC81-4A48A82CE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135" y="3472629"/>
            <a:ext cx="1724026" cy="1724026"/>
          </a:xfrm>
          <a:prstGeom prst="rect">
            <a:avLst/>
          </a:prstGeom>
        </p:spPr>
      </p:pic>
      <p:pic>
        <p:nvPicPr>
          <p:cNvPr id="23" name="그래픽 22" descr="수학 윤곽선">
            <a:extLst>
              <a:ext uri="{FF2B5EF4-FFF2-40B4-BE49-F238E27FC236}">
                <a16:creationId xmlns:a16="http://schemas.microsoft.com/office/drawing/2014/main" id="{270AB3A0-7653-9049-3E91-8552E1F1A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7000" y="5981700"/>
            <a:ext cx="1724026" cy="172402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50731E8-E4C5-759C-E065-3B35094BAC4F}"/>
              </a:ext>
            </a:extLst>
          </p:cNvPr>
          <p:cNvSpPr txBox="1"/>
          <p:nvPr/>
        </p:nvSpPr>
        <p:spPr>
          <a:xfrm>
            <a:off x="6390294" y="3965334"/>
            <a:ext cx="123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채널주인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352EA5-2C1F-38DB-9247-8C9E7CB3BAE7}"/>
              </a:ext>
            </a:extLst>
          </p:cNvPr>
          <p:cNvSpPr txBox="1"/>
          <p:nvPr/>
        </p:nvSpPr>
        <p:spPr>
          <a:xfrm>
            <a:off x="5619417" y="4573894"/>
            <a:ext cx="277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본인 </a:t>
            </a:r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39C0D6-2DF2-4CD4-B6B2-CC18F24B3FB6}"/>
              </a:ext>
            </a:extLst>
          </p:cNvPr>
          <p:cNvSpPr txBox="1"/>
          <p:nvPr/>
        </p:nvSpPr>
        <p:spPr>
          <a:xfrm>
            <a:off x="5867855" y="6388939"/>
            <a:ext cx="2375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sender_nickname</a:t>
            </a:r>
            <a:endParaRPr lang="ko-KR" altLang="en-US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75DEC1-74C4-80B8-C67F-D9D9E9709863}"/>
              </a:ext>
            </a:extLst>
          </p:cNvPr>
          <p:cNvSpPr txBox="1"/>
          <p:nvPr/>
        </p:nvSpPr>
        <p:spPr>
          <a:xfrm>
            <a:off x="4998290" y="7021694"/>
            <a:ext cx="4013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메시지 전송자의 </a:t>
            </a:r>
            <a:r>
              <a:rPr lang="en-US" altLang="ko-KR" dirty="0"/>
              <a:t>nickname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34B7B9-8144-4A1A-5CAB-A86BEC838003}"/>
              </a:ext>
            </a:extLst>
          </p:cNvPr>
          <p:cNvSpPr txBox="1"/>
          <p:nvPr/>
        </p:nvSpPr>
        <p:spPr>
          <a:xfrm>
            <a:off x="13439528" y="3963421"/>
            <a:ext cx="1384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sender_id</a:t>
            </a:r>
            <a:endParaRPr lang="ko-KR" altLang="en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4C1802-5312-F834-B2E3-6BDDE2392D5A}"/>
              </a:ext>
            </a:extLst>
          </p:cNvPr>
          <p:cNvSpPr txBox="1"/>
          <p:nvPr/>
        </p:nvSpPr>
        <p:spPr>
          <a:xfrm>
            <a:off x="12303249" y="4573894"/>
            <a:ext cx="365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메시지 전송자의 이메일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A92D67-2669-1B6C-0C9A-697B6C633122}"/>
              </a:ext>
            </a:extLst>
          </p:cNvPr>
          <p:cNvSpPr txBox="1"/>
          <p:nvPr/>
        </p:nvSpPr>
        <p:spPr>
          <a:xfrm>
            <a:off x="13161659" y="6388939"/>
            <a:ext cx="1946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channel_name</a:t>
            </a:r>
            <a:endParaRPr lang="ko-KR" altLang="en-US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9760E-D31E-A12C-519A-F8782277848C}"/>
              </a:ext>
            </a:extLst>
          </p:cNvPr>
          <p:cNvSpPr txBox="1"/>
          <p:nvPr/>
        </p:nvSpPr>
        <p:spPr>
          <a:xfrm>
            <a:off x="12587039" y="7021694"/>
            <a:ext cx="308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현재 </a:t>
            </a:r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/>
              <a:t>name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래픽 4" descr="배지 체크 표시 윤곽선">
            <a:extLst>
              <a:ext uri="{FF2B5EF4-FFF2-40B4-BE49-F238E27FC236}">
                <a16:creationId xmlns:a16="http://schemas.microsoft.com/office/drawing/2014/main" id="{4E23DD38-D194-65AF-CD60-2AB56327A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03204" y="3671861"/>
            <a:ext cx="1645062" cy="1645062"/>
          </a:xfrm>
          <a:prstGeom prst="rect">
            <a:avLst/>
          </a:prstGeom>
        </p:spPr>
      </p:pic>
      <p:pic>
        <p:nvPicPr>
          <p:cNvPr id="9" name="그래픽 8" descr="주소록 윤곽선">
            <a:extLst>
              <a:ext uri="{FF2B5EF4-FFF2-40B4-BE49-F238E27FC236}">
                <a16:creationId xmlns:a16="http://schemas.microsoft.com/office/drawing/2014/main" id="{FD407A8D-EF12-D970-1E70-88317C4A99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5528" y="6126427"/>
            <a:ext cx="1579299" cy="157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8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CD45BB9A-3359-AC56-7CB5-FD288998D1D1}"/>
              </a:ext>
            </a:extLst>
          </p:cNvPr>
          <p:cNvSpPr txBox="1">
            <a:spLocks/>
          </p:cNvSpPr>
          <p:nvPr/>
        </p:nvSpPr>
        <p:spPr>
          <a:xfrm>
            <a:off x="4886721" y="4798213"/>
            <a:ext cx="851455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13716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4400" b="1" spc="-10" dirty="0"/>
              <a:t>데이터  분석 및 </a:t>
            </a:r>
            <a:r>
              <a:rPr lang="ko-KR" altLang="en-US" sz="4400" b="1" spc="-10" dirty="0" err="1"/>
              <a:t>전처리</a:t>
            </a:r>
            <a:endParaRPr lang="en-US" altLang="ko-KR" sz="4400" b="1" spc="-10" dirty="0"/>
          </a:p>
        </p:txBody>
      </p:sp>
    </p:spTree>
    <p:extLst>
      <p:ext uri="{BB962C8B-B14F-4D97-AF65-F5344CB8AC3E}">
        <p14:creationId xmlns:p14="http://schemas.microsoft.com/office/powerpoint/2010/main" val="2485050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03.</a:t>
            </a:r>
            <a:r>
              <a:rPr lang="ko-KR" altLang="en-US" sz="3000" b="1" dirty="0">
                <a:latin typeface="+mn-ea"/>
              </a:rPr>
              <a:t>데이터 분석 및 </a:t>
            </a:r>
            <a:r>
              <a:rPr lang="ko-KR" altLang="en-US" sz="3000" b="1" dirty="0" err="1">
                <a:latin typeface="+mn-ea"/>
              </a:rPr>
              <a:t>전처리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4038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데이터 프레임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20BDCE-8BFE-8952-D173-85D649857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04" y="2565194"/>
            <a:ext cx="16931592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06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03.</a:t>
            </a:r>
            <a:r>
              <a:rPr lang="ko-KR" altLang="en-US" sz="3000" b="1" dirty="0">
                <a:latin typeface="+mn-ea"/>
              </a:rPr>
              <a:t>데이터 분석 및 </a:t>
            </a:r>
            <a:r>
              <a:rPr lang="ko-KR" altLang="en-US" sz="3000" b="1" dirty="0" err="1">
                <a:latin typeface="+mn-ea"/>
              </a:rPr>
              <a:t>전처리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4038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데이터 프레임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4A9B28-A4E9-87C5-3F0B-5D64B3BEF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78" y="2476501"/>
            <a:ext cx="13038644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6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03.</a:t>
            </a:r>
            <a:r>
              <a:rPr lang="ko-KR" altLang="en-US" sz="3000" b="1" dirty="0">
                <a:latin typeface="+mn-ea"/>
              </a:rPr>
              <a:t>데이터 분석 및 </a:t>
            </a:r>
            <a:r>
              <a:rPr lang="ko-KR" altLang="en-US" sz="3000" b="1" dirty="0" err="1">
                <a:latin typeface="+mn-ea"/>
              </a:rPr>
              <a:t>전처리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4038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데이터 프레임 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CF66D0-ED6B-997C-17C7-6D54EC02C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772166"/>
            <a:ext cx="6604792" cy="4648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5AFEDD-AB93-6AFD-B43E-3CD45DF41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114" y="2810266"/>
            <a:ext cx="7018486" cy="3209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FC25F2-D10A-A98B-93C8-12C448DB9AFE}"/>
              </a:ext>
            </a:extLst>
          </p:cNvPr>
          <p:cNvSpPr txBox="1"/>
          <p:nvPr/>
        </p:nvSpPr>
        <p:spPr>
          <a:xfrm>
            <a:off x="9144000" y="6868249"/>
            <a:ext cx="8610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dirty="0"/>
              <a:t>수가 다른 데이터가 존재</a:t>
            </a:r>
            <a:r>
              <a:rPr lang="en-US" altLang="ko-KR" sz="2600" dirty="0"/>
              <a:t>(</a:t>
            </a:r>
            <a:r>
              <a:rPr lang="ko-KR" altLang="en-US" sz="2600" dirty="0"/>
              <a:t>붉은 박스</a:t>
            </a:r>
            <a:r>
              <a:rPr lang="en-US" altLang="ko-KR" sz="2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dirty="0" err="1"/>
              <a:t>결측치가</a:t>
            </a:r>
            <a:r>
              <a:rPr lang="ko-KR" altLang="en-US" sz="2600" dirty="0"/>
              <a:t> 있을 것으로 보여 추후 확인 후 제거</a:t>
            </a:r>
            <a:endParaRPr lang="en-US" altLang="ko-KR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dirty="0"/>
              <a:t>데이터 자료형을 바꿔주어야 하는 컬럼 확인</a:t>
            </a:r>
            <a:r>
              <a:rPr lang="en-US" altLang="ko-KR" sz="2600" dirty="0"/>
              <a:t>(</a:t>
            </a:r>
            <a:r>
              <a:rPr lang="ko-KR" altLang="en-US" sz="2600" dirty="0"/>
              <a:t>푸른 박스</a:t>
            </a:r>
            <a:r>
              <a:rPr lang="en-US" altLang="ko-KR" sz="2600" dirty="0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3A8435-CAFD-0247-144A-B940C8BCF7BC}"/>
              </a:ext>
            </a:extLst>
          </p:cNvPr>
          <p:cNvSpPr/>
          <p:nvPr/>
        </p:nvSpPr>
        <p:spPr>
          <a:xfrm>
            <a:off x="1676400" y="6466195"/>
            <a:ext cx="6604792" cy="1039505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AD046A-9248-4A5F-5CE9-F0CD19168EE2}"/>
              </a:ext>
            </a:extLst>
          </p:cNvPr>
          <p:cNvSpPr/>
          <p:nvPr/>
        </p:nvSpPr>
        <p:spPr>
          <a:xfrm>
            <a:off x="9555508" y="2772166"/>
            <a:ext cx="7018485" cy="1828409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A86B1D-15FD-4595-7EB0-1D1F3C681F18}"/>
              </a:ext>
            </a:extLst>
          </p:cNvPr>
          <p:cNvSpPr/>
          <p:nvPr/>
        </p:nvSpPr>
        <p:spPr>
          <a:xfrm>
            <a:off x="6858000" y="6743701"/>
            <a:ext cx="1423192" cy="533399"/>
          </a:xfrm>
          <a:prstGeom prst="rect">
            <a:avLst/>
          </a:prstGeom>
          <a:solidFill>
            <a:srgbClr val="0070C0">
              <a:alpha val="0"/>
            </a:srgbClr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8092DF-4F01-3BAB-CA18-E154E1FD0962}"/>
              </a:ext>
            </a:extLst>
          </p:cNvPr>
          <p:cNvSpPr/>
          <p:nvPr/>
        </p:nvSpPr>
        <p:spPr>
          <a:xfrm>
            <a:off x="6553200" y="4752086"/>
            <a:ext cx="685800" cy="239014"/>
          </a:xfrm>
          <a:prstGeom prst="rect">
            <a:avLst/>
          </a:prstGeom>
          <a:solidFill>
            <a:srgbClr val="0070C0">
              <a:alpha val="0"/>
            </a:srgbClr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32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03.</a:t>
            </a:r>
            <a:r>
              <a:rPr lang="ko-KR" altLang="en-US" sz="3000" b="1" dirty="0">
                <a:latin typeface="+mn-ea"/>
              </a:rPr>
              <a:t>데이터 분석 및 </a:t>
            </a:r>
            <a:r>
              <a:rPr lang="ko-KR" altLang="en-US" sz="3000" b="1" dirty="0" err="1">
                <a:latin typeface="+mn-ea"/>
              </a:rPr>
              <a:t>전처리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4038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데이터 프레임 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CF66D0-ED6B-997C-17C7-6D54EC02C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772166"/>
            <a:ext cx="6604792" cy="4648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5AFEDD-AB93-6AFD-B43E-3CD45DF41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114" y="2810266"/>
            <a:ext cx="7018486" cy="3209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FC25F2-D10A-A98B-93C8-12C448DB9AFE}"/>
              </a:ext>
            </a:extLst>
          </p:cNvPr>
          <p:cNvSpPr txBox="1"/>
          <p:nvPr/>
        </p:nvSpPr>
        <p:spPr>
          <a:xfrm>
            <a:off x="9144000" y="6868249"/>
            <a:ext cx="8610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dirty="0"/>
              <a:t>수가 다른 데이터가 존재</a:t>
            </a:r>
            <a:r>
              <a:rPr lang="en-US" altLang="ko-KR" sz="2600" dirty="0"/>
              <a:t>(</a:t>
            </a:r>
            <a:r>
              <a:rPr lang="ko-KR" altLang="en-US" sz="2600" dirty="0"/>
              <a:t>붉은 박스</a:t>
            </a:r>
            <a:r>
              <a:rPr lang="en-US" altLang="ko-KR" sz="2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dirty="0" err="1"/>
              <a:t>결측치가</a:t>
            </a:r>
            <a:r>
              <a:rPr lang="ko-KR" altLang="en-US" sz="2600" dirty="0"/>
              <a:t> 있을 것으로 보여 추후 확인 후 제거</a:t>
            </a:r>
            <a:endParaRPr lang="en-US" altLang="ko-KR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dirty="0"/>
              <a:t>데이터 자료형을 바꿔주어야 하는 컬럼 확인</a:t>
            </a:r>
            <a:r>
              <a:rPr lang="en-US" altLang="ko-KR" sz="2600" dirty="0"/>
              <a:t>(</a:t>
            </a:r>
            <a:r>
              <a:rPr lang="ko-KR" altLang="en-US" sz="2600" dirty="0"/>
              <a:t>푸른 박스</a:t>
            </a:r>
            <a:r>
              <a:rPr lang="en-US" altLang="ko-KR" sz="2600" dirty="0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3A8435-CAFD-0247-144A-B940C8BCF7BC}"/>
              </a:ext>
            </a:extLst>
          </p:cNvPr>
          <p:cNvSpPr/>
          <p:nvPr/>
        </p:nvSpPr>
        <p:spPr>
          <a:xfrm>
            <a:off x="1676400" y="6466195"/>
            <a:ext cx="6604792" cy="1039505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AD046A-9248-4A5F-5CE9-F0CD19168EE2}"/>
              </a:ext>
            </a:extLst>
          </p:cNvPr>
          <p:cNvSpPr/>
          <p:nvPr/>
        </p:nvSpPr>
        <p:spPr>
          <a:xfrm>
            <a:off x="9555508" y="2772166"/>
            <a:ext cx="7018485" cy="1828409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A86B1D-15FD-4595-7EB0-1D1F3C681F18}"/>
              </a:ext>
            </a:extLst>
          </p:cNvPr>
          <p:cNvSpPr/>
          <p:nvPr/>
        </p:nvSpPr>
        <p:spPr>
          <a:xfrm>
            <a:off x="6858000" y="6743701"/>
            <a:ext cx="1423192" cy="533399"/>
          </a:xfrm>
          <a:prstGeom prst="rect">
            <a:avLst/>
          </a:prstGeom>
          <a:solidFill>
            <a:srgbClr val="0070C0">
              <a:alpha val="0"/>
            </a:srgbClr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8092DF-4F01-3BAB-CA18-E154E1FD0962}"/>
              </a:ext>
            </a:extLst>
          </p:cNvPr>
          <p:cNvSpPr/>
          <p:nvPr/>
        </p:nvSpPr>
        <p:spPr>
          <a:xfrm>
            <a:off x="6553200" y="4752086"/>
            <a:ext cx="685800" cy="239014"/>
          </a:xfrm>
          <a:prstGeom prst="rect">
            <a:avLst/>
          </a:prstGeom>
          <a:solidFill>
            <a:srgbClr val="0070C0">
              <a:alpha val="0"/>
            </a:srgbClr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330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03.</a:t>
            </a:r>
            <a:r>
              <a:rPr lang="ko-KR" altLang="en-US" sz="3000" b="1" dirty="0">
                <a:latin typeface="+mn-ea"/>
              </a:rPr>
              <a:t>데이터 분석 및 </a:t>
            </a:r>
            <a:r>
              <a:rPr lang="ko-KR" altLang="en-US" sz="3000" b="1" dirty="0" err="1">
                <a:latin typeface="+mn-ea"/>
              </a:rPr>
              <a:t>전처리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53767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기준</a:t>
            </a:r>
            <a:r>
              <a:rPr lang="en-US" altLang="ko-KR" sz="3400" b="1" dirty="0"/>
              <a:t>(index)</a:t>
            </a:r>
            <a:r>
              <a:rPr lang="ko-KR" altLang="en-US" sz="3400" b="1" dirty="0"/>
              <a:t> </a:t>
            </a:r>
            <a:r>
              <a:rPr lang="en-US" altLang="ko-KR" sz="3400" b="1" dirty="0"/>
              <a:t>Feature </a:t>
            </a:r>
            <a:r>
              <a:rPr lang="ko-KR" altLang="en-US" sz="3400" b="1" dirty="0"/>
              <a:t>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C25F2-D10A-A98B-93C8-12C448DB9AFE}"/>
              </a:ext>
            </a:extLst>
          </p:cNvPr>
          <p:cNvSpPr txBox="1"/>
          <p:nvPr/>
        </p:nvSpPr>
        <p:spPr>
          <a:xfrm>
            <a:off x="7391400" y="4838700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/>
              <a:t>마스킹</a:t>
            </a:r>
            <a:r>
              <a:rPr lang="ko-KR" altLang="en-US" sz="4000" dirty="0"/>
              <a:t> 처리가 되어도 중복이 발생하지 않는</a:t>
            </a:r>
            <a:endParaRPr lang="en-US" altLang="ko-KR" sz="4000" dirty="0"/>
          </a:p>
          <a:p>
            <a:pPr algn="ctr"/>
            <a:r>
              <a:rPr lang="ko-KR" altLang="en-US" sz="4000" dirty="0"/>
              <a:t> </a:t>
            </a:r>
            <a:endParaRPr lang="en-US" altLang="ko-KR" sz="4000" dirty="0"/>
          </a:p>
          <a:p>
            <a:pPr algn="ctr"/>
            <a:r>
              <a:rPr lang="en-US" altLang="ko-KR" sz="4000" b="1" dirty="0" err="1"/>
              <a:t>sender_id_secured</a:t>
            </a:r>
            <a:r>
              <a:rPr lang="ko-KR" altLang="en-US" sz="4000" dirty="0"/>
              <a:t>를</a:t>
            </a:r>
            <a:r>
              <a:rPr lang="ko-KR" altLang="en-US" sz="4000" b="1" dirty="0"/>
              <a:t> </a:t>
            </a:r>
            <a:r>
              <a:rPr lang="ko-KR" altLang="en-US" sz="4000" dirty="0"/>
              <a:t>기준 </a:t>
            </a:r>
            <a:r>
              <a:rPr lang="en-US" altLang="ko-KR" sz="4000" dirty="0"/>
              <a:t>id</a:t>
            </a:r>
            <a:r>
              <a:rPr lang="ko-KR" altLang="en-US" sz="4000" dirty="0"/>
              <a:t>로 활용</a:t>
            </a:r>
            <a:endParaRPr lang="en-US" altLang="ko-KR" sz="4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E529E8-C494-C5BF-261F-7361B4DA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2230381"/>
            <a:ext cx="5562600" cy="744991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41AB03-E3D7-6D1A-5E4F-C889F3F3CCD4}"/>
              </a:ext>
            </a:extLst>
          </p:cNvPr>
          <p:cNvSpPr/>
          <p:nvPr/>
        </p:nvSpPr>
        <p:spPr>
          <a:xfrm>
            <a:off x="4267200" y="2400300"/>
            <a:ext cx="2603500" cy="7279992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415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03.</a:t>
            </a:r>
            <a:r>
              <a:rPr lang="ko-KR" altLang="en-US" sz="3000" b="1" dirty="0">
                <a:latin typeface="+mn-ea"/>
              </a:rPr>
              <a:t>데이터 분석 및 </a:t>
            </a:r>
            <a:r>
              <a:rPr lang="ko-KR" altLang="en-US" sz="3000" b="1" dirty="0" err="1">
                <a:latin typeface="+mn-ea"/>
              </a:rPr>
              <a:t>전처리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52243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컬럼 추가</a:t>
            </a:r>
            <a:r>
              <a:rPr lang="en-US" altLang="ko-KR" sz="3400" b="1" dirty="0"/>
              <a:t>(</a:t>
            </a:r>
            <a:r>
              <a:rPr lang="en-US" altLang="ko-KR" sz="3400" b="1" dirty="0" err="1"/>
              <a:t>own_channel</a:t>
            </a:r>
            <a:r>
              <a:rPr lang="en-US" altLang="ko-KR" sz="3400" b="1" dirty="0"/>
              <a:t>)</a:t>
            </a:r>
            <a:endParaRPr lang="ko-KR" altLang="en-US" sz="3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1BDC3A-A820-89B4-F220-7603D1F50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234786"/>
            <a:ext cx="10363199" cy="6388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56F3B5-AE1A-1122-2C1A-7AD6E5DE7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192" y="3124854"/>
            <a:ext cx="10363199" cy="470469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CC7573A-E303-434B-0A59-FCC5D01C146F}"/>
              </a:ext>
            </a:extLst>
          </p:cNvPr>
          <p:cNvSpPr/>
          <p:nvPr/>
        </p:nvSpPr>
        <p:spPr>
          <a:xfrm>
            <a:off x="3901608" y="3148111"/>
            <a:ext cx="1584792" cy="470469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4607F-EEC1-87FA-9616-7FC14C78F593}"/>
              </a:ext>
            </a:extLst>
          </p:cNvPr>
          <p:cNvSpPr txBox="1"/>
          <p:nvPr/>
        </p:nvSpPr>
        <p:spPr>
          <a:xfrm>
            <a:off x="2376953" y="8172707"/>
            <a:ext cx="136556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500" i="0" dirty="0">
                <a:solidFill>
                  <a:srgbClr val="000000"/>
                </a:solidFill>
                <a:effectLst/>
              </a:rPr>
              <a:t>'</a:t>
            </a:r>
            <a:r>
              <a:rPr lang="en-US" altLang="ko-KR" sz="2500" i="0" dirty="0" err="1">
                <a:solidFill>
                  <a:srgbClr val="000000"/>
                </a:solidFill>
                <a:effectLst/>
              </a:rPr>
              <a:t>channel_url_x</a:t>
            </a:r>
            <a:r>
              <a:rPr lang="en-US" altLang="ko-KR" sz="2500" i="0" dirty="0">
                <a:solidFill>
                  <a:srgbClr val="000000"/>
                </a:solidFill>
                <a:effectLst/>
              </a:rPr>
              <a:t>' </a:t>
            </a:r>
            <a:r>
              <a:rPr lang="ko-KR" altLang="en-US" sz="2500" i="0" dirty="0">
                <a:solidFill>
                  <a:srgbClr val="000000"/>
                </a:solidFill>
                <a:effectLst/>
              </a:rPr>
              <a:t>컬럼과 </a:t>
            </a:r>
            <a:r>
              <a:rPr lang="en-US" altLang="ko-KR" sz="2500" i="0" dirty="0">
                <a:solidFill>
                  <a:srgbClr val="000000"/>
                </a:solidFill>
                <a:effectLst/>
              </a:rPr>
              <a:t>'</a:t>
            </a:r>
            <a:r>
              <a:rPr lang="ko-KR" altLang="en-US" sz="2500" i="0" dirty="0">
                <a:solidFill>
                  <a:srgbClr val="000000"/>
                </a:solidFill>
                <a:effectLst/>
              </a:rPr>
              <a:t>채널주인</a:t>
            </a:r>
            <a:r>
              <a:rPr lang="en-US" altLang="ko-KR" sz="2500" i="0" dirty="0">
                <a:solidFill>
                  <a:srgbClr val="000000"/>
                </a:solidFill>
                <a:effectLst/>
              </a:rPr>
              <a:t>' </a:t>
            </a:r>
            <a:r>
              <a:rPr lang="ko-KR" altLang="en-US" sz="2500" i="0" dirty="0">
                <a:solidFill>
                  <a:srgbClr val="000000"/>
                </a:solidFill>
                <a:effectLst/>
              </a:rPr>
              <a:t>값이 </a:t>
            </a:r>
            <a:r>
              <a:rPr lang="ko-KR" altLang="en-US" sz="2500" b="1" i="0" dirty="0">
                <a:solidFill>
                  <a:srgbClr val="000000"/>
                </a:solidFill>
                <a:effectLst/>
              </a:rPr>
              <a:t>일치</a:t>
            </a:r>
            <a:r>
              <a:rPr lang="ko-KR" altLang="en-US" sz="2500" i="0" dirty="0">
                <a:solidFill>
                  <a:srgbClr val="000000"/>
                </a:solidFill>
                <a:effectLst/>
              </a:rPr>
              <a:t>할 경우 </a:t>
            </a:r>
            <a:r>
              <a:rPr lang="ko-KR" altLang="en-US" sz="2500" b="1" i="0" dirty="0">
                <a:solidFill>
                  <a:srgbClr val="000000"/>
                </a:solidFill>
                <a:effectLst/>
              </a:rPr>
              <a:t>본인의 채팅방에서 대화</a:t>
            </a:r>
            <a:r>
              <a:rPr lang="ko-KR" altLang="en-US" sz="2500" i="0" dirty="0">
                <a:solidFill>
                  <a:srgbClr val="000000"/>
                </a:solidFill>
                <a:effectLst/>
              </a:rPr>
              <a:t>하고 있는 </a:t>
            </a:r>
            <a:r>
              <a:rPr lang="ko-KR" altLang="en-US" sz="2500" i="0" dirty="0" err="1">
                <a:solidFill>
                  <a:srgbClr val="000000"/>
                </a:solidFill>
                <a:effectLst/>
              </a:rPr>
              <a:t>셀럽</a:t>
            </a:r>
            <a:r>
              <a:rPr lang="en-US" altLang="ko-KR" sz="2500" i="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ko-KR" altLang="en-US" sz="2500" i="0" dirty="0">
                <a:solidFill>
                  <a:srgbClr val="000000"/>
                </a:solidFill>
                <a:effectLst/>
              </a:rPr>
              <a:t>   해당 정보를 </a:t>
            </a:r>
            <a:r>
              <a:rPr lang="en-US" altLang="ko-KR" sz="2500" b="1" i="0" dirty="0">
                <a:solidFill>
                  <a:srgbClr val="000000"/>
                </a:solidFill>
                <a:effectLst/>
              </a:rPr>
              <a:t>'</a:t>
            </a:r>
            <a:r>
              <a:rPr lang="en-US" altLang="ko-KR" sz="2500" b="1" i="0" dirty="0" err="1">
                <a:solidFill>
                  <a:srgbClr val="000000"/>
                </a:solidFill>
                <a:effectLst/>
              </a:rPr>
              <a:t>own_channel</a:t>
            </a:r>
            <a:r>
              <a:rPr lang="en-US" altLang="ko-KR" sz="2500" b="1" i="0" dirty="0">
                <a:solidFill>
                  <a:srgbClr val="000000"/>
                </a:solidFill>
                <a:effectLst/>
              </a:rPr>
              <a:t>'(</a:t>
            </a:r>
            <a:r>
              <a:rPr lang="ko-KR" altLang="en-US" sz="2500" b="1" i="0" dirty="0">
                <a:solidFill>
                  <a:srgbClr val="000000"/>
                </a:solidFill>
                <a:effectLst/>
              </a:rPr>
              <a:t>자신의 채널</a:t>
            </a:r>
            <a:r>
              <a:rPr lang="en-US" altLang="ko-KR" sz="2500" b="1" i="0" dirty="0">
                <a:solidFill>
                  <a:srgbClr val="000000"/>
                </a:solidFill>
                <a:effectLst/>
              </a:rPr>
              <a:t>)</a:t>
            </a:r>
            <a:r>
              <a:rPr lang="en-US" altLang="ko-KR" sz="2500" i="0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sz="2500" i="0" dirty="0">
                <a:solidFill>
                  <a:srgbClr val="000000"/>
                </a:solidFill>
                <a:effectLst/>
              </a:rPr>
              <a:t>컬럼 추가를 통해 구분 가능하도록 하였음</a:t>
            </a:r>
            <a:r>
              <a:rPr lang="en-US" altLang="ko-KR" sz="2500" i="0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en-US" altLang="ko-KR" sz="2500" i="0" dirty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000000"/>
                </a:solidFill>
                <a:effectLst/>
              </a:rPr>
              <a:t>True(</a:t>
            </a:r>
            <a:r>
              <a:rPr lang="ko-KR" altLang="en-US" sz="2500" b="1" i="0" dirty="0">
                <a:solidFill>
                  <a:srgbClr val="000000"/>
                </a:solidFill>
                <a:effectLst/>
              </a:rPr>
              <a:t>자신의 </a:t>
            </a:r>
            <a:r>
              <a:rPr lang="ko-KR" altLang="en-US" sz="2500" b="1" i="0" dirty="0" err="1">
                <a:solidFill>
                  <a:srgbClr val="000000"/>
                </a:solidFill>
                <a:effectLst/>
              </a:rPr>
              <a:t>채팅방</a:t>
            </a:r>
            <a:r>
              <a:rPr lang="en-US" altLang="ko-KR" sz="2500" b="1" i="0" dirty="0">
                <a:solidFill>
                  <a:srgbClr val="000000"/>
                </a:solidFill>
                <a:effectLst/>
              </a:rPr>
              <a:t>) - False(</a:t>
            </a:r>
            <a:r>
              <a:rPr lang="ko-KR" altLang="en-US" sz="2500" b="1" i="0" dirty="0">
                <a:solidFill>
                  <a:srgbClr val="000000"/>
                </a:solidFill>
                <a:effectLst/>
              </a:rPr>
              <a:t>다른 </a:t>
            </a:r>
            <a:r>
              <a:rPr lang="ko-KR" altLang="en-US" sz="2500" b="1" i="0" dirty="0" err="1">
                <a:solidFill>
                  <a:srgbClr val="000000"/>
                </a:solidFill>
                <a:effectLst/>
              </a:rPr>
              <a:t>셀럽의</a:t>
            </a:r>
            <a:r>
              <a:rPr lang="ko-KR" altLang="en-US" sz="2500" b="1" i="0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sz="2500" b="1" i="0" dirty="0" err="1">
                <a:solidFill>
                  <a:srgbClr val="000000"/>
                </a:solidFill>
                <a:effectLst/>
              </a:rPr>
              <a:t>채팅방</a:t>
            </a:r>
            <a:r>
              <a:rPr lang="en-US" altLang="ko-KR" sz="2500" b="1" i="0" dirty="0">
                <a:solidFill>
                  <a:srgbClr val="000000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469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FD310B-D105-491F-B7BE-966AF5551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638489"/>
              </p:ext>
            </p:extLst>
          </p:nvPr>
        </p:nvGraphicFramePr>
        <p:xfrm>
          <a:off x="1905000" y="2691493"/>
          <a:ext cx="14477999" cy="6553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25254">
                  <a:extLst>
                    <a:ext uri="{9D8B030D-6E8A-4147-A177-3AD203B41FA5}">
                      <a16:colId xmlns:a16="http://schemas.microsoft.com/office/drawing/2014/main" val="467307230"/>
                    </a:ext>
                  </a:extLst>
                </a:gridCol>
                <a:gridCol w="2376982">
                  <a:extLst>
                    <a:ext uri="{9D8B030D-6E8A-4147-A177-3AD203B41FA5}">
                      <a16:colId xmlns:a16="http://schemas.microsoft.com/office/drawing/2014/main" val="557775076"/>
                    </a:ext>
                  </a:extLst>
                </a:gridCol>
                <a:gridCol w="9075763">
                  <a:extLst>
                    <a:ext uri="{9D8B030D-6E8A-4147-A177-3AD203B41FA5}">
                      <a16:colId xmlns:a16="http://schemas.microsoft.com/office/drawing/2014/main" val="2054634877"/>
                    </a:ext>
                  </a:extLst>
                </a:gridCol>
              </a:tblGrid>
              <a:tr h="11789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2800" b="1" u="none" strike="noStrike" cap="none" dirty="0">
                          <a:solidFill>
                            <a:schemeClr val="bg1"/>
                          </a:solidFill>
                        </a:rPr>
                        <a:t>훈련생</a:t>
                      </a:r>
                      <a:endParaRPr sz="28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50" marB="45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2800" b="1" u="none" strike="noStrike" cap="none" dirty="0">
                          <a:solidFill>
                            <a:schemeClr val="bg1"/>
                          </a:solidFill>
                        </a:rPr>
                        <a:t>역할</a:t>
                      </a:r>
                      <a:endParaRPr sz="28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50" marB="45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2800" b="1" u="none" strike="noStrike" cap="none" dirty="0">
                          <a:solidFill>
                            <a:schemeClr val="bg1"/>
                          </a:solidFill>
                        </a:rPr>
                        <a:t>담당 업무</a:t>
                      </a:r>
                      <a:endParaRPr sz="28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50" marB="45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895053"/>
                  </a:ext>
                </a:extLst>
              </a:tr>
              <a:tr h="26871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altLang="en-US" sz="2400" i="0" u="none" strike="noStrike" cap="none" dirty="0">
                          <a:solidFill>
                            <a:srgbClr val="3A3838"/>
                          </a:solidFill>
                          <a:latin typeface="+mj-ea"/>
                          <a:ea typeface="+mj-ea"/>
                        </a:rPr>
                        <a:t>최유진</a:t>
                      </a:r>
                      <a:endParaRPr sz="2800" b="0" i="0" u="none" strike="noStrike" cap="none" dirty="0">
                        <a:solidFill>
                          <a:srgbClr val="3A3838"/>
                        </a:solidFill>
                        <a:latin typeface="+mj-ea"/>
                        <a:ea typeface="+mj-ea"/>
                      </a:endParaRPr>
                    </a:p>
                  </a:txBody>
                  <a:tcPr marL="91450" marR="91450" marT="45750" marB="45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2400" i="0" u="none" strike="noStrike" cap="none" dirty="0">
                          <a:solidFill>
                            <a:srgbClr val="3A3838"/>
                          </a:solidFill>
                          <a:latin typeface="+mj-ea"/>
                          <a:ea typeface="+mj-ea"/>
                          <a:cs typeface="Calibri"/>
                          <a:sym typeface="Calibri"/>
                        </a:rPr>
                        <a:t>팀장</a:t>
                      </a:r>
                      <a:endParaRPr sz="2400" i="0" u="none" strike="noStrike" cap="none" dirty="0">
                        <a:solidFill>
                          <a:srgbClr val="3A3838"/>
                        </a:solidFill>
                        <a:latin typeface="+mj-ea"/>
                        <a:ea typeface="+mj-ea"/>
                        <a:cs typeface="Calibri"/>
                        <a:sym typeface="Calibri"/>
                      </a:endParaRPr>
                    </a:p>
                  </a:txBody>
                  <a:tcPr marL="91450" marR="91450" marT="45750" marB="45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2400" b="1" i="0" u="none" strike="noStrike" cap="none" dirty="0">
                          <a:solidFill>
                            <a:srgbClr val="3A3838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altLang="en-US" sz="2400" i="0" u="none" strike="noStrike" cap="none" dirty="0">
                          <a:solidFill>
                            <a:srgbClr val="3A3838"/>
                          </a:solidFill>
                          <a:latin typeface="+mj-ea"/>
                          <a:ea typeface="+mj-ea"/>
                        </a:rPr>
                        <a:t>데이터 </a:t>
                      </a:r>
                      <a:r>
                        <a:rPr lang="ko-KR" altLang="en-US" sz="2400" i="0" u="none" strike="noStrike" cap="none" dirty="0" err="1">
                          <a:solidFill>
                            <a:srgbClr val="3A3838"/>
                          </a:solidFill>
                          <a:latin typeface="+mj-ea"/>
                          <a:ea typeface="+mj-ea"/>
                        </a:rPr>
                        <a:t>전처리</a:t>
                      </a:r>
                      <a:r>
                        <a:rPr lang="ko-KR" altLang="en-US" sz="2400" i="0" u="none" strike="noStrike" cap="none" dirty="0">
                          <a:solidFill>
                            <a:srgbClr val="3A3838"/>
                          </a:solidFill>
                          <a:latin typeface="+mj-ea"/>
                          <a:ea typeface="+mj-ea"/>
                        </a:rPr>
                        <a:t> 및 분석</a:t>
                      </a:r>
                      <a:endParaRPr sz="2000" i="0" u="none" strike="noStrike" cap="none" dirty="0">
                        <a:latin typeface="+mj-ea"/>
                        <a:ea typeface="+mj-ea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2400" b="1" i="0" u="none" strike="noStrike" cap="none" dirty="0">
                          <a:solidFill>
                            <a:srgbClr val="3A3838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altLang="en-US" sz="2400" i="0" u="none" strike="noStrike" cap="none" dirty="0">
                          <a:solidFill>
                            <a:srgbClr val="3A3838"/>
                          </a:solidFill>
                          <a:latin typeface="+mj-ea"/>
                          <a:ea typeface="+mj-ea"/>
                          <a:cs typeface="Calibri"/>
                          <a:sym typeface="Calibri"/>
                        </a:rPr>
                        <a:t>가설 검정</a:t>
                      </a:r>
                      <a:endParaRPr sz="2400" i="0" u="none" strike="noStrike" cap="none" dirty="0">
                        <a:solidFill>
                          <a:srgbClr val="3A3838"/>
                        </a:solidFill>
                        <a:latin typeface="+mj-ea"/>
                        <a:ea typeface="+mj-ea"/>
                        <a:cs typeface="Calibri"/>
                        <a:sym typeface="Calibri"/>
                      </a:endParaRPr>
                    </a:p>
                  </a:txBody>
                  <a:tcPr marL="91450" marR="91450" marT="45750" marB="45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803561"/>
                  </a:ext>
                </a:extLst>
              </a:tr>
              <a:tr h="26871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Calibri"/>
                        <a:buNone/>
                      </a:pPr>
                      <a:r>
                        <a:rPr lang="ko-KR" altLang="en-US" sz="2400" b="0" i="0" u="none" strike="noStrike" cap="none" dirty="0">
                          <a:solidFill>
                            <a:srgbClr val="3A3838"/>
                          </a:solidFill>
                          <a:latin typeface="+mj-ea"/>
                          <a:ea typeface="+mj-ea"/>
                        </a:rPr>
                        <a:t>오동호</a:t>
                      </a:r>
                      <a:endParaRPr sz="2400" b="0" i="0" u="none" strike="noStrike" cap="none" dirty="0">
                        <a:solidFill>
                          <a:srgbClr val="3A3838"/>
                        </a:solidFill>
                        <a:latin typeface="+mj-ea"/>
                        <a:ea typeface="+mj-ea"/>
                      </a:endParaRPr>
                    </a:p>
                  </a:txBody>
                  <a:tcPr marL="91450" marR="91450" marT="45750" marB="45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2400" i="0" u="none" strike="noStrike" cap="none" dirty="0">
                          <a:solidFill>
                            <a:srgbClr val="3A3838"/>
                          </a:solidFill>
                          <a:latin typeface="+mj-ea"/>
                          <a:ea typeface="+mj-ea"/>
                        </a:rPr>
                        <a:t>팀원</a:t>
                      </a:r>
                      <a:endParaRPr sz="2400" i="0" u="none" strike="noStrike" cap="none" dirty="0">
                        <a:solidFill>
                          <a:srgbClr val="3A3838"/>
                        </a:solidFill>
                        <a:latin typeface="+mj-ea"/>
                        <a:ea typeface="+mj-ea"/>
                      </a:endParaRPr>
                    </a:p>
                  </a:txBody>
                  <a:tcPr marL="91450" marR="91450" marT="45750" marB="45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2400" b="1" i="0" u="none" strike="noStrike" cap="none" dirty="0">
                          <a:solidFill>
                            <a:srgbClr val="3A3838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altLang="en-US" sz="2400" i="0" u="none" strike="noStrike" cap="none" dirty="0">
                          <a:solidFill>
                            <a:srgbClr val="3A3838"/>
                          </a:solidFill>
                          <a:latin typeface="+mj-ea"/>
                          <a:ea typeface="+mj-ea"/>
                        </a:rPr>
                        <a:t>데이터 </a:t>
                      </a:r>
                      <a:r>
                        <a:rPr lang="ko-KR" altLang="en-US" sz="2400" i="0" u="none" strike="noStrike" cap="none" dirty="0" err="1">
                          <a:solidFill>
                            <a:srgbClr val="3A3838"/>
                          </a:solidFill>
                          <a:latin typeface="+mj-ea"/>
                          <a:ea typeface="+mj-ea"/>
                        </a:rPr>
                        <a:t>전처리</a:t>
                      </a:r>
                      <a:r>
                        <a:rPr lang="ko-KR" altLang="en-US" sz="2400" i="0" u="none" strike="noStrike" cap="none" dirty="0">
                          <a:solidFill>
                            <a:srgbClr val="3A3838"/>
                          </a:solidFill>
                          <a:latin typeface="+mj-ea"/>
                          <a:ea typeface="+mj-ea"/>
                        </a:rPr>
                        <a:t> </a:t>
                      </a:r>
                      <a:endParaRPr sz="2400" i="0" u="none" strike="noStrike" cap="none" dirty="0">
                        <a:solidFill>
                          <a:srgbClr val="3A3838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2400" b="1" i="0" u="none" strike="noStrike" cap="none" dirty="0">
                          <a:solidFill>
                            <a:srgbClr val="3A3838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altLang="en-US" sz="2400" b="0" i="0" u="none" strike="noStrike" cap="none" dirty="0">
                          <a:solidFill>
                            <a:srgbClr val="3A3838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데이터 시각화</a:t>
                      </a:r>
                      <a:r>
                        <a:rPr lang="en-US" altLang="ko-KR" sz="2400" b="0" i="0" u="none" strike="noStrike" cap="none" dirty="0">
                          <a:solidFill>
                            <a:srgbClr val="3A3838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(Tableau)</a:t>
                      </a:r>
                      <a:endParaRPr sz="2400" b="0" i="0" u="none" strike="noStrike" cap="none" dirty="0">
                        <a:solidFill>
                          <a:srgbClr val="3A3838"/>
                        </a:solidFill>
                        <a:latin typeface="+mj-ea"/>
                        <a:ea typeface="+mj-ea"/>
                      </a:endParaRPr>
                    </a:p>
                  </a:txBody>
                  <a:tcPr marL="91450" marR="91450" marT="45750" marB="45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651614"/>
                  </a:ext>
                </a:extLst>
              </a:tr>
            </a:tbl>
          </a:graphicData>
        </a:graphic>
      </p:graphicFrame>
      <p:sp>
        <p:nvSpPr>
          <p:cNvPr id="3" name="Google Shape;153;p5">
            <a:extLst>
              <a:ext uri="{FF2B5EF4-FFF2-40B4-BE49-F238E27FC236}">
                <a16:creationId xmlns:a16="http://schemas.microsoft.com/office/drawing/2014/main" id="{80F33C92-4AB9-7B43-078F-5B56FBD783A2}"/>
              </a:ext>
            </a:extLst>
          </p:cNvPr>
          <p:cNvSpPr txBox="1"/>
          <p:nvPr/>
        </p:nvSpPr>
        <p:spPr>
          <a:xfrm>
            <a:off x="2003912" y="1092301"/>
            <a:ext cx="50405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4000" b="1" i="0" u="none" strike="noStrike" cap="none" dirty="0">
                <a:solidFill>
                  <a:srgbClr val="D0CECE"/>
                </a:solidFill>
                <a:latin typeface="+mj-ea"/>
                <a:ea typeface="+mj-ea"/>
                <a:cs typeface="Arial"/>
                <a:sym typeface="Arial"/>
              </a:rPr>
              <a:t>▶</a:t>
            </a:r>
            <a:endParaRPr sz="4000" b="1" i="0" u="none" strike="noStrike" cap="none" dirty="0">
              <a:solidFill>
                <a:srgbClr val="D0CECE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" name="Google Shape;154;p5">
            <a:extLst>
              <a:ext uri="{FF2B5EF4-FFF2-40B4-BE49-F238E27FC236}">
                <a16:creationId xmlns:a16="http://schemas.microsoft.com/office/drawing/2014/main" id="{C0BBED81-A716-BBC2-1E8F-3F0D626C82CE}"/>
              </a:ext>
            </a:extLst>
          </p:cNvPr>
          <p:cNvSpPr txBox="1"/>
          <p:nvPr/>
        </p:nvSpPr>
        <p:spPr>
          <a:xfrm>
            <a:off x="2438400" y="1042307"/>
            <a:ext cx="102081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32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 팀 역할 및 구성도</a:t>
            </a:r>
            <a:endParaRPr sz="32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7929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03.</a:t>
            </a:r>
            <a:r>
              <a:rPr lang="ko-KR" altLang="en-US" sz="3000" b="1" dirty="0">
                <a:latin typeface="+mn-ea"/>
              </a:rPr>
              <a:t>데이터 분석 및 </a:t>
            </a:r>
            <a:r>
              <a:rPr lang="ko-KR" altLang="en-US" sz="3000" b="1" dirty="0" err="1">
                <a:latin typeface="+mn-ea"/>
              </a:rPr>
              <a:t>전처리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1" y="1491045"/>
            <a:ext cx="64342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 err="1"/>
              <a:t>셀럽</a:t>
            </a:r>
            <a:r>
              <a:rPr lang="ko-KR" altLang="en-US" sz="3400" b="1" dirty="0"/>
              <a:t> 간 대화 데이터 제거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4607F-EEC1-87FA-9616-7FC14C78F593}"/>
              </a:ext>
            </a:extLst>
          </p:cNvPr>
          <p:cNvSpPr txBox="1"/>
          <p:nvPr/>
        </p:nvSpPr>
        <p:spPr>
          <a:xfrm>
            <a:off x="2362200" y="7658100"/>
            <a:ext cx="13938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000" b="0" i="0" dirty="0" err="1">
                <a:solidFill>
                  <a:srgbClr val="000000"/>
                </a:solidFill>
                <a:effectLst/>
                <a:latin typeface="Helvetica Neue"/>
              </a:rPr>
              <a:t>팬심은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latin typeface="Helvetica Neue"/>
              </a:rPr>
              <a:t> 팬과 소통하는 것이 핵심인 플랫폼이기에 </a:t>
            </a:r>
            <a:r>
              <a:rPr lang="ko-KR" altLang="en-US" sz="3000" b="1" i="0" dirty="0" err="1">
                <a:solidFill>
                  <a:srgbClr val="000000"/>
                </a:solidFill>
                <a:effectLst/>
                <a:latin typeface="Helvetica Neue"/>
              </a:rPr>
              <a:t>셀럽끼리</a:t>
            </a:r>
            <a:r>
              <a:rPr lang="ko-KR" altLang="en-US" sz="3000" b="1" i="0" dirty="0">
                <a:solidFill>
                  <a:srgbClr val="000000"/>
                </a:solidFill>
                <a:effectLst/>
                <a:latin typeface="Helvetica Neue"/>
              </a:rPr>
              <a:t> 대화한 데이터는 </a:t>
            </a:r>
            <a:r>
              <a:rPr lang="ko-KR" altLang="en-US" sz="3000" b="1" dirty="0">
                <a:solidFill>
                  <a:srgbClr val="000000"/>
                </a:solidFill>
                <a:latin typeface="Helvetica Neue"/>
              </a:rPr>
              <a:t>제거</a:t>
            </a:r>
            <a:endParaRPr lang="en-US" altLang="ko-KR" sz="3000" b="1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F3FEED-4BF7-AB0B-EC85-548CC4D28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849815"/>
            <a:ext cx="6434289" cy="34507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FD92C5-87C6-A23F-9CC5-391DAB0D7FF1}"/>
              </a:ext>
            </a:extLst>
          </p:cNvPr>
          <p:cNvSpPr txBox="1"/>
          <p:nvPr/>
        </p:nvSpPr>
        <p:spPr>
          <a:xfrm>
            <a:off x="2805462" y="3408890"/>
            <a:ext cx="347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← 자신의 채팅방에서 대화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A922AF-27AE-67EB-C257-380A5D3DC054}"/>
              </a:ext>
            </a:extLst>
          </p:cNvPr>
          <p:cNvSpPr txBox="1"/>
          <p:nvPr/>
        </p:nvSpPr>
        <p:spPr>
          <a:xfrm>
            <a:off x="2805461" y="4654693"/>
            <a:ext cx="370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← 타 </a:t>
            </a:r>
            <a:r>
              <a:rPr lang="ko-KR" altLang="en-US" sz="2000" b="1" dirty="0" err="1">
                <a:solidFill>
                  <a:srgbClr val="FF0000"/>
                </a:solidFill>
              </a:rPr>
              <a:t>셀럽의</a:t>
            </a:r>
            <a:r>
              <a:rPr lang="ko-KR" altLang="en-US" sz="2000" b="1" dirty="0">
                <a:solidFill>
                  <a:srgbClr val="FF0000"/>
                </a:solidFill>
              </a:rPr>
              <a:t> 채팅방에서 대화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74DFE6-54BE-6E2A-E84F-344AB159EFCA}"/>
              </a:ext>
            </a:extLst>
          </p:cNvPr>
          <p:cNvSpPr txBox="1"/>
          <p:nvPr/>
        </p:nvSpPr>
        <p:spPr>
          <a:xfrm>
            <a:off x="8896597" y="3690018"/>
            <a:ext cx="870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i="0" dirty="0">
                <a:solidFill>
                  <a:srgbClr val="000000"/>
                </a:solidFill>
                <a:effectLst/>
                <a:latin typeface="Helvetica Neue"/>
              </a:rPr>
              <a:t>타 </a:t>
            </a:r>
            <a:r>
              <a:rPr lang="ko-KR" altLang="en-US" sz="3600" b="1" i="0" dirty="0" err="1">
                <a:solidFill>
                  <a:srgbClr val="000000"/>
                </a:solidFill>
                <a:effectLst/>
                <a:latin typeface="Helvetica Neue"/>
              </a:rPr>
              <a:t>셀럽의</a:t>
            </a:r>
            <a:r>
              <a:rPr lang="ko-KR" altLang="en-US" sz="3600" b="1" i="0" dirty="0">
                <a:solidFill>
                  <a:srgbClr val="000000"/>
                </a:solidFill>
                <a:effectLst/>
                <a:latin typeface="Helvetica Neue"/>
              </a:rPr>
              <a:t> 채팅방에서 행한 채팅은 전체의 약 </a:t>
            </a:r>
            <a:r>
              <a:rPr lang="en-US" altLang="ko-KR" sz="3600" b="1" i="0" dirty="0">
                <a:solidFill>
                  <a:srgbClr val="FF0000"/>
                </a:solidFill>
                <a:effectLst/>
                <a:latin typeface="Helvetica Neue"/>
              </a:rPr>
              <a:t>3.4%</a:t>
            </a:r>
          </a:p>
        </p:txBody>
      </p:sp>
    </p:spTree>
    <p:extLst>
      <p:ext uri="{BB962C8B-B14F-4D97-AF65-F5344CB8AC3E}">
        <p14:creationId xmlns:p14="http://schemas.microsoft.com/office/powerpoint/2010/main" val="987329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03.</a:t>
            </a:r>
            <a:r>
              <a:rPr lang="ko-KR" altLang="en-US" sz="3000" b="1" dirty="0">
                <a:latin typeface="+mn-ea"/>
              </a:rPr>
              <a:t>데이터 분석 및 </a:t>
            </a:r>
            <a:r>
              <a:rPr lang="ko-KR" altLang="en-US" sz="3000" b="1" dirty="0" err="1">
                <a:latin typeface="+mn-ea"/>
              </a:rPr>
              <a:t>전처리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44759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제거 후 </a:t>
            </a:r>
            <a:r>
              <a:rPr lang="ko-KR" altLang="en-US" sz="3400" b="1" dirty="0" err="1"/>
              <a:t>셀럽</a:t>
            </a:r>
            <a:r>
              <a:rPr lang="ko-KR" altLang="en-US" sz="3400" b="1" dirty="0"/>
              <a:t> 수 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4607F-EEC1-87FA-9616-7FC14C78F593}"/>
              </a:ext>
            </a:extLst>
          </p:cNvPr>
          <p:cNvSpPr txBox="1"/>
          <p:nvPr/>
        </p:nvSpPr>
        <p:spPr>
          <a:xfrm>
            <a:off x="2666998" y="7532396"/>
            <a:ext cx="13639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>
                <a:solidFill>
                  <a:srgbClr val="000000"/>
                </a:solidFill>
                <a:latin typeface="Helvetica Neue"/>
              </a:rPr>
              <a:t>셀럽</a:t>
            </a:r>
            <a:r>
              <a:rPr lang="ko-KR" altLang="en-US" sz="4000" dirty="0">
                <a:solidFill>
                  <a:srgbClr val="000000"/>
                </a:solidFill>
                <a:latin typeface="Helvetica Neue"/>
              </a:rPr>
              <a:t> 간 대화 데이터 제거 후 데이터 내 </a:t>
            </a:r>
            <a:r>
              <a:rPr lang="ko-KR" altLang="en-US" sz="4000" dirty="0" err="1">
                <a:solidFill>
                  <a:srgbClr val="000000"/>
                </a:solidFill>
                <a:latin typeface="Helvetica Neue"/>
              </a:rPr>
              <a:t>셀럽의</a:t>
            </a:r>
            <a:r>
              <a:rPr lang="ko-KR" altLang="en-US" sz="4000" dirty="0">
                <a:solidFill>
                  <a:srgbClr val="000000"/>
                </a:solidFill>
                <a:latin typeface="Helvetica Neue"/>
              </a:rPr>
              <a:t> 수가</a:t>
            </a:r>
            <a:endParaRPr lang="en-US" altLang="ko-KR" sz="4000" dirty="0">
              <a:solidFill>
                <a:srgbClr val="000000"/>
              </a:solidFill>
              <a:latin typeface="Helvetica Neue"/>
            </a:endParaRPr>
          </a:p>
          <a:p>
            <a:pPr algn="ctr"/>
            <a:r>
              <a:rPr lang="en-US" altLang="ko-KR" sz="4000" b="1" dirty="0">
                <a:solidFill>
                  <a:srgbClr val="000000"/>
                </a:solidFill>
                <a:latin typeface="Helvetica Neue"/>
              </a:rPr>
              <a:t>421</a:t>
            </a:r>
            <a:r>
              <a:rPr lang="ko-KR" altLang="en-US" sz="4000" b="1" dirty="0">
                <a:solidFill>
                  <a:srgbClr val="000000"/>
                </a:solidFill>
                <a:latin typeface="Helvetica Neue"/>
              </a:rPr>
              <a:t>명</a:t>
            </a:r>
            <a:r>
              <a:rPr lang="ko-KR" altLang="en-US" sz="4000" dirty="0">
                <a:solidFill>
                  <a:srgbClr val="000000"/>
                </a:solidFill>
                <a:latin typeface="Helvetica Neue"/>
              </a:rPr>
              <a:t>에서 </a:t>
            </a:r>
            <a:r>
              <a:rPr lang="en-US" altLang="ko-KR" sz="4000" b="1" dirty="0">
                <a:solidFill>
                  <a:srgbClr val="000000"/>
                </a:solidFill>
                <a:latin typeface="Helvetica Neue"/>
              </a:rPr>
              <a:t>225</a:t>
            </a:r>
            <a:r>
              <a:rPr lang="ko-KR" altLang="en-US" sz="4000" b="1" dirty="0">
                <a:solidFill>
                  <a:srgbClr val="000000"/>
                </a:solidFill>
                <a:latin typeface="Helvetica Neue"/>
              </a:rPr>
              <a:t>명</a:t>
            </a:r>
            <a:r>
              <a:rPr lang="ko-KR" altLang="en-US" sz="4000" dirty="0">
                <a:solidFill>
                  <a:srgbClr val="000000"/>
                </a:solidFill>
                <a:latin typeface="Helvetica Neue"/>
              </a:rPr>
              <a:t>으로 </a:t>
            </a:r>
            <a:r>
              <a:rPr lang="ko-KR" altLang="en-US" sz="4000" dirty="0">
                <a:solidFill>
                  <a:srgbClr val="FF0000"/>
                </a:solidFill>
                <a:latin typeface="Helvetica Neue"/>
              </a:rPr>
              <a:t>감소</a:t>
            </a:r>
            <a:r>
              <a:rPr lang="ko-KR" altLang="en-US" sz="4000" dirty="0">
                <a:solidFill>
                  <a:srgbClr val="000000"/>
                </a:solidFill>
                <a:latin typeface="Helvetica Neue"/>
              </a:rPr>
              <a:t> </a:t>
            </a:r>
            <a:endParaRPr lang="ko-KR" altLang="en-US" sz="4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BDA740-8B2E-7A23-5308-B6B91ECE5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842" y="5231138"/>
            <a:ext cx="6678315" cy="13511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4D3F364-AAEB-4706-AA9D-A0F57BBB9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843" y="3083383"/>
            <a:ext cx="6678315" cy="1351194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AA5F5EDD-EED5-DE4B-EA6D-A32C35887D6F}"/>
              </a:ext>
            </a:extLst>
          </p:cNvPr>
          <p:cNvSpPr/>
          <p:nvPr/>
        </p:nvSpPr>
        <p:spPr>
          <a:xfrm>
            <a:off x="8801099" y="4336939"/>
            <a:ext cx="685800" cy="6096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29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03.</a:t>
            </a:r>
            <a:r>
              <a:rPr lang="ko-KR" altLang="en-US" sz="3000" b="1" dirty="0">
                <a:latin typeface="+mn-ea"/>
              </a:rPr>
              <a:t>데이터 분석 및 </a:t>
            </a:r>
            <a:r>
              <a:rPr lang="ko-KR" altLang="en-US" sz="3000" b="1" dirty="0" err="1">
                <a:latin typeface="+mn-ea"/>
              </a:rPr>
              <a:t>전처리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4038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 err="1"/>
              <a:t>결측치</a:t>
            </a:r>
            <a:r>
              <a:rPr lang="ko-KR" altLang="en-US" sz="3400" b="1" dirty="0"/>
              <a:t> 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4607F-EEC1-87FA-9616-7FC14C78F593}"/>
              </a:ext>
            </a:extLst>
          </p:cNvPr>
          <p:cNvSpPr txBox="1"/>
          <p:nvPr/>
        </p:nvSpPr>
        <p:spPr>
          <a:xfrm>
            <a:off x="2324100" y="7891074"/>
            <a:ext cx="13639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i="0" dirty="0">
                <a:solidFill>
                  <a:srgbClr val="000000"/>
                </a:solidFill>
                <a:effectLst/>
                <a:latin typeface="Helvetica Neue"/>
              </a:rPr>
              <a:t>아프리카</a:t>
            </a:r>
            <a:r>
              <a:rPr lang="en-US" altLang="ko-KR" sz="4000" b="1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4000" b="1" i="0" dirty="0" err="1">
                <a:solidFill>
                  <a:srgbClr val="000000"/>
                </a:solidFill>
                <a:effectLst/>
                <a:latin typeface="Helvetica Neue"/>
              </a:rPr>
              <a:t>트위치</a:t>
            </a:r>
            <a:r>
              <a:rPr lang="en-US" altLang="ko-KR" sz="4000" b="1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4000" b="1" i="0" dirty="0">
                <a:solidFill>
                  <a:srgbClr val="000000"/>
                </a:solidFill>
                <a:effectLst/>
                <a:latin typeface="Helvetica Neue"/>
              </a:rPr>
              <a:t>유튜브 수 컬럼 </a:t>
            </a:r>
            <a:r>
              <a:rPr lang="ko-KR" altLang="en-US" sz="4000" b="1" i="0" dirty="0" err="1">
                <a:solidFill>
                  <a:srgbClr val="000000"/>
                </a:solidFill>
                <a:effectLst/>
                <a:latin typeface="Helvetica Neue"/>
              </a:rPr>
              <a:t>결측치</a:t>
            </a:r>
            <a:r>
              <a:rPr lang="ko-KR" altLang="en-US" sz="4000" b="1" i="0" dirty="0">
                <a:solidFill>
                  <a:srgbClr val="000000"/>
                </a:solidFill>
                <a:effectLst/>
                <a:latin typeface="Helvetica Neue"/>
              </a:rPr>
              <a:t> 확인 </a:t>
            </a:r>
            <a:r>
              <a:rPr lang="en-US" altLang="ko-KR" sz="40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endParaRPr lang="ko-KR" altLang="en-US" sz="40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A1BF9-4BF3-F419-4E86-942BACA43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478" y="2874405"/>
            <a:ext cx="6638007" cy="36451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F88D8D-559F-BD9C-E9E6-C6585D8FF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922" y="2754604"/>
            <a:ext cx="6324600" cy="376105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0D9621A-FC6C-1533-C886-C13BFB3F549E}"/>
              </a:ext>
            </a:extLst>
          </p:cNvPr>
          <p:cNvSpPr/>
          <p:nvPr/>
        </p:nvSpPr>
        <p:spPr>
          <a:xfrm>
            <a:off x="10058400" y="5095754"/>
            <a:ext cx="6248396" cy="1323439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72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03.</a:t>
            </a:r>
            <a:r>
              <a:rPr lang="ko-KR" altLang="en-US" sz="3000" b="1" dirty="0">
                <a:latin typeface="+mn-ea"/>
              </a:rPr>
              <a:t>데이터 분석 및 </a:t>
            </a:r>
            <a:r>
              <a:rPr lang="ko-KR" altLang="en-US" sz="3000" b="1" dirty="0" err="1">
                <a:latin typeface="+mn-ea"/>
              </a:rPr>
              <a:t>전처리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4038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 err="1"/>
              <a:t>결측치</a:t>
            </a:r>
            <a:r>
              <a:rPr lang="ko-KR" altLang="en-US" sz="3400" b="1" dirty="0"/>
              <a:t> 제거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4607F-EEC1-87FA-9616-7FC14C78F593}"/>
              </a:ext>
            </a:extLst>
          </p:cNvPr>
          <p:cNvSpPr txBox="1"/>
          <p:nvPr/>
        </p:nvSpPr>
        <p:spPr>
          <a:xfrm>
            <a:off x="9143999" y="6515100"/>
            <a:ext cx="739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i="0" dirty="0">
                <a:solidFill>
                  <a:srgbClr val="000000"/>
                </a:solidFill>
                <a:effectLst/>
                <a:latin typeface="Helvetica Neue"/>
              </a:rPr>
              <a:t>모든 </a:t>
            </a:r>
            <a:r>
              <a:rPr lang="ko-KR" altLang="en-US" sz="3200" b="1" i="0" dirty="0" err="1">
                <a:solidFill>
                  <a:srgbClr val="000000"/>
                </a:solidFill>
                <a:effectLst/>
                <a:latin typeface="Helvetica Neue"/>
              </a:rPr>
              <a:t>결측치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Helvetica Neue"/>
              </a:rPr>
              <a:t> 제거 확인</a:t>
            </a:r>
            <a:endParaRPr lang="en-US" altLang="ko-KR" sz="3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b="1" dirty="0">
              <a:solidFill>
                <a:srgbClr val="000000"/>
              </a:solidFill>
              <a:latin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i="0" dirty="0" err="1">
                <a:solidFill>
                  <a:srgbClr val="000000"/>
                </a:solidFill>
                <a:effectLst/>
                <a:latin typeface="Helvetica Neue"/>
              </a:rPr>
              <a:t>셀럽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Helvetica Neue"/>
              </a:rPr>
              <a:t> 수 </a:t>
            </a:r>
            <a:r>
              <a:rPr lang="en-US" altLang="ko-KR" sz="3200" b="1" dirty="0">
                <a:solidFill>
                  <a:srgbClr val="000000"/>
                </a:solidFill>
                <a:latin typeface="Helvetica Neue"/>
              </a:rPr>
              <a:t>421</a:t>
            </a:r>
            <a:r>
              <a:rPr lang="ko-KR" altLang="en-US" sz="3200" b="1" dirty="0">
                <a:solidFill>
                  <a:srgbClr val="000000"/>
                </a:solidFill>
                <a:latin typeface="Helvetica Neue"/>
              </a:rPr>
              <a:t>명에서 </a:t>
            </a:r>
            <a:r>
              <a:rPr lang="en-US" altLang="ko-KR" sz="3200" b="1" dirty="0">
                <a:solidFill>
                  <a:srgbClr val="000000"/>
                </a:solidFill>
                <a:latin typeface="Helvetica Neue"/>
              </a:rPr>
              <a:t>212</a:t>
            </a:r>
            <a:r>
              <a:rPr lang="ko-KR" altLang="en-US" sz="3200" b="1" dirty="0">
                <a:solidFill>
                  <a:srgbClr val="000000"/>
                </a:solidFill>
                <a:latin typeface="Helvetica Neue"/>
              </a:rPr>
              <a:t>명으로 </a:t>
            </a:r>
            <a:r>
              <a:rPr lang="ko-KR" altLang="en-US" sz="3200" b="1" dirty="0">
                <a:solidFill>
                  <a:srgbClr val="FF0000"/>
                </a:solidFill>
                <a:latin typeface="Helvetica Neue"/>
              </a:rPr>
              <a:t>감소</a:t>
            </a:r>
            <a:endParaRPr lang="ko-KR" altLang="en-US" sz="3200" b="1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30EF56-B37F-7616-1F44-41B689403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7604"/>
            <a:ext cx="6414379" cy="74256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6372DE-63F2-C3F8-A393-BFBACFDE7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001" y="3682560"/>
            <a:ext cx="6009798" cy="14609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2C8D010-EA64-2128-247B-0877B43C1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5001" y="1843170"/>
            <a:ext cx="6009798" cy="1215936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BA481A0D-E0C7-C5A5-D915-20C1872F184B}"/>
              </a:ext>
            </a:extLst>
          </p:cNvPr>
          <p:cNvSpPr/>
          <p:nvPr/>
        </p:nvSpPr>
        <p:spPr>
          <a:xfrm>
            <a:off x="12153899" y="2929819"/>
            <a:ext cx="685800" cy="6096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263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03.</a:t>
            </a:r>
            <a:r>
              <a:rPr lang="ko-KR" altLang="en-US" sz="3000" b="1" dirty="0">
                <a:latin typeface="+mn-ea"/>
              </a:rPr>
              <a:t>데이터 분석 및 </a:t>
            </a:r>
            <a:r>
              <a:rPr lang="ko-KR" altLang="en-US" sz="3000" b="1" dirty="0" err="1">
                <a:latin typeface="+mn-ea"/>
              </a:rPr>
              <a:t>전처리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61387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컬럼 추가</a:t>
            </a:r>
            <a:r>
              <a:rPr lang="en-US" altLang="ko-KR" sz="3400" b="1" dirty="0"/>
              <a:t>(</a:t>
            </a:r>
            <a:r>
              <a:rPr lang="en-US" altLang="ko-KR" sz="3400" b="1" dirty="0" err="1"/>
              <a:t>total_follower</a:t>
            </a:r>
            <a:r>
              <a:rPr lang="en-US" altLang="ko-KR" sz="3400" b="1" dirty="0"/>
              <a:t>)</a:t>
            </a:r>
            <a:endParaRPr lang="ko-KR" altLang="en-US" sz="3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4607F-EEC1-87FA-9616-7FC14C78F593}"/>
              </a:ext>
            </a:extLst>
          </p:cNvPr>
          <p:cNvSpPr txBox="1"/>
          <p:nvPr/>
        </p:nvSpPr>
        <p:spPr>
          <a:xfrm>
            <a:off x="7688264" y="6182262"/>
            <a:ext cx="9464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000000"/>
                </a:solidFill>
                <a:latin typeface="Helvetica Neue"/>
              </a:rPr>
              <a:t>아프리카</a:t>
            </a:r>
            <a:r>
              <a:rPr lang="en-US" altLang="ko-KR" sz="4000" b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sz="4000" b="1" dirty="0" err="1">
                <a:solidFill>
                  <a:srgbClr val="000000"/>
                </a:solidFill>
                <a:latin typeface="Helvetica Neue"/>
              </a:rPr>
              <a:t>트위치</a:t>
            </a:r>
            <a:r>
              <a:rPr lang="en-US" altLang="ko-KR" sz="4000" b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sz="4000" b="1" dirty="0">
                <a:solidFill>
                  <a:srgbClr val="000000"/>
                </a:solidFill>
                <a:latin typeface="Helvetica Neue"/>
              </a:rPr>
              <a:t>유튜브 </a:t>
            </a:r>
            <a:r>
              <a:rPr lang="ko-KR" altLang="en-US" sz="4000" b="1" dirty="0" err="1">
                <a:solidFill>
                  <a:srgbClr val="000000"/>
                </a:solidFill>
                <a:latin typeface="Helvetica Neue"/>
              </a:rPr>
              <a:t>팔로워</a:t>
            </a:r>
            <a:r>
              <a:rPr lang="ko-KR" altLang="en-US" sz="4000" b="1" dirty="0">
                <a:solidFill>
                  <a:srgbClr val="000000"/>
                </a:solidFill>
                <a:latin typeface="Helvetica Neue"/>
              </a:rPr>
              <a:t> 수 합산</a:t>
            </a:r>
            <a:endParaRPr lang="en-US" altLang="ko-KR" sz="40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96AC01-504F-1FEB-78BD-6C0255E33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3" y="2406253"/>
            <a:ext cx="11769503" cy="990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A4F801-DA7D-0AA2-0200-7F464DB88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656429"/>
            <a:ext cx="4876800" cy="642958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D4E698B-1522-B273-F385-95BA3D94A4C3}"/>
              </a:ext>
            </a:extLst>
          </p:cNvPr>
          <p:cNvSpPr/>
          <p:nvPr/>
        </p:nvSpPr>
        <p:spPr>
          <a:xfrm>
            <a:off x="4038600" y="4489847"/>
            <a:ext cx="1828800" cy="568285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53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03.</a:t>
            </a:r>
            <a:r>
              <a:rPr lang="ko-KR" altLang="en-US" sz="3000" b="1" dirty="0">
                <a:latin typeface="+mn-ea"/>
              </a:rPr>
              <a:t>데이터 분석 및 </a:t>
            </a:r>
            <a:r>
              <a:rPr lang="ko-KR" altLang="en-US" sz="3000" b="1" dirty="0" err="1">
                <a:latin typeface="+mn-ea"/>
              </a:rPr>
              <a:t>전처리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61387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컬럼 추가</a:t>
            </a:r>
            <a:r>
              <a:rPr lang="en-US" altLang="ko-KR" sz="3400" b="1" dirty="0"/>
              <a:t>(</a:t>
            </a:r>
            <a:r>
              <a:rPr lang="en-US" altLang="ko-KR" sz="3400" b="1" dirty="0" err="1"/>
              <a:t>total_follower</a:t>
            </a:r>
            <a:r>
              <a:rPr lang="en-US" altLang="ko-KR" sz="3400" b="1" dirty="0"/>
              <a:t>)</a:t>
            </a:r>
            <a:endParaRPr lang="ko-KR" altLang="en-US" sz="3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4607F-EEC1-87FA-9616-7FC14C78F593}"/>
              </a:ext>
            </a:extLst>
          </p:cNvPr>
          <p:cNvSpPr txBox="1"/>
          <p:nvPr/>
        </p:nvSpPr>
        <p:spPr>
          <a:xfrm>
            <a:off x="1135062" y="8244760"/>
            <a:ext cx="9464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0" dirty="0">
                <a:solidFill>
                  <a:srgbClr val="000000"/>
                </a:solidFill>
                <a:effectLst/>
                <a:latin typeface="Helvetica Neue"/>
              </a:rPr>
              <a:t>RFM </a:t>
            </a:r>
            <a:r>
              <a:rPr lang="ko-KR" altLang="en-US" sz="4000" b="1" i="0" dirty="0">
                <a:solidFill>
                  <a:srgbClr val="000000"/>
                </a:solidFill>
                <a:effectLst/>
                <a:latin typeface="Helvetica Neue"/>
              </a:rPr>
              <a:t>분석을 위하여 필요한 특성만 추출</a:t>
            </a:r>
            <a:endParaRPr lang="en-US" altLang="ko-KR" sz="40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DDC2CA-E282-A462-0BF0-75AF722C5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2510161"/>
            <a:ext cx="7549468" cy="47198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63CF5B-D670-1510-F9B7-9470EA33E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468" y="2510161"/>
            <a:ext cx="8030596" cy="3900164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C08C88-8DCE-D624-14AB-B484E4E32C39}"/>
              </a:ext>
            </a:extLst>
          </p:cNvPr>
          <p:cNvSpPr/>
          <p:nvPr/>
        </p:nvSpPr>
        <p:spPr>
          <a:xfrm>
            <a:off x="11201400" y="6410325"/>
            <a:ext cx="6511614" cy="367665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5FB169-7C1A-C9DE-A7A5-E136D82F0DC8}"/>
              </a:ext>
            </a:extLst>
          </p:cNvPr>
          <p:cNvSpPr txBox="1"/>
          <p:nvPr/>
        </p:nvSpPr>
        <p:spPr>
          <a:xfrm>
            <a:off x="11811000" y="6714824"/>
            <a:ext cx="55816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/>
              <a:t>Created_at</a:t>
            </a:r>
            <a:r>
              <a:rPr lang="en-US" altLang="ko-KR" sz="2800" dirty="0"/>
              <a:t>(</a:t>
            </a:r>
            <a:r>
              <a:rPr lang="ko-KR" altLang="en-US" sz="2800" dirty="0"/>
              <a:t>메시지 전송 시간</a:t>
            </a:r>
            <a:r>
              <a:rPr lang="en-US" altLang="ko-KR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/>
              <a:t>Message_count</a:t>
            </a:r>
            <a:r>
              <a:rPr lang="en-US" altLang="ko-KR" sz="2800" dirty="0"/>
              <a:t>(</a:t>
            </a:r>
            <a:r>
              <a:rPr lang="ko-KR" altLang="en-US" sz="2800" dirty="0"/>
              <a:t>총 메시지 수</a:t>
            </a:r>
            <a:r>
              <a:rPr lang="en-US" altLang="ko-KR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/>
              <a:t>Total_follower</a:t>
            </a:r>
            <a:r>
              <a:rPr lang="en-US" altLang="ko-KR" sz="2800" dirty="0"/>
              <a:t>(</a:t>
            </a:r>
            <a:r>
              <a:rPr lang="ko-KR" altLang="en-US" sz="2800" dirty="0"/>
              <a:t>총 </a:t>
            </a:r>
            <a:r>
              <a:rPr lang="ko-KR" altLang="en-US" sz="2800" dirty="0" err="1"/>
              <a:t>팔로워</a:t>
            </a:r>
            <a:r>
              <a:rPr lang="ko-KR" altLang="en-US" sz="2800" dirty="0"/>
              <a:t> 수</a:t>
            </a:r>
            <a:r>
              <a:rPr lang="en-US" altLang="ko-KR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/>
              <a:t>Sender_id_secured</a:t>
            </a:r>
            <a:r>
              <a:rPr lang="en-US" altLang="ko-KR" sz="2800" dirty="0"/>
              <a:t>(</a:t>
            </a:r>
            <a:r>
              <a:rPr lang="ko-KR" altLang="en-US" sz="2800" dirty="0" err="1"/>
              <a:t>셀럽</a:t>
            </a:r>
            <a:r>
              <a:rPr lang="ko-KR" altLang="en-US" sz="2800" dirty="0"/>
              <a:t> </a:t>
            </a:r>
            <a:r>
              <a:rPr lang="en-US" altLang="ko-KR" sz="2800" dirty="0"/>
              <a:t>id)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1598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CD45BB9A-3359-AC56-7CB5-FD288998D1D1}"/>
              </a:ext>
            </a:extLst>
          </p:cNvPr>
          <p:cNvSpPr txBox="1">
            <a:spLocks/>
          </p:cNvSpPr>
          <p:nvPr/>
        </p:nvSpPr>
        <p:spPr>
          <a:xfrm>
            <a:off x="4886721" y="4798213"/>
            <a:ext cx="851455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13716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4400" b="1" spc="-10" dirty="0"/>
              <a:t>가설 검정</a:t>
            </a:r>
            <a:endParaRPr lang="en-US" altLang="ko-KR" sz="4400" b="1" spc="-10" dirty="0"/>
          </a:p>
        </p:txBody>
      </p:sp>
    </p:spTree>
    <p:extLst>
      <p:ext uri="{BB962C8B-B14F-4D97-AF65-F5344CB8AC3E}">
        <p14:creationId xmlns:p14="http://schemas.microsoft.com/office/powerpoint/2010/main" val="3111655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04.</a:t>
            </a:r>
            <a:r>
              <a:rPr lang="ko-KR" altLang="en-US" sz="3000" b="1" dirty="0">
                <a:latin typeface="+mn-ea"/>
              </a:rPr>
              <a:t>가설 검정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61387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가설 설정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63EE60-5D1E-6CD9-A685-4DA24AF3E1C7}"/>
              </a:ext>
            </a:extLst>
          </p:cNvPr>
          <p:cNvSpPr txBox="1"/>
          <p:nvPr/>
        </p:nvSpPr>
        <p:spPr>
          <a:xfrm>
            <a:off x="1676400" y="7658100"/>
            <a:ext cx="15163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i="0" dirty="0" err="1">
                <a:solidFill>
                  <a:srgbClr val="000000"/>
                </a:solidFill>
                <a:effectLst/>
                <a:latin typeface="+mn-ea"/>
              </a:rPr>
              <a:t>셀럽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+mn-ea"/>
              </a:rPr>
              <a:t> 데이터에 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+mn-ea"/>
              </a:rPr>
              <a:t>RFM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+mn-ea"/>
              </a:rPr>
              <a:t>모델을 적용하여 상위 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+mn-ea"/>
              </a:rPr>
              <a:t>25%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+mn-ea"/>
              </a:rPr>
              <a:t>단위로 나누어 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+mn-ea"/>
              </a:rPr>
              <a:t>R,F,M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+mn-ea"/>
              </a:rPr>
              <a:t>각각 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+mn-ea"/>
              </a:rPr>
              <a:t>1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+mn-ea"/>
              </a:rPr>
              <a:t>점부터 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+mn-ea"/>
              </a:rPr>
              <a:t>4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+mn-ea"/>
              </a:rPr>
              <a:t>점까지 점수를 부여해 고객 세분화</a:t>
            </a:r>
            <a:endParaRPr lang="en-US" altLang="ko-KR" sz="2800" i="0" dirty="0">
              <a:solidFill>
                <a:srgbClr val="000000"/>
              </a:solidFill>
              <a:effectLst/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i="0" dirty="0">
              <a:solidFill>
                <a:srgbClr val="000000"/>
              </a:solidFill>
              <a:effectLst/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i="0" dirty="0">
                <a:solidFill>
                  <a:srgbClr val="000000"/>
                </a:solidFill>
                <a:effectLst/>
                <a:latin typeface="+mn-ea"/>
              </a:rPr>
              <a:t>위의 가설 검증을 통해 기준과 데이터가 적절한지 확인하고 근거를 제시 </a:t>
            </a:r>
          </a:p>
          <a:p>
            <a:endParaRPr lang="ko-KR" altLang="en-US" dirty="0">
              <a:latin typeface="+mn-ea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9FA653B9-2F30-B290-3158-16116788CAE1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580590"/>
          <a:ext cx="15240000" cy="44157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59893">
                  <a:extLst>
                    <a:ext uri="{9D8B030D-6E8A-4147-A177-3AD203B41FA5}">
                      <a16:colId xmlns:a16="http://schemas.microsoft.com/office/drawing/2014/main" val="2962555560"/>
                    </a:ext>
                  </a:extLst>
                </a:gridCol>
                <a:gridCol w="11980107">
                  <a:extLst>
                    <a:ext uri="{9D8B030D-6E8A-4147-A177-3AD203B41FA5}">
                      <a16:colId xmlns:a16="http://schemas.microsoft.com/office/drawing/2014/main" val="4165146600"/>
                    </a:ext>
                  </a:extLst>
                </a:gridCol>
              </a:tblGrid>
              <a:tr h="9138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</a:rPr>
                        <a:t>가설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342584"/>
                  </a:ext>
                </a:extLst>
              </a:tr>
              <a:tr h="1128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R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메시지 전송 날짜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셀럽의</a:t>
                      </a:r>
                      <a:r>
                        <a:rPr lang="ko-KR" altLang="en-US" sz="23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300" b="0" i="0" kern="120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가장 최근 메시지 전송 날짜</a:t>
                      </a:r>
                      <a:r>
                        <a:rPr lang="ko-KR" altLang="en-US" sz="23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분포가 가장 오래된 메시지부터 가장 최근 메시지까지 상위 </a:t>
                      </a:r>
                      <a:r>
                        <a:rPr lang="en-US" altLang="ko-KR" sz="23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25% </a:t>
                      </a:r>
                      <a:r>
                        <a:rPr lang="ko-KR" altLang="en-US" sz="23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단위로 잘라 점수를 산정해도 될 만큼 골고루 분포해 있을 것이다</a:t>
                      </a:r>
                      <a:r>
                        <a:rPr lang="en-US" altLang="ko-KR" sz="23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2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947307"/>
                  </a:ext>
                </a:extLst>
              </a:tr>
              <a:tr h="1128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F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총 메시지 수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셀럽의</a:t>
                      </a:r>
                      <a:r>
                        <a:rPr lang="ko-KR" altLang="en-US" sz="27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700" b="0" i="0" kern="120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메시지 총량</a:t>
                      </a:r>
                      <a:r>
                        <a:rPr lang="ko-KR" altLang="en-US" sz="27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상위 </a:t>
                      </a:r>
                      <a:r>
                        <a:rPr lang="en-US" altLang="ko-KR" sz="27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25% </a:t>
                      </a:r>
                      <a:r>
                        <a:rPr lang="ko-KR" altLang="en-US" sz="27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단위로 잘라 점수를 산정해도 될 만큼 골고루 분포해 있을 것이다</a:t>
                      </a:r>
                      <a:r>
                        <a:rPr lang="en-US" altLang="ko-KR" sz="27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576589"/>
                  </a:ext>
                </a:extLst>
              </a:tr>
              <a:tr h="1244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총 </a:t>
                      </a:r>
                      <a:r>
                        <a:rPr lang="ko-KR" altLang="en-US" b="1" dirty="0" err="1"/>
                        <a:t>팔로워</a:t>
                      </a:r>
                      <a:r>
                        <a:rPr lang="ko-KR" altLang="en-US" b="1" dirty="0"/>
                        <a:t> 수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셀럽의</a:t>
                      </a:r>
                      <a:r>
                        <a:rPr lang="ko-KR" altLang="en-US" sz="2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7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</a:t>
                      </a:r>
                      <a:r>
                        <a:rPr lang="ko-KR" altLang="en-US" sz="2700" b="0" i="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팔로워</a:t>
                      </a:r>
                      <a:r>
                        <a:rPr lang="ko-KR" altLang="en-US" sz="27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</a:t>
                      </a:r>
                      <a:r>
                        <a:rPr lang="ko-KR" altLang="en-US" sz="2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상위 </a:t>
                      </a:r>
                      <a:r>
                        <a:rPr lang="en-US" altLang="ko-KR" sz="2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25% </a:t>
                      </a:r>
                      <a:r>
                        <a:rPr lang="ko-KR" altLang="en-US" sz="2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단위로 잘라 점수를 산정해도 될 만큼 골고루 분포해 있을 것이다</a:t>
                      </a:r>
                      <a:r>
                        <a:rPr lang="en-US" altLang="ko-KR" sz="2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85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338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04.</a:t>
            </a:r>
            <a:r>
              <a:rPr lang="ko-KR" altLang="en-US" sz="3000" b="1" dirty="0">
                <a:latin typeface="+mn-ea"/>
              </a:rPr>
              <a:t>가설 검정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61387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데이터 분석 및 가설 검정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2899E-7AC5-3C81-BF88-FE1F8F06920A}"/>
              </a:ext>
            </a:extLst>
          </p:cNvPr>
          <p:cNvSpPr txBox="1"/>
          <p:nvPr/>
        </p:nvSpPr>
        <p:spPr>
          <a:xfrm>
            <a:off x="1072655" y="2234786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1. R(</a:t>
            </a:r>
            <a:r>
              <a:rPr lang="ko-KR" altLang="en-US" sz="3600" b="1" dirty="0"/>
              <a:t>메시지 전송 날짜</a:t>
            </a:r>
            <a:r>
              <a:rPr lang="en-US" altLang="ko-KR" sz="3600" b="1" dirty="0"/>
              <a:t>)</a:t>
            </a:r>
            <a:endParaRPr lang="ko-KR" altLang="en-US" sz="36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DA7EABA-35CF-61EF-5A25-0251B42F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3894984"/>
            <a:ext cx="6536121" cy="56864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1E4FA17-23F6-F155-D60A-A5EA9FEC2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16" y="3177339"/>
            <a:ext cx="9961423" cy="6326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EFD995-F2B6-9A35-28A2-3629C820E1ED}"/>
              </a:ext>
            </a:extLst>
          </p:cNvPr>
          <p:cNvSpPr txBox="1"/>
          <p:nvPr/>
        </p:nvSpPr>
        <p:spPr>
          <a:xfrm>
            <a:off x="9144000" y="6157184"/>
            <a:ext cx="716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/>
              <a:t>셀럽</a:t>
            </a:r>
            <a:r>
              <a:rPr lang="ko-KR" altLang="en-US" sz="3200" dirty="0"/>
              <a:t> 별 </a:t>
            </a:r>
            <a:r>
              <a:rPr lang="ko-KR" altLang="en-US" sz="3200" b="1" dirty="0"/>
              <a:t>가장 최근 메시지를 기준</a:t>
            </a:r>
            <a:r>
              <a:rPr lang="ko-KR" altLang="en-US" sz="3200" dirty="0"/>
              <a:t>으로 데이터 프레임 생성</a:t>
            </a:r>
          </a:p>
        </p:txBody>
      </p:sp>
    </p:spTree>
    <p:extLst>
      <p:ext uri="{BB962C8B-B14F-4D97-AF65-F5344CB8AC3E}">
        <p14:creationId xmlns:p14="http://schemas.microsoft.com/office/powerpoint/2010/main" val="2909958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04.</a:t>
            </a:r>
            <a:r>
              <a:rPr lang="ko-KR" altLang="en-US" sz="3000" b="1" dirty="0">
                <a:latin typeface="+mn-ea"/>
              </a:rPr>
              <a:t>가설 검정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61387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데이터 분석 및 가설 검정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2899E-7AC5-3C81-BF88-FE1F8F06920A}"/>
              </a:ext>
            </a:extLst>
          </p:cNvPr>
          <p:cNvSpPr txBox="1"/>
          <p:nvPr/>
        </p:nvSpPr>
        <p:spPr>
          <a:xfrm>
            <a:off x="1072655" y="2234786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1. R(</a:t>
            </a:r>
            <a:r>
              <a:rPr lang="ko-KR" altLang="en-US" sz="3600" b="1" dirty="0"/>
              <a:t>메시지 전송 날짜</a:t>
            </a:r>
            <a:r>
              <a:rPr lang="en-US" altLang="ko-KR" sz="3600" b="1" dirty="0"/>
              <a:t>)</a:t>
            </a:r>
            <a:endParaRPr lang="ko-KR" altLang="en-US" sz="3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FD995-F2B6-9A35-28A2-3629C820E1ED}"/>
              </a:ext>
            </a:extLst>
          </p:cNvPr>
          <p:cNvSpPr txBox="1"/>
          <p:nvPr/>
        </p:nvSpPr>
        <p:spPr>
          <a:xfrm>
            <a:off x="673100" y="7454079"/>
            <a:ext cx="1953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C00000"/>
                </a:solidFill>
              </a:rPr>
              <a:t>가설 기각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450F2E-B96D-3298-C626-B6E9F15B9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03" y="3194768"/>
            <a:ext cx="8084075" cy="36799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4C3657-2350-EF76-F3E8-84CE2C15C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877" y="2411461"/>
            <a:ext cx="8819063" cy="4485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F40CB3-74D2-5139-1381-E07F3E4B4AB2}"/>
              </a:ext>
            </a:extLst>
          </p:cNvPr>
          <p:cNvSpPr txBox="1"/>
          <p:nvPr/>
        </p:nvSpPr>
        <p:spPr>
          <a:xfrm>
            <a:off x="2819400" y="6951163"/>
            <a:ext cx="2895600" cy="474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전체 기간 분포도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21DDE-50A8-C0B1-2FD7-1FA95B4C2F1B}"/>
              </a:ext>
            </a:extLst>
          </p:cNvPr>
          <p:cNvSpPr txBox="1"/>
          <p:nvPr/>
        </p:nvSpPr>
        <p:spPr>
          <a:xfrm>
            <a:off x="11526312" y="6963845"/>
            <a:ext cx="3390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9/16 ~ 9/17</a:t>
            </a:r>
            <a:r>
              <a:rPr lang="ko-KR" altLang="en-US" sz="2400" dirty="0"/>
              <a:t>분포도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3A74FB-14D0-5619-6780-EB633B64242E}"/>
              </a:ext>
            </a:extLst>
          </p:cNvPr>
          <p:cNvSpPr txBox="1"/>
          <p:nvPr/>
        </p:nvSpPr>
        <p:spPr>
          <a:xfrm>
            <a:off x="457200" y="8099059"/>
            <a:ext cx="1295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739900" algn="l"/>
              </a:tabLs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총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212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명 중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9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월 이후로도 메시지를 보낸 </a:t>
            </a:r>
            <a:r>
              <a:rPr lang="ko-KR" altLang="en-US" sz="2000" b="1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셀럽이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191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명 그렇지 않은 </a:t>
            </a:r>
            <a:r>
              <a:rPr lang="ko-KR" altLang="en-US" sz="2000" b="1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셀럽이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21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명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으로 파악됐다</a:t>
            </a: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739900" algn="l"/>
              </a:tabLs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가장 빠른 일자인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9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월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17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일에 마지막으로 보낸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셀럽은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212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명중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113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명으로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전체 </a:t>
            </a:r>
            <a:r>
              <a:rPr lang="ko-KR" altLang="en-US" sz="2000" b="1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셀럽의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약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50%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에 해당한다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4235B0B-4B09-00BF-B605-C6C297EC83BB}"/>
              </a:ext>
            </a:extLst>
          </p:cNvPr>
          <p:cNvSpPr/>
          <p:nvPr/>
        </p:nvSpPr>
        <p:spPr>
          <a:xfrm>
            <a:off x="543378" y="9286483"/>
            <a:ext cx="546100" cy="612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F3ADEF-7D18-F9CA-A271-192AF37DD616}"/>
              </a:ext>
            </a:extLst>
          </p:cNvPr>
          <p:cNvSpPr txBox="1"/>
          <p:nvPr/>
        </p:nvSpPr>
        <p:spPr>
          <a:xfrm>
            <a:off x="1175656" y="9329882"/>
            <a:ext cx="15130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따라서</a:t>
            </a:r>
            <a:r>
              <a:rPr lang="en-US" altLang="ko-KR" sz="3200" dirty="0"/>
              <a:t>, R(</a:t>
            </a:r>
            <a:r>
              <a:rPr lang="ko-KR" altLang="en-US" sz="3200" dirty="0"/>
              <a:t>메시지 전송 날짜</a:t>
            </a:r>
            <a:r>
              <a:rPr lang="en-US" altLang="ko-KR" sz="3200" dirty="0"/>
              <a:t>)</a:t>
            </a:r>
            <a:r>
              <a:rPr lang="ko-KR" altLang="en-US" sz="3200" dirty="0"/>
              <a:t>에 대하여 설계한 가설은 </a:t>
            </a:r>
            <a:r>
              <a:rPr lang="ko-KR" altLang="en-US" sz="3200" dirty="0">
                <a:solidFill>
                  <a:srgbClr val="C00000"/>
                </a:solidFill>
              </a:rPr>
              <a:t>거짓</a:t>
            </a:r>
            <a:r>
              <a:rPr lang="ko-KR" altLang="en-US" sz="3200" dirty="0"/>
              <a:t> 새로운 기준 설계 필요</a:t>
            </a:r>
          </a:p>
        </p:txBody>
      </p:sp>
    </p:spTree>
    <p:extLst>
      <p:ext uri="{BB962C8B-B14F-4D97-AF65-F5344CB8AC3E}">
        <p14:creationId xmlns:p14="http://schemas.microsoft.com/office/powerpoint/2010/main" val="416728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694912" y="847870"/>
            <a:ext cx="2282825" cy="314325"/>
          </a:xfrm>
          <a:custGeom>
            <a:avLst/>
            <a:gdLst/>
            <a:ahLst/>
            <a:cxnLst/>
            <a:rect l="l" t="t" r="r" b="b"/>
            <a:pathLst>
              <a:path w="2282825" h="314325">
                <a:moveTo>
                  <a:pt x="146712" y="313703"/>
                </a:moveTo>
                <a:lnTo>
                  <a:pt x="99278" y="307109"/>
                </a:lnTo>
                <a:lnTo>
                  <a:pt x="58871" y="287647"/>
                </a:lnTo>
                <a:lnTo>
                  <a:pt x="27510" y="255798"/>
                </a:lnTo>
                <a:lnTo>
                  <a:pt x="7213" y="212039"/>
                </a:lnTo>
                <a:lnTo>
                  <a:pt x="0" y="156851"/>
                </a:lnTo>
                <a:lnTo>
                  <a:pt x="7371" y="101491"/>
                </a:lnTo>
                <a:lnTo>
                  <a:pt x="27982" y="57711"/>
                </a:lnTo>
                <a:lnTo>
                  <a:pt x="59579" y="25926"/>
                </a:lnTo>
                <a:lnTo>
                  <a:pt x="99907" y="6550"/>
                </a:lnTo>
                <a:lnTo>
                  <a:pt x="146712" y="0"/>
                </a:lnTo>
                <a:lnTo>
                  <a:pt x="199400" y="7834"/>
                </a:lnTo>
                <a:lnTo>
                  <a:pt x="241688" y="30695"/>
                </a:lnTo>
                <a:lnTo>
                  <a:pt x="271005" y="67618"/>
                </a:lnTo>
                <a:lnTo>
                  <a:pt x="271681" y="70076"/>
                </a:lnTo>
                <a:lnTo>
                  <a:pt x="148949" y="70076"/>
                </a:lnTo>
                <a:lnTo>
                  <a:pt x="120655" y="75961"/>
                </a:lnTo>
                <a:lnTo>
                  <a:pt x="99840" y="93000"/>
                </a:lnTo>
                <a:lnTo>
                  <a:pt x="86991" y="120271"/>
                </a:lnTo>
                <a:lnTo>
                  <a:pt x="82600" y="156851"/>
                </a:lnTo>
                <a:lnTo>
                  <a:pt x="87066" y="194627"/>
                </a:lnTo>
                <a:lnTo>
                  <a:pt x="99989" y="221765"/>
                </a:lnTo>
                <a:lnTo>
                  <a:pt x="120655" y="238140"/>
                </a:lnTo>
                <a:lnTo>
                  <a:pt x="148352" y="243626"/>
                </a:lnTo>
                <a:lnTo>
                  <a:pt x="271215" y="243626"/>
                </a:lnTo>
                <a:lnTo>
                  <a:pt x="246944" y="276801"/>
                </a:lnTo>
                <a:lnTo>
                  <a:pt x="204684" y="303401"/>
                </a:lnTo>
                <a:lnTo>
                  <a:pt x="146712" y="313703"/>
                </a:lnTo>
                <a:close/>
              </a:path>
              <a:path w="2282825" h="314325">
                <a:moveTo>
                  <a:pt x="284778" y="117638"/>
                </a:moveTo>
                <a:lnTo>
                  <a:pt x="203221" y="117638"/>
                </a:lnTo>
                <a:lnTo>
                  <a:pt x="198158" y="98193"/>
                </a:lnTo>
                <a:lnTo>
                  <a:pt x="187211" y="83178"/>
                </a:lnTo>
                <a:lnTo>
                  <a:pt x="170701" y="73503"/>
                </a:lnTo>
                <a:lnTo>
                  <a:pt x="148949" y="70076"/>
                </a:lnTo>
                <a:lnTo>
                  <a:pt x="271681" y="70076"/>
                </a:lnTo>
                <a:lnTo>
                  <a:pt x="284778" y="117638"/>
                </a:lnTo>
                <a:close/>
              </a:path>
              <a:path w="2282825" h="314325">
                <a:moveTo>
                  <a:pt x="271215" y="243626"/>
                </a:moveTo>
                <a:lnTo>
                  <a:pt x="148352" y="243626"/>
                </a:lnTo>
                <a:lnTo>
                  <a:pt x="169380" y="240598"/>
                </a:lnTo>
                <a:lnTo>
                  <a:pt x="185739" y="231922"/>
                </a:lnTo>
                <a:lnTo>
                  <a:pt x="197122" y="218214"/>
                </a:lnTo>
                <a:lnTo>
                  <a:pt x="203221" y="200090"/>
                </a:lnTo>
                <a:lnTo>
                  <a:pt x="284778" y="200537"/>
                </a:lnTo>
                <a:lnTo>
                  <a:pt x="273605" y="240360"/>
                </a:lnTo>
                <a:lnTo>
                  <a:pt x="271215" y="243626"/>
                </a:lnTo>
                <a:close/>
              </a:path>
              <a:path w="2282825" h="314325">
                <a:moveTo>
                  <a:pt x="460428" y="313703"/>
                </a:moveTo>
                <a:lnTo>
                  <a:pt x="413113" y="307095"/>
                </a:lnTo>
                <a:lnTo>
                  <a:pt x="372476" y="287605"/>
                </a:lnTo>
                <a:lnTo>
                  <a:pt x="340721" y="255733"/>
                </a:lnTo>
                <a:lnTo>
                  <a:pt x="320051" y="211982"/>
                </a:lnTo>
                <a:lnTo>
                  <a:pt x="312671" y="156851"/>
                </a:lnTo>
                <a:lnTo>
                  <a:pt x="320051" y="101491"/>
                </a:lnTo>
                <a:lnTo>
                  <a:pt x="340721" y="57711"/>
                </a:lnTo>
                <a:lnTo>
                  <a:pt x="372476" y="25926"/>
                </a:lnTo>
                <a:lnTo>
                  <a:pt x="413113" y="6550"/>
                </a:lnTo>
                <a:lnTo>
                  <a:pt x="460428" y="0"/>
                </a:lnTo>
                <a:lnTo>
                  <a:pt x="507513" y="6550"/>
                </a:lnTo>
                <a:lnTo>
                  <a:pt x="548121" y="25926"/>
                </a:lnTo>
                <a:lnTo>
                  <a:pt x="579963" y="57711"/>
                </a:lnTo>
                <a:lnTo>
                  <a:pt x="585833" y="70076"/>
                </a:lnTo>
                <a:lnTo>
                  <a:pt x="460428" y="70076"/>
                </a:lnTo>
                <a:lnTo>
                  <a:pt x="432572" y="75730"/>
                </a:lnTo>
                <a:lnTo>
                  <a:pt x="412138" y="92385"/>
                </a:lnTo>
                <a:lnTo>
                  <a:pt x="399560" y="119579"/>
                </a:lnTo>
                <a:lnTo>
                  <a:pt x="395272" y="156851"/>
                </a:lnTo>
                <a:lnTo>
                  <a:pt x="399560" y="194123"/>
                </a:lnTo>
                <a:lnTo>
                  <a:pt x="412138" y="221318"/>
                </a:lnTo>
                <a:lnTo>
                  <a:pt x="432572" y="237972"/>
                </a:lnTo>
                <a:lnTo>
                  <a:pt x="460428" y="243626"/>
                </a:lnTo>
                <a:lnTo>
                  <a:pt x="585833" y="243626"/>
                </a:lnTo>
                <a:lnTo>
                  <a:pt x="579963" y="255991"/>
                </a:lnTo>
                <a:lnTo>
                  <a:pt x="548121" y="287776"/>
                </a:lnTo>
                <a:lnTo>
                  <a:pt x="507513" y="307152"/>
                </a:lnTo>
                <a:lnTo>
                  <a:pt x="460428" y="313703"/>
                </a:lnTo>
                <a:close/>
              </a:path>
              <a:path w="2282825" h="314325">
                <a:moveTo>
                  <a:pt x="585833" y="243626"/>
                </a:moveTo>
                <a:lnTo>
                  <a:pt x="460428" y="243626"/>
                </a:lnTo>
                <a:lnTo>
                  <a:pt x="488283" y="237972"/>
                </a:lnTo>
                <a:lnTo>
                  <a:pt x="508717" y="221318"/>
                </a:lnTo>
                <a:lnTo>
                  <a:pt x="521295" y="194123"/>
                </a:lnTo>
                <a:lnTo>
                  <a:pt x="525584" y="156851"/>
                </a:lnTo>
                <a:lnTo>
                  <a:pt x="521295" y="119579"/>
                </a:lnTo>
                <a:lnTo>
                  <a:pt x="508717" y="92385"/>
                </a:lnTo>
                <a:lnTo>
                  <a:pt x="488283" y="75730"/>
                </a:lnTo>
                <a:lnTo>
                  <a:pt x="460428" y="70076"/>
                </a:lnTo>
                <a:lnTo>
                  <a:pt x="585833" y="70076"/>
                </a:lnTo>
                <a:lnTo>
                  <a:pt x="600747" y="101491"/>
                </a:lnTo>
                <a:lnTo>
                  <a:pt x="608184" y="156851"/>
                </a:lnTo>
                <a:lnTo>
                  <a:pt x="600747" y="212211"/>
                </a:lnTo>
                <a:lnTo>
                  <a:pt x="585833" y="243626"/>
                </a:lnTo>
                <a:close/>
              </a:path>
              <a:path w="2282825" h="314325">
                <a:moveTo>
                  <a:pt x="718976" y="309528"/>
                </a:moveTo>
                <a:lnTo>
                  <a:pt x="638612" y="309528"/>
                </a:lnTo>
                <a:lnTo>
                  <a:pt x="638612" y="4174"/>
                </a:lnTo>
                <a:lnTo>
                  <a:pt x="707197" y="4174"/>
                </a:lnTo>
                <a:lnTo>
                  <a:pt x="802759" y="144774"/>
                </a:lnTo>
                <a:lnTo>
                  <a:pt x="718976" y="144774"/>
                </a:lnTo>
                <a:lnTo>
                  <a:pt x="718976" y="309528"/>
                </a:lnTo>
                <a:close/>
              </a:path>
              <a:path w="2282825" h="314325">
                <a:moveTo>
                  <a:pt x="901622" y="168481"/>
                </a:moveTo>
                <a:lnTo>
                  <a:pt x="821258" y="168481"/>
                </a:lnTo>
                <a:lnTo>
                  <a:pt x="821258" y="4174"/>
                </a:lnTo>
                <a:lnTo>
                  <a:pt x="901622" y="4174"/>
                </a:lnTo>
                <a:lnTo>
                  <a:pt x="901622" y="168481"/>
                </a:lnTo>
                <a:close/>
              </a:path>
              <a:path w="2282825" h="314325">
                <a:moveTo>
                  <a:pt x="901622" y="309528"/>
                </a:moveTo>
                <a:lnTo>
                  <a:pt x="834378" y="309528"/>
                </a:lnTo>
                <a:lnTo>
                  <a:pt x="720915" y="144774"/>
                </a:lnTo>
                <a:lnTo>
                  <a:pt x="802759" y="144774"/>
                </a:lnTo>
                <a:lnTo>
                  <a:pt x="818872" y="168481"/>
                </a:lnTo>
                <a:lnTo>
                  <a:pt x="901622" y="168481"/>
                </a:lnTo>
                <a:lnTo>
                  <a:pt x="901622" y="309528"/>
                </a:lnTo>
                <a:close/>
              </a:path>
              <a:path w="2282825" h="314325">
                <a:moveTo>
                  <a:pt x="1188499" y="69032"/>
                </a:moveTo>
                <a:lnTo>
                  <a:pt x="925042" y="69032"/>
                </a:lnTo>
                <a:lnTo>
                  <a:pt x="925042" y="4174"/>
                </a:lnTo>
                <a:lnTo>
                  <a:pt x="1188499" y="4174"/>
                </a:lnTo>
                <a:lnTo>
                  <a:pt x="1188499" y="69032"/>
                </a:lnTo>
                <a:close/>
              </a:path>
              <a:path w="2282825" h="314325">
                <a:moveTo>
                  <a:pt x="1096356" y="309528"/>
                </a:moveTo>
                <a:lnTo>
                  <a:pt x="1017185" y="309528"/>
                </a:lnTo>
                <a:lnTo>
                  <a:pt x="1017185" y="69032"/>
                </a:lnTo>
                <a:lnTo>
                  <a:pt x="1096356" y="69032"/>
                </a:lnTo>
                <a:lnTo>
                  <a:pt x="1096356" y="309528"/>
                </a:lnTo>
                <a:close/>
              </a:path>
              <a:path w="2282825" h="314325">
                <a:moveTo>
                  <a:pt x="1429604" y="309528"/>
                </a:moveTo>
                <a:lnTo>
                  <a:pt x="1211920" y="309528"/>
                </a:lnTo>
                <a:lnTo>
                  <a:pt x="1211920" y="4174"/>
                </a:lnTo>
                <a:lnTo>
                  <a:pt x="1430051" y="4174"/>
                </a:lnTo>
                <a:lnTo>
                  <a:pt x="1430051" y="69032"/>
                </a:lnTo>
                <a:lnTo>
                  <a:pt x="1292284" y="69032"/>
                </a:lnTo>
                <a:lnTo>
                  <a:pt x="1292284" y="124348"/>
                </a:lnTo>
                <a:lnTo>
                  <a:pt x="1418868" y="124348"/>
                </a:lnTo>
                <a:lnTo>
                  <a:pt x="1418868" y="189355"/>
                </a:lnTo>
                <a:lnTo>
                  <a:pt x="1292284" y="189355"/>
                </a:lnTo>
                <a:lnTo>
                  <a:pt x="1292284" y="244670"/>
                </a:lnTo>
                <a:lnTo>
                  <a:pt x="1429604" y="244670"/>
                </a:lnTo>
                <a:lnTo>
                  <a:pt x="1429604" y="309528"/>
                </a:lnTo>
                <a:close/>
              </a:path>
              <a:path w="2282825" h="314325">
                <a:moveTo>
                  <a:pt x="1543974" y="309528"/>
                </a:moveTo>
                <a:lnTo>
                  <a:pt x="1463610" y="309528"/>
                </a:lnTo>
                <a:lnTo>
                  <a:pt x="1463610" y="4174"/>
                </a:lnTo>
                <a:lnTo>
                  <a:pt x="1532195" y="4174"/>
                </a:lnTo>
                <a:lnTo>
                  <a:pt x="1627757" y="144774"/>
                </a:lnTo>
                <a:lnTo>
                  <a:pt x="1543974" y="144774"/>
                </a:lnTo>
                <a:lnTo>
                  <a:pt x="1543974" y="309528"/>
                </a:lnTo>
                <a:close/>
              </a:path>
              <a:path w="2282825" h="314325">
                <a:moveTo>
                  <a:pt x="1726620" y="168481"/>
                </a:moveTo>
                <a:lnTo>
                  <a:pt x="1646256" y="168481"/>
                </a:lnTo>
                <a:lnTo>
                  <a:pt x="1646256" y="4174"/>
                </a:lnTo>
                <a:lnTo>
                  <a:pt x="1726620" y="4174"/>
                </a:lnTo>
                <a:lnTo>
                  <a:pt x="1726620" y="168481"/>
                </a:lnTo>
                <a:close/>
              </a:path>
              <a:path w="2282825" h="314325">
                <a:moveTo>
                  <a:pt x="1726620" y="309528"/>
                </a:moveTo>
                <a:lnTo>
                  <a:pt x="1659376" y="309528"/>
                </a:lnTo>
                <a:lnTo>
                  <a:pt x="1545912" y="144774"/>
                </a:lnTo>
                <a:lnTo>
                  <a:pt x="1627757" y="144774"/>
                </a:lnTo>
                <a:lnTo>
                  <a:pt x="1643870" y="168481"/>
                </a:lnTo>
                <a:lnTo>
                  <a:pt x="1726620" y="168481"/>
                </a:lnTo>
                <a:lnTo>
                  <a:pt x="1726620" y="309528"/>
                </a:lnTo>
                <a:close/>
              </a:path>
              <a:path w="2282825" h="314325">
                <a:moveTo>
                  <a:pt x="2013497" y="69032"/>
                </a:moveTo>
                <a:lnTo>
                  <a:pt x="1750040" y="69032"/>
                </a:lnTo>
                <a:lnTo>
                  <a:pt x="1750040" y="4174"/>
                </a:lnTo>
                <a:lnTo>
                  <a:pt x="2013497" y="4174"/>
                </a:lnTo>
                <a:lnTo>
                  <a:pt x="2013497" y="69032"/>
                </a:lnTo>
                <a:close/>
              </a:path>
              <a:path w="2282825" h="314325">
                <a:moveTo>
                  <a:pt x="1921354" y="309528"/>
                </a:moveTo>
                <a:lnTo>
                  <a:pt x="1842183" y="309528"/>
                </a:lnTo>
                <a:lnTo>
                  <a:pt x="1842183" y="69032"/>
                </a:lnTo>
                <a:lnTo>
                  <a:pt x="1921354" y="69032"/>
                </a:lnTo>
                <a:lnTo>
                  <a:pt x="1921354" y="309528"/>
                </a:lnTo>
                <a:close/>
              </a:path>
              <a:path w="2282825" h="314325">
                <a:moveTo>
                  <a:pt x="2276942" y="247056"/>
                </a:moveTo>
                <a:lnTo>
                  <a:pt x="2158433" y="247056"/>
                </a:lnTo>
                <a:lnTo>
                  <a:pt x="2176518" y="245057"/>
                </a:lnTo>
                <a:lnTo>
                  <a:pt x="2189725" y="239452"/>
                </a:lnTo>
                <a:lnTo>
                  <a:pt x="2197872" y="230827"/>
                </a:lnTo>
                <a:lnTo>
                  <a:pt x="2200777" y="219771"/>
                </a:lnTo>
                <a:lnTo>
                  <a:pt x="2198119" y="209769"/>
                </a:lnTo>
                <a:lnTo>
                  <a:pt x="2190023" y="201599"/>
                </a:lnTo>
                <a:lnTo>
                  <a:pt x="2175637" y="194799"/>
                </a:lnTo>
                <a:lnTo>
                  <a:pt x="2154109" y="188907"/>
                </a:lnTo>
                <a:lnTo>
                  <a:pt x="2123245" y="182049"/>
                </a:lnTo>
                <a:lnTo>
                  <a:pt x="2087005" y="170377"/>
                </a:lnTo>
                <a:lnTo>
                  <a:pt x="2059767" y="152639"/>
                </a:lnTo>
                <a:lnTo>
                  <a:pt x="2042648" y="128247"/>
                </a:lnTo>
                <a:lnTo>
                  <a:pt x="2036768" y="96615"/>
                </a:lnTo>
                <a:lnTo>
                  <a:pt x="2045598" y="57114"/>
                </a:lnTo>
                <a:lnTo>
                  <a:pt x="2070837" y="26614"/>
                </a:lnTo>
                <a:lnTo>
                  <a:pt x="2109608" y="6961"/>
                </a:lnTo>
                <a:lnTo>
                  <a:pt x="2159029" y="0"/>
                </a:lnTo>
                <a:lnTo>
                  <a:pt x="2208555" y="7075"/>
                </a:lnTo>
                <a:lnTo>
                  <a:pt x="2246159" y="27080"/>
                </a:lnTo>
                <a:lnTo>
                  <a:pt x="2270091" y="58183"/>
                </a:lnTo>
                <a:lnTo>
                  <a:pt x="2271751" y="66050"/>
                </a:lnTo>
                <a:lnTo>
                  <a:pt x="2159029" y="66050"/>
                </a:lnTo>
                <a:lnTo>
                  <a:pt x="2141820" y="67905"/>
                </a:lnTo>
                <a:lnTo>
                  <a:pt x="2129824" y="73058"/>
                </a:lnTo>
                <a:lnTo>
                  <a:pt x="2122777" y="80895"/>
                </a:lnTo>
                <a:lnTo>
                  <a:pt x="2120413" y="90800"/>
                </a:lnTo>
                <a:lnTo>
                  <a:pt x="2122663" y="101298"/>
                </a:lnTo>
                <a:lnTo>
                  <a:pt x="2130477" y="109587"/>
                </a:lnTo>
                <a:lnTo>
                  <a:pt x="2143770" y="116087"/>
                </a:lnTo>
                <a:lnTo>
                  <a:pt x="2162458" y="121217"/>
                </a:lnTo>
                <a:lnTo>
                  <a:pt x="2187954" y="126733"/>
                </a:lnTo>
                <a:lnTo>
                  <a:pt x="2230280" y="140644"/>
                </a:lnTo>
                <a:lnTo>
                  <a:pt x="2259745" y="160970"/>
                </a:lnTo>
                <a:lnTo>
                  <a:pt x="2277022" y="187475"/>
                </a:lnTo>
                <a:lnTo>
                  <a:pt x="2282781" y="219920"/>
                </a:lnTo>
                <a:lnTo>
                  <a:pt x="2276942" y="247056"/>
                </a:lnTo>
                <a:close/>
              </a:path>
              <a:path w="2282825" h="314325">
                <a:moveTo>
                  <a:pt x="2278606" y="98554"/>
                </a:moveTo>
                <a:lnTo>
                  <a:pt x="2201671" y="98554"/>
                </a:lnTo>
                <a:lnTo>
                  <a:pt x="2198112" y="84858"/>
                </a:lnTo>
                <a:lnTo>
                  <a:pt x="2189967" y="74642"/>
                </a:lnTo>
                <a:lnTo>
                  <a:pt x="2177014" y="68256"/>
                </a:lnTo>
                <a:lnTo>
                  <a:pt x="2159029" y="66050"/>
                </a:lnTo>
                <a:lnTo>
                  <a:pt x="2271751" y="66050"/>
                </a:lnTo>
                <a:lnTo>
                  <a:pt x="2278606" y="98554"/>
                </a:lnTo>
                <a:close/>
              </a:path>
              <a:path w="2282825" h="314325">
                <a:moveTo>
                  <a:pt x="2159476" y="313255"/>
                </a:moveTo>
                <a:lnTo>
                  <a:pt x="2105878" y="306723"/>
                </a:lnTo>
                <a:lnTo>
                  <a:pt x="2064817" y="286716"/>
                </a:lnTo>
                <a:lnTo>
                  <a:pt x="2038434" y="252619"/>
                </a:lnTo>
                <a:lnTo>
                  <a:pt x="2028866" y="203817"/>
                </a:lnTo>
                <a:lnTo>
                  <a:pt x="2105354" y="203817"/>
                </a:lnTo>
                <a:lnTo>
                  <a:pt x="2109768" y="222524"/>
                </a:lnTo>
                <a:lnTo>
                  <a:pt x="2120431" y="236060"/>
                </a:lnTo>
                <a:lnTo>
                  <a:pt x="2136825" y="244283"/>
                </a:lnTo>
                <a:lnTo>
                  <a:pt x="2158433" y="247056"/>
                </a:lnTo>
                <a:lnTo>
                  <a:pt x="2276942" y="247056"/>
                </a:lnTo>
                <a:lnTo>
                  <a:pt x="2274229" y="259664"/>
                </a:lnTo>
                <a:lnTo>
                  <a:pt x="2249923" y="288952"/>
                </a:lnTo>
                <a:lnTo>
                  <a:pt x="2211221" y="307059"/>
                </a:lnTo>
                <a:lnTo>
                  <a:pt x="2159476" y="31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91F79AC8-7BC7-6D6E-7D9B-55484079F064}"/>
              </a:ext>
            </a:extLst>
          </p:cNvPr>
          <p:cNvGrpSpPr/>
          <p:nvPr/>
        </p:nvGrpSpPr>
        <p:grpSpPr>
          <a:xfrm>
            <a:off x="1329978" y="2476500"/>
            <a:ext cx="12658725" cy="171450"/>
            <a:chOff x="673100" y="3844119"/>
            <a:chExt cx="12658725" cy="171450"/>
          </a:xfrm>
        </p:grpSpPr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65F3B438-AFC8-F051-0D43-CF6E93D6B80A}"/>
                </a:ext>
              </a:extLst>
            </p:cNvPr>
            <p:cNvSpPr/>
            <p:nvPr/>
          </p:nvSpPr>
          <p:spPr>
            <a:xfrm>
              <a:off x="673100" y="3918236"/>
              <a:ext cx="12658725" cy="30480"/>
            </a:xfrm>
            <a:custGeom>
              <a:avLst/>
              <a:gdLst/>
              <a:ahLst/>
              <a:cxnLst/>
              <a:rect l="l" t="t" r="r" b="b"/>
              <a:pathLst>
                <a:path w="12658725" h="30479">
                  <a:moveTo>
                    <a:pt x="12658724" y="30360"/>
                  </a:moveTo>
                  <a:lnTo>
                    <a:pt x="0" y="30360"/>
                  </a:lnTo>
                  <a:lnTo>
                    <a:pt x="0" y="0"/>
                  </a:lnTo>
                  <a:lnTo>
                    <a:pt x="12658724" y="0"/>
                  </a:lnTo>
                  <a:lnTo>
                    <a:pt x="12658724" y="30360"/>
                  </a:lnTo>
                  <a:close/>
                </a:path>
              </a:pathLst>
            </a:custGeom>
            <a:solidFill>
              <a:srgbClr val="000000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380F9958-E553-AAAE-D340-11A1A2633B9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4" y="3844119"/>
              <a:ext cx="171450" cy="171449"/>
            </a:xfrm>
            <a:prstGeom prst="rect">
              <a:avLst/>
            </a:prstGeom>
          </p:spPr>
        </p:pic>
      </p:grpSp>
      <p:pic>
        <p:nvPicPr>
          <p:cNvPr id="11" name="object 15">
            <a:extLst>
              <a:ext uri="{FF2B5EF4-FFF2-40B4-BE49-F238E27FC236}">
                <a16:creationId xmlns:a16="http://schemas.microsoft.com/office/drawing/2014/main" id="{8E69FBCD-49AC-49CF-5BDE-1C4C3DA64A0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9865" y="2476500"/>
            <a:ext cx="171450" cy="171449"/>
          </a:xfrm>
          <a:prstGeom prst="rect">
            <a:avLst/>
          </a:prstGeom>
        </p:spPr>
      </p:pic>
      <p:pic>
        <p:nvPicPr>
          <p:cNvPr id="12" name="object 23">
            <a:extLst>
              <a:ext uri="{FF2B5EF4-FFF2-40B4-BE49-F238E27FC236}">
                <a16:creationId xmlns:a16="http://schemas.microsoft.com/office/drawing/2014/main" id="{0D3AE88E-CADC-91E1-0F5F-EC11A8084CB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02613" y="2486025"/>
            <a:ext cx="171450" cy="171449"/>
          </a:xfrm>
          <a:prstGeom prst="rect">
            <a:avLst/>
          </a:prstGeom>
        </p:spPr>
      </p:pic>
      <p:pic>
        <p:nvPicPr>
          <p:cNvPr id="13" name="object 93">
            <a:extLst>
              <a:ext uri="{FF2B5EF4-FFF2-40B4-BE49-F238E27FC236}">
                <a16:creationId xmlns:a16="http://schemas.microsoft.com/office/drawing/2014/main" id="{DF93E031-19A7-55E8-07AA-48EDB9E464D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70979" y="2495372"/>
            <a:ext cx="171450" cy="171449"/>
          </a:xfrm>
          <a:prstGeom prst="rect">
            <a:avLst/>
          </a:prstGeom>
        </p:spPr>
      </p:pic>
      <p:sp>
        <p:nvSpPr>
          <p:cNvPr id="34" name="object 6">
            <a:extLst>
              <a:ext uri="{FF2B5EF4-FFF2-40B4-BE49-F238E27FC236}">
                <a16:creationId xmlns:a16="http://schemas.microsoft.com/office/drawing/2014/main" id="{F7DB4E6F-51DE-F4BE-F9F6-7DAB2336BA79}"/>
              </a:ext>
            </a:extLst>
          </p:cNvPr>
          <p:cNvSpPr/>
          <p:nvPr/>
        </p:nvSpPr>
        <p:spPr>
          <a:xfrm flipV="1">
            <a:off x="1450477" y="6286499"/>
            <a:ext cx="12658725" cy="45719"/>
          </a:xfrm>
          <a:custGeom>
            <a:avLst/>
            <a:gdLst/>
            <a:ahLst/>
            <a:cxnLst/>
            <a:rect l="l" t="t" r="r" b="b"/>
            <a:pathLst>
              <a:path w="12658725" h="30479">
                <a:moveTo>
                  <a:pt x="12658724" y="30360"/>
                </a:moveTo>
                <a:lnTo>
                  <a:pt x="0" y="30360"/>
                </a:lnTo>
                <a:lnTo>
                  <a:pt x="0" y="0"/>
                </a:lnTo>
                <a:lnTo>
                  <a:pt x="12658724" y="0"/>
                </a:lnTo>
                <a:lnTo>
                  <a:pt x="12658724" y="30360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15">
            <a:extLst>
              <a:ext uri="{FF2B5EF4-FFF2-40B4-BE49-F238E27FC236}">
                <a16:creationId xmlns:a16="http://schemas.microsoft.com/office/drawing/2014/main" id="{BEA1056F-F18C-424A-DF0A-D76B532704D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0282" y="6217491"/>
            <a:ext cx="171450" cy="171449"/>
          </a:xfrm>
          <a:prstGeom prst="rect">
            <a:avLst/>
          </a:prstGeom>
        </p:spPr>
      </p:pic>
      <p:pic>
        <p:nvPicPr>
          <p:cNvPr id="37" name="object 23">
            <a:extLst>
              <a:ext uri="{FF2B5EF4-FFF2-40B4-BE49-F238E27FC236}">
                <a16:creationId xmlns:a16="http://schemas.microsoft.com/office/drawing/2014/main" id="{585CA6B1-3E21-70A9-15E9-1D92040D54A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9034" y="6217491"/>
            <a:ext cx="171450" cy="171449"/>
          </a:xfrm>
          <a:prstGeom prst="rect">
            <a:avLst/>
          </a:prstGeom>
        </p:spPr>
      </p:pic>
      <p:pic>
        <p:nvPicPr>
          <p:cNvPr id="38" name="object 93">
            <a:extLst>
              <a:ext uri="{FF2B5EF4-FFF2-40B4-BE49-F238E27FC236}">
                <a16:creationId xmlns:a16="http://schemas.microsoft.com/office/drawing/2014/main" id="{CA91BFFE-111E-B46C-3A16-DF3A0F4E18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65553" y="6219995"/>
            <a:ext cx="171450" cy="17144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59C52A0-A967-F8A2-62AD-65CAA95ABD4B}"/>
              </a:ext>
            </a:extLst>
          </p:cNvPr>
          <p:cNvSpPr txBox="1"/>
          <p:nvPr/>
        </p:nvSpPr>
        <p:spPr>
          <a:xfrm>
            <a:off x="1295400" y="2986816"/>
            <a:ext cx="233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Part_1</a:t>
            </a:r>
            <a:endParaRPr lang="ko-KR" altLang="en-US" sz="24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0759E4-FA1A-8FF8-37CF-F9FD50C65CA1}"/>
              </a:ext>
            </a:extLst>
          </p:cNvPr>
          <p:cNvSpPr/>
          <p:nvPr/>
        </p:nvSpPr>
        <p:spPr>
          <a:xfrm>
            <a:off x="1351790" y="3619500"/>
            <a:ext cx="3343688" cy="1066800"/>
          </a:xfrm>
          <a:prstGeom prst="rect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프로젝트 개요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25EF54-C8E1-3588-99FE-A785A9EB8B07}"/>
              </a:ext>
            </a:extLst>
          </p:cNvPr>
          <p:cNvSpPr txBox="1"/>
          <p:nvPr/>
        </p:nvSpPr>
        <p:spPr>
          <a:xfrm>
            <a:off x="5477288" y="2968508"/>
            <a:ext cx="233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Part_2</a:t>
            </a:r>
            <a:endParaRPr lang="ko-KR" altLang="en-US" sz="24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2A25D04-33E6-050E-A407-EF79052E11FE}"/>
              </a:ext>
            </a:extLst>
          </p:cNvPr>
          <p:cNvSpPr/>
          <p:nvPr/>
        </p:nvSpPr>
        <p:spPr>
          <a:xfrm>
            <a:off x="5533678" y="3601192"/>
            <a:ext cx="3343688" cy="1066800"/>
          </a:xfrm>
          <a:prstGeom prst="rect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데이터 소개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1ACD8B-8997-3ECE-ACEE-C7AE64CC21E3}"/>
              </a:ext>
            </a:extLst>
          </p:cNvPr>
          <p:cNvSpPr txBox="1"/>
          <p:nvPr/>
        </p:nvSpPr>
        <p:spPr>
          <a:xfrm>
            <a:off x="9564052" y="2968508"/>
            <a:ext cx="233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Part_3</a:t>
            </a:r>
            <a:endParaRPr lang="ko-KR" altLang="en-US" sz="24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B49071D-6FCB-35B1-9871-BA8DE4636C57}"/>
              </a:ext>
            </a:extLst>
          </p:cNvPr>
          <p:cNvSpPr/>
          <p:nvPr/>
        </p:nvSpPr>
        <p:spPr>
          <a:xfrm>
            <a:off x="9620442" y="3601192"/>
            <a:ext cx="3343688" cy="1066800"/>
          </a:xfrm>
          <a:prstGeom prst="rect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데이터 분석 및</a:t>
            </a:r>
            <a:endParaRPr lang="en-US" altLang="ko-KR" sz="2400" b="1" dirty="0"/>
          </a:p>
          <a:p>
            <a:pPr algn="ctr"/>
            <a:r>
              <a:rPr lang="ko-KR" altLang="en-US" sz="2400" b="1" dirty="0" err="1"/>
              <a:t>전처리</a:t>
            </a:r>
            <a:endParaRPr lang="ko-KR" altLang="en-US" sz="2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521742-14EA-817E-2A4E-9EC0FD5317C2}"/>
              </a:ext>
            </a:extLst>
          </p:cNvPr>
          <p:cNvSpPr txBox="1"/>
          <p:nvPr/>
        </p:nvSpPr>
        <p:spPr>
          <a:xfrm>
            <a:off x="13706216" y="2947795"/>
            <a:ext cx="233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Part_4</a:t>
            </a:r>
            <a:endParaRPr lang="ko-KR" altLang="en-US" sz="2400" b="1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8924568-1DEB-1BED-0261-CE51EEF19A93}"/>
              </a:ext>
            </a:extLst>
          </p:cNvPr>
          <p:cNvSpPr/>
          <p:nvPr/>
        </p:nvSpPr>
        <p:spPr>
          <a:xfrm>
            <a:off x="13762606" y="3580479"/>
            <a:ext cx="3343688" cy="1066800"/>
          </a:xfrm>
          <a:prstGeom prst="rect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가설 검정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0C495C-485A-2799-0B65-A61BF61D8475}"/>
              </a:ext>
            </a:extLst>
          </p:cNvPr>
          <p:cNvSpPr txBox="1"/>
          <p:nvPr/>
        </p:nvSpPr>
        <p:spPr>
          <a:xfrm>
            <a:off x="1323716" y="6730185"/>
            <a:ext cx="233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Part_5</a:t>
            </a:r>
            <a:endParaRPr lang="ko-KR" altLang="en-US" sz="24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A0C673B-58B8-E797-7B3D-426497F97787}"/>
              </a:ext>
            </a:extLst>
          </p:cNvPr>
          <p:cNvSpPr/>
          <p:nvPr/>
        </p:nvSpPr>
        <p:spPr>
          <a:xfrm>
            <a:off x="1380106" y="7362869"/>
            <a:ext cx="3343688" cy="1066800"/>
          </a:xfrm>
          <a:prstGeom prst="rect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RFM </a:t>
            </a:r>
            <a:r>
              <a:rPr lang="ko-KR" altLang="en-US" sz="2400" b="1" dirty="0"/>
              <a:t>분석 및 적용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70E5F7-2A7B-04BB-47DE-509B4A85F511}"/>
              </a:ext>
            </a:extLst>
          </p:cNvPr>
          <p:cNvSpPr txBox="1"/>
          <p:nvPr/>
        </p:nvSpPr>
        <p:spPr>
          <a:xfrm>
            <a:off x="5410480" y="6730185"/>
            <a:ext cx="233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Part_6</a:t>
            </a:r>
            <a:endParaRPr lang="ko-KR" altLang="en-US" sz="2400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D3CB6F8-72E1-CD04-B9F6-95B1F5DCEE0A}"/>
              </a:ext>
            </a:extLst>
          </p:cNvPr>
          <p:cNvSpPr/>
          <p:nvPr/>
        </p:nvSpPr>
        <p:spPr>
          <a:xfrm>
            <a:off x="5466870" y="7362869"/>
            <a:ext cx="3343688" cy="1066800"/>
          </a:xfrm>
          <a:prstGeom prst="rect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데이터 시각화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208222-6280-3B89-861D-68D9811CF4C1}"/>
              </a:ext>
            </a:extLst>
          </p:cNvPr>
          <p:cNvSpPr txBox="1"/>
          <p:nvPr/>
        </p:nvSpPr>
        <p:spPr>
          <a:xfrm>
            <a:off x="9497244" y="6730185"/>
            <a:ext cx="233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Part_7</a:t>
            </a:r>
            <a:endParaRPr lang="ko-KR" altLang="en-US" sz="24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E40679C-4E1B-44AE-3F8C-54CBCAAFFE4E}"/>
              </a:ext>
            </a:extLst>
          </p:cNvPr>
          <p:cNvSpPr/>
          <p:nvPr/>
        </p:nvSpPr>
        <p:spPr>
          <a:xfrm>
            <a:off x="9553634" y="7362869"/>
            <a:ext cx="3343688" cy="1066800"/>
          </a:xfrm>
          <a:prstGeom prst="rect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인사이트 도출</a:t>
            </a:r>
          </a:p>
        </p:txBody>
      </p:sp>
      <p:pic>
        <p:nvPicPr>
          <p:cNvPr id="57" name="object 23">
            <a:extLst>
              <a:ext uri="{FF2B5EF4-FFF2-40B4-BE49-F238E27FC236}">
                <a16:creationId xmlns:a16="http://schemas.microsoft.com/office/drawing/2014/main" id="{49919EA3-0688-881D-C2FF-A65BD4CFB85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02613" y="6214305"/>
            <a:ext cx="171450" cy="17144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E17C8B9-C731-13B9-8997-AD82D2CBCA3E}"/>
              </a:ext>
            </a:extLst>
          </p:cNvPr>
          <p:cNvSpPr txBox="1"/>
          <p:nvPr/>
        </p:nvSpPr>
        <p:spPr>
          <a:xfrm>
            <a:off x="13579997" y="6730185"/>
            <a:ext cx="233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Part_8</a:t>
            </a:r>
            <a:endParaRPr lang="ko-KR" altLang="en-US" sz="2400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5147AB8-13F4-FA8F-D6B0-F8E9FBE69127}"/>
              </a:ext>
            </a:extLst>
          </p:cNvPr>
          <p:cNvSpPr/>
          <p:nvPr/>
        </p:nvSpPr>
        <p:spPr>
          <a:xfrm>
            <a:off x="13762606" y="7362869"/>
            <a:ext cx="3343688" cy="1066800"/>
          </a:xfrm>
          <a:prstGeom prst="rect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마무리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04.</a:t>
            </a:r>
            <a:r>
              <a:rPr lang="ko-KR" altLang="en-US" sz="3000" b="1" dirty="0">
                <a:latin typeface="+mn-ea"/>
              </a:rPr>
              <a:t>가설 검정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62149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새로운 가설 설정 </a:t>
            </a:r>
            <a:r>
              <a:rPr lang="ko-KR" altLang="en-US" sz="3400" b="1"/>
              <a:t>및 컬럼 </a:t>
            </a:r>
            <a:r>
              <a:rPr lang="ko-KR" altLang="en-US" sz="3400" b="1" dirty="0"/>
              <a:t>추가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2899E-7AC5-3C81-BF88-FE1F8F06920A}"/>
              </a:ext>
            </a:extLst>
          </p:cNvPr>
          <p:cNvSpPr txBox="1"/>
          <p:nvPr/>
        </p:nvSpPr>
        <p:spPr>
          <a:xfrm>
            <a:off x="1502641" y="8717340"/>
            <a:ext cx="15282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+mj-ea"/>
                <a:ea typeface="+mj-ea"/>
              </a:rPr>
              <a:t>새로운 가설</a:t>
            </a:r>
            <a:r>
              <a:rPr lang="en-US" altLang="ko-KR" sz="3000" b="1" dirty="0">
                <a:latin typeface="+mj-ea"/>
                <a:ea typeface="+mj-ea"/>
              </a:rPr>
              <a:t>(R) </a:t>
            </a:r>
            <a:r>
              <a:rPr lang="en-US" altLang="ko-KR" sz="3000" dirty="0">
                <a:latin typeface="+mj-ea"/>
                <a:ea typeface="+mj-ea"/>
              </a:rPr>
              <a:t>: </a:t>
            </a:r>
            <a:r>
              <a:rPr lang="ko-KR" altLang="en-US" sz="3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데이터 수집일 기준 </a:t>
            </a:r>
            <a:r>
              <a:rPr lang="ko-KR" altLang="en-US" sz="30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가장 최근 한 달간 </a:t>
            </a:r>
            <a:r>
              <a:rPr lang="ko-KR" altLang="en-US" sz="3000" b="1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셀럽의</a:t>
            </a:r>
            <a:r>
              <a:rPr lang="ko-KR" altLang="en-US" sz="30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총 메시지 수</a:t>
            </a:r>
            <a:r>
              <a:rPr lang="ko-KR" altLang="en-US" sz="3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를 기준으로 상위 </a:t>
            </a:r>
            <a:r>
              <a:rPr lang="en-US" altLang="ko-KR" sz="3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25% </a:t>
            </a:r>
            <a:r>
              <a:rPr lang="ko-KR" altLang="en-US" sz="3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단위로 잘라 점수를 산정해도 될 만큼 골고루 분포해 있을 것이다</a:t>
            </a:r>
            <a:r>
              <a:rPr lang="en-US" altLang="ko-KR" sz="3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300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endParaRPr lang="ko-KR" altLang="en-US" sz="3600" b="1" dirty="0">
              <a:latin typeface="+mj-ea"/>
              <a:ea typeface="+mj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94A3DB-6219-5391-C294-DB2D9A46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641" y="2400300"/>
            <a:ext cx="8235950" cy="599103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067DB7-37A9-7505-5EFE-F6F7989EF705}"/>
              </a:ext>
            </a:extLst>
          </p:cNvPr>
          <p:cNvSpPr/>
          <p:nvPr/>
        </p:nvSpPr>
        <p:spPr>
          <a:xfrm>
            <a:off x="8382000" y="2400300"/>
            <a:ext cx="1356591" cy="599103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4D7DE-BAC4-6885-04DF-4CE91C6977DE}"/>
              </a:ext>
            </a:extLst>
          </p:cNvPr>
          <p:cNvSpPr txBox="1"/>
          <p:nvPr/>
        </p:nvSpPr>
        <p:spPr>
          <a:xfrm>
            <a:off x="9906000" y="2400300"/>
            <a:ext cx="556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accent5">
                    <a:lumMod val="75000"/>
                  </a:schemeClr>
                </a:solidFill>
              </a:rPr>
              <a:t>← 가장 최근 한 달간 총 메시지 수</a:t>
            </a:r>
          </a:p>
        </p:txBody>
      </p:sp>
    </p:spTree>
    <p:extLst>
      <p:ext uri="{BB962C8B-B14F-4D97-AF65-F5344CB8AC3E}">
        <p14:creationId xmlns:p14="http://schemas.microsoft.com/office/powerpoint/2010/main" val="3552880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04.</a:t>
            </a:r>
            <a:r>
              <a:rPr lang="ko-KR" altLang="en-US" sz="3000" b="1" dirty="0">
                <a:latin typeface="+mn-ea"/>
              </a:rPr>
              <a:t>가설 검정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62149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가설 검정을 위한 데이터 통합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2899E-7AC5-3C81-BF88-FE1F8F06920A}"/>
              </a:ext>
            </a:extLst>
          </p:cNvPr>
          <p:cNvSpPr txBox="1"/>
          <p:nvPr/>
        </p:nvSpPr>
        <p:spPr>
          <a:xfrm>
            <a:off x="2752725" y="8384622"/>
            <a:ext cx="12782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+mj-ea"/>
                <a:ea typeface="+mj-ea"/>
              </a:rPr>
              <a:t>새로운 가설 검정 및 </a:t>
            </a:r>
            <a:r>
              <a:rPr lang="en-US" altLang="ko-KR" sz="3600" b="1" dirty="0">
                <a:latin typeface="+mj-ea"/>
                <a:ea typeface="+mj-ea"/>
              </a:rPr>
              <a:t>R,F,M </a:t>
            </a:r>
            <a:r>
              <a:rPr lang="ko-KR" altLang="en-US" sz="3600" b="1" dirty="0">
                <a:latin typeface="+mj-ea"/>
                <a:ea typeface="+mj-ea"/>
              </a:rPr>
              <a:t>관련 특성을 한 번에 다루기 위해 </a:t>
            </a:r>
            <a:endParaRPr lang="en-US" altLang="ko-KR" sz="3600" b="1" dirty="0">
              <a:latin typeface="+mj-ea"/>
              <a:ea typeface="+mj-ea"/>
            </a:endParaRPr>
          </a:p>
          <a:p>
            <a:r>
              <a:rPr lang="ko-KR" altLang="en-US" sz="3600" b="1" dirty="0">
                <a:latin typeface="+mj-ea"/>
                <a:ea typeface="+mj-ea"/>
              </a:rPr>
              <a:t>통합 데이터프레임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63D026-6B89-BF83-ABB1-1D91E19D3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2493376"/>
            <a:ext cx="10896600" cy="550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23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04.</a:t>
            </a:r>
            <a:r>
              <a:rPr lang="ko-KR" altLang="en-US" sz="3000" b="1" dirty="0">
                <a:latin typeface="+mn-ea"/>
              </a:rPr>
              <a:t>가설 검정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62149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데이터 분석 및 가설 검정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2899E-7AC5-3C81-BF88-FE1F8F06920A}"/>
              </a:ext>
            </a:extLst>
          </p:cNvPr>
          <p:cNvSpPr txBox="1"/>
          <p:nvPr/>
        </p:nvSpPr>
        <p:spPr>
          <a:xfrm>
            <a:off x="914400" y="2291928"/>
            <a:ext cx="540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+mj-ea"/>
                <a:ea typeface="+mj-ea"/>
              </a:rPr>
              <a:t>1. R(</a:t>
            </a:r>
            <a:r>
              <a:rPr lang="ko-KR" altLang="en-US" sz="3600" b="1" dirty="0">
                <a:latin typeface="+mj-ea"/>
                <a:ea typeface="+mj-ea"/>
              </a:rPr>
              <a:t>한 달간 메시지 총량</a:t>
            </a:r>
            <a:r>
              <a:rPr lang="en-US" altLang="ko-KR" sz="3600" b="1" dirty="0">
                <a:latin typeface="+mj-ea"/>
                <a:ea typeface="+mj-ea"/>
              </a:rPr>
              <a:t>)</a:t>
            </a:r>
            <a:endParaRPr lang="ko-KR" altLang="en-US" sz="3600" b="1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209CF0-2C31-0C91-05BF-8F5931155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314700"/>
            <a:ext cx="8168930" cy="3962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8B0A4B-1EBA-3900-8B99-CFC5A070C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1548187"/>
            <a:ext cx="6564675" cy="36153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C30364C-E756-E720-1E47-FE795D53A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0" y="5933747"/>
            <a:ext cx="6564675" cy="37349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3221DE-9214-B7BB-91D7-A354908F4AB7}"/>
              </a:ext>
            </a:extLst>
          </p:cNvPr>
          <p:cNvSpPr txBox="1"/>
          <p:nvPr/>
        </p:nvSpPr>
        <p:spPr>
          <a:xfrm>
            <a:off x="3339866" y="7354932"/>
            <a:ext cx="297520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전체 데이터 분포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C9CC95-4EC0-C555-7855-FC53E18BA91B}"/>
              </a:ext>
            </a:extLst>
          </p:cNvPr>
          <p:cNvSpPr txBox="1"/>
          <p:nvPr/>
        </p:nvSpPr>
        <p:spPr>
          <a:xfrm>
            <a:off x="11963400" y="5180339"/>
            <a:ext cx="3200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총량 </a:t>
            </a:r>
            <a:r>
              <a:rPr lang="en-US" altLang="ko-KR" sz="2300" b="1" dirty="0"/>
              <a:t>3000</a:t>
            </a:r>
            <a:r>
              <a:rPr lang="ko-KR" altLang="en-US" sz="2300" b="1" dirty="0"/>
              <a:t>이하 분포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7F9CF3-13BF-D19C-9EAC-A4D199B63605}"/>
              </a:ext>
            </a:extLst>
          </p:cNvPr>
          <p:cNvSpPr txBox="1"/>
          <p:nvPr/>
        </p:nvSpPr>
        <p:spPr>
          <a:xfrm>
            <a:off x="11982203" y="9668669"/>
            <a:ext cx="3200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총량 </a:t>
            </a:r>
            <a:r>
              <a:rPr lang="en-US" altLang="ko-KR" sz="2300" b="1" dirty="0"/>
              <a:t>1000</a:t>
            </a:r>
            <a:r>
              <a:rPr lang="ko-KR" altLang="en-US" sz="2300" b="1" dirty="0"/>
              <a:t>이하 분포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7E3D3A-07C8-80A3-D151-57849141D028}"/>
              </a:ext>
            </a:extLst>
          </p:cNvPr>
          <p:cNvSpPr txBox="1"/>
          <p:nvPr/>
        </p:nvSpPr>
        <p:spPr>
          <a:xfrm>
            <a:off x="1055570" y="8554171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ko-KR" altLang="en-US" sz="4400" dirty="0"/>
              <a:t>분포가 적절하여 가설 </a:t>
            </a:r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endParaRPr lang="ko-KR" alt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755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04.</a:t>
            </a:r>
            <a:r>
              <a:rPr lang="ko-KR" altLang="en-US" sz="3000" b="1" dirty="0">
                <a:latin typeface="+mn-ea"/>
              </a:rPr>
              <a:t>가설 검정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62149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데이터 분석 및 가설 검정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2899E-7AC5-3C81-BF88-FE1F8F06920A}"/>
              </a:ext>
            </a:extLst>
          </p:cNvPr>
          <p:cNvSpPr txBox="1"/>
          <p:nvPr/>
        </p:nvSpPr>
        <p:spPr>
          <a:xfrm>
            <a:off x="914400" y="2291928"/>
            <a:ext cx="540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+mj-ea"/>
                <a:ea typeface="+mj-ea"/>
              </a:rPr>
              <a:t>2. F(</a:t>
            </a:r>
            <a:r>
              <a:rPr lang="ko-KR" altLang="en-US" sz="3600" b="1" dirty="0">
                <a:latin typeface="+mj-ea"/>
                <a:ea typeface="+mj-ea"/>
              </a:rPr>
              <a:t>메시지 총량</a:t>
            </a:r>
            <a:r>
              <a:rPr lang="en-US" altLang="ko-KR" sz="3600" b="1" dirty="0">
                <a:latin typeface="+mj-ea"/>
                <a:ea typeface="+mj-ea"/>
              </a:rPr>
              <a:t>)</a:t>
            </a:r>
            <a:endParaRPr lang="ko-KR" altLang="en-US" sz="3600" b="1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3221DE-9214-B7BB-91D7-A354908F4AB7}"/>
              </a:ext>
            </a:extLst>
          </p:cNvPr>
          <p:cNvSpPr txBox="1"/>
          <p:nvPr/>
        </p:nvSpPr>
        <p:spPr>
          <a:xfrm>
            <a:off x="3246499" y="8093893"/>
            <a:ext cx="297520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전체 데이터 분포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C9CC95-4EC0-C555-7855-FC53E18BA91B}"/>
              </a:ext>
            </a:extLst>
          </p:cNvPr>
          <p:cNvSpPr txBox="1"/>
          <p:nvPr/>
        </p:nvSpPr>
        <p:spPr>
          <a:xfrm>
            <a:off x="11887200" y="5346374"/>
            <a:ext cx="3200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총량 </a:t>
            </a:r>
            <a:r>
              <a:rPr lang="en-US" altLang="ko-KR" sz="2300" b="1" dirty="0"/>
              <a:t>2000</a:t>
            </a:r>
            <a:r>
              <a:rPr lang="ko-KR" altLang="en-US" sz="2300" b="1" dirty="0"/>
              <a:t>이하 분포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7F9CF3-13BF-D19C-9EAC-A4D199B63605}"/>
              </a:ext>
            </a:extLst>
          </p:cNvPr>
          <p:cNvSpPr txBox="1"/>
          <p:nvPr/>
        </p:nvSpPr>
        <p:spPr>
          <a:xfrm>
            <a:off x="11887200" y="9656420"/>
            <a:ext cx="3200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총량 </a:t>
            </a:r>
            <a:r>
              <a:rPr lang="en-US" altLang="ko-KR" sz="2300" b="1" dirty="0"/>
              <a:t>1000</a:t>
            </a:r>
            <a:r>
              <a:rPr lang="ko-KR" altLang="en-US" sz="2300" b="1" dirty="0"/>
              <a:t>이하 분포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7E3D3A-07C8-80A3-D151-57849141D028}"/>
              </a:ext>
            </a:extLst>
          </p:cNvPr>
          <p:cNvSpPr txBox="1"/>
          <p:nvPr/>
        </p:nvSpPr>
        <p:spPr>
          <a:xfrm>
            <a:off x="1035050" y="8795955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ko-KR" altLang="en-US" sz="4400" dirty="0"/>
              <a:t>분포가 적절하여 가설 </a:t>
            </a:r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endParaRPr lang="ko-KR" alt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8C5DFD-14F7-E1CE-BE00-891FC4ECF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58" y="2960630"/>
            <a:ext cx="7244557" cy="51228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B17908-ED0F-0850-7491-9017927D1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810" y="1475516"/>
            <a:ext cx="5400675" cy="38296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995998D-0249-500C-60CD-A285A299A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7810" y="5809037"/>
            <a:ext cx="5400675" cy="37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13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04.</a:t>
            </a:r>
            <a:r>
              <a:rPr lang="ko-KR" altLang="en-US" sz="3000" b="1" dirty="0">
                <a:latin typeface="+mn-ea"/>
              </a:rPr>
              <a:t>가설 검정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62149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데이터 분석 및 가설 검정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2899E-7AC5-3C81-BF88-FE1F8F06920A}"/>
              </a:ext>
            </a:extLst>
          </p:cNvPr>
          <p:cNvSpPr txBox="1"/>
          <p:nvPr/>
        </p:nvSpPr>
        <p:spPr>
          <a:xfrm>
            <a:off x="914400" y="2291928"/>
            <a:ext cx="540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+mj-ea"/>
                <a:ea typeface="+mj-ea"/>
              </a:rPr>
              <a:t>3. M(</a:t>
            </a:r>
            <a:r>
              <a:rPr lang="ko-KR" altLang="en-US" sz="3600" b="1" dirty="0">
                <a:latin typeface="+mj-ea"/>
                <a:ea typeface="+mj-ea"/>
              </a:rPr>
              <a:t>총 </a:t>
            </a:r>
            <a:r>
              <a:rPr lang="ko-KR" altLang="en-US" sz="3600" b="1" dirty="0" err="1">
                <a:latin typeface="+mj-ea"/>
                <a:ea typeface="+mj-ea"/>
              </a:rPr>
              <a:t>팔로워</a:t>
            </a:r>
            <a:r>
              <a:rPr lang="ko-KR" altLang="en-US" sz="3600" b="1" dirty="0">
                <a:latin typeface="+mj-ea"/>
                <a:ea typeface="+mj-ea"/>
              </a:rPr>
              <a:t> 수</a:t>
            </a:r>
            <a:r>
              <a:rPr lang="en-US" altLang="ko-KR" sz="3600" b="1" dirty="0">
                <a:latin typeface="+mj-ea"/>
                <a:ea typeface="+mj-ea"/>
              </a:rPr>
              <a:t>)</a:t>
            </a:r>
            <a:endParaRPr lang="ko-KR" altLang="en-US" sz="3600" b="1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3221DE-9214-B7BB-91D7-A354908F4AB7}"/>
              </a:ext>
            </a:extLst>
          </p:cNvPr>
          <p:cNvSpPr txBox="1"/>
          <p:nvPr/>
        </p:nvSpPr>
        <p:spPr>
          <a:xfrm>
            <a:off x="3246499" y="8093893"/>
            <a:ext cx="297520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전체 데이터 분포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C9CC95-4EC0-C555-7855-FC53E18BA91B}"/>
              </a:ext>
            </a:extLst>
          </p:cNvPr>
          <p:cNvSpPr txBox="1"/>
          <p:nvPr/>
        </p:nvSpPr>
        <p:spPr>
          <a:xfrm>
            <a:off x="11887200" y="5346374"/>
            <a:ext cx="3429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총량 </a:t>
            </a:r>
            <a:r>
              <a:rPr lang="en-US" altLang="ko-KR" sz="2300" b="1" dirty="0"/>
              <a:t>50000</a:t>
            </a:r>
            <a:r>
              <a:rPr lang="ko-KR" altLang="en-US" sz="2300" b="1" dirty="0"/>
              <a:t>이하 분포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7F9CF3-13BF-D19C-9EAC-A4D199B63605}"/>
              </a:ext>
            </a:extLst>
          </p:cNvPr>
          <p:cNvSpPr txBox="1"/>
          <p:nvPr/>
        </p:nvSpPr>
        <p:spPr>
          <a:xfrm>
            <a:off x="11899075" y="9640818"/>
            <a:ext cx="3429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총량 </a:t>
            </a:r>
            <a:r>
              <a:rPr lang="en-US" altLang="ko-KR" sz="2300" b="1" dirty="0"/>
              <a:t>20000</a:t>
            </a:r>
            <a:r>
              <a:rPr lang="ko-KR" altLang="en-US" sz="2300" b="1" dirty="0"/>
              <a:t>이하 분포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7E3D3A-07C8-80A3-D151-57849141D028}"/>
              </a:ext>
            </a:extLst>
          </p:cNvPr>
          <p:cNvSpPr txBox="1"/>
          <p:nvPr/>
        </p:nvSpPr>
        <p:spPr>
          <a:xfrm>
            <a:off x="1035050" y="8843025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ko-KR" altLang="en-US" sz="4400" dirty="0"/>
              <a:t>분포가 적절하여 가설 </a:t>
            </a:r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endParaRPr lang="ko-KR" alt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D87A10-0FBA-F45A-FB81-4D6B65CB3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28515"/>
            <a:ext cx="7628867" cy="52653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708498-E93A-1E23-F761-45E1586A0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1548187"/>
            <a:ext cx="5562600" cy="383322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348930B-BC8B-320C-2975-E30E90CDB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0" y="5821295"/>
            <a:ext cx="5562600" cy="384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53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CD45BB9A-3359-AC56-7CB5-FD288998D1D1}"/>
              </a:ext>
            </a:extLst>
          </p:cNvPr>
          <p:cNvSpPr txBox="1">
            <a:spLocks/>
          </p:cNvSpPr>
          <p:nvPr/>
        </p:nvSpPr>
        <p:spPr>
          <a:xfrm>
            <a:off x="4886721" y="4545580"/>
            <a:ext cx="8514557" cy="1195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13716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altLang="ko-KR" sz="4400" b="1" spc="-10" dirty="0"/>
              <a:t>RFM </a:t>
            </a:r>
            <a:r>
              <a:rPr lang="ko-KR" altLang="en-US" sz="4400" b="1" spc="-10" dirty="0"/>
              <a:t>기반</a:t>
            </a:r>
            <a:r>
              <a:rPr lang="en-US" altLang="ko-KR" sz="4400" b="1" spc="-10" dirty="0"/>
              <a:t> </a:t>
            </a:r>
            <a:r>
              <a:rPr lang="ko-KR" altLang="en-US" sz="4400" b="1" spc="-10" dirty="0"/>
              <a:t>분석</a:t>
            </a:r>
            <a:endParaRPr lang="en-US" altLang="ko-KR" sz="4400" b="1" spc="-10" dirty="0"/>
          </a:p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spc="-10" dirty="0"/>
              <a:t>with Tableau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2989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BA4FF-CAC4-E687-D659-88C0BC565D8B}"/>
              </a:ext>
            </a:extLst>
          </p:cNvPr>
          <p:cNvSpPr txBox="1"/>
          <p:nvPr/>
        </p:nvSpPr>
        <p:spPr>
          <a:xfrm>
            <a:off x="838200" y="6477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05.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 </a:t>
            </a:r>
            <a:r>
              <a:rPr lang="en-US" altLang="ko-KR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RFM 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기반 분석</a:t>
            </a:r>
            <a:endParaRPr lang="en-US" altLang="ko-KR" sz="2800" b="1" dirty="0">
              <a:solidFill>
                <a:srgbClr val="3A3838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767E06A3-7DA2-B967-5D96-E8D953EFD32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7649" y="3314700"/>
            <a:ext cx="15112702" cy="5272237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0D6D8DDF-556C-BDDF-6A25-13D24EFF5DF4}"/>
              </a:ext>
            </a:extLst>
          </p:cNvPr>
          <p:cNvSpPr txBox="1"/>
          <p:nvPr/>
        </p:nvSpPr>
        <p:spPr>
          <a:xfrm>
            <a:off x="4436231" y="2400300"/>
            <a:ext cx="9415538" cy="445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ko-KR" altLang="en-US" sz="2800" dirty="0">
                <a:latin typeface="+mj-ea"/>
                <a:ea typeface="+mj-ea"/>
                <a:cs typeface="Source Han Sans KR"/>
              </a:rPr>
              <a:t>각각의 기준에 따라 고객을 </a:t>
            </a:r>
            <a:r>
              <a:rPr lang="en-US" altLang="ko-KR" sz="2800" dirty="0">
                <a:latin typeface="+mj-ea"/>
                <a:ea typeface="+mj-ea"/>
                <a:cs typeface="Source Han Sans KR"/>
              </a:rPr>
              <a:t>4</a:t>
            </a:r>
            <a:r>
              <a:rPr lang="ko-KR" altLang="en-US" sz="2800" dirty="0">
                <a:latin typeface="+mj-ea"/>
                <a:ea typeface="+mj-ea"/>
                <a:cs typeface="Source Han Sans KR"/>
              </a:rPr>
              <a:t>분위로 분류하고 점수 부여</a:t>
            </a:r>
            <a:endParaRPr sz="2800" dirty="0">
              <a:latin typeface="+mj-ea"/>
              <a:ea typeface="+mj-ea"/>
              <a:cs typeface="Source Han Sans KR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6B72359-8967-7818-46A6-361D093DFE77}"/>
              </a:ext>
            </a:extLst>
          </p:cNvPr>
          <p:cNvSpPr txBox="1"/>
          <p:nvPr/>
        </p:nvSpPr>
        <p:spPr>
          <a:xfrm>
            <a:off x="4436231" y="1664182"/>
            <a:ext cx="9415538" cy="5071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en-US" sz="3200" b="1" dirty="0">
                <a:latin typeface="+mj-ea"/>
                <a:ea typeface="+mj-ea"/>
                <a:cs typeface="Source Han Sans KR"/>
              </a:rPr>
              <a:t>RFM </a:t>
            </a:r>
            <a:r>
              <a:rPr lang="ko-KR" altLang="en-US" sz="3200" b="1" dirty="0">
                <a:latin typeface="+mj-ea"/>
                <a:ea typeface="+mj-ea"/>
                <a:cs typeface="Source Han Sans KR"/>
              </a:rPr>
              <a:t>분석 기법</a:t>
            </a:r>
            <a:endParaRPr sz="3200" b="1" dirty="0">
              <a:latin typeface="+mj-ea"/>
              <a:ea typeface="+mj-ea"/>
              <a:cs typeface="Source Han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778137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4DB50988-CC09-1228-80F8-D51065336DEE}"/>
              </a:ext>
            </a:extLst>
          </p:cNvPr>
          <p:cNvSpPr txBox="1"/>
          <p:nvPr/>
        </p:nvSpPr>
        <p:spPr>
          <a:xfrm>
            <a:off x="2975635" y="1790700"/>
            <a:ext cx="12336477" cy="540533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lang="ko-KR" altLang="en-US" sz="2800" dirty="0">
                <a:latin typeface="Source Han Sans KR"/>
                <a:cs typeface="Source Han Sans KR"/>
              </a:rPr>
              <a:t>기준 별 점수를 합산하여 동일한 점수의 고객들을 하나의 그룹으로 분류함</a:t>
            </a:r>
            <a:endParaRPr sz="2400" dirty="0">
              <a:latin typeface="Source Han Sans KR"/>
              <a:cs typeface="Source Han Sans KR"/>
            </a:endParaRPr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18518FE1-C174-1C23-8781-90E04A73EAE7}"/>
              </a:ext>
            </a:extLst>
          </p:cNvPr>
          <p:cNvGrpSpPr/>
          <p:nvPr/>
        </p:nvGrpSpPr>
        <p:grpSpPr>
          <a:xfrm>
            <a:off x="197802" y="2583769"/>
            <a:ext cx="17892395" cy="7482840"/>
            <a:chOff x="1105987" y="3317381"/>
            <a:chExt cx="17892395" cy="7482840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24622317-893E-C2BA-633D-543CEE902BA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5987" y="3317381"/>
              <a:ext cx="17892146" cy="7482495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1EFDA44-DD2B-555A-6000-918B950BE72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5404" y="3422090"/>
              <a:ext cx="17473310" cy="706366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79FF7B8-9364-552C-3BE4-11E25EEEE1D4}"/>
              </a:ext>
            </a:extLst>
          </p:cNvPr>
          <p:cNvSpPr txBox="1"/>
          <p:nvPr/>
        </p:nvSpPr>
        <p:spPr>
          <a:xfrm>
            <a:off x="838200" y="6477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05.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 </a:t>
            </a:r>
            <a:r>
              <a:rPr lang="en-US" altLang="ko-KR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RFM 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기반 분석</a:t>
            </a:r>
            <a:endParaRPr lang="ko-KR" altLang="en-US" sz="2800" b="1" i="0" u="none" strike="noStrike" cap="none" dirty="0">
              <a:solidFill>
                <a:srgbClr val="3A3838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5080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CD45BB9A-3359-AC56-7CB5-FD288998D1D1}"/>
              </a:ext>
            </a:extLst>
          </p:cNvPr>
          <p:cNvSpPr txBox="1">
            <a:spLocks/>
          </p:cNvSpPr>
          <p:nvPr/>
        </p:nvSpPr>
        <p:spPr>
          <a:xfrm>
            <a:off x="4886721" y="4307181"/>
            <a:ext cx="8514557" cy="16726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13716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50000"/>
              </a:lnSpc>
              <a:spcBef>
                <a:spcPts val="105"/>
              </a:spcBef>
            </a:pPr>
            <a:r>
              <a:rPr lang="ko-KR" altLang="en-US" sz="4400" b="1" spc="-10" dirty="0"/>
              <a:t>데이터 시각화</a:t>
            </a:r>
            <a:br>
              <a:rPr lang="en-US" altLang="ko-KR" sz="4400" b="1" spc="-10" dirty="0"/>
            </a:br>
            <a:r>
              <a:rPr lang="en-US" altLang="ko-KR" sz="3200" b="1" spc="-10" dirty="0"/>
              <a:t>(Tableau)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666370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B990225-B0E7-A75B-0646-26BD7612F515}"/>
              </a:ext>
            </a:extLst>
          </p:cNvPr>
          <p:cNvSpPr txBox="1">
            <a:spLocks/>
          </p:cNvSpPr>
          <p:nvPr/>
        </p:nvSpPr>
        <p:spPr>
          <a:xfrm>
            <a:off x="990600" y="2062297"/>
            <a:ext cx="6596380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algn="l" defTabSz="13716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ko-KR" altLang="en-US" sz="3600" b="1" dirty="0"/>
              <a:t>마케팅 </a:t>
            </a:r>
            <a:r>
              <a:rPr lang="ko-KR" altLang="en-US" sz="3600" b="1" spc="-20" dirty="0"/>
              <a:t>시나리오</a:t>
            </a: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C5F800E8-2C53-07BB-1036-BF228FE2505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400" y="4464954"/>
            <a:ext cx="743432" cy="743432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5D90E41E-DD60-21D6-CE65-C576BA69FC28}"/>
              </a:ext>
            </a:extLst>
          </p:cNvPr>
          <p:cNvSpPr txBox="1"/>
          <p:nvPr/>
        </p:nvSpPr>
        <p:spPr>
          <a:xfrm>
            <a:off x="11049000" y="4345997"/>
            <a:ext cx="1640715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50" b="1" spc="-25" dirty="0">
                <a:solidFill>
                  <a:srgbClr val="343D4B"/>
                </a:solidFill>
                <a:latin typeface="Source Han Sans KR"/>
                <a:cs typeface="Source Han Sans KR"/>
              </a:rPr>
              <a:t>유저</a:t>
            </a:r>
            <a:endParaRPr sz="5850" dirty="0">
              <a:latin typeface="Source Han Sans KR"/>
              <a:cs typeface="Source Han Sans KR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16F35C7A-3DC9-BBB9-E29F-4CBB40CC8902}"/>
              </a:ext>
            </a:extLst>
          </p:cNvPr>
          <p:cNvSpPr txBox="1"/>
          <p:nvPr/>
        </p:nvSpPr>
        <p:spPr>
          <a:xfrm>
            <a:off x="10134600" y="5819880"/>
            <a:ext cx="9209354" cy="12484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b="1" spc="-70" dirty="0">
                <a:solidFill>
                  <a:srgbClr val="343D4B"/>
                </a:solidFill>
                <a:cs typeface="Source Han Sans KR"/>
              </a:rPr>
              <a:t>마케터</a:t>
            </a:r>
            <a:r>
              <a:rPr sz="2800" spc="-70" dirty="0">
                <a:solidFill>
                  <a:srgbClr val="343D4B"/>
                </a:solidFill>
                <a:cs typeface="Malgun Gothic"/>
              </a:rPr>
              <a:t>가</a:t>
            </a:r>
            <a:r>
              <a:rPr sz="2800" spc="-395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cs typeface="Malgun Gothic"/>
              </a:rPr>
              <a:t>직접</a:t>
            </a:r>
            <a:r>
              <a:rPr sz="2800" spc="-390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cs typeface="Malgun Gothic"/>
              </a:rPr>
              <a:t>분석할</a:t>
            </a:r>
            <a:r>
              <a:rPr sz="2800" spc="-395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cs typeface="Malgun Gothic"/>
              </a:rPr>
              <a:t>수</a:t>
            </a:r>
            <a:r>
              <a:rPr sz="2800" spc="-390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cs typeface="Malgun Gothic"/>
              </a:rPr>
              <a:t>있도록</a:t>
            </a:r>
            <a:r>
              <a:rPr sz="2800" spc="-395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cs typeface="Malgun Gothic"/>
              </a:rPr>
              <a:t>인터랙티브</a:t>
            </a:r>
            <a:r>
              <a:rPr sz="2800" spc="-390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cs typeface="Malgun Gothic"/>
              </a:rPr>
              <a:t>기능</a:t>
            </a:r>
            <a:r>
              <a:rPr sz="2800" spc="-395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800" spc="-285" dirty="0">
                <a:solidFill>
                  <a:srgbClr val="343D4B"/>
                </a:solidFill>
                <a:cs typeface="Malgun Gothic"/>
              </a:rPr>
              <a:t>활용</a:t>
            </a:r>
            <a:endParaRPr sz="2800" dirty="0"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65"/>
              </a:spcBef>
            </a:pPr>
            <a:r>
              <a:rPr sz="2800" b="1" dirty="0">
                <a:solidFill>
                  <a:srgbClr val="343D4B"/>
                </a:solidFill>
                <a:cs typeface="Source Han Sans KR"/>
              </a:rPr>
              <a:t>분석형</a:t>
            </a:r>
            <a:r>
              <a:rPr sz="2800" b="1" spc="5" dirty="0">
                <a:solidFill>
                  <a:srgbClr val="343D4B"/>
                </a:solidFill>
                <a:cs typeface="Source Han Sans KR"/>
              </a:rPr>
              <a:t> </a:t>
            </a:r>
            <a:r>
              <a:rPr sz="2800" spc="-260" dirty="0">
                <a:solidFill>
                  <a:srgbClr val="343D4B"/>
                </a:solidFill>
                <a:cs typeface="Malgun Gothic"/>
              </a:rPr>
              <a:t>대시보드</a:t>
            </a:r>
            <a:r>
              <a:rPr sz="2800" spc="-505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000" spc="-530" dirty="0">
                <a:solidFill>
                  <a:srgbClr val="343D4B"/>
                </a:solidFill>
                <a:cs typeface="Malgun Gothic"/>
              </a:rPr>
              <a:t>&gt;</a:t>
            </a:r>
            <a:r>
              <a:rPr sz="2000" spc="-325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400" spc="-225" dirty="0">
                <a:solidFill>
                  <a:srgbClr val="343D4B"/>
                </a:solidFill>
                <a:cs typeface="Malgun Gothic"/>
              </a:rPr>
              <a:t>세그먼트</a:t>
            </a:r>
            <a:r>
              <a:rPr sz="2400" spc="-325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400" spc="-225" dirty="0">
                <a:solidFill>
                  <a:srgbClr val="343D4B"/>
                </a:solidFill>
                <a:cs typeface="Malgun Gothic"/>
              </a:rPr>
              <a:t>선택</a:t>
            </a:r>
            <a:r>
              <a:rPr sz="2400" spc="-320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400" spc="-225" dirty="0">
                <a:solidFill>
                  <a:srgbClr val="343D4B"/>
                </a:solidFill>
                <a:cs typeface="Malgun Gothic"/>
              </a:rPr>
              <a:t>후</a:t>
            </a:r>
            <a:r>
              <a:rPr sz="2400" spc="-325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400" spc="-225" dirty="0">
                <a:solidFill>
                  <a:srgbClr val="343D4B"/>
                </a:solidFill>
                <a:cs typeface="Malgun Gothic"/>
              </a:rPr>
              <a:t>해당</a:t>
            </a:r>
            <a:r>
              <a:rPr sz="2400" spc="-325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400" spc="-225" dirty="0">
                <a:solidFill>
                  <a:srgbClr val="343D4B"/>
                </a:solidFill>
                <a:cs typeface="Malgun Gothic"/>
              </a:rPr>
              <a:t>고객</a:t>
            </a:r>
            <a:r>
              <a:rPr sz="2400" spc="-325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400" spc="-225" dirty="0">
                <a:solidFill>
                  <a:srgbClr val="343D4B"/>
                </a:solidFill>
                <a:cs typeface="Malgun Gothic"/>
              </a:rPr>
              <a:t>데이터</a:t>
            </a:r>
            <a:r>
              <a:rPr sz="2400" spc="-325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400" spc="-60" dirty="0">
                <a:solidFill>
                  <a:srgbClr val="343D4B"/>
                </a:solidFill>
                <a:cs typeface="Malgun Gothic"/>
              </a:rPr>
              <a:t>보도록</a:t>
            </a:r>
            <a:endParaRPr sz="2000" dirty="0">
              <a:cs typeface="Malgun Gothic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3C5E6835-4F61-74DB-8C4D-8504F9759934}"/>
              </a:ext>
            </a:extLst>
          </p:cNvPr>
          <p:cNvSpPr txBox="1"/>
          <p:nvPr/>
        </p:nvSpPr>
        <p:spPr>
          <a:xfrm>
            <a:off x="753144" y="3009900"/>
            <a:ext cx="630110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343D4B"/>
                </a:solidFill>
                <a:latin typeface="Source Han Sans KR"/>
                <a:cs typeface="Source Han Sans KR"/>
              </a:rPr>
              <a:t>RFM</a:t>
            </a:r>
            <a:r>
              <a:rPr sz="3450" b="1" spc="-75" dirty="0">
                <a:solidFill>
                  <a:srgbClr val="343D4B"/>
                </a:solidFill>
                <a:latin typeface="Source Han Sans KR"/>
                <a:cs typeface="Source Han Sans KR"/>
              </a:rPr>
              <a:t> </a:t>
            </a:r>
            <a:r>
              <a:rPr sz="3450" b="1" dirty="0">
                <a:solidFill>
                  <a:srgbClr val="343D4B"/>
                </a:solidFill>
                <a:latin typeface="Source Han Sans KR"/>
                <a:cs typeface="Source Han Sans KR"/>
              </a:rPr>
              <a:t>C</a:t>
            </a:r>
            <a:r>
              <a:rPr lang="en-US" sz="3450" b="1" dirty="0">
                <a:solidFill>
                  <a:srgbClr val="343D4B"/>
                </a:solidFill>
                <a:latin typeface="Source Han Sans KR"/>
                <a:cs typeface="Source Han Sans KR"/>
              </a:rPr>
              <a:t>eleb</a:t>
            </a:r>
            <a:r>
              <a:rPr sz="3450" b="1" spc="-75" dirty="0">
                <a:solidFill>
                  <a:srgbClr val="343D4B"/>
                </a:solidFill>
                <a:latin typeface="Source Han Sans KR"/>
                <a:cs typeface="Source Han Sans KR"/>
              </a:rPr>
              <a:t> </a:t>
            </a:r>
            <a:r>
              <a:rPr sz="3450" b="1" spc="-10" dirty="0">
                <a:solidFill>
                  <a:srgbClr val="343D4B"/>
                </a:solidFill>
                <a:latin typeface="Source Han Sans KR"/>
                <a:cs typeface="Source Han Sans KR"/>
              </a:rPr>
              <a:t>Segmentation</a:t>
            </a:r>
            <a:endParaRPr sz="3450" dirty="0">
              <a:latin typeface="Source Han Sans KR"/>
              <a:cs typeface="Source Han Sans KR"/>
            </a:endParaRPr>
          </a:p>
        </p:txBody>
      </p:sp>
      <p:pic>
        <p:nvPicPr>
          <p:cNvPr id="11" name="slide2" descr="RFM">
            <a:extLst>
              <a:ext uri="{FF2B5EF4-FFF2-40B4-BE49-F238E27FC236}">
                <a16:creationId xmlns:a16="http://schemas.microsoft.com/office/drawing/2014/main" id="{C8F0F971-6BB1-5DD6-842B-0FE2028AB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5" y="4012909"/>
            <a:ext cx="8416476" cy="48623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BBF5F1-6C90-7373-9533-EAF650F08D41}"/>
              </a:ext>
            </a:extLst>
          </p:cNvPr>
          <p:cNvSpPr txBox="1"/>
          <p:nvPr/>
        </p:nvSpPr>
        <p:spPr>
          <a:xfrm>
            <a:off x="838200" y="6477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06.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 데이터 시각화 </a:t>
            </a:r>
            <a:r>
              <a:rPr lang="en-US" altLang="ko-KR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(Tableau)</a:t>
            </a:r>
            <a:endParaRPr lang="ko-KR" altLang="en-US" sz="2800" b="1" i="0" u="none" strike="noStrike" cap="none" dirty="0">
              <a:solidFill>
                <a:srgbClr val="3A3838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977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CD45BB9A-3359-AC56-7CB5-FD288998D1D1}"/>
              </a:ext>
            </a:extLst>
          </p:cNvPr>
          <p:cNvSpPr txBox="1">
            <a:spLocks/>
          </p:cNvSpPr>
          <p:nvPr/>
        </p:nvSpPr>
        <p:spPr>
          <a:xfrm>
            <a:off x="4886721" y="4798213"/>
            <a:ext cx="851455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13716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4400" b="1" spc="-10" dirty="0"/>
              <a:t>프로젝트 개요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92422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076AE8B7-AC93-01C7-B31C-B675BA8455F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47590" y="3955039"/>
            <a:ext cx="743432" cy="743432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186BB618-67E7-BD0A-E739-012AC3E7B655}"/>
              </a:ext>
            </a:extLst>
          </p:cNvPr>
          <p:cNvSpPr txBox="1"/>
          <p:nvPr/>
        </p:nvSpPr>
        <p:spPr>
          <a:xfrm>
            <a:off x="10393096" y="3848100"/>
            <a:ext cx="8344534" cy="51013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6140">
              <a:lnSpc>
                <a:spcPct val="100000"/>
              </a:lnSpc>
              <a:spcBef>
                <a:spcPts val="100"/>
              </a:spcBef>
            </a:pPr>
            <a:r>
              <a:rPr sz="5850" b="1" spc="-25" dirty="0">
                <a:solidFill>
                  <a:srgbClr val="343D4B"/>
                </a:solidFill>
                <a:latin typeface="Source Han Sans KR"/>
                <a:cs typeface="Source Han Sans KR"/>
              </a:rPr>
              <a:t>기능</a:t>
            </a:r>
            <a:endParaRPr sz="5850" dirty="0">
              <a:latin typeface="Source Han Sans KR"/>
              <a:cs typeface="Source Han Sans KR"/>
            </a:endParaRPr>
          </a:p>
          <a:p>
            <a:pPr marL="12700">
              <a:lnSpc>
                <a:spcPct val="100000"/>
              </a:lnSpc>
              <a:spcBef>
                <a:spcPts val="3220"/>
              </a:spcBef>
            </a:pPr>
            <a:r>
              <a:rPr sz="2800" b="1" dirty="0">
                <a:solidFill>
                  <a:srgbClr val="343D4B"/>
                </a:solidFill>
                <a:latin typeface="Source Han Sans KR"/>
                <a:cs typeface="Source Han Sans KR"/>
              </a:rPr>
              <a:t>비즈니스 </a:t>
            </a:r>
            <a:r>
              <a:rPr sz="2800" b="1" spc="-25" dirty="0">
                <a:solidFill>
                  <a:srgbClr val="343D4B"/>
                </a:solidFill>
                <a:latin typeface="Source Han Sans KR"/>
                <a:cs typeface="Source Han Sans KR"/>
              </a:rPr>
              <a:t>목표</a:t>
            </a:r>
            <a:endParaRPr sz="2800" dirty="0">
              <a:latin typeface="Source Han Sans KR"/>
              <a:cs typeface="Source Han Sans KR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효율적인</a:t>
            </a:r>
            <a:r>
              <a:rPr sz="2800" spc="-405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개인화</a:t>
            </a:r>
            <a:r>
              <a:rPr sz="2800" spc="-395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마케팅을</a:t>
            </a:r>
            <a:r>
              <a:rPr sz="2800" spc="-390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통한</a:t>
            </a:r>
            <a:r>
              <a:rPr sz="2800" spc="-395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매출</a:t>
            </a:r>
            <a:r>
              <a:rPr sz="2800" spc="-390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285" dirty="0">
                <a:solidFill>
                  <a:srgbClr val="343D4B"/>
                </a:solidFill>
                <a:latin typeface="Malgun Gothic"/>
                <a:cs typeface="Malgun Gothic"/>
              </a:rPr>
              <a:t>증대</a:t>
            </a:r>
            <a:endParaRPr sz="2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2800" b="1" spc="-20" dirty="0">
                <a:solidFill>
                  <a:srgbClr val="343D4B"/>
                </a:solidFill>
                <a:latin typeface="Source Han Sans KR"/>
                <a:cs typeface="Source Han Sans KR"/>
              </a:rPr>
              <a:t>기능목표</a:t>
            </a:r>
            <a:endParaRPr sz="2800" dirty="0">
              <a:latin typeface="Source Han Sans KR"/>
              <a:cs typeface="Source Han Sans KR"/>
            </a:endParaRPr>
          </a:p>
          <a:p>
            <a:pPr marL="607695" indent="-595630">
              <a:lnSpc>
                <a:spcPct val="100000"/>
              </a:lnSpc>
              <a:spcBef>
                <a:spcPts val="1700"/>
              </a:spcBef>
              <a:buAutoNum type="arabicPeriod"/>
              <a:tabLst>
                <a:tab pos="607695" algn="l"/>
                <a:tab pos="608330" algn="l"/>
              </a:tabLst>
            </a:pP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고객</a:t>
            </a:r>
            <a:r>
              <a:rPr sz="2800" spc="-409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세그먼트</a:t>
            </a:r>
            <a:r>
              <a:rPr sz="2800" spc="-395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별</a:t>
            </a:r>
            <a:r>
              <a:rPr sz="2800" spc="-395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비중을</a:t>
            </a:r>
            <a:r>
              <a:rPr sz="2800" spc="-400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한눈에</a:t>
            </a:r>
            <a:r>
              <a:rPr sz="2800" spc="-395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볼</a:t>
            </a:r>
            <a:r>
              <a:rPr sz="2800" spc="-395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수</a:t>
            </a:r>
            <a:r>
              <a:rPr sz="2800" spc="-395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285" dirty="0">
                <a:solidFill>
                  <a:srgbClr val="343D4B"/>
                </a:solidFill>
                <a:latin typeface="Malgun Gothic"/>
                <a:cs typeface="Malgun Gothic"/>
              </a:rPr>
              <a:t>있도록</a:t>
            </a:r>
            <a:endParaRPr sz="2800" dirty="0">
              <a:latin typeface="Malgun Gothic"/>
              <a:cs typeface="Malgun Gothic"/>
            </a:endParaRPr>
          </a:p>
          <a:p>
            <a:pPr marL="607695" indent="-595630">
              <a:lnSpc>
                <a:spcPct val="100000"/>
              </a:lnSpc>
              <a:spcBef>
                <a:spcPts val="1700"/>
              </a:spcBef>
              <a:buAutoNum type="arabicPeriod"/>
              <a:tabLst>
                <a:tab pos="607695" algn="l"/>
                <a:tab pos="608330" algn="l"/>
              </a:tabLst>
            </a:pP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해당하는</a:t>
            </a:r>
            <a:r>
              <a:rPr sz="2800" spc="-395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고객</a:t>
            </a:r>
            <a:r>
              <a:rPr sz="2800" spc="-390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리스트와</a:t>
            </a:r>
            <a:r>
              <a:rPr sz="2800" spc="-395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정보를</a:t>
            </a:r>
            <a:r>
              <a:rPr sz="2800" spc="-390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보여줄</a:t>
            </a:r>
            <a:r>
              <a:rPr sz="2800" spc="-395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310" dirty="0">
                <a:solidFill>
                  <a:srgbClr val="343D4B"/>
                </a:solidFill>
                <a:latin typeface="Malgun Gothic"/>
                <a:cs typeface="Malgun Gothic"/>
              </a:rPr>
              <a:t>것</a:t>
            </a:r>
            <a:endParaRPr sz="2800" dirty="0">
              <a:latin typeface="Malgun Gothic"/>
              <a:cs typeface="Malgun Gothic"/>
            </a:endParaRPr>
          </a:p>
          <a:p>
            <a:pPr marL="607695" indent="-595630">
              <a:lnSpc>
                <a:spcPct val="100000"/>
              </a:lnSpc>
              <a:spcBef>
                <a:spcPts val="1700"/>
              </a:spcBef>
              <a:buAutoNum type="arabicPeriod"/>
              <a:tabLst>
                <a:tab pos="607695" algn="l"/>
                <a:tab pos="608330" algn="l"/>
              </a:tabLst>
            </a:pPr>
            <a:r>
              <a:rPr lang="ko-KR" altLang="en-US" sz="2800" spc="-285" dirty="0">
                <a:solidFill>
                  <a:srgbClr val="343D4B"/>
                </a:solidFill>
                <a:latin typeface="Malgun Gothic"/>
                <a:cs typeface="Malgun Gothic"/>
              </a:rPr>
              <a:t>서비스 사용량 트렌드 시계열 그래프 </a:t>
            </a:r>
            <a:r>
              <a:rPr sz="2800" spc="-285" dirty="0" err="1">
                <a:solidFill>
                  <a:srgbClr val="343D4B"/>
                </a:solidFill>
                <a:latin typeface="Malgun Gothic"/>
                <a:cs typeface="Malgun Gothic"/>
              </a:rPr>
              <a:t>표시</a:t>
            </a:r>
            <a:endParaRPr sz="2800" dirty="0">
              <a:latin typeface="Malgun Gothic"/>
              <a:cs typeface="Malgun Gothic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640935A-E076-E17D-D8D0-280D43882CBF}"/>
              </a:ext>
            </a:extLst>
          </p:cNvPr>
          <p:cNvSpPr txBox="1"/>
          <p:nvPr/>
        </p:nvSpPr>
        <p:spPr>
          <a:xfrm>
            <a:off x="753144" y="3009900"/>
            <a:ext cx="630110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ko-KR" sz="3450" b="1" dirty="0">
                <a:solidFill>
                  <a:srgbClr val="343D4B"/>
                </a:solidFill>
                <a:latin typeface="Source Han Sans KR"/>
                <a:cs typeface="Source Han Sans KR"/>
              </a:rPr>
              <a:t>RFM</a:t>
            </a:r>
            <a:r>
              <a:rPr lang="en-US" altLang="ko-KR" sz="3450" b="1" spc="-75" dirty="0">
                <a:solidFill>
                  <a:srgbClr val="343D4B"/>
                </a:solidFill>
                <a:latin typeface="Source Han Sans KR"/>
                <a:cs typeface="Source Han Sans KR"/>
              </a:rPr>
              <a:t> </a:t>
            </a:r>
            <a:r>
              <a:rPr lang="en-US" altLang="ko-KR" sz="3450" b="1" dirty="0">
                <a:solidFill>
                  <a:srgbClr val="343D4B"/>
                </a:solidFill>
                <a:latin typeface="Source Han Sans KR"/>
                <a:cs typeface="Source Han Sans KR"/>
              </a:rPr>
              <a:t>Celeb</a:t>
            </a:r>
            <a:r>
              <a:rPr lang="en-US" altLang="ko-KR" sz="3450" b="1" spc="-75" dirty="0">
                <a:solidFill>
                  <a:srgbClr val="343D4B"/>
                </a:solidFill>
                <a:latin typeface="Source Han Sans KR"/>
                <a:cs typeface="Source Han Sans KR"/>
              </a:rPr>
              <a:t> </a:t>
            </a:r>
            <a:r>
              <a:rPr lang="en-US" altLang="ko-KR" sz="3450" b="1" spc="-10" dirty="0">
                <a:solidFill>
                  <a:srgbClr val="343D4B"/>
                </a:solidFill>
                <a:latin typeface="Source Han Sans KR"/>
                <a:cs typeface="Source Han Sans KR"/>
              </a:rPr>
              <a:t>Segmentation</a:t>
            </a:r>
            <a:endParaRPr lang="en-US" altLang="ko-KR" sz="3450" dirty="0">
              <a:latin typeface="Source Han Sans KR"/>
              <a:cs typeface="Source Han Sans KR"/>
            </a:endParaRPr>
          </a:p>
        </p:txBody>
      </p:sp>
      <p:pic>
        <p:nvPicPr>
          <p:cNvPr id="10" name="slide2" descr="RFM">
            <a:extLst>
              <a:ext uri="{FF2B5EF4-FFF2-40B4-BE49-F238E27FC236}">
                <a16:creationId xmlns:a16="http://schemas.microsoft.com/office/drawing/2014/main" id="{55879B89-425C-0547-EC1F-75903C116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5" y="4012909"/>
            <a:ext cx="8416476" cy="4862361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43E484CA-147E-FB6C-2FAC-E85F73629BAB}"/>
              </a:ext>
            </a:extLst>
          </p:cNvPr>
          <p:cNvSpPr txBox="1">
            <a:spLocks/>
          </p:cNvSpPr>
          <p:nvPr/>
        </p:nvSpPr>
        <p:spPr>
          <a:xfrm>
            <a:off x="990600" y="2062297"/>
            <a:ext cx="6596380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algn="l" defTabSz="13716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ko-KR" altLang="en-US" sz="3600" b="1" dirty="0"/>
              <a:t>마케팅 </a:t>
            </a:r>
            <a:r>
              <a:rPr lang="ko-KR" altLang="en-US" sz="3600" b="1" spc="-20" dirty="0"/>
              <a:t>시나리오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08A54-A9C2-6B74-B7EF-38E2E4B04153}"/>
              </a:ext>
            </a:extLst>
          </p:cNvPr>
          <p:cNvSpPr txBox="1"/>
          <p:nvPr/>
        </p:nvSpPr>
        <p:spPr>
          <a:xfrm>
            <a:off x="838200" y="6477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06.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 데이터 시각화 </a:t>
            </a:r>
            <a:r>
              <a:rPr lang="en-US" altLang="ko-KR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(Tableau)</a:t>
            </a:r>
            <a:endParaRPr lang="ko-KR" altLang="en-US" sz="2800" b="1" i="0" u="none" strike="noStrike" cap="none" dirty="0">
              <a:solidFill>
                <a:srgbClr val="3A3838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4576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B07ADF7C-B9EA-7393-C21B-F6637F43846D}"/>
              </a:ext>
            </a:extLst>
          </p:cNvPr>
          <p:cNvSpPr txBox="1"/>
          <p:nvPr/>
        </p:nvSpPr>
        <p:spPr>
          <a:xfrm>
            <a:off x="10058400" y="4012909"/>
            <a:ext cx="8544560" cy="4810548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400" b="1" dirty="0">
                <a:solidFill>
                  <a:srgbClr val="343D4B"/>
                </a:solidFill>
                <a:latin typeface="Source Han Sans KR"/>
                <a:cs typeface="Source Han Sans KR"/>
              </a:rPr>
              <a:t>View</a:t>
            </a:r>
            <a:r>
              <a:rPr sz="2400" b="1" spc="-114" dirty="0">
                <a:solidFill>
                  <a:srgbClr val="343D4B"/>
                </a:solidFill>
                <a:latin typeface="Source Han Sans KR"/>
                <a:cs typeface="Source Han Sans KR"/>
              </a:rPr>
              <a:t> </a:t>
            </a:r>
            <a:r>
              <a:rPr sz="2400" b="1" dirty="0">
                <a:solidFill>
                  <a:srgbClr val="343D4B"/>
                </a:solidFill>
                <a:latin typeface="Source Han Sans KR"/>
                <a:cs typeface="Source Han Sans KR"/>
              </a:rPr>
              <a:t>&amp;</a:t>
            </a:r>
            <a:r>
              <a:rPr sz="2400" b="1" spc="-114" dirty="0">
                <a:solidFill>
                  <a:srgbClr val="343D4B"/>
                </a:solidFill>
                <a:latin typeface="Source Han Sans KR"/>
                <a:cs typeface="Source Han Sans KR"/>
              </a:rPr>
              <a:t> </a:t>
            </a:r>
            <a:r>
              <a:rPr sz="2400" b="1" dirty="0">
                <a:solidFill>
                  <a:srgbClr val="343D4B"/>
                </a:solidFill>
                <a:latin typeface="Source Han Sans KR"/>
                <a:cs typeface="Source Han Sans KR"/>
              </a:rPr>
              <a:t>Data</a:t>
            </a:r>
            <a:r>
              <a:rPr sz="2400" b="1" spc="-114" dirty="0">
                <a:solidFill>
                  <a:srgbClr val="343D4B"/>
                </a:solidFill>
                <a:latin typeface="Source Han Sans KR"/>
                <a:cs typeface="Source Han Sans KR"/>
              </a:rPr>
              <a:t> </a:t>
            </a:r>
            <a:r>
              <a:rPr sz="2400" b="1" dirty="0">
                <a:solidFill>
                  <a:srgbClr val="343D4B"/>
                </a:solidFill>
                <a:latin typeface="Source Han Sans KR"/>
                <a:cs typeface="Source Han Sans KR"/>
              </a:rPr>
              <a:t>&amp;</a:t>
            </a:r>
            <a:r>
              <a:rPr sz="2400" b="1" spc="-114" dirty="0">
                <a:solidFill>
                  <a:srgbClr val="343D4B"/>
                </a:solidFill>
                <a:latin typeface="Source Han Sans KR"/>
                <a:cs typeface="Source Han Sans KR"/>
              </a:rPr>
              <a:t> </a:t>
            </a:r>
            <a:r>
              <a:rPr sz="2400" b="1" spc="-20" dirty="0">
                <a:solidFill>
                  <a:srgbClr val="343D4B"/>
                </a:solidFill>
                <a:latin typeface="Source Han Sans KR"/>
                <a:cs typeface="Source Han Sans KR"/>
              </a:rPr>
              <a:t>Calc</a:t>
            </a:r>
            <a:endParaRPr sz="2400" dirty="0">
              <a:latin typeface="Source Han Sans KR"/>
              <a:cs typeface="Source Han Sans KR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lang="en-US" altLang="ko-KR" sz="2400" spc="60" dirty="0">
                <a:uFill>
                  <a:solidFill>
                    <a:srgbClr val="0076BA"/>
                  </a:solidFill>
                </a:uFill>
                <a:latin typeface="Malgun Gothic"/>
                <a:cs typeface="Malgun Gothic"/>
              </a:rPr>
              <a:t>RFM Score</a:t>
            </a:r>
            <a:endParaRPr lang="en-US" sz="24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lang="en-US" dirty="0">
                <a:solidFill>
                  <a:srgbClr val="343D4B"/>
                </a:solidFill>
                <a:latin typeface="Malgun Gothic"/>
                <a:cs typeface="Malgun Gothic"/>
              </a:rPr>
              <a:t>STR([Recency Score]) + STR([Frequency Score]) + STR([Monetary Score])</a:t>
            </a: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sz="2000" b="1" dirty="0">
                <a:solidFill>
                  <a:srgbClr val="F27200"/>
                </a:solidFill>
                <a:latin typeface="Source Han Sans KR"/>
                <a:cs typeface="Source Han Sans KR"/>
              </a:rPr>
              <a:t>Recency</a:t>
            </a:r>
            <a:r>
              <a:rPr sz="2000" b="1" spc="-80" dirty="0">
                <a:solidFill>
                  <a:srgbClr val="F27200"/>
                </a:solidFill>
                <a:latin typeface="Source Han Sans KR"/>
                <a:cs typeface="Source Han Sans KR"/>
              </a:rPr>
              <a:t> </a:t>
            </a:r>
            <a:r>
              <a:rPr sz="2000" b="1" spc="-10" dirty="0">
                <a:solidFill>
                  <a:srgbClr val="F27200"/>
                </a:solidFill>
                <a:latin typeface="Source Han Sans KR"/>
                <a:cs typeface="Source Han Sans KR"/>
              </a:rPr>
              <a:t>(최근성)</a:t>
            </a:r>
            <a:endParaRPr sz="2000" dirty="0">
              <a:latin typeface="Source Han Sans KR"/>
              <a:cs typeface="Source Han Sans KR"/>
            </a:endParaRPr>
          </a:p>
          <a:p>
            <a:pPr marL="12700" marR="5080">
              <a:lnSpc>
                <a:spcPct val="143700"/>
              </a:lnSpc>
              <a:spcBef>
                <a:spcPts val="70"/>
              </a:spcBef>
            </a:pPr>
            <a:r>
              <a:rPr lang="en-US" dirty="0">
                <a:solidFill>
                  <a:srgbClr val="F27200"/>
                </a:solidFill>
                <a:latin typeface="Malgun Gothic"/>
                <a:cs typeface="Malgun Gothic"/>
              </a:rPr>
              <a:t>{FIXED [Sender Id Secured], YEAR([Created At]) : MAX([Month </a:t>
            </a:r>
            <a:r>
              <a:rPr lang="en-US" dirty="0" err="1">
                <a:solidFill>
                  <a:srgbClr val="F27200"/>
                </a:solidFill>
                <a:latin typeface="Malgun Gothic"/>
                <a:cs typeface="Malgun Gothic"/>
              </a:rPr>
              <a:t>Cnt</a:t>
            </a:r>
            <a:r>
              <a:rPr lang="en-US" dirty="0">
                <a:solidFill>
                  <a:srgbClr val="F27200"/>
                </a:solidFill>
                <a:latin typeface="Malgun Gothic"/>
                <a:cs typeface="Malgun Gothic"/>
              </a:rPr>
              <a:t>])}</a:t>
            </a:r>
          </a:p>
          <a:p>
            <a:pPr marL="12700" marR="5080">
              <a:lnSpc>
                <a:spcPct val="143700"/>
              </a:lnSpc>
              <a:spcBef>
                <a:spcPts val="70"/>
              </a:spcBef>
            </a:pPr>
            <a:r>
              <a:rPr sz="2000" b="1" dirty="0">
                <a:solidFill>
                  <a:srgbClr val="F27200"/>
                </a:solidFill>
                <a:latin typeface="Source Han Sans KR"/>
                <a:cs typeface="Source Han Sans KR"/>
              </a:rPr>
              <a:t>Frequency</a:t>
            </a:r>
            <a:r>
              <a:rPr sz="2000" b="1" spc="-30" dirty="0">
                <a:solidFill>
                  <a:srgbClr val="F27200"/>
                </a:solidFill>
                <a:latin typeface="Source Han Sans KR"/>
                <a:cs typeface="Source Han Sans KR"/>
              </a:rPr>
              <a:t> </a:t>
            </a:r>
            <a:r>
              <a:rPr sz="2000" b="1" dirty="0">
                <a:solidFill>
                  <a:srgbClr val="F27200"/>
                </a:solidFill>
                <a:latin typeface="Source Han Sans KR"/>
                <a:cs typeface="Source Han Sans KR"/>
              </a:rPr>
              <a:t>(구매</a:t>
            </a:r>
            <a:r>
              <a:rPr sz="2000" b="1" spc="-30" dirty="0">
                <a:solidFill>
                  <a:srgbClr val="F27200"/>
                </a:solidFill>
                <a:latin typeface="Source Han Sans KR"/>
                <a:cs typeface="Source Han Sans KR"/>
              </a:rPr>
              <a:t> </a:t>
            </a:r>
            <a:r>
              <a:rPr sz="2000" b="1" spc="-25" dirty="0">
                <a:solidFill>
                  <a:srgbClr val="F27200"/>
                </a:solidFill>
                <a:latin typeface="Source Han Sans KR"/>
                <a:cs typeface="Source Han Sans KR"/>
              </a:rPr>
              <a:t>빈도)</a:t>
            </a:r>
            <a:endParaRPr sz="2000" dirty="0">
              <a:latin typeface="Source Han Sans KR"/>
              <a:cs typeface="Source Han Sans KR"/>
            </a:endParaRPr>
          </a:p>
          <a:p>
            <a:pPr marL="12700" marR="283845">
              <a:lnSpc>
                <a:spcPct val="144700"/>
              </a:lnSpc>
              <a:spcBef>
                <a:spcPts val="20"/>
              </a:spcBef>
            </a:pPr>
            <a:r>
              <a:rPr lang="en-US" sz="2000" spc="80" dirty="0">
                <a:solidFill>
                  <a:srgbClr val="F27200"/>
                </a:solidFill>
                <a:latin typeface="Malgun Gothic"/>
                <a:cs typeface="Malgun Gothic"/>
              </a:rPr>
              <a:t>{FIXED [Sender Id Secured], YEAR([Created At]) : </a:t>
            </a:r>
          </a:p>
          <a:p>
            <a:pPr marL="12700" marR="283845">
              <a:lnSpc>
                <a:spcPct val="144700"/>
              </a:lnSpc>
              <a:spcBef>
                <a:spcPts val="20"/>
              </a:spcBef>
            </a:pPr>
            <a:r>
              <a:rPr lang="en-US" sz="2000" spc="80" dirty="0">
                <a:solidFill>
                  <a:srgbClr val="F27200"/>
                </a:solidFill>
                <a:latin typeface="Malgun Gothic"/>
                <a:cs typeface="Malgun Gothic"/>
              </a:rPr>
              <a:t>MAX([Message Count])}</a:t>
            </a:r>
          </a:p>
          <a:p>
            <a:pPr marL="12700" marR="283845">
              <a:lnSpc>
                <a:spcPct val="144700"/>
              </a:lnSpc>
              <a:spcBef>
                <a:spcPts val="20"/>
              </a:spcBef>
            </a:pPr>
            <a:r>
              <a:rPr sz="2000" b="1" dirty="0">
                <a:solidFill>
                  <a:srgbClr val="F27200"/>
                </a:solidFill>
                <a:latin typeface="Source Han Sans KR"/>
                <a:cs typeface="Source Han Sans KR"/>
              </a:rPr>
              <a:t>Monetary</a:t>
            </a:r>
            <a:r>
              <a:rPr sz="2000" b="1" spc="60" dirty="0">
                <a:solidFill>
                  <a:srgbClr val="F27200"/>
                </a:solidFill>
                <a:latin typeface="Source Han Sans KR"/>
                <a:cs typeface="Source Han Sans KR"/>
              </a:rPr>
              <a:t> </a:t>
            </a:r>
            <a:r>
              <a:rPr sz="2000" b="1" dirty="0">
                <a:solidFill>
                  <a:srgbClr val="F27200"/>
                </a:solidFill>
                <a:latin typeface="Source Han Sans KR"/>
                <a:cs typeface="Source Han Sans KR"/>
              </a:rPr>
              <a:t>(구매</a:t>
            </a:r>
            <a:r>
              <a:rPr sz="2000" b="1" spc="65" dirty="0">
                <a:solidFill>
                  <a:srgbClr val="F27200"/>
                </a:solidFill>
                <a:latin typeface="Source Han Sans KR"/>
                <a:cs typeface="Source Han Sans KR"/>
              </a:rPr>
              <a:t> </a:t>
            </a:r>
            <a:r>
              <a:rPr sz="2000" b="1" spc="-25" dirty="0">
                <a:solidFill>
                  <a:srgbClr val="F27200"/>
                </a:solidFill>
                <a:latin typeface="Source Han Sans KR"/>
                <a:cs typeface="Source Han Sans KR"/>
              </a:rPr>
              <a:t>금액)</a:t>
            </a:r>
            <a:endParaRPr sz="2000" dirty="0">
              <a:latin typeface="Source Han Sans KR"/>
              <a:cs typeface="Source Han Sans KR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lang="en-US" spc="70" dirty="0">
                <a:solidFill>
                  <a:srgbClr val="F27200"/>
                </a:solidFill>
                <a:latin typeface="Malgun Gothic"/>
                <a:cs typeface="Malgun Gothic"/>
              </a:rPr>
              <a:t>{FIXED [Sender Id Secured], YEAR([Created At]) : MAX([Total Follower])}</a:t>
            </a:r>
            <a:endParaRPr dirty="0">
              <a:latin typeface="Malgun Gothic"/>
              <a:cs typeface="Malgun Gothic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2F15A0FE-6C9C-3F2D-C3E1-391B568B582D}"/>
              </a:ext>
            </a:extLst>
          </p:cNvPr>
          <p:cNvSpPr txBox="1"/>
          <p:nvPr/>
        </p:nvSpPr>
        <p:spPr>
          <a:xfrm>
            <a:off x="753144" y="3009900"/>
            <a:ext cx="630110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ko-KR" sz="3450" b="1" dirty="0">
                <a:solidFill>
                  <a:srgbClr val="343D4B"/>
                </a:solidFill>
                <a:latin typeface="Source Han Sans KR"/>
                <a:cs typeface="Source Han Sans KR"/>
              </a:rPr>
              <a:t>RFM</a:t>
            </a:r>
            <a:r>
              <a:rPr lang="en-US" altLang="ko-KR" sz="3450" b="1" spc="-75" dirty="0">
                <a:solidFill>
                  <a:srgbClr val="343D4B"/>
                </a:solidFill>
                <a:latin typeface="Source Han Sans KR"/>
                <a:cs typeface="Source Han Sans KR"/>
              </a:rPr>
              <a:t> </a:t>
            </a:r>
            <a:r>
              <a:rPr lang="en-US" altLang="ko-KR" sz="3450" b="1" dirty="0">
                <a:solidFill>
                  <a:srgbClr val="343D4B"/>
                </a:solidFill>
                <a:latin typeface="Source Han Sans KR"/>
                <a:cs typeface="Source Han Sans KR"/>
              </a:rPr>
              <a:t>Celeb</a:t>
            </a:r>
            <a:r>
              <a:rPr lang="en-US" altLang="ko-KR" sz="3450" b="1" spc="-75" dirty="0">
                <a:solidFill>
                  <a:srgbClr val="343D4B"/>
                </a:solidFill>
                <a:latin typeface="Source Han Sans KR"/>
                <a:cs typeface="Source Han Sans KR"/>
              </a:rPr>
              <a:t> </a:t>
            </a:r>
            <a:r>
              <a:rPr lang="en-US" altLang="ko-KR" sz="3450" b="1" spc="-10" dirty="0">
                <a:solidFill>
                  <a:srgbClr val="343D4B"/>
                </a:solidFill>
                <a:latin typeface="Source Han Sans KR"/>
                <a:cs typeface="Source Han Sans KR"/>
              </a:rPr>
              <a:t>Segmentation</a:t>
            </a:r>
            <a:endParaRPr lang="en-US" altLang="ko-KR" sz="3450" dirty="0">
              <a:latin typeface="Source Han Sans KR"/>
              <a:cs typeface="Source Han Sans KR"/>
            </a:endParaRPr>
          </a:p>
        </p:txBody>
      </p:sp>
      <p:pic>
        <p:nvPicPr>
          <p:cNvPr id="14" name="slide2" descr="RFM">
            <a:extLst>
              <a:ext uri="{FF2B5EF4-FFF2-40B4-BE49-F238E27FC236}">
                <a16:creationId xmlns:a16="http://schemas.microsoft.com/office/drawing/2014/main" id="{31532D73-F743-2BCF-ECEC-2E91991D9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5" y="4012909"/>
            <a:ext cx="8416476" cy="4862361"/>
          </a:xfrm>
          <a:prstGeom prst="rect">
            <a:avLst/>
          </a:prstGeom>
        </p:spPr>
      </p:pic>
      <p:sp>
        <p:nvSpPr>
          <p:cNvPr id="15" name="object 3">
            <a:extLst>
              <a:ext uri="{FF2B5EF4-FFF2-40B4-BE49-F238E27FC236}">
                <a16:creationId xmlns:a16="http://schemas.microsoft.com/office/drawing/2014/main" id="{AAD84D87-2F1E-05AB-714D-273E7B1A0364}"/>
              </a:ext>
            </a:extLst>
          </p:cNvPr>
          <p:cNvSpPr txBox="1">
            <a:spLocks/>
          </p:cNvSpPr>
          <p:nvPr/>
        </p:nvSpPr>
        <p:spPr>
          <a:xfrm>
            <a:off x="990600" y="2062297"/>
            <a:ext cx="6596380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algn="l" defTabSz="13716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ko-KR" altLang="en-US" sz="3600" b="1" dirty="0"/>
              <a:t>마케팅 </a:t>
            </a:r>
            <a:r>
              <a:rPr lang="ko-KR" altLang="en-US" sz="3600" b="1" spc="-20" dirty="0"/>
              <a:t>시나리오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BA8444-B8B3-E798-7C62-D6583AFAE4FB}"/>
              </a:ext>
            </a:extLst>
          </p:cNvPr>
          <p:cNvSpPr txBox="1"/>
          <p:nvPr/>
        </p:nvSpPr>
        <p:spPr>
          <a:xfrm>
            <a:off x="838200" y="6477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06.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 데이터 시각화 </a:t>
            </a:r>
            <a:r>
              <a:rPr lang="en-US" altLang="ko-KR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(Tableau)</a:t>
            </a:r>
            <a:endParaRPr lang="ko-KR" altLang="en-US" sz="2800" b="1" i="0" u="none" strike="noStrike" cap="none" dirty="0">
              <a:solidFill>
                <a:srgbClr val="3A3838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34241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63C131B2-91EF-BF9A-CE63-78926D20FAC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66132" y="3482107"/>
            <a:ext cx="743432" cy="743432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46B84418-321E-B8D0-1A68-9A9D21063C38}"/>
              </a:ext>
            </a:extLst>
          </p:cNvPr>
          <p:cNvSpPr txBox="1"/>
          <p:nvPr/>
        </p:nvSpPr>
        <p:spPr>
          <a:xfrm>
            <a:off x="10965623" y="3375169"/>
            <a:ext cx="2643243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50" b="1" spc="-25" dirty="0">
                <a:solidFill>
                  <a:srgbClr val="343D4B"/>
                </a:solidFill>
                <a:latin typeface="Source Han Sans KR"/>
                <a:cs typeface="Source Han Sans KR"/>
              </a:rPr>
              <a:t>디자인</a:t>
            </a:r>
            <a:endParaRPr sz="5850" dirty="0">
              <a:latin typeface="Source Han Sans KR"/>
              <a:cs typeface="Source Han Sans KR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3216E78-2545-C39C-F798-52745AE8D6B0}"/>
              </a:ext>
            </a:extLst>
          </p:cNvPr>
          <p:cNvSpPr txBox="1"/>
          <p:nvPr/>
        </p:nvSpPr>
        <p:spPr>
          <a:xfrm>
            <a:off x="10082530" y="4507846"/>
            <a:ext cx="8510270" cy="4536498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800" b="1" spc="-25" dirty="0">
                <a:solidFill>
                  <a:srgbClr val="343D4B"/>
                </a:solidFill>
                <a:cs typeface="Source Han Sans KR"/>
              </a:rPr>
              <a:t>컬러</a:t>
            </a:r>
            <a:endParaRPr sz="2800" dirty="0">
              <a:cs typeface="Source Han Sans KR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800" spc="-260" dirty="0">
                <a:solidFill>
                  <a:srgbClr val="343D4B"/>
                </a:solidFill>
                <a:cs typeface="Malgun Gothic"/>
              </a:rPr>
              <a:t>파스텔</a:t>
            </a:r>
            <a:r>
              <a:rPr sz="2800" spc="-375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cs typeface="Malgun Gothic"/>
              </a:rPr>
              <a:t>핑크</a:t>
            </a:r>
            <a:r>
              <a:rPr sz="2800" spc="-370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cs typeface="Malgun Gothic"/>
              </a:rPr>
              <a:t>계열</a:t>
            </a:r>
            <a:r>
              <a:rPr sz="2800" spc="-370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800" spc="65" dirty="0">
                <a:solidFill>
                  <a:srgbClr val="343D4B"/>
                </a:solidFill>
                <a:cs typeface="Malgun Gothic"/>
              </a:rPr>
              <a:t>Pink,</a:t>
            </a:r>
            <a:r>
              <a:rPr sz="2800" spc="-375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800" dirty="0">
                <a:solidFill>
                  <a:srgbClr val="343D4B"/>
                </a:solidFill>
                <a:cs typeface="Malgun Gothic"/>
              </a:rPr>
              <a:t>Red,</a:t>
            </a:r>
            <a:r>
              <a:rPr sz="2800" spc="-370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800" spc="95" dirty="0">
                <a:solidFill>
                  <a:srgbClr val="343D4B"/>
                </a:solidFill>
                <a:cs typeface="Malgun Gothic"/>
              </a:rPr>
              <a:t>Purple</a:t>
            </a:r>
            <a:endParaRPr sz="2800" dirty="0">
              <a:cs typeface="Malgun Gothic"/>
            </a:endParaRPr>
          </a:p>
          <a:p>
            <a:pPr marL="21590">
              <a:lnSpc>
                <a:spcPct val="100000"/>
              </a:lnSpc>
              <a:spcBef>
                <a:spcPts val="2915"/>
              </a:spcBef>
            </a:pPr>
            <a:r>
              <a:rPr sz="2800" b="1" spc="-25" dirty="0">
                <a:solidFill>
                  <a:srgbClr val="343D4B"/>
                </a:solidFill>
                <a:cs typeface="Source Han Sans KR"/>
              </a:rPr>
              <a:t>글꼴</a:t>
            </a:r>
            <a:endParaRPr sz="2800" dirty="0">
              <a:cs typeface="Source Han Sans KR"/>
            </a:endParaRPr>
          </a:p>
          <a:p>
            <a:pPr marL="21590">
              <a:lnSpc>
                <a:spcPct val="100000"/>
              </a:lnSpc>
              <a:spcBef>
                <a:spcPts val="1700"/>
              </a:spcBef>
            </a:pPr>
            <a:r>
              <a:rPr sz="2400" spc="-20" dirty="0">
                <a:solidFill>
                  <a:srgbClr val="343D4B"/>
                </a:solidFill>
                <a:cs typeface="Trebuchet MS"/>
              </a:rPr>
              <a:t>Trebuchet</a:t>
            </a:r>
            <a:r>
              <a:rPr sz="2400" spc="-120" dirty="0">
                <a:solidFill>
                  <a:srgbClr val="343D4B"/>
                </a:solidFill>
                <a:cs typeface="Trebuchet MS"/>
              </a:rPr>
              <a:t> </a:t>
            </a:r>
            <a:r>
              <a:rPr sz="2400" dirty="0">
                <a:solidFill>
                  <a:srgbClr val="343D4B"/>
                </a:solidFill>
                <a:cs typeface="Trebuchet MS"/>
              </a:rPr>
              <a:t>MS</a:t>
            </a:r>
            <a:r>
              <a:rPr sz="2400" spc="-170" dirty="0">
                <a:solidFill>
                  <a:srgbClr val="343D4B"/>
                </a:solidFill>
                <a:cs typeface="Trebuchet MS"/>
              </a:rPr>
              <a:t> </a:t>
            </a:r>
            <a:r>
              <a:rPr sz="2400" spc="-260" dirty="0">
                <a:solidFill>
                  <a:srgbClr val="343D4B"/>
                </a:solidFill>
                <a:cs typeface="Trebuchet MS"/>
              </a:rPr>
              <a:t>(</a:t>
            </a:r>
            <a:r>
              <a:rPr sz="2400" b="0" spc="-260" dirty="0">
                <a:solidFill>
                  <a:srgbClr val="343D4B"/>
                </a:solidFill>
                <a:cs typeface="Adobe Clean Han Light"/>
              </a:rPr>
              <a:t>웹</a:t>
            </a:r>
            <a:r>
              <a:rPr sz="2400" b="0" spc="30" dirty="0">
                <a:solidFill>
                  <a:srgbClr val="343D4B"/>
                </a:solidFill>
                <a:cs typeface="Adobe Clean Han Light"/>
              </a:rPr>
              <a:t> </a:t>
            </a:r>
            <a:r>
              <a:rPr sz="2400" b="0" spc="-25" dirty="0">
                <a:solidFill>
                  <a:srgbClr val="343D4B"/>
                </a:solidFill>
                <a:cs typeface="Adobe Clean Han Light"/>
              </a:rPr>
              <a:t>호환</a:t>
            </a:r>
            <a:r>
              <a:rPr sz="2400" spc="-25" dirty="0">
                <a:solidFill>
                  <a:srgbClr val="343D4B"/>
                </a:solidFill>
                <a:cs typeface="Trebuchet MS"/>
              </a:rPr>
              <a:t>)</a:t>
            </a:r>
            <a:endParaRPr sz="2400" dirty="0"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420"/>
              </a:spcBef>
            </a:pPr>
            <a:r>
              <a:rPr sz="2800" b="1" spc="-450" dirty="0">
                <a:solidFill>
                  <a:srgbClr val="343D4B"/>
                </a:solidFill>
                <a:cs typeface="Adobe Gothic Std B"/>
              </a:rPr>
              <a:t>레이아웃</a:t>
            </a:r>
            <a:r>
              <a:rPr sz="2800" b="1" spc="110" dirty="0">
                <a:solidFill>
                  <a:srgbClr val="343D4B"/>
                </a:solidFill>
                <a:cs typeface="Adobe Gothic Std B"/>
              </a:rPr>
              <a:t> </a:t>
            </a:r>
            <a:r>
              <a:rPr sz="2800" b="1" dirty="0">
                <a:solidFill>
                  <a:srgbClr val="343D4B"/>
                </a:solidFill>
                <a:cs typeface="Adobe Fan Heiti Std B"/>
              </a:rPr>
              <a:t>&amp;</a:t>
            </a:r>
            <a:r>
              <a:rPr sz="2800" b="1" spc="90" dirty="0">
                <a:solidFill>
                  <a:srgbClr val="343D4B"/>
                </a:solidFill>
                <a:cs typeface="Adobe Fan Heiti Std B"/>
              </a:rPr>
              <a:t> </a:t>
            </a:r>
            <a:r>
              <a:rPr sz="2800" b="1" spc="-475" dirty="0">
                <a:solidFill>
                  <a:srgbClr val="343D4B"/>
                </a:solidFill>
                <a:cs typeface="Adobe Gothic Std B"/>
              </a:rPr>
              <a:t>디테일</a:t>
            </a:r>
            <a:endParaRPr sz="2800" dirty="0">
              <a:cs typeface="Adobe Gothic Std B"/>
            </a:endParaRPr>
          </a:p>
          <a:p>
            <a:pPr marL="38100">
              <a:lnSpc>
                <a:spcPct val="100000"/>
              </a:lnSpc>
              <a:spcBef>
                <a:spcPts val="965"/>
              </a:spcBef>
            </a:pPr>
            <a:r>
              <a:rPr lang="ko-KR" altLang="en-US" sz="2400" dirty="0">
                <a:solidFill>
                  <a:srgbClr val="343D4B"/>
                </a:solidFill>
                <a:cs typeface="Trebuchet MS"/>
              </a:rPr>
              <a:t>트렌드 지표</a:t>
            </a:r>
            <a:r>
              <a:rPr sz="2400" b="0" spc="-135" dirty="0">
                <a:solidFill>
                  <a:srgbClr val="343D4B"/>
                </a:solidFill>
                <a:cs typeface="Adobe Clean Han Light"/>
              </a:rPr>
              <a:t> </a:t>
            </a:r>
            <a:r>
              <a:rPr sz="2400" spc="-440" dirty="0">
                <a:solidFill>
                  <a:srgbClr val="343D4B"/>
                </a:solidFill>
                <a:cs typeface="Trebuchet MS"/>
              </a:rPr>
              <a:t>:</a:t>
            </a:r>
            <a:r>
              <a:rPr sz="2400" spc="-90" dirty="0">
                <a:solidFill>
                  <a:srgbClr val="343D4B"/>
                </a:solidFill>
                <a:cs typeface="Trebuchet MS"/>
              </a:rPr>
              <a:t> </a:t>
            </a:r>
            <a:r>
              <a:rPr sz="2400" b="0" spc="-229" dirty="0">
                <a:solidFill>
                  <a:srgbClr val="343D4B"/>
                </a:solidFill>
                <a:cs typeface="Adobe Clean Han Light"/>
              </a:rPr>
              <a:t>최저</a:t>
            </a:r>
            <a:r>
              <a:rPr sz="2400" spc="-229" dirty="0">
                <a:solidFill>
                  <a:srgbClr val="343D4B"/>
                </a:solidFill>
                <a:cs typeface="Trebuchet MS"/>
              </a:rPr>
              <a:t>,</a:t>
            </a:r>
            <a:r>
              <a:rPr sz="2400" spc="-90" dirty="0">
                <a:solidFill>
                  <a:srgbClr val="343D4B"/>
                </a:solidFill>
                <a:cs typeface="Trebuchet MS"/>
              </a:rPr>
              <a:t> </a:t>
            </a:r>
            <a:r>
              <a:rPr sz="2400" b="0" spc="-229" dirty="0" err="1">
                <a:solidFill>
                  <a:srgbClr val="343D4B"/>
                </a:solidFill>
                <a:cs typeface="Adobe Clean Han Light"/>
              </a:rPr>
              <a:t>최고</a:t>
            </a:r>
            <a:r>
              <a:rPr lang="en-US" altLang="ko-KR" sz="2400" spc="-229" dirty="0">
                <a:solidFill>
                  <a:srgbClr val="343D4B"/>
                </a:solidFill>
                <a:cs typeface="Trebuchet MS"/>
              </a:rPr>
              <a:t>,</a:t>
            </a:r>
            <a:r>
              <a:rPr sz="2400" b="0" spc="-135" dirty="0">
                <a:solidFill>
                  <a:srgbClr val="343D4B"/>
                </a:solidFill>
                <a:cs typeface="Adobe Clean Han Light"/>
              </a:rPr>
              <a:t> </a:t>
            </a:r>
            <a:r>
              <a:rPr sz="2400" b="0" spc="-50" dirty="0">
                <a:solidFill>
                  <a:srgbClr val="343D4B"/>
                </a:solidFill>
                <a:cs typeface="Adobe Clean Han Light"/>
              </a:rPr>
              <a:t>강조</a:t>
            </a:r>
            <a:r>
              <a:rPr sz="2400" b="0" spc="-135" dirty="0">
                <a:solidFill>
                  <a:srgbClr val="343D4B"/>
                </a:solidFill>
                <a:cs typeface="Adobe Clean Han Light"/>
              </a:rPr>
              <a:t> </a:t>
            </a:r>
            <a:r>
              <a:rPr sz="2400" dirty="0">
                <a:solidFill>
                  <a:srgbClr val="343D4B"/>
                </a:solidFill>
                <a:cs typeface="Trebuchet MS"/>
              </a:rPr>
              <a:t>+</a:t>
            </a:r>
            <a:r>
              <a:rPr sz="2400" spc="-195" dirty="0">
                <a:solidFill>
                  <a:srgbClr val="343D4B"/>
                </a:solidFill>
                <a:cs typeface="Trebuchet MS"/>
              </a:rPr>
              <a:t> </a:t>
            </a:r>
            <a:r>
              <a:rPr sz="2400" b="0" spc="-50" dirty="0">
                <a:solidFill>
                  <a:srgbClr val="343D4B"/>
                </a:solidFill>
                <a:cs typeface="Adobe Clean Han Light"/>
              </a:rPr>
              <a:t>전월</a:t>
            </a:r>
            <a:r>
              <a:rPr sz="2400" b="0" spc="-55" dirty="0">
                <a:solidFill>
                  <a:srgbClr val="343D4B"/>
                </a:solidFill>
                <a:cs typeface="Adobe Clean Han Light"/>
              </a:rPr>
              <a:t> </a:t>
            </a:r>
            <a:r>
              <a:rPr sz="2400" b="0" spc="-50" dirty="0">
                <a:solidFill>
                  <a:srgbClr val="343D4B"/>
                </a:solidFill>
                <a:cs typeface="Adobe Clean Han Light"/>
              </a:rPr>
              <a:t>대비</a:t>
            </a:r>
            <a:r>
              <a:rPr sz="2400" b="0" spc="-60" dirty="0">
                <a:solidFill>
                  <a:srgbClr val="343D4B"/>
                </a:solidFill>
                <a:cs typeface="Adobe Clean Han Light"/>
              </a:rPr>
              <a:t> </a:t>
            </a:r>
            <a:r>
              <a:rPr sz="2400" b="0" spc="-50" dirty="0">
                <a:solidFill>
                  <a:srgbClr val="343D4B"/>
                </a:solidFill>
                <a:cs typeface="Adobe Clean Han Light"/>
              </a:rPr>
              <a:t>비교</a:t>
            </a:r>
            <a:r>
              <a:rPr sz="2400" b="0" spc="-55" dirty="0">
                <a:solidFill>
                  <a:srgbClr val="343D4B"/>
                </a:solidFill>
                <a:cs typeface="Adobe Clean Han Light"/>
              </a:rPr>
              <a:t> </a:t>
            </a:r>
            <a:r>
              <a:rPr sz="2400" b="0" spc="-50" dirty="0">
                <a:solidFill>
                  <a:srgbClr val="343D4B"/>
                </a:solidFill>
                <a:cs typeface="Adobe Clean Han Light"/>
              </a:rPr>
              <a:t>간트</a:t>
            </a:r>
            <a:r>
              <a:rPr sz="2400" b="0" spc="-60" dirty="0">
                <a:solidFill>
                  <a:srgbClr val="343D4B"/>
                </a:solidFill>
                <a:cs typeface="Adobe Clean Han Light"/>
              </a:rPr>
              <a:t> </a:t>
            </a:r>
            <a:r>
              <a:rPr sz="2400" b="0" spc="-25" dirty="0">
                <a:solidFill>
                  <a:srgbClr val="343D4B"/>
                </a:solidFill>
                <a:cs typeface="Adobe Clean Han Light"/>
              </a:rPr>
              <a:t>차트</a:t>
            </a:r>
            <a:endParaRPr sz="2400" dirty="0">
              <a:cs typeface="Adobe Clean Han Light"/>
            </a:endParaRPr>
          </a:p>
          <a:p>
            <a:pPr marL="38100">
              <a:lnSpc>
                <a:spcPct val="100000"/>
              </a:lnSpc>
              <a:spcBef>
                <a:spcPts val="835"/>
              </a:spcBef>
            </a:pPr>
            <a:r>
              <a:rPr sz="2400" spc="-10" dirty="0">
                <a:solidFill>
                  <a:srgbClr val="343D4B"/>
                </a:solidFill>
                <a:cs typeface="Trebuchet MS"/>
              </a:rPr>
              <a:t>Ternary</a:t>
            </a:r>
            <a:r>
              <a:rPr sz="2400" spc="-204" dirty="0">
                <a:solidFill>
                  <a:srgbClr val="343D4B"/>
                </a:solidFill>
                <a:cs typeface="Trebuchet MS"/>
              </a:rPr>
              <a:t> </a:t>
            </a:r>
            <a:r>
              <a:rPr sz="2400" dirty="0">
                <a:solidFill>
                  <a:srgbClr val="343D4B"/>
                </a:solidFill>
                <a:cs typeface="Trebuchet MS"/>
              </a:rPr>
              <a:t>Plot</a:t>
            </a:r>
            <a:r>
              <a:rPr sz="2400" spc="-215" dirty="0">
                <a:solidFill>
                  <a:srgbClr val="343D4B"/>
                </a:solidFill>
                <a:cs typeface="Trebuchet MS"/>
              </a:rPr>
              <a:t> </a:t>
            </a:r>
            <a:r>
              <a:rPr sz="2400" spc="-440" dirty="0">
                <a:solidFill>
                  <a:srgbClr val="343D4B"/>
                </a:solidFill>
                <a:cs typeface="Trebuchet MS"/>
              </a:rPr>
              <a:t>:</a:t>
            </a:r>
            <a:r>
              <a:rPr sz="2400" spc="-90" dirty="0">
                <a:solidFill>
                  <a:srgbClr val="343D4B"/>
                </a:solidFill>
                <a:cs typeface="Trebuchet MS"/>
              </a:rPr>
              <a:t> </a:t>
            </a:r>
            <a:r>
              <a:rPr sz="2400" b="0" spc="-105" dirty="0">
                <a:solidFill>
                  <a:srgbClr val="343D4B"/>
                </a:solidFill>
                <a:cs typeface="Adobe Clean Han Light"/>
              </a:rPr>
              <a:t>세그먼트</a:t>
            </a:r>
            <a:r>
              <a:rPr sz="2400" b="0" spc="-80" dirty="0">
                <a:solidFill>
                  <a:srgbClr val="343D4B"/>
                </a:solidFill>
                <a:cs typeface="Adobe Clean Han Light"/>
              </a:rPr>
              <a:t> </a:t>
            </a:r>
            <a:r>
              <a:rPr sz="2400" b="0" spc="-50" dirty="0">
                <a:solidFill>
                  <a:srgbClr val="343D4B"/>
                </a:solidFill>
                <a:cs typeface="Adobe Clean Han Light"/>
              </a:rPr>
              <a:t>클릭</a:t>
            </a:r>
            <a:r>
              <a:rPr sz="2400" b="0" spc="-105" dirty="0">
                <a:solidFill>
                  <a:srgbClr val="343D4B"/>
                </a:solidFill>
                <a:cs typeface="Adobe Clean Han Light"/>
              </a:rPr>
              <a:t> </a:t>
            </a:r>
            <a:r>
              <a:rPr sz="2400" b="0" dirty="0">
                <a:solidFill>
                  <a:srgbClr val="343D4B"/>
                </a:solidFill>
                <a:cs typeface="Adobe Clean Han Light"/>
              </a:rPr>
              <a:t>시</a:t>
            </a:r>
            <a:r>
              <a:rPr sz="2400" b="0" spc="-65" dirty="0">
                <a:solidFill>
                  <a:srgbClr val="343D4B"/>
                </a:solidFill>
                <a:cs typeface="Adobe Clean Han Light"/>
              </a:rPr>
              <a:t> </a:t>
            </a:r>
            <a:r>
              <a:rPr sz="2400" b="0" spc="-50" dirty="0">
                <a:solidFill>
                  <a:srgbClr val="343D4B"/>
                </a:solidFill>
                <a:cs typeface="Adobe Clean Han Light"/>
              </a:rPr>
              <a:t>해당</a:t>
            </a:r>
            <a:r>
              <a:rPr sz="2400" b="0" spc="-65" dirty="0">
                <a:solidFill>
                  <a:srgbClr val="343D4B"/>
                </a:solidFill>
                <a:cs typeface="Adobe Clean Han Light"/>
              </a:rPr>
              <a:t> </a:t>
            </a:r>
            <a:r>
              <a:rPr sz="2400" b="0" spc="-50" dirty="0">
                <a:solidFill>
                  <a:srgbClr val="343D4B"/>
                </a:solidFill>
                <a:cs typeface="Adobe Clean Han Light"/>
              </a:rPr>
              <a:t>고객</a:t>
            </a:r>
            <a:r>
              <a:rPr sz="2400" b="0" spc="-60" dirty="0">
                <a:solidFill>
                  <a:srgbClr val="343D4B"/>
                </a:solidFill>
                <a:cs typeface="Adobe Clean Han Light"/>
              </a:rPr>
              <a:t> </a:t>
            </a:r>
            <a:r>
              <a:rPr sz="2400" b="0" spc="-10" dirty="0">
                <a:solidFill>
                  <a:srgbClr val="343D4B"/>
                </a:solidFill>
                <a:cs typeface="Adobe Clean Han Light"/>
              </a:rPr>
              <a:t>하이라이트</a:t>
            </a:r>
            <a:endParaRPr sz="2400" dirty="0">
              <a:cs typeface="Adobe Clean Han Light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EEFE33C4-6845-F5A1-5432-C5C211767C2D}"/>
              </a:ext>
            </a:extLst>
          </p:cNvPr>
          <p:cNvSpPr txBox="1"/>
          <p:nvPr/>
        </p:nvSpPr>
        <p:spPr>
          <a:xfrm>
            <a:off x="753144" y="3009900"/>
            <a:ext cx="630110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ko-KR" sz="3450" b="1" dirty="0">
                <a:solidFill>
                  <a:srgbClr val="343D4B"/>
                </a:solidFill>
                <a:latin typeface="Source Han Sans KR"/>
                <a:cs typeface="Source Han Sans KR"/>
              </a:rPr>
              <a:t>RFM</a:t>
            </a:r>
            <a:r>
              <a:rPr lang="en-US" altLang="ko-KR" sz="3450" b="1" spc="-75" dirty="0">
                <a:solidFill>
                  <a:srgbClr val="343D4B"/>
                </a:solidFill>
                <a:latin typeface="Source Han Sans KR"/>
                <a:cs typeface="Source Han Sans KR"/>
              </a:rPr>
              <a:t> </a:t>
            </a:r>
            <a:r>
              <a:rPr lang="en-US" altLang="ko-KR" sz="3450" b="1" dirty="0">
                <a:solidFill>
                  <a:srgbClr val="343D4B"/>
                </a:solidFill>
                <a:latin typeface="Source Han Sans KR"/>
                <a:cs typeface="Source Han Sans KR"/>
              </a:rPr>
              <a:t>Celeb</a:t>
            </a:r>
            <a:r>
              <a:rPr lang="en-US" altLang="ko-KR" sz="3450" b="1" spc="-75" dirty="0">
                <a:solidFill>
                  <a:srgbClr val="343D4B"/>
                </a:solidFill>
                <a:latin typeface="Source Han Sans KR"/>
                <a:cs typeface="Source Han Sans KR"/>
              </a:rPr>
              <a:t> </a:t>
            </a:r>
            <a:r>
              <a:rPr lang="en-US" altLang="ko-KR" sz="3450" b="1" spc="-10" dirty="0">
                <a:solidFill>
                  <a:srgbClr val="343D4B"/>
                </a:solidFill>
                <a:latin typeface="Source Han Sans KR"/>
                <a:cs typeface="Source Han Sans KR"/>
              </a:rPr>
              <a:t>Segmentation</a:t>
            </a:r>
            <a:endParaRPr lang="en-US" altLang="ko-KR" sz="3450" dirty="0">
              <a:latin typeface="Source Han Sans KR"/>
              <a:cs typeface="Source Han Sans KR"/>
            </a:endParaRPr>
          </a:p>
        </p:txBody>
      </p:sp>
      <p:pic>
        <p:nvPicPr>
          <p:cNvPr id="11" name="slide2" descr="RFM">
            <a:extLst>
              <a:ext uri="{FF2B5EF4-FFF2-40B4-BE49-F238E27FC236}">
                <a16:creationId xmlns:a16="http://schemas.microsoft.com/office/drawing/2014/main" id="{D2CA510E-0BAE-BC30-318C-B3F3DF6CA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5" y="4012909"/>
            <a:ext cx="8416476" cy="4862361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96D38B47-E3F9-A1DB-8743-533064C30E8E}"/>
              </a:ext>
            </a:extLst>
          </p:cNvPr>
          <p:cNvSpPr txBox="1">
            <a:spLocks/>
          </p:cNvSpPr>
          <p:nvPr/>
        </p:nvSpPr>
        <p:spPr>
          <a:xfrm>
            <a:off x="990600" y="2062297"/>
            <a:ext cx="6596380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algn="l" defTabSz="13716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ko-KR" altLang="en-US" sz="3600" b="1" dirty="0"/>
              <a:t>마케팅 </a:t>
            </a:r>
            <a:r>
              <a:rPr lang="ko-KR" altLang="en-US" sz="3600" b="1" spc="-20" dirty="0"/>
              <a:t>시나리오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0D0E1-7F18-AF3F-E895-5EF07064C7E8}"/>
              </a:ext>
            </a:extLst>
          </p:cNvPr>
          <p:cNvSpPr txBox="1"/>
          <p:nvPr/>
        </p:nvSpPr>
        <p:spPr>
          <a:xfrm>
            <a:off x="838200" y="6477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06.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 데이터 시각화 </a:t>
            </a:r>
            <a:r>
              <a:rPr lang="en-US" altLang="ko-KR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(Tableau)</a:t>
            </a:r>
            <a:endParaRPr lang="ko-KR" altLang="en-US" sz="2800" b="1" i="0" u="none" strike="noStrike" cap="none" dirty="0">
              <a:solidFill>
                <a:srgbClr val="3A3838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9648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390BD5-21CB-0378-AD28-88F7777E4307}"/>
              </a:ext>
            </a:extLst>
          </p:cNvPr>
          <p:cNvSpPr txBox="1"/>
          <p:nvPr/>
        </p:nvSpPr>
        <p:spPr>
          <a:xfrm>
            <a:off x="15544800" y="800669"/>
            <a:ext cx="129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Tableau_Link</a:t>
            </a:r>
            <a:endParaRPr lang="ko-KR" altLang="en-US" sz="1400" dirty="0"/>
          </a:p>
        </p:txBody>
      </p:sp>
      <p:pic>
        <p:nvPicPr>
          <p:cNvPr id="30" name="slide2" descr="RFM">
            <a:extLst>
              <a:ext uri="{FF2B5EF4-FFF2-40B4-BE49-F238E27FC236}">
                <a16:creationId xmlns:a16="http://schemas.microsoft.com/office/drawing/2014/main" id="{C1BBBCB4-C23D-8A16-5677-7CD6E133A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8000" cy="10287000"/>
          </a:xfrm>
          <a:prstGeom prst="rect">
            <a:avLst/>
          </a:prstGeom>
        </p:spPr>
      </p:pic>
      <p:grpSp>
        <p:nvGrpSpPr>
          <p:cNvPr id="15" name="object 3">
            <a:extLst>
              <a:ext uri="{FF2B5EF4-FFF2-40B4-BE49-F238E27FC236}">
                <a16:creationId xmlns:a16="http://schemas.microsoft.com/office/drawing/2014/main" id="{1BAFB080-D1B6-9979-5341-03B4BBB64D70}"/>
              </a:ext>
            </a:extLst>
          </p:cNvPr>
          <p:cNvGrpSpPr/>
          <p:nvPr/>
        </p:nvGrpSpPr>
        <p:grpSpPr>
          <a:xfrm>
            <a:off x="9350404" y="5406350"/>
            <a:ext cx="5879476" cy="2211451"/>
            <a:chOff x="9350404" y="5406350"/>
            <a:chExt cx="5879476" cy="2211451"/>
          </a:xfrm>
        </p:grpSpPr>
        <p:pic>
          <p:nvPicPr>
            <p:cNvPr id="16" name="object 6">
              <a:extLst>
                <a:ext uri="{FF2B5EF4-FFF2-40B4-BE49-F238E27FC236}">
                  <a16:creationId xmlns:a16="http://schemas.microsoft.com/office/drawing/2014/main" id="{69B05BE3-0F00-6D02-9857-3E26C10FDF6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50404" y="5406350"/>
              <a:ext cx="5879476" cy="2211451"/>
            </a:xfrm>
            <a:prstGeom prst="rect">
              <a:avLst/>
            </a:prstGeom>
          </p:spPr>
        </p:pic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1FB620A0-2C0C-A1D6-0553-3F985981303A}"/>
                </a:ext>
              </a:extLst>
            </p:cNvPr>
            <p:cNvSpPr/>
            <p:nvPr/>
          </p:nvSpPr>
          <p:spPr>
            <a:xfrm>
              <a:off x="9559822" y="5511059"/>
              <a:ext cx="5461000" cy="1793239"/>
            </a:xfrm>
            <a:custGeom>
              <a:avLst/>
              <a:gdLst/>
              <a:ahLst/>
              <a:cxnLst/>
              <a:rect l="l" t="t" r="r" b="b"/>
              <a:pathLst>
                <a:path w="5461000" h="1793240">
                  <a:moveTo>
                    <a:pt x="5460641" y="0"/>
                  </a:moveTo>
                  <a:lnTo>
                    <a:pt x="0" y="0"/>
                  </a:lnTo>
                  <a:lnTo>
                    <a:pt x="0" y="1792615"/>
                  </a:lnTo>
                  <a:lnTo>
                    <a:pt x="5460641" y="1792615"/>
                  </a:lnTo>
                  <a:lnTo>
                    <a:pt x="54606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8">
              <a:extLst>
                <a:ext uri="{FF2B5EF4-FFF2-40B4-BE49-F238E27FC236}">
                  <a16:creationId xmlns:a16="http://schemas.microsoft.com/office/drawing/2014/main" id="{3E7F8B2D-6269-F945-DED6-F6DCEDF53C5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65541" y="5632782"/>
              <a:ext cx="649194" cy="649194"/>
            </a:xfrm>
            <a:prstGeom prst="rect">
              <a:avLst/>
            </a:prstGeom>
          </p:spPr>
        </p:pic>
      </p:grpSp>
      <p:sp>
        <p:nvSpPr>
          <p:cNvPr id="19" name="object 9">
            <a:extLst>
              <a:ext uri="{FF2B5EF4-FFF2-40B4-BE49-F238E27FC236}">
                <a16:creationId xmlns:a16="http://schemas.microsoft.com/office/drawing/2014/main" id="{F285875D-EB86-DC94-7068-5ACE72121B74}"/>
              </a:ext>
            </a:extLst>
          </p:cNvPr>
          <p:cNvSpPr txBox="1"/>
          <p:nvPr/>
        </p:nvSpPr>
        <p:spPr>
          <a:xfrm>
            <a:off x="9559822" y="6581877"/>
            <a:ext cx="5461000" cy="569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700" b="1" dirty="0">
                <a:solidFill>
                  <a:srgbClr val="343D4B"/>
                </a:solidFill>
                <a:latin typeface="Source Han Sans KR"/>
                <a:cs typeface="Source Han Sans KR"/>
              </a:rPr>
              <a:t>RFM </a:t>
            </a:r>
            <a:r>
              <a:rPr sz="3700" b="1" spc="-10" dirty="0">
                <a:solidFill>
                  <a:srgbClr val="343D4B"/>
                </a:solidFill>
                <a:latin typeface="Source Han Sans KR"/>
                <a:cs typeface="Source Han Sans KR"/>
              </a:rPr>
              <a:t>세그멘테이션</a:t>
            </a:r>
            <a:endParaRPr sz="3700" dirty="0">
              <a:latin typeface="Source Han Sans KR"/>
              <a:cs typeface="Source Han Sans KR"/>
            </a:endParaRPr>
          </a:p>
        </p:txBody>
      </p:sp>
      <p:grpSp>
        <p:nvGrpSpPr>
          <p:cNvPr id="20" name="object 10">
            <a:extLst>
              <a:ext uri="{FF2B5EF4-FFF2-40B4-BE49-F238E27FC236}">
                <a16:creationId xmlns:a16="http://schemas.microsoft.com/office/drawing/2014/main" id="{C4A534E0-F280-00D3-6D9D-59E0775C47B5}"/>
              </a:ext>
            </a:extLst>
          </p:cNvPr>
          <p:cNvGrpSpPr/>
          <p:nvPr/>
        </p:nvGrpSpPr>
        <p:grpSpPr>
          <a:xfrm>
            <a:off x="-417785" y="3646878"/>
            <a:ext cx="4931410" cy="2178050"/>
            <a:chOff x="1211025" y="1898905"/>
            <a:chExt cx="4931410" cy="2178050"/>
          </a:xfrm>
        </p:grpSpPr>
        <p:pic>
          <p:nvPicPr>
            <p:cNvPr id="21" name="object 11">
              <a:extLst>
                <a:ext uri="{FF2B5EF4-FFF2-40B4-BE49-F238E27FC236}">
                  <a16:creationId xmlns:a16="http://schemas.microsoft.com/office/drawing/2014/main" id="{BDD285CD-85DB-FA80-7091-ABAEB9EA5A7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1025" y="1898905"/>
              <a:ext cx="4931326" cy="2177944"/>
            </a:xfrm>
            <a:prstGeom prst="rect">
              <a:avLst/>
            </a:prstGeom>
          </p:spPr>
        </p:pic>
        <p:sp>
          <p:nvSpPr>
            <p:cNvPr id="22" name="object 12">
              <a:extLst>
                <a:ext uri="{FF2B5EF4-FFF2-40B4-BE49-F238E27FC236}">
                  <a16:creationId xmlns:a16="http://schemas.microsoft.com/office/drawing/2014/main" id="{2CBAD8A1-32AA-9EE4-BC65-4F40880EE092}"/>
                </a:ext>
              </a:extLst>
            </p:cNvPr>
            <p:cNvSpPr/>
            <p:nvPr/>
          </p:nvSpPr>
          <p:spPr>
            <a:xfrm>
              <a:off x="1420443" y="2003614"/>
              <a:ext cx="4512945" cy="1759585"/>
            </a:xfrm>
            <a:custGeom>
              <a:avLst/>
              <a:gdLst/>
              <a:ahLst/>
              <a:cxnLst/>
              <a:rect l="l" t="t" r="r" b="b"/>
              <a:pathLst>
                <a:path w="4512945" h="1759585">
                  <a:moveTo>
                    <a:pt x="4512490" y="0"/>
                  </a:moveTo>
                  <a:lnTo>
                    <a:pt x="0" y="0"/>
                  </a:lnTo>
                  <a:lnTo>
                    <a:pt x="0" y="1759108"/>
                  </a:lnTo>
                  <a:lnTo>
                    <a:pt x="4512490" y="1759108"/>
                  </a:lnTo>
                  <a:lnTo>
                    <a:pt x="45124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13">
              <a:extLst>
                <a:ext uri="{FF2B5EF4-FFF2-40B4-BE49-F238E27FC236}">
                  <a16:creationId xmlns:a16="http://schemas.microsoft.com/office/drawing/2014/main" id="{163CC4A9-802E-9B96-F0CE-E82306DC432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57327" y="2128610"/>
              <a:ext cx="638724" cy="638724"/>
            </a:xfrm>
            <a:prstGeom prst="rect">
              <a:avLst/>
            </a:prstGeom>
          </p:spPr>
        </p:pic>
      </p:grpSp>
      <p:sp>
        <p:nvSpPr>
          <p:cNvPr id="24" name="object 14">
            <a:extLst>
              <a:ext uri="{FF2B5EF4-FFF2-40B4-BE49-F238E27FC236}">
                <a16:creationId xmlns:a16="http://schemas.microsoft.com/office/drawing/2014/main" id="{769A088C-C372-82D6-6567-B63F8CA9859F}"/>
              </a:ext>
            </a:extLst>
          </p:cNvPr>
          <p:cNvSpPr txBox="1"/>
          <p:nvPr/>
        </p:nvSpPr>
        <p:spPr>
          <a:xfrm>
            <a:off x="-143023" y="4650935"/>
            <a:ext cx="4512945" cy="558486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rgbClr val="343D4B"/>
                </a:solidFill>
                <a:latin typeface="Source Han Sans KR"/>
                <a:cs typeface="Source Han Sans KR"/>
              </a:rPr>
              <a:t>RFM </a:t>
            </a:r>
            <a:r>
              <a:rPr lang="ko-KR" altLang="en-US" sz="3600" b="1" dirty="0">
                <a:solidFill>
                  <a:srgbClr val="343D4B"/>
                </a:solidFill>
                <a:latin typeface="Source Han Sans KR"/>
                <a:cs typeface="Source Han Sans KR"/>
              </a:rPr>
              <a:t>스코어</a:t>
            </a:r>
            <a:endParaRPr lang="ko-KR" altLang="en-US" sz="3600" dirty="0">
              <a:latin typeface="Source Han Sans KR"/>
              <a:cs typeface="Source Han Sans KR"/>
            </a:endParaRPr>
          </a:p>
        </p:txBody>
      </p:sp>
      <p:grpSp>
        <p:nvGrpSpPr>
          <p:cNvPr id="25" name="object 15">
            <a:extLst>
              <a:ext uri="{FF2B5EF4-FFF2-40B4-BE49-F238E27FC236}">
                <a16:creationId xmlns:a16="http://schemas.microsoft.com/office/drawing/2014/main" id="{F131EF89-4BF5-BF7D-8867-007B1321D7B4}"/>
              </a:ext>
            </a:extLst>
          </p:cNvPr>
          <p:cNvGrpSpPr/>
          <p:nvPr/>
        </p:nvGrpSpPr>
        <p:grpSpPr>
          <a:xfrm>
            <a:off x="12876707" y="92398"/>
            <a:ext cx="5880100" cy="1432560"/>
            <a:chOff x="12876707" y="92398"/>
            <a:chExt cx="5880100" cy="1432560"/>
          </a:xfrm>
        </p:grpSpPr>
        <p:pic>
          <p:nvPicPr>
            <p:cNvPr id="26" name="object 16">
              <a:extLst>
                <a:ext uri="{FF2B5EF4-FFF2-40B4-BE49-F238E27FC236}">
                  <a16:creationId xmlns:a16="http://schemas.microsoft.com/office/drawing/2014/main" id="{98CCC313-3FA7-9F08-B89B-591D6A418DB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76707" y="92398"/>
              <a:ext cx="5879476" cy="1432024"/>
            </a:xfrm>
            <a:prstGeom prst="rect">
              <a:avLst/>
            </a:prstGeom>
          </p:spPr>
        </p:pic>
        <p:sp>
          <p:nvSpPr>
            <p:cNvPr id="27" name="object 17">
              <a:extLst>
                <a:ext uri="{FF2B5EF4-FFF2-40B4-BE49-F238E27FC236}">
                  <a16:creationId xmlns:a16="http://schemas.microsoft.com/office/drawing/2014/main" id="{05A445B8-7876-B773-6943-4BBE84535291}"/>
                </a:ext>
              </a:extLst>
            </p:cNvPr>
            <p:cNvSpPr/>
            <p:nvPr/>
          </p:nvSpPr>
          <p:spPr>
            <a:xfrm>
              <a:off x="13086125" y="197107"/>
              <a:ext cx="5461000" cy="1013460"/>
            </a:xfrm>
            <a:custGeom>
              <a:avLst/>
              <a:gdLst/>
              <a:ahLst/>
              <a:cxnLst/>
              <a:rect l="l" t="t" r="r" b="b"/>
              <a:pathLst>
                <a:path w="5461000" h="1013460">
                  <a:moveTo>
                    <a:pt x="5460641" y="0"/>
                  </a:moveTo>
                  <a:lnTo>
                    <a:pt x="0" y="0"/>
                  </a:lnTo>
                  <a:lnTo>
                    <a:pt x="0" y="1013189"/>
                  </a:lnTo>
                  <a:lnTo>
                    <a:pt x="5460641" y="1013189"/>
                  </a:lnTo>
                  <a:lnTo>
                    <a:pt x="54606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18">
              <a:extLst>
                <a:ext uri="{FF2B5EF4-FFF2-40B4-BE49-F238E27FC236}">
                  <a16:creationId xmlns:a16="http://schemas.microsoft.com/office/drawing/2014/main" id="{ECBDC605-7526-BDE0-CA1E-2848E8D5B525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74601" y="413854"/>
              <a:ext cx="638724" cy="638724"/>
            </a:xfrm>
            <a:prstGeom prst="rect">
              <a:avLst/>
            </a:prstGeom>
          </p:spPr>
        </p:pic>
      </p:grpSp>
      <p:sp>
        <p:nvSpPr>
          <p:cNvPr id="29" name="object 19">
            <a:extLst>
              <a:ext uri="{FF2B5EF4-FFF2-40B4-BE49-F238E27FC236}">
                <a16:creationId xmlns:a16="http://schemas.microsoft.com/office/drawing/2014/main" id="{654E1EC7-79A9-B71F-EC04-DC03AFB91CC0}"/>
              </a:ext>
            </a:extLst>
          </p:cNvPr>
          <p:cNvSpPr txBox="1">
            <a:spLocks/>
          </p:cNvSpPr>
          <p:nvPr/>
        </p:nvSpPr>
        <p:spPr>
          <a:xfrm>
            <a:off x="13798948" y="453651"/>
            <a:ext cx="4712169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 algn="l" defTabSz="13716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3200" b="1" dirty="0">
                <a:solidFill>
                  <a:srgbClr val="343D4B"/>
                </a:solidFill>
                <a:latin typeface="Source Han Sans KR"/>
                <a:cs typeface="Source Han Sans KR"/>
              </a:rPr>
              <a:t>디자인 </a:t>
            </a:r>
            <a:r>
              <a:rPr lang="en-US" altLang="ko-KR" sz="3200" b="1" dirty="0">
                <a:solidFill>
                  <a:srgbClr val="343D4B"/>
                </a:solidFill>
                <a:latin typeface="Source Han Sans KR"/>
                <a:cs typeface="Source Han Sans KR"/>
              </a:rPr>
              <a:t>/ </a:t>
            </a:r>
            <a:r>
              <a:rPr lang="ko-KR" altLang="en-US" sz="3200" b="1" dirty="0">
                <a:solidFill>
                  <a:srgbClr val="343D4B"/>
                </a:solidFill>
                <a:latin typeface="Source Han Sans KR"/>
                <a:cs typeface="Source Han Sans KR"/>
              </a:rPr>
              <a:t>대시보드 액션</a:t>
            </a:r>
            <a:endParaRPr lang="ko-KR" altLang="en-US" sz="3200" dirty="0">
              <a:latin typeface="Source Han Sans KR"/>
              <a:cs typeface="Source Han Sans KR"/>
            </a:endParaRPr>
          </a:p>
        </p:txBody>
      </p:sp>
    </p:spTree>
    <p:extLst>
      <p:ext uri="{BB962C8B-B14F-4D97-AF65-F5344CB8AC3E}">
        <p14:creationId xmlns:p14="http://schemas.microsoft.com/office/powerpoint/2010/main" val="650991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390BD5-21CB-0378-AD28-88F7777E4307}"/>
              </a:ext>
            </a:extLst>
          </p:cNvPr>
          <p:cNvSpPr txBox="1"/>
          <p:nvPr/>
        </p:nvSpPr>
        <p:spPr>
          <a:xfrm>
            <a:off x="16002000" y="75542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Tableau_Link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2" name="slide2" descr="RFM">
            <a:extLst>
              <a:ext uri="{FF2B5EF4-FFF2-40B4-BE49-F238E27FC236}">
                <a16:creationId xmlns:a16="http://schemas.microsoft.com/office/drawing/2014/main" id="{49342C0E-6426-E6D1-28FA-F2AC94419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9" y="1471718"/>
            <a:ext cx="17246461" cy="87009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3E7174-0A50-FB70-6059-BA8CCA0B634C}"/>
              </a:ext>
            </a:extLst>
          </p:cNvPr>
          <p:cNvSpPr txBox="1"/>
          <p:nvPr/>
        </p:nvSpPr>
        <p:spPr>
          <a:xfrm>
            <a:off x="838200" y="6477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06.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 데이터 시각화 </a:t>
            </a:r>
            <a:r>
              <a:rPr lang="en-US" altLang="ko-KR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(Tableau)</a:t>
            </a:r>
            <a:endParaRPr lang="ko-KR" altLang="en-US" sz="2800" b="1" i="0" u="none" strike="noStrike" cap="none" dirty="0">
              <a:solidFill>
                <a:srgbClr val="3A3838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63433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CD45BB9A-3359-AC56-7CB5-FD288998D1D1}"/>
              </a:ext>
            </a:extLst>
          </p:cNvPr>
          <p:cNvSpPr txBox="1">
            <a:spLocks/>
          </p:cNvSpPr>
          <p:nvPr/>
        </p:nvSpPr>
        <p:spPr>
          <a:xfrm>
            <a:off x="4886721" y="4798213"/>
            <a:ext cx="851455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13716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b="1" spc="-10" dirty="0"/>
              <a:t>Action</a:t>
            </a:r>
            <a:r>
              <a:rPr lang="ko-KR" altLang="en-US" sz="4400" b="1" spc="-10" dirty="0"/>
              <a:t> </a:t>
            </a:r>
            <a:r>
              <a:rPr lang="en-US" altLang="ko-KR" sz="4400" b="1" spc="-10" dirty="0"/>
              <a:t>Item</a:t>
            </a:r>
            <a:r>
              <a:rPr lang="ko-KR" altLang="en-US" sz="4400" b="1" spc="-10" dirty="0"/>
              <a:t> 도출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5185006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23AB9042-4192-D4F9-19BC-EA7ECA13B15E}"/>
              </a:ext>
            </a:extLst>
          </p:cNvPr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FB39D-7629-FEBC-9FA9-9A447E4ADEF7}"/>
              </a:ext>
            </a:extLst>
          </p:cNvPr>
          <p:cNvSpPr txBox="1"/>
          <p:nvPr/>
        </p:nvSpPr>
        <p:spPr>
          <a:xfrm>
            <a:off x="838200" y="6477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07.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 </a:t>
            </a:r>
            <a:r>
              <a:rPr lang="en-US" altLang="ko-KR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Action Item 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도출</a:t>
            </a:r>
            <a:endParaRPr lang="ko-KR" altLang="en-US" sz="2800" b="1" i="0" u="none" strike="noStrike" cap="none" dirty="0">
              <a:solidFill>
                <a:srgbClr val="3A3838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1166301-31F1-9A7B-BF9E-3F4F481EFB71}"/>
              </a:ext>
            </a:extLst>
          </p:cNvPr>
          <p:cNvSpPr/>
          <p:nvPr/>
        </p:nvSpPr>
        <p:spPr>
          <a:xfrm>
            <a:off x="887731" y="2705100"/>
            <a:ext cx="16730344" cy="2912745"/>
          </a:xfrm>
          <a:custGeom>
            <a:avLst/>
            <a:gdLst/>
            <a:ahLst/>
            <a:cxnLst/>
            <a:rect l="l" t="t" r="r" b="b"/>
            <a:pathLst>
              <a:path w="16730344" h="2912745">
                <a:moveTo>
                  <a:pt x="52354" y="0"/>
                </a:moveTo>
                <a:lnTo>
                  <a:pt x="31975" y="4114"/>
                </a:lnTo>
                <a:lnTo>
                  <a:pt x="15334" y="15334"/>
                </a:lnTo>
                <a:lnTo>
                  <a:pt x="4114" y="31975"/>
                </a:lnTo>
                <a:lnTo>
                  <a:pt x="0" y="52354"/>
                </a:lnTo>
                <a:lnTo>
                  <a:pt x="0" y="2368711"/>
                </a:lnTo>
                <a:lnTo>
                  <a:pt x="4114" y="2389089"/>
                </a:lnTo>
                <a:lnTo>
                  <a:pt x="15334" y="2405731"/>
                </a:lnTo>
                <a:lnTo>
                  <a:pt x="31975" y="2416951"/>
                </a:lnTo>
                <a:lnTo>
                  <a:pt x="52354" y="2421065"/>
                </a:lnTo>
                <a:lnTo>
                  <a:pt x="8138168" y="2421065"/>
                </a:lnTo>
                <a:lnTo>
                  <a:pt x="8352166" y="2912214"/>
                </a:lnTo>
                <a:lnTo>
                  <a:pt x="8566493" y="2421065"/>
                </a:lnTo>
                <a:lnTo>
                  <a:pt x="16677827" y="2421065"/>
                </a:lnTo>
                <a:lnTo>
                  <a:pt x="16698208" y="2416951"/>
                </a:lnTo>
                <a:lnTo>
                  <a:pt x="16714849" y="2405731"/>
                </a:lnTo>
                <a:lnTo>
                  <a:pt x="16726068" y="2389089"/>
                </a:lnTo>
                <a:lnTo>
                  <a:pt x="16730181" y="2368711"/>
                </a:lnTo>
                <a:lnTo>
                  <a:pt x="16730181" y="52354"/>
                </a:lnTo>
                <a:lnTo>
                  <a:pt x="16726068" y="31975"/>
                </a:lnTo>
                <a:lnTo>
                  <a:pt x="16714849" y="15334"/>
                </a:lnTo>
                <a:lnTo>
                  <a:pt x="16698208" y="4114"/>
                </a:lnTo>
                <a:lnTo>
                  <a:pt x="16677827" y="0"/>
                </a:lnTo>
                <a:lnTo>
                  <a:pt x="52354" y="0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8C5C8991-45BB-04F5-F239-7CC996C76FA9}"/>
              </a:ext>
            </a:extLst>
          </p:cNvPr>
          <p:cNvSpPr txBox="1"/>
          <p:nvPr/>
        </p:nvSpPr>
        <p:spPr>
          <a:xfrm>
            <a:off x="1606787" y="3533095"/>
            <a:ext cx="1529206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4000" dirty="0">
                <a:latin typeface="+mj-lt"/>
                <a:cs typeface="Arial"/>
              </a:rPr>
              <a:t>그렇다면 등급을 높이려면 어떻게 해야 할까</a:t>
            </a:r>
            <a:r>
              <a:rPr lang="en-US" altLang="ko-KR" sz="4000" dirty="0">
                <a:latin typeface="+mj-lt"/>
                <a:cs typeface="Arial"/>
              </a:rPr>
              <a:t>?</a:t>
            </a:r>
            <a:endParaRPr sz="4000" dirty="0">
              <a:latin typeface="+mj-lt"/>
              <a:cs typeface="Arial"/>
            </a:endParaRPr>
          </a:p>
        </p:txBody>
      </p:sp>
      <p:pic>
        <p:nvPicPr>
          <p:cNvPr id="12" name="object 6">
            <a:extLst>
              <a:ext uri="{FF2B5EF4-FFF2-40B4-BE49-F238E27FC236}">
                <a16:creationId xmlns:a16="http://schemas.microsoft.com/office/drawing/2014/main" id="{AFEA51A0-1C0E-F9FD-8204-A3CE1FBD467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4792" y="6046687"/>
            <a:ext cx="2136060" cy="2136060"/>
          </a:xfrm>
          <a:prstGeom prst="rect">
            <a:avLst/>
          </a:prstGeom>
        </p:spPr>
      </p:pic>
      <p:graphicFrame>
        <p:nvGraphicFramePr>
          <p:cNvPr id="13" name="표 88">
            <a:extLst>
              <a:ext uri="{FF2B5EF4-FFF2-40B4-BE49-F238E27FC236}">
                <a16:creationId xmlns:a16="http://schemas.microsoft.com/office/drawing/2014/main" id="{4A97553E-511F-41FE-7CCC-FFAEAEFF9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948351"/>
              </p:ext>
            </p:extLst>
          </p:nvPr>
        </p:nvGraphicFramePr>
        <p:xfrm>
          <a:off x="1447800" y="1661444"/>
          <a:ext cx="1047236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2361">
                  <a:extLst>
                    <a:ext uri="{9D8B030D-6E8A-4147-A177-3AD203B41FA5}">
                      <a16:colId xmlns:a16="http://schemas.microsoft.com/office/drawing/2014/main" val="3465284251"/>
                    </a:ext>
                  </a:extLst>
                </a:gridCol>
              </a:tblGrid>
              <a:tr h="546919">
                <a:tc>
                  <a:txBody>
                    <a:bodyPr/>
                    <a:lstStyle/>
                    <a:p>
                      <a:pPr marL="457200" indent="-457200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3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 Item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20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0024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23AB9042-4192-D4F9-19BC-EA7ECA13B15E}"/>
              </a:ext>
            </a:extLst>
          </p:cNvPr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FB39D-7629-FEBC-9FA9-9A447E4ADEF7}"/>
              </a:ext>
            </a:extLst>
          </p:cNvPr>
          <p:cNvSpPr txBox="1"/>
          <p:nvPr/>
        </p:nvSpPr>
        <p:spPr>
          <a:xfrm>
            <a:off x="838200" y="6477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07.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 </a:t>
            </a:r>
            <a:r>
              <a:rPr lang="en-US" altLang="ko-KR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Action Item 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도출</a:t>
            </a:r>
            <a:endParaRPr lang="ko-KR" altLang="en-US" sz="2800" b="1" i="0" u="none" strike="noStrike" cap="none" dirty="0">
              <a:solidFill>
                <a:srgbClr val="3A3838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graphicFrame>
        <p:nvGraphicFramePr>
          <p:cNvPr id="13" name="표 88">
            <a:extLst>
              <a:ext uri="{FF2B5EF4-FFF2-40B4-BE49-F238E27FC236}">
                <a16:creationId xmlns:a16="http://schemas.microsoft.com/office/drawing/2014/main" id="{4A97553E-511F-41FE-7CCC-FFAEAEFF9A93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1661444"/>
          <a:ext cx="1047236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2361">
                  <a:extLst>
                    <a:ext uri="{9D8B030D-6E8A-4147-A177-3AD203B41FA5}">
                      <a16:colId xmlns:a16="http://schemas.microsoft.com/office/drawing/2014/main" val="3465284251"/>
                    </a:ext>
                  </a:extLst>
                </a:gridCol>
              </a:tblGrid>
              <a:tr h="546919">
                <a:tc>
                  <a:txBody>
                    <a:bodyPr/>
                    <a:lstStyle/>
                    <a:p>
                      <a:pPr marL="457200" indent="-457200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3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 Item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2050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FC6C66B-C542-827A-6C48-321855749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32" y="2673837"/>
            <a:ext cx="8994468" cy="5951719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E4FFEA4E-F75D-7DCA-63D7-AAD8B22BE226}"/>
              </a:ext>
            </a:extLst>
          </p:cNvPr>
          <p:cNvSpPr txBox="1"/>
          <p:nvPr/>
        </p:nvSpPr>
        <p:spPr>
          <a:xfrm>
            <a:off x="9777730" y="2539151"/>
            <a:ext cx="8510270" cy="5465792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10000"/>
              </a:lnSpc>
              <a:spcBef>
                <a:spcPts val="1795"/>
              </a:spcBef>
            </a:pPr>
            <a:r>
              <a:rPr lang="en-US" sz="2800" b="1" spc="-25" dirty="0" err="1">
                <a:solidFill>
                  <a:srgbClr val="343D4B"/>
                </a:solidFill>
                <a:cs typeface="Source Han Sans KR"/>
              </a:rPr>
              <a:t>Recenecy</a:t>
            </a:r>
            <a:r>
              <a:rPr lang="en-US" sz="2800" b="1" spc="-25" dirty="0">
                <a:solidFill>
                  <a:srgbClr val="343D4B"/>
                </a:solidFill>
                <a:cs typeface="Source Han Sans KR"/>
              </a:rPr>
              <a:t> (</a:t>
            </a:r>
            <a:r>
              <a:rPr lang="ko-KR" altLang="en-US" sz="2800" b="1" spc="-25" dirty="0">
                <a:solidFill>
                  <a:srgbClr val="343D4B"/>
                </a:solidFill>
                <a:cs typeface="Source Han Sans KR"/>
              </a:rPr>
              <a:t>최근 한달 서비스 </a:t>
            </a:r>
            <a:r>
              <a:rPr lang="ko-KR" altLang="en-US" sz="2800" b="1" spc="-25" dirty="0" err="1">
                <a:solidFill>
                  <a:srgbClr val="343D4B"/>
                </a:solidFill>
                <a:cs typeface="Source Han Sans KR"/>
              </a:rPr>
              <a:t>이용량</a:t>
            </a:r>
            <a:r>
              <a:rPr lang="en-US" altLang="ko-KR" sz="2800" b="1" spc="-25" dirty="0">
                <a:solidFill>
                  <a:srgbClr val="343D4B"/>
                </a:solidFill>
                <a:cs typeface="Source Han Sans KR"/>
              </a:rPr>
              <a:t>)</a:t>
            </a:r>
            <a:endParaRPr sz="2800" dirty="0">
              <a:cs typeface="Source Han Sans KR"/>
            </a:endParaRPr>
          </a:p>
          <a:p>
            <a:pPr marL="12700">
              <a:lnSpc>
                <a:spcPct val="110000"/>
              </a:lnSpc>
              <a:spcBef>
                <a:spcPts val="1700"/>
              </a:spcBef>
            </a:pPr>
            <a:r>
              <a:rPr lang="en-US" sz="2800" dirty="0">
                <a:cs typeface="Malgun Gothic"/>
              </a:rPr>
              <a:t>1</a:t>
            </a:r>
            <a:r>
              <a:rPr lang="ko-KR" altLang="en-US" sz="2800" dirty="0">
                <a:cs typeface="Malgun Gothic"/>
              </a:rPr>
              <a:t>점 </a:t>
            </a:r>
            <a:r>
              <a:rPr lang="en-US" altLang="ko-KR" sz="2800" dirty="0">
                <a:cs typeface="Malgun Gothic"/>
              </a:rPr>
              <a:t>: 10</a:t>
            </a:r>
            <a:r>
              <a:rPr lang="ko-KR" altLang="en-US" sz="2800" dirty="0">
                <a:cs typeface="Malgun Gothic"/>
              </a:rPr>
              <a:t>↓ </a:t>
            </a:r>
            <a:r>
              <a:rPr lang="en-US" altLang="ko-KR" sz="2800" dirty="0">
                <a:cs typeface="Malgun Gothic"/>
              </a:rPr>
              <a:t> 2</a:t>
            </a:r>
            <a:r>
              <a:rPr lang="ko-KR" altLang="en-US" sz="2800" dirty="0">
                <a:cs typeface="Malgun Gothic"/>
              </a:rPr>
              <a:t>점 </a:t>
            </a:r>
            <a:r>
              <a:rPr lang="en-US" altLang="ko-KR" sz="2800" dirty="0">
                <a:cs typeface="Malgun Gothic"/>
              </a:rPr>
              <a:t>: 10</a:t>
            </a:r>
            <a:r>
              <a:rPr lang="ko-KR" altLang="en-US" sz="2800" dirty="0">
                <a:cs typeface="Malgun Gothic"/>
              </a:rPr>
              <a:t>↑  </a:t>
            </a:r>
            <a:r>
              <a:rPr lang="en-US" altLang="ko-KR" sz="2800" dirty="0">
                <a:cs typeface="Malgun Gothic"/>
              </a:rPr>
              <a:t>3</a:t>
            </a:r>
            <a:r>
              <a:rPr lang="ko-KR" altLang="en-US" sz="2800" dirty="0">
                <a:cs typeface="Malgun Gothic"/>
              </a:rPr>
              <a:t>점 </a:t>
            </a:r>
            <a:r>
              <a:rPr lang="en-US" altLang="ko-KR" sz="2800" dirty="0">
                <a:cs typeface="Malgun Gothic"/>
              </a:rPr>
              <a:t>: 57</a:t>
            </a:r>
            <a:r>
              <a:rPr lang="ko-KR" altLang="en-US" sz="2800" dirty="0">
                <a:cs typeface="Malgun Gothic"/>
              </a:rPr>
              <a:t>↑  </a:t>
            </a:r>
            <a:r>
              <a:rPr lang="en-US" altLang="ko-KR" sz="2800" dirty="0">
                <a:cs typeface="Malgun Gothic"/>
              </a:rPr>
              <a:t>4</a:t>
            </a:r>
            <a:r>
              <a:rPr lang="ko-KR" altLang="en-US" sz="2800" dirty="0">
                <a:cs typeface="Malgun Gothic"/>
              </a:rPr>
              <a:t>점 </a:t>
            </a:r>
            <a:r>
              <a:rPr lang="en-US" altLang="ko-KR" sz="2800" dirty="0">
                <a:cs typeface="Malgun Gothic"/>
              </a:rPr>
              <a:t>: 228</a:t>
            </a:r>
            <a:r>
              <a:rPr lang="ko-KR" altLang="en-US" sz="2800" dirty="0">
                <a:cs typeface="Malgun Gothic"/>
              </a:rPr>
              <a:t>↑</a:t>
            </a:r>
            <a:endParaRPr lang="en-US" altLang="ko-KR" sz="2800" dirty="0">
              <a:cs typeface="Malgun Gothic"/>
            </a:endParaRPr>
          </a:p>
          <a:p>
            <a:pPr marL="12700">
              <a:lnSpc>
                <a:spcPct val="110000"/>
              </a:lnSpc>
              <a:spcBef>
                <a:spcPts val="1700"/>
              </a:spcBef>
            </a:pPr>
            <a:endParaRPr sz="2800" dirty="0">
              <a:cs typeface="Malgun Gothic"/>
            </a:endParaRPr>
          </a:p>
          <a:p>
            <a:pPr marL="12700">
              <a:lnSpc>
                <a:spcPct val="110000"/>
              </a:lnSpc>
              <a:spcBef>
                <a:spcPts val="1795"/>
              </a:spcBef>
            </a:pPr>
            <a:r>
              <a:rPr lang="en-US" altLang="ko-KR" sz="2800" b="1" spc="-25" dirty="0">
                <a:solidFill>
                  <a:srgbClr val="343D4B"/>
                </a:solidFill>
                <a:cs typeface="Source Han Sans KR"/>
              </a:rPr>
              <a:t>Frequency (</a:t>
            </a:r>
            <a:r>
              <a:rPr lang="ko-KR" altLang="en-US" sz="2800" b="1" spc="-25" dirty="0">
                <a:solidFill>
                  <a:srgbClr val="343D4B"/>
                </a:solidFill>
                <a:cs typeface="Source Han Sans KR"/>
              </a:rPr>
              <a:t>전체 기간 서비스 </a:t>
            </a:r>
            <a:r>
              <a:rPr lang="ko-KR" altLang="en-US" sz="2800" b="1" spc="-25" dirty="0" err="1">
                <a:solidFill>
                  <a:srgbClr val="343D4B"/>
                </a:solidFill>
                <a:cs typeface="Source Han Sans KR"/>
              </a:rPr>
              <a:t>이용량</a:t>
            </a:r>
            <a:r>
              <a:rPr lang="en-US" altLang="ko-KR" sz="2800" b="1" spc="-25" dirty="0">
                <a:solidFill>
                  <a:srgbClr val="343D4B"/>
                </a:solidFill>
                <a:cs typeface="Source Han Sans KR"/>
              </a:rPr>
              <a:t>)</a:t>
            </a:r>
            <a:endParaRPr lang="ko-KR" altLang="en-US" sz="2800" dirty="0">
              <a:cs typeface="Source Han Sans KR"/>
            </a:endParaRPr>
          </a:p>
          <a:p>
            <a:pPr marL="12700">
              <a:lnSpc>
                <a:spcPct val="110000"/>
              </a:lnSpc>
              <a:spcBef>
                <a:spcPts val="1700"/>
              </a:spcBef>
            </a:pPr>
            <a:r>
              <a:rPr lang="en-US" altLang="ko-KR" sz="2800" dirty="0">
                <a:cs typeface="Malgun Gothic"/>
              </a:rPr>
              <a:t>1</a:t>
            </a:r>
            <a:r>
              <a:rPr lang="ko-KR" altLang="en-US" sz="2800" dirty="0">
                <a:cs typeface="Malgun Gothic"/>
              </a:rPr>
              <a:t>점 </a:t>
            </a:r>
            <a:r>
              <a:rPr lang="en-US" altLang="ko-KR" sz="2800" dirty="0">
                <a:cs typeface="Malgun Gothic"/>
              </a:rPr>
              <a:t>: 52</a:t>
            </a:r>
            <a:r>
              <a:rPr lang="ko-KR" altLang="en-US" sz="2800" dirty="0">
                <a:cs typeface="Malgun Gothic"/>
              </a:rPr>
              <a:t>↓  </a:t>
            </a:r>
            <a:r>
              <a:rPr lang="en-US" altLang="ko-KR" sz="2800" dirty="0">
                <a:cs typeface="Malgun Gothic"/>
              </a:rPr>
              <a:t>2</a:t>
            </a:r>
            <a:r>
              <a:rPr lang="ko-KR" altLang="en-US" sz="2800" dirty="0">
                <a:cs typeface="Malgun Gothic"/>
              </a:rPr>
              <a:t>점 </a:t>
            </a:r>
            <a:r>
              <a:rPr lang="en-US" altLang="ko-KR" sz="2800" dirty="0">
                <a:cs typeface="Malgun Gothic"/>
              </a:rPr>
              <a:t>: 52</a:t>
            </a:r>
            <a:r>
              <a:rPr lang="ko-KR" altLang="en-US" sz="2800" dirty="0">
                <a:cs typeface="Malgun Gothic"/>
              </a:rPr>
              <a:t>↑  </a:t>
            </a:r>
            <a:r>
              <a:rPr lang="en-US" altLang="ko-KR" sz="2800" dirty="0">
                <a:cs typeface="Malgun Gothic"/>
              </a:rPr>
              <a:t>3</a:t>
            </a:r>
            <a:r>
              <a:rPr lang="ko-KR" altLang="en-US" sz="2800" dirty="0">
                <a:cs typeface="Malgun Gothic"/>
              </a:rPr>
              <a:t>점 </a:t>
            </a:r>
            <a:r>
              <a:rPr lang="en-US" altLang="ko-KR" sz="2800" dirty="0">
                <a:cs typeface="Malgun Gothic"/>
              </a:rPr>
              <a:t>: 217</a:t>
            </a:r>
            <a:r>
              <a:rPr lang="ko-KR" altLang="en-US" sz="2800" dirty="0">
                <a:cs typeface="Malgun Gothic"/>
              </a:rPr>
              <a:t>↑  </a:t>
            </a:r>
            <a:r>
              <a:rPr lang="en-US" altLang="ko-KR" sz="2800" dirty="0">
                <a:cs typeface="Malgun Gothic"/>
              </a:rPr>
              <a:t>4</a:t>
            </a:r>
            <a:r>
              <a:rPr lang="ko-KR" altLang="en-US" sz="2800" dirty="0">
                <a:cs typeface="Malgun Gothic"/>
              </a:rPr>
              <a:t>점 </a:t>
            </a:r>
            <a:r>
              <a:rPr lang="en-US" altLang="ko-KR" sz="2800" dirty="0">
                <a:cs typeface="Malgun Gothic"/>
              </a:rPr>
              <a:t>: 678</a:t>
            </a:r>
            <a:r>
              <a:rPr lang="ko-KR" altLang="en-US" sz="2800" dirty="0">
                <a:cs typeface="Malgun Gothic"/>
              </a:rPr>
              <a:t>↑</a:t>
            </a:r>
            <a:endParaRPr lang="en-US" altLang="ko-KR" sz="2800" dirty="0">
              <a:cs typeface="Malgun Gothic"/>
            </a:endParaRPr>
          </a:p>
          <a:p>
            <a:pPr marL="12700">
              <a:lnSpc>
                <a:spcPct val="110000"/>
              </a:lnSpc>
              <a:spcBef>
                <a:spcPts val="1700"/>
              </a:spcBef>
            </a:pPr>
            <a:endParaRPr lang="ko-KR" altLang="en-US" sz="2400" dirty="0">
              <a:cs typeface="Trebuchet MS"/>
            </a:endParaRPr>
          </a:p>
          <a:p>
            <a:pPr marL="12700">
              <a:lnSpc>
                <a:spcPct val="110000"/>
              </a:lnSpc>
              <a:spcBef>
                <a:spcPts val="1795"/>
              </a:spcBef>
            </a:pPr>
            <a:r>
              <a:rPr lang="en-US" altLang="ko-KR" sz="2800" b="1" spc="-25" dirty="0">
                <a:solidFill>
                  <a:srgbClr val="343D4B"/>
                </a:solidFill>
                <a:cs typeface="Source Han Sans KR"/>
              </a:rPr>
              <a:t>Monetary (</a:t>
            </a:r>
            <a:r>
              <a:rPr lang="ko-KR" altLang="en-US" sz="2800" b="1" spc="-25" dirty="0">
                <a:solidFill>
                  <a:srgbClr val="343D4B"/>
                </a:solidFill>
                <a:cs typeface="Source Han Sans KR"/>
              </a:rPr>
              <a:t>총 </a:t>
            </a:r>
            <a:r>
              <a:rPr lang="ko-KR" altLang="en-US" sz="2800" b="1" spc="-25" dirty="0" err="1">
                <a:solidFill>
                  <a:srgbClr val="343D4B"/>
                </a:solidFill>
                <a:cs typeface="Source Han Sans KR"/>
              </a:rPr>
              <a:t>팔로워</a:t>
            </a:r>
            <a:r>
              <a:rPr lang="ko-KR" altLang="en-US" sz="2800" b="1" spc="-25" dirty="0">
                <a:solidFill>
                  <a:srgbClr val="343D4B"/>
                </a:solidFill>
                <a:cs typeface="Source Han Sans KR"/>
              </a:rPr>
              <a:t> 수</a:t>
            </a:r>
            <a:r>
              <a:rPr lang="en-US" altLang="ko-KR" sz="2800" b="1" spc="-25" dirty="0">
                <a:solidFill>
                  <a:srgbClr val="343D4B"/>
                </a:solidFill>
                <a:cs typeface="Source Han Sans KR"/>
              </a:rPr>
              <a:t>)</a:t>
            </a:r>
            <a:endParaRPr lang="ko-KR" altLang="en-US" sz="2800" dirty="0">
              <a:cs typeface="Source Han Sans KR"/>
            </a:endParaRPr>
          </a:p>
          <a:p>
            <a:pPr marL="12700">
              <a:lnSpc>
                <a:spcPct val="110000"/>
              </a:lnSpc>
              <a:spcBef>
                <a:spcPts val="1700"/>
              </a:spcBef>
            </a:pPr>
            <a:r>
              <a:rPr lang="en-US" altLang="ko-KR" sz="2800" dirty="0">
                <a:cs typeface="Malgun Gothic"/>
              </a:rPr>
              <a:t>1</a:t>
            </a:r>
            <a:r>
              <a:rPr lang="ko-KR" altLang="en-US" sz="2800" dirty="0">
                <a:cs typeface="Malgun Gothic"/>
              </a:rPr>
              <a:t>점 </a:t>
            </a:r>
            <a:r>
              <a:rPr lang="en-US" altLang="ko-KR" sz="2800" dirty="0">
                <a:cs typeface="Malgun Gothic"/>
              </a:rPr>
              <a:t>: 391</a:t>
            </a:r>
            <a:r>
              <a:rPr lang="ko-KR" altLang="en-US" sz="2800" dirty="0">
                <a:cs typeface="Malgun Gothic"/>
              </a:rPr>
              <a:t>↓  </a:t>
            </a:r>
            <a:r>
              <a:rPr lang="en-US" altLang="ko-KR" sz="2800" dirty="0">
                <a:cs typeface="Malgun Gothic"/>
              </a:rPr>
              <a:t>2</a:t>
            </a:r>
            <a:r>
              <a:rPr lang="ko-KR" altLang="en-US" sz="2800" dirty="0">
                <a:cs typeface="Malgun Gothic"/>
              </a:rPr>
              <a:t>점 </a:t>
            </a:r>
            <a:r>
              <a:rPr lang="en-US" altLang="ko-KR" sz="2800" dirty="0">
                <a:cs typeface="Malgun Gothic"/>
              </a:rPr>
              <a:t>: 391</a:t>
            </a:r>
            <a:r>
              <a:rPr lang="ko-KR" altLang="en-US" sz="2800" dirty="0">
                <a:cs typeface="Malgun Gothic"/>
              </a:rPr>
              <a:t>↑  </a:t>
            </a:r>
            <a:r>
              <a:rPr lang="en-US" altLang="ko-KR" sz="2800" dirty="0">
                <a:cs typeface="Malgun Gothic"/>
              </a:rPr>
              <a:t>3</a:t>
            </a:r>
            <a:r>
              <a:rPr lang="ko-KR" altLang="en-US" sz="2800" dirty="0">
                <a:cs typeface="Malgun Gothic"/>
              </a:rPr>
              <a:t>점 </a:t>
            </a:r>
            <a:r>
              <a:rPr lang="en-US" altLang="ko-KR" sz="2800" dirty="0">
                <a:cs typeface="Malgun Gothic"/>
              </a:rPr>
              <a:t>: 1967</a:t>
            </a:r>
            <a:r>
              <a:rPr lang="ko-KR" altLang="en-US" sz="2800" dirty="0">
                <a:cs typeface="Malgun Gothic"/>
              </a:rPr>
              <a:t>↑  </a:t>
            </a:r>
            <a:r>
              <a:rPr lang="en-US" altLang="ko-KR" sz="2800" dirty="0">
                <a:cs typeface="Malgun Gothic"/>
              </a:rPr>
              <a:t>4</a:t>
            </a:r>
            <a:r>
              <a:rPr lang="ko-KR" altLang="en-US" sz="2800" dirty="0">
                <a:cs typeface="Malgun Gothic"/>
              </a:rPr>
              <a:t>점 </a:t>
            </a:r>
            <a:r>
              <a:rPr lang="en-US" altLang="ko-KR" sz="2800" dirty="0">
                <a:cs typeface="Malgun Gothic"/>
              </a:rPr>
              <a:t>: 7856</a:t>
            </a:r>
            <a:r>
              <a:rPr lang="ko-KR" altLang="en-US" sz="2800" dirty="0">
                <a:cs typeface="Malgun Gothic"/>
              </a:rPr>
              <a:t>↑</a:t>
            </a:r>
          </a:p>
        </p:txBody>
      </p:sp>
    </p:spTree>
    <p:extLst>
      <p:ext uri="{BB962C8B-B14F-4D97-AF65-F5344CB8AC3E}">
        <p14:creationId xmlns:p14="http://schemas.microsoft.com/office/powerpoint/2010/main" val="18980107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CD45BB9A-3359-AC56-7CB5-FD288998D1D1}"/>
              </a:ext>
            </a:extLst>
          </p:cNvPr>
          <p:cNvSpPr txBox="1">
            <a:spLocks/>
          </p:cNvSpPr>
          <p:nvPr/>
        </p:nvSpPr>
        <p:spPr>
          <a:xfrm>
            <a:off x="4886721" y="4798213"/>
            <a:ext cx="851455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13716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4400" b="1" spc="-10" dirty="0"/>
              <a:t>마치며</a:t>
            </a:r>
            <a:r>
              <a:rPr lang="en-US" altLang="ko-KR" sz="4400" b="1" spc="-10" dirty="0"/>
              <a:t>..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096644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23AB9042-4192-D4F9-19BC-EA7ECA13B15E}"/>
              </a:ext>
            </a:extLst>
          </p:cNvPr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FB39D-7629-FEBC-9FA9-9A447E4ADEF7}"/>
              </a:ext>
            </a:extLst>
          </p:cNvPr>
          <p:cNvSpPr txBox="1"/>
          <p:nvPr/>
        </p:nvSpPr>
        <p:spPr>
          <a:xfrm>
            <a:off x="838200" y="6477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마치며</a:t>
            </a:r>
            <a:r>
              <a:rPr lang="en-US" altLang="ko-KR" sz="2800" b="1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..</a:t>
            </a:r>
            <a:endParaRPr lang="ko-KR" altLang="en-US" sz="2800" b="1" i="0" u="none" strike="noStrike" cap="none" dirty="0">
              <a:solidFill>
                <a:srgbClr val="3A3838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graphicFrame>
        <p:nvGraphicFramePr>
          <p:cNvPr id="13" name="표 88">
            <a:extLst>
              <a:ext uri="{FF2B5EF4-FFF2-40B4-BE49-F238E27FC236}">
                <a16:creationId xmlns:a16="http://schemas.microsoft.com/office/drawing/2014/main" id="{4A97553E-511F-41FE-7CCC-FFAEAEFF9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01470"/>
              </p:ext>
            </p:extLst>
          </p:nvPr>
        </p:nvGraphicFramePr>
        <p:xfrm>
          <a:off x="1447800" y="1661444"/>
          <a:ext cx="15163800" cy="7335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800">
                  <a:extLst>
                    <a:ext uri="{9D8B030D-6E8A-4147-A177-3AD203B41FA5}">
                      <a16:colId xmlns:a16="http://schemas.microsoft.com/office/drawing/2014/main" val="3465284251"/>
                    </a:ext>
                  </a:extLst>
                </a:gridCol>
              </a:tblGrid>
              <a:tr h="6987256">
                <a:tc>
                  <a:txBody>
                    <a:bodyPr/>
                    <a:lstStyle/>
                    <a:p>
                      <a:pPr marL="0" indent="0" fontAlgn="base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3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프로젝트를 진행하며 느낀 점</a:t>
                      </a:r>
                      <a:endParaRPr lang="en-US" altLang="ko-KR" sz="3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실무에서 원하는 데이터를 </a:t>
                      </a: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 </a:t>
                      </a:r>
                      <a:r>
                        <a:rPr lang="ko-KR" alt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수집 및 활용하기는 많이 어렵겠구나 생각 들었습니다</a:t>
                      </a: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fontAlgn="base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그래서 프로젝트 기획단계에서 최대한 원하는 데이터 수집 </a:t>
                      </a: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적재할 수 있도록 기획을 잘해야 된다고 생각 하지만</a:t>
                      </a: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 또한 어려운 일인 것 같습니다</a:t>
                      </a: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fontAlgn="base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시간이 더 있었다면 미처 캐치 못한 </a:t>
                      </a: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 </a:t>
                      </a:r>
                      <a:r>
                        <a:rPr lang="ko-KR" alt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 상관관계 분석 및 더 다양하고 유의미한 가설검정</a:t>
                      </a: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보다 디테일한 </a:t>
                      </a: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RFM </a:t>
                      </a:r>
                      <a:r>
                        <a:rPr lang="ko-KR" alt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가중치 설정</a:t>
                      </a: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RFM Score </a:t>
                      </a:r>
                      <a:r>
                        <a:rPr lang="ko-KR" alt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최고점이 나오지 않은 이유에 대한 고찰</a:t>
                      </a: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</a:t>
                      </a: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 Item </a:t>
                      </a:r>
                      <a:r>
                        <a:rPr lang="ko-KR" alt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발굴</a:t>
                      </a: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그에 따른 기업 방향성 제시 등을 진행할 것 같습니다</a:t>
                      </a: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fontAlgn="base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SQL</a:t>
                      </a:r>
                      <a:r>
                        <a:rPr lang="ko-KR" alt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Tableau </a:t>
                      </a:r>
                      <a:r>
                        <a:rPr lang="ko-KR" alt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활용 측면에서 역량이 부족하다 느꼈습니다</a:t>
                      </a: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 학습을 통해 해당 역량을 강화 할 예정입니다</a:t>
                      </a: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20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20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BA4FF-CAC4-E687-D659-88C0BC565D8B}"/>
              </a:ext>
            </a:extLst>
          </p:cNvPr>
          <p:cNvSpPr txBox="1"/>
          <p:nvPr/>
        </p:nvSpPr>
        <p:spPr>
          <a:xfrm>
            <a:off x="838200" y="647700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01.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 프로젝트 개요</a:t>
            </a:r>
            <a:endParaRPr lang="ko-KR" altLang="en-US" sz="2800" b="1" i="0" u="none" strike="noStrike" cap="none" dirty="0">
              <a:solidFill>
                <a:srgbClr val="3A3838"/>
              </a:solidFill>
              <a:latin typeface="+mj-ea"/>
              <a:ea typeface="+mj-ea"/>
              <a:cs typeface="Calibri"/>
              <a:sym typeface="Calibri"/>
            </a:endParaRPr>
          </a:p>
          <a:p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9DAE8481-D4A0-0F45-AEF7-8C3D54E601E4}"/>
              </a:ext>
            </a:extLst>
          </p:cNvPr>
          <p:cNvSpPr/>
          <p:nvPr/>
        </p:nvSpPr>
        <p:spPr>
          <a:xfrm>
            <a:off x="887731" y="2705100"/>
            <a:ext cx="16730344" cy="2912745"/>
          </a:xfrm>
          <a:custGeom>
            <a:avLst/>
            <a:gdLst/>
            <a:ahLst/>
            <a:cxnLst/>
            <a:rect l="l" t="t" r="r" b="b"/>
            <a:pathLst>
              <a:path w="16730344" h="2912745">
                <a:moveTo>
                  <a:pt x="52354" y="0"/>
                </a:moveTo>
                <a:lnTo>
                  <a:pt x="31975" y="4114"/>
                </a:lnTo>
                <a:lnTo>
                  <a:pt x="15334" y="15334"/>
                </a:lnTo>
                <a:lnTo>
                  <a:pt x="4114" y="31975"/>
                </a:lnTo>
                <a:lnTo>
                  <a:pt x="0" y="52354"/>
                </a:lnTo>
                <a:lnTo>
                  <a:pt x="0" y="2368711"/>
                </a:lnTo>
                <a:lnTo>
                  <a:pt x="4114" y="2389089"/>
                </a:lnTo>
                <a:lnTo>
                  <a:pt x="15334" y="2405731"/>
                </a:lnTo>
                <a:lnTo>
                  <a:pt x="31975" y="2416951"/>
                </a:lnTo>
                <a:lnTo>
                  <a:pt x="52354" y="2421065"/>
                </a:lnTo>
                <a:lnTo>
                  <a:pt x="8138168" y="2421065"/>
                </a:lnTo>
                <a:lnTo>
                  <a:pt x="8352166" y="2912214"/>
                </a:lnTo>
                <a:lnTo>
                  <a:pt x="8566493" y="2421065"/>
                </a:lnTo>
                <a:lnTo>
                  <a:pt x="16677827" y="2421065"/>
                </a:lnTo>
                <a:lnTo>
                  <a:pt x="16698208" y="2416951"/>
                </a:lnTo>
                <a:lnTo>
                  <a:pt x="16714849" y="2405731"/>
                </a:lnTo>
                <a:lnTo>
                  <a:pt x="16726068" y="2389089"/>
                </a:lnTo>
                <a:lnTo>
                  <a:pt x="16730181" y="2368711"/>
                </a:lnTo>
                <a:lnTo>
                  <a:pt x="16730181" y="52354"/>
                </a:lnTo>
                <a:lnTo>
                  <a:pt x="16726068" y="31975"/>
                </a:lnTo>
                <a:lnTo>
                  <a:pt x="16714849" y="15334"/>
                </a:lnTo>
                <a:lnTo>
                  <a:pt x="16698208" y="4114"/>
                </a:lnTo>
                <a:lnTo>
                  <a:pt x="16677827" y="0"/>
                </a:lnTo>
                <a:lnTo>
                  <a:pt x="52354" y="0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FDBE1AC7-1405-AB2F-04B9-C422E46100E9}"/>
              </a:ext>
            </a:extLst>
          </p:cNvPr>
          <p:cNvSpPr txBox="1"/>
          <p:nvPr/>
        </p:nvSpPr>
        <p:spPr>
          <a:xfrm>
            <a:off x="1606787" y="3533095"/>
            <a:ext cx="1529206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4000" dirty="0">
                <a:latin typeface="+mj-lt"/>
                <a:cs typeface="Arial"/>
              </a:rPr>
              <a:t>마케팅을 보다 효과적으로 할 순 없을까</a:t>
            </a:r>
            <a:r>
              <a:rPr lang="en-US" altLang="ko-KR" sz="4000" dirty="0">
                <a:latin typeface="+mj-lt"/>
                <a:cs typeface="Arial"/>
              </a:rPr>
              <a:t>?</a:t>
            </a:r>
            <a:endParaRPr sz="4000" dirty="0">
              <a:latin typeface="+mj-lt"/>
              <a:cs typeface="Arial"/>
            </a:endParaRPr>
          </a:p>
        </p:txBody>
      </p:sp>
      <p:pic>
        <p:nvPicPr>
          <p:cNvPr id="13" name="object 6">
            <a:extLst>
              <a:ext uri="{FF2B5EF4-FFF2-40B4-BE49-F238E27FC236}">
                <a16:creationId xmlns:a16="http://schemas.microsoft.com/office/drawing/2014/main" id="{4DA747E8-7B65-5454-9B2E-DFF52E29D28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84792" y="6046687"/>
            <a:ext cx="2136060" cy="2136060"/>
          </a:xfrm>
          <a:prstGeom prst="rect">
            <a:avLst/>
          </a:prstGeom>
        </p:spPr>
      </p:pic>
      <p:graphicFrame>
        <p:nvGraphicFramePr>
          <p:cNvPr id="2" name="표 88">
            <a:extLst>
              <a:ext uri="{FF2B5EF4-FFF2-40B4-BE49-F238E27FC236}">
                <a16:creationId xmlns:a16="http://schemas.microsoft.com/office/drawing/2014/main" id="{B478FD1E-224A-ADD8-0D9F-9B855B1AC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19761"/>
              </p:ext>
            </p:extLst>
          </p:nvPr>
        </p:nvGraphicFramePr>
        <p:xfrm>
          <a:off x="1447800" y="1661444"/>
          <a:ext cx="1047236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2361">
                  <a:extLst>
                    <a:ext uri="{9D8B030D-6E8A-4147-A177-3AD203B41FA5}">
                      <a16:colId xmlns:a16="http://schemas.microsoft.com/office/drawing/2014/main" val="3465284251"/>
                    </a:ext>
                  </a:extLst>
                </a:gridCol>
              </a:tblGrid>
              <a:tr h="546919">
                <a:tc>
                  <a:txBody>
                    <a:bodyPr/>
                    <a:lstStyle/>
                    <a:p>
                      <a:pPr marL="457200" indent="-457200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3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목적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20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2585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3100" y="8952717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44F6D1-6D0A-BF85-A40E-09277FB2E7D9}"/>
              </a:ext>
            </a:extLst>
          </p:cNvPr>
          <p:cNvSpPr txBox="1"/>
          <p:nvPr/>
        </p:nvSpPr>
        <p:spPr>
          <a:xfrm>
            <a:off x="3009900" y="4610100"/>
            <a:ext cx="1226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/>
              <a:t>Thanks !</a:t>
            </a:r>
            <a:endParaRPr lang="ko-KR" altLang="en-US" sz="4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AB09ED-BDEA-05AA-5EEB-FFBFE914230A}"/>
              </a:ext>
            </a:extLst>
          </p:cNvPr>
          <p:cNvSpPr txBox="1"/>
          <p:nvPr/>
        </p:nvSpPr>
        <p:spPr>
          <a:xfrm>
            <a:off x="10972800" y="8547093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코드 </a:t>
            </a:r>
            <a:r>
              <a:rPr lang="en-US" altLang="ko-KR" sz="2000" b="1" dirty="0"/>
              <a:t>: https://github.com/odongdog/CS_CP2-Project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E0F1D-9CA3-57A8-C0F0-1F57D0D13811}"/>
              </a:ext>
            </a:extLst>
          </p:cNvPr>
          <p:cNvSpPr txBox="1"/>
          <p:nvPr/>
        </p:nvSpPr>
        <p:spPr>
          <a:xfrm>
            <a:off x="15981947" y="798833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Tableau_Link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04BBC994-184C-C547-0A37-A8874093624E}"/>
              </a:ext>
            </a:extLst>
          </p:cNvPr>
          <p:cNvSpPr/>
          <p:nvPr/>
        </p:nvSpPr>
        <p:spPr>
          <a:xfrm>
            <a:off x="1177047" y="6032626"/>
            <a:ext cx="5607050" cy="1115060"/>
          </a:xfrm>
          <a:custGeom>
            <a:avLst/>
            <a:gdLst/>
            <a:ahLst/>
            <a:cxnLst/>
            <a:rect l="l" t="t" r="r" b="b"/>
            <a:pathLst>
              <a:path w="5607050" h="1115059">
                <a:moveTo>
                  <a:pt x="5345386" y="0"/>
                </a:moveTo>
                <a:lnTo>
                  <a:pt x="52354" y="0"/>
                </a:lnTo>
                <a:lnTo>
                  <a:pt x="31975" y="4114"/>
                </a:lnTo>
                <a:lnTo>
                  <a:pt x="15334" y="15333"/>
                </a:lnTo>
                <a:lnTo>
                  <a:pt x="4114" y="31975"/>
                </a:lnTo>
                <a:lnTo>
                  <a:pt x="0" y="52354"/>
                </a:lnTo>
                <a:lnTo>
                  <a:pt x="0" y="994734"/>
                </a:lnTo>
                <a:lnTo>
                  <a:pt x="4114" y="1015112"/>
                </a:lnTo>
                <a:lnTo>
                  <a:pt x="15334" y="1031754"/>
                </a:lnTo>
                <a:lnTo>
                  <a:pt x="31975" y="1042974"/>
                </a:lnTo>
                <a:lnTo>
                  <a:pt x="52354" y="1047088"/>
                </a:lnTo>
                <a:lnTo>
                  <a:pt x="4253470" y="1047088"/>
                </a:lnTo>
                <a:lnTo>
                  <a:pt x="5606504" y="1114821"/>
                </a:lnTo>
                <a:lnTo>
                  <a:pt x="5397741" y="894278"/>
                </a:lnTo>
                <a:lnTo>
                  <a:pt x="5397741" y="52354"/>
                </a:lnTo>
                <a:lnTo>
                  <a:pt x="5393627" y="31975"/>
                </a:lnTo>
                <a:lnTo>
                  <a:pt x="5382407" y="15333"/>
                </a:lnTo>
                <a:lnTo>
                  <a:pt x="5365765" y="4114"/>
                </a:lnTo>
                <a:lnTo>
                  <a:pt x="5345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F8ECDD27-3EB8-723D-30BB-BEC383788605}"/>
              </a:ext>
            </a:extLst>
          </p:cNvPr>
          <p:cNvSpPr txBox="1"/>
          <p:nvPr/>
        </p:nvSpPr>
        <p:spPr>
          <a:xfrm>
            <a:off x="1775575" y="6316250"/>
            <a:ext cx="42011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VIP</a:t>
            </a:r>
            <a:r>
              <a:rPr sz="26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340" dirty="0">
                <a:solidFill>
                  <a:srgbClr val="FFFFFF"/>
                </a:solidFill>
                <a:latin typeface="Dotum"/>
                <a:cs typeface="Dotum"/>
              </a:rPr>
              <a:t>고객들을</a:t>
            </a:r>
            <a:r>
              <a:rPr sz="2600" spc="-13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2600" spc="-340" dirty="0">
                <a:solidFill>
                  <a:srgbClr val="FFFFFF"/>
                </a:solidFill>
                <a:latin typeface="Dotum"/>
                <a:cs typeface="Dotum"/>
              </a:rPr>
              <a:t>어떻게</a:t>
            </a:r>
            <a:r>
              <a:rPr sz="2600" spc="-13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2600" spc="-280" dirty="0">
                <a:solidFill>
                  <a:srgbClr val="FFFFFF"/>
                </a:solidFill>
                <a:latin typeface="Dotum"/>
                <a:cs typeface="Dotum"/>
              </a:rPr>
              <a:t>파악하지</a:t>
            </a:r>
            <a:r>
              <a:rPr sz="2600" spc="-28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190793A-4102-BC06-320F-0367FE0C97A1}"/>
              </a:ext>
            </a:extLst>
          </p:cNvPr>
          <p:cNvSpPr/>
          <p:nvPr/>
        </p:nvSpPr>
        <p:spPr>
          <a:xfrm>
            <a:off x="4726584" y="4098583"/>
            <a:ext cx="8306434" cy="1577340"/>
          </a:xfrm>
          <a:custGeom>
            <a:avLst/>
            <a:gdLst/>
            <a:ahLst/>
            <a:cxnLst/>
            <a:rect l="l" t="t" r="r" b="b"/>
            <a:pathLst>
              <a:path w="8306434" h="1577339">
                <a:moveTo>
                  <a:pt x="4439000" y="1047088"/>
                </a:moveTo>
                <a:lnTo>
                  <a:pt x="4011003" y="1047088"/>
                </a:lnTo>
                <a:lnTo>
                  <a:pt x="4225002" y="1577177"/>
                </a:lnTo>
                <a:lnTo>
                  <a:pt x="4439000" y="1047088"/>
                </a:lnTo>
                <a:close/>
              </a:path>
              <a:path w="8306434" h="1577339">
                <a:moveTo>
                  <a:pt x="8254001" y="0"/>
                </a:moveTo>
                <a:lnTo>
                  <a:pt x="52354" y="0"/>
                </a:lnTo>
                <a:lnTo>
                  <a:pt x="31975" y="4114"/>
                </a:lnTo>
                <a:lnTo>
                  <a:pt x="15333" y="15333"/>
                </a:lnTo>
                <a:lnTo>
                  <a:pt x="4114" y="31975"/>
                </a:lnTo>
                <a:lnTo>
                  <a:pt x="0" y="52354"/>
                </a:lnTo>
                <a:lnTo>
                  <a:pt x="0" y="994734"/>
                </a:lnTo>
                <a:lnTo>
                  <a:pt x="4114" y="1015112"/>
                </a:lnTo>
                <a:lnTo>
                  <a:pt x="15333" y="1031754"/>
                </a:lnTo>
                <a:lnTo>
                  <a:pt x="31975" y="1042974"/>
                </a:lnTo>
                <a:lnTo>
                  <a:pt x="52354" y="1047088"/>
                </a:lnTo>
                <a:lnTo>
                  <a:pt x="8254001" y="1047088"/>
                </a:lnTo>
                <a:lnTo>
                  <a:pt x="8274382" y="1042974"/>
                </a:lnTo>
                <a:lnTo>
                  <a:pt x="8291023" y="1031754"/>
                </a:lnTo>
                <a:lnTo>
                  <a:pt x="8302242" y="1015112"/>
                </a:lnTo>
                <a:lnTo>
                  <a:pt x="8306355" y="994734"/>
                </a:lnTo>
                <a:lnTo>
                  <a:pt x="8306355" y="52354"/>
                </a:lnTo>
                <a:lnTo>
                  <a:pt x="8302242" y="31975"/>
                </a:lnTo>
                <a:lnTo>
                  <a:pt x="8291023" y="15333"/>
                </a:lnTo>
                <a:lnTo>
                  <a:pt x="8274382" y="4114"/>
                </a:lnTo>
                <a:lnTo>
                  <a:pt x="8254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7A5AC3CD-8BFD-2317-245A-E83EB0711019}"/>
              </a:ext>
            </a:extLst>
          </p:cNvPr>
          <p:cNvSpPr txBox="1"/>
          <p:nvPr/>
        </p:nvSpPr>
        <p:spPr>
          <a:xfrm>
            <a:off x="5259717" y="4382207"/>
            <a:ext cx="724027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340" dirty="0">
                <a:solidFill>
                  <a:srgbClr val="FFFFFF"/>
                </a:solidFill>
                <a:latin typeface="Dotum"/>
                <a:cs typeface="Dotum"/>
              </a:rPr>
              <a:t>프로모션</a:t>
            </a:r>
            <a:r>
              <a:rPr sz="2600" spc="-13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2600" spc="-340" dirty="0">
                <a:solidFill>
                  <a:srgbClr val="FFFFFF"/>
                </a:solidFill>
                <a:latin typeface="Dotum"/>
                <a:cs typeface="Dotum"/>
              </a:rPr>
              <a:t>효과가</a:t>
            </a:r>
            <a:r>
              <a:rPr sz="2600" spc="-13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2600" spc="-340" dirty="0">
                <a:solidFill>
                  <a:srgbClr val="FFFFFF"/>
                </a:solidFill>
                <a:latin typeface="Dotum"/>
                <a:cs typeface="Dotum"/>
              </a:rPr>
              <a:t>클</a:t>
            </a:r>
            <a:r>
              <a:rPr sz="2600" spc="-13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2600" spc="-340" dirty="0">
                <a:solidFill>
                  <a:srgbClr val="FFFFFF"/>
                </a:solidFill>
                <a:latin typeface="Dotum"/>
                <a:cs typeface="Dotum"/>
              </a:rPr>
              <a:t>것</a:t>
            </a:r>
            <a:r>
              <a:rPr sz="2600" spc="-13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2600" spc="-340" dirty="0">
                <a:solidFill>
                  <a:srgbClr val="FFFFFF"/>
                </a:solidFill>
                <a:latin typeface="Dotum"/>
                <a:cs typeface="Dotum"/>
              </a:rPr>
              <a:t>같은</a:t>
            </a:r>
            <a:r>
              <a:rPr sz="2600" spc="-13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2600" spc="-340" dirty="0">
                <a:solidFill>
                  <a:srgbClr val="FFFFFF"/>
                </a:solidFill>
                <a:latin typeface="Dotum"/>
                <a:cs typeface="Dotum"/>
              </a:rPr>
              <a:t>고객을</a:t>
            </a:r>
            <a:r>
              <a:rPr sz="2600" spc="-13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2600" spc="-340" dirty="0">
                <a:solidFill>
                  <a:srgbClr val="FFFFFF"/>
                </a:solidFill>
                <a:latin typeface="Dotum"/>
                <a:cs typeface="Dotum"/>
              </a:rPr>
              <a:t>타겟팅</a:t>
            </a:r>
            <a:r>
              <a:rPr sz="2600" spc="-13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2600" spc="-175" dirty="0">
                <a:solidFill>
                  <a:srgbClr val="FFFFFF"/>
                </a:solidFill>
                <a:latin typeface="Dotum"/>
                <a:cs typeface="Dotum"/>
              </a:rPr>
              <a:t>하고싶은데</a:t>
            </a:r>
            <a:r>
              <a:rPr sz="2600" spc="-175" dirty="0">
                <a:solidFill>
                  <a:srgbClr val="FFFFFF"/>
                </a:solidFill>
                <a:latin typeface="Arial"/>
                <a:cs typeface="Arial"/>
              </a:rPr>
              <a:t>..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2B05CB1B-DEB8-33BC-171A-39E1691E8911}"/>
              </a:ext>
            </a:extLst>
          </p:cNvPr>
          <p:cNvSpPr/>
          <p:nvPr/>
        </p:nvSpPr>
        <p:spPr>
          <a:xfrm>
            <a:off x="10770316" y="6034752"/>
            <a:ext cx="7289083" cy="1110615"/>
          </a:xfrm>
          <a:custGeom>
            <a:avLst/>
            <a:gdLst/>
            <a:ahLst/>
            <a:cxnLst/>
            <a:rect l="l" t="t" r="r" b="b"/>
            <a:pathLst>
              <a:path w="6845300" h="1110615">
                <a:moveTo>
                  <a:pt x="6792651" y="0"/>
                </a:moveTo>
                <a:lnTo>
                  <a:pt x="346848" y="0"/>
                </a:lnTo>
                <a:lnTo>
                  <a:pt x="326466" y="4114"/>
                </a:lnTo>
                <a:lnTo>
                  <a:pt x="309825" y="15334"/>
                </a:lnTo>
                <a:lnTo>
                  <a:pt x="298607" y="31975"/>
                </a:lnTo>
                <a:lnTo>
                  <a:pt x="294493" y="52354"/>
                </a:lnTo>
                <a:lnTo>
                  <a:pt x="294493" y="906386"/>
                </a:lnTo>
                <a:lnTo>
                  <a:pt x="0" y="1110568"/>
                </a:lnTo>
                <a:lnTo>
                  <a:pt x="1632798" y="1047088"/>
                </a:lnTo>
                <a:lnTo>
                  <a:pt x="6792651" y="1047088"/>
                </a:lnTo>
                <a:lnTo>
                  <a:pt x="6813033" y="1042974"/>
                </a:lnTo>
                <a:lnTo>
                  <a:pt x="6829674" y="1031754"/>
                </a:lnTo>
                <a:lnTo>
                  <a:pt x="6840892" y="1015112"/>
                </a:lnTo>
                <a:lnTo>
                  <a:pt x="6845006" y="994734"/>
                </a:lnTo>
                <a:lnTo>
                  <a:pt x="6845006" y="52354"/>
                </a:lnTo>
                <a:lnTo>
                  <a:pt x="6840892" y="31975"/>
                </a:lnTo>
                <a:lnTo>
                  <a:pt x="6829674" y="15334"/>
                </a:lnTo>
                <a:lnTo>
                  <a:pt x="6813033" y="4114"/>
                </a:lnTo>
                <a:lnTo>
                  <a:pt x="6792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2620F5A9-8163-F520-18A2-A9D952DEE2CB}"/>
              </a:ext>
            </a:extLst>
          </p:cNvPr>
          <p:cNvSpPr txBox="1"/>
          <p:nvPr/>
        </p:nvSpPr>
        <p:spPr>
          <a:xfrm>
            <a:off x="11440242" y="6316250"/>
            <a:ext cx="6845300" cy="4174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2600" spc="-13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새로운 서비스를</a:t>
            </a:r>
            <a:r>
              <a:rPr sz="2600" spc="-13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600" spc="-34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구매력이</a:t>
            </a:r>
            <a:r>
              <a:rPr sz="2600" spc="-13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600" spc="-34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좋은</a:t>
            </a:r>
            <a:r>
              <a:rPr sz="2600" spc="-125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600" spc="-34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고객에게</a:t>
            </a:r>
            <a:r>
              <a:rPr sz="2600" spc="-13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먼저</a:t>
            </a:r>
            <a:r>
              <a:rPr sz="2600" spc="-10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/>
              </a:rPr>
              <a:t>?</a:t>
            </a:r>
            <a:endParaRPr sz="2600" dirty="0">
              <a:latin typeface="돋움" panose="020B0600000101010101" pitchFamily="50" charset="-127"/>
              <a:ea typeface="돋움" panose="020B0600000101010101" pitchFamily="50" charset="-127"/>
              <a:cs typeface="Arial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34E7E594-434A-C85A-40BE-2416ED484ECC}"/>
              </a:ext>
            </a:extLst>
          </p:cNvPr>
          <p:cNvSpPr txBox="1"/>
          <p:nvPr/>
        </p:nvSpPr>
        <p:spPr>
          <a:xfrm>
            <a:off x="5168374" y="2643160"/>
            <a:ext cx="7422773" cy="85023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ko-KR" altLang="en-US" sz="5450" b="1" dirty="0">
                <a:solidFill>
                  <a:srgbClr val="2C4ECA"/>
                </a:solidFill>
                <a:latin typeface="+mj-lt"/>
                <a:cs typeface="Malgun Gothic"/>
              </a:rPr>
              <a:t>효과적인 맞춤 마케팅</a:t>
            </a:r>
            <a:endParaRPr sz="5450" dirty="0">
              <a:latin typeface="+mj-lt"/>
              <a:cs typeface="Malgun Gothic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F6C66BCD-4A0D-6EBC-400B-5DFEE23792AA}"/>
              </a:ext>
            </a:extLst>
          </p:cNvPr>
          <p:cNvSpPr/>
          <p:nvPr/>
        </p:nvSpPr>
        <p:spPr>
          <a:xfrm>
            <a:off x="5936522" y="1827643"/>
            <a:ext cx="5934075" cy="544830"/>
          </a:xfrm>
          <a:custGeom>
            <a:avLst/>
            <a:gdLst/>
            <a:ahLst/>
            <a:cxnLst/>
            <a:rect l="l" t="t" r="r" b="b"/>
            <a:pathLst>
              <a:path w="5934075" h="544830">
                <a:moveTo>
                  <a:pt x="5933939" y="0"/>
                </a:moveTo>
                <a:lnTo>
                  <a:pt x="0" y="0"/>
                </a:lnTo>
                <a:lnTo>
                  <a:pt x="0" y="544486"/>
                </a:lnTo>
                <a:lnTo>
                  <a:pt x="5933939" y="544486"/>
                </a:lnTo>
                <a:lnTo>
                  <a:pt x="59339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9F6B6DE2-EBFA-7F05-0E67-EAF730404F9D}"/>
              </a:ext>
            </a:extLst>
          </p:cNvPr>
          <p:cNvSpPr txBox="1"/>
          <p:nvPr/>
        </p:nvSpPr>
        <p:spPr>
          <a:xfrm>
            <a:off x="5923519" y="1883406"/>
            <a:ext cx="591248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ko-KR" altLang="en-US" sz="2950" spc="-245" dirty="0">
                <a:latin typeface="+mj-lt"/>
                <a:cs typeface="Dotum"/>
              </a:rPr>
              <a:t>구매 행동을 기반으로 고객을 분류하는</a:t>
            </a:r>
            <a:endParaRPr sz="2950" dirty="0">
              <a:latin typeface="+mj-lt"/>
              <a:cs typeface="Dotum"/>
            </a:endParaRPr>
          </a:p>
        </p:txBody>
      </p:sp>
      <p:pic>
        <p:nvPicPr>
          <p:cNvPr id="19" name="object 12">
            <a:extLst>
              <a:ext uri="{FF2B5EF4-FFF2-40B4-BE49-F238E27FC236}">
                <a16:creationId xmlns:a16="http://schemas.microsoft.com/office/drawing/2014/main" id="{94085BE6-3C73-2340-275A-78024BD1D6C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7585" y="5443912"/>
            <a:ext cx="4404355" cy="44043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9F78B7-D118-ECA9-FE34-3C02854E7BC4}"/>
              </a:ext>
            </a:extLst>
          </p:cNvPr>
          <p:cNvSpPr txBox="1"/>
          <p:nvPr/>
        </p:nvSpPr>
        <p:spPr>
          <a:xfrm>
            <a:off x="838200" y="647700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01.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 프로젝트 개요</a:t>
            </a:r>
            <a:endParaRPr lang="ko-KR" altLang="en-US" sz="2800" b="1" i="0" u="none" strike="noStrike" cap="none" dirty="0">
              <a:solidFill>
                <a:srgbClr val="3A3838"/>
              </a:solidFill>
              <a:latin typeface="+mj-ea"/>
              <a:ea typeface="+mj-ea"/>
              <a:cs typeface="Calibri"/>
              <a:sym typeface="Calibri"/>
            </a:endParaRPr>
          </a:p>
          <a:p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83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6DAA5214-CCD9-09EB-E52A-4C954A2B0974}"/>
              </a:ext>
            </a:extLst>
          </p:cNvPr>
          <p:cNvSpPr txBox="1">
            <a:spLocks/>
          </p:cNvSpPr>
          <p:nvPr/>
        </p:nvSpPr>
        <p:spPr>
          <a:xfrm>
            <a:off x="4699951" y="3848100"/>
            <a:ext cx="8888095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13716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850" b="1" spc="114" dirty="0">
                <a:solidFill>
                  <a:srgbClr val="2C4FCA"/>
                </a:solidFill>
                <a:latin typeface="Malgun Gothic"/>
                <a:cs typeface="Malgun Gothic"/>
              </a:rPr>
              <a:t>Customer</a:t>
            </a:r>
            <a:r>
              <a:rPr lang="en-US" sz="5850" b="1" spc="-710" dirty="0">
                <a:solidFill>
                  <a:srgbClr val="2C4FCA"/>
                </a:solidFill>
                <a:latin typeface="Malgun Gothic"/>
                <a:cs typeface="Malgun Gothic"/>
              </a:rPr>
              <a:t> </a:t>
            </a:r>
            <a:r>
              <a:rPr lang="en-US" sz="5850" b="1" spc="114" dirty="0">
                <a:solidFill>
                  <a:srgbClr val="2C4FCA"/>
                </a:solidFill>
                <a:latin typeface="Malgun Gothic"/>
                <a:cs typeface="Malgun Gothic"/>
              </a:rPr>
              <a:t>Segmentation</a:t>
            </a:r>
            <a:endParaRPr lang="en-US" sz="5850" dirty="0">
              <a:latin typeface="Malgun Gothic"/>
              <a:cs typeface="Malgun Gothic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68692420-7F36-3028-0E80-EDF773DBAFB2}"/>
              </a:ext>
            </a:extLst>
          </p:cNvPr>
          <p:cNvSpPr/>
          <p:nvPr/>
        </p:nvSpPr>
        <p:spPr>
          <a:xfrm>
            <a:off x="2089318" y="6160641"/>
            <a:ext cx="15925800" cy="544830"/>
          </a:xfrm>
          <a:custGeom>
            <a:avLst/>
            <a:gdLst/>
            <a:ahLst/>
            <a:cxnLst/>
            <a:rect l="l" t="t" r="r" b="b"/>
            <a:pathLst>
              <a:path w="15925800" h="544829">
                <a:moveTo>
                  <a:pt x="15925462" y="0"/>
                </a:moveTo>
                <a:lnTo>
                  <a:pt x="0" y="0"/>
                </a:lnTo>
                <a:lnTo>
                  <a:pt x="0" y="544486"/>
                </a:lnTo>
                <a:lnTo>
                  <a:pt x="15925462" y="544486"/>
                </a:lnTo>
                <a:lnTo>
                  <a:pt x="159254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BEF91A9-0E66-CFDA-7EB8-8CF07D070F27}"/>
              </a:ext>
            </a:extLst>
          </p:cNvPr>
          <p:cNvSpPr txBox="1"/>
          <p:nvPr/>
        </p:nvSpPr>
        <p:spPr>
          <a:xfrm>
            <a:off x="1041397" y="5306240"/>
            <a:ext cx="16205202" cy="17088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 spc="-320" dirty="0">
                <a:solidFill>
                  <a:srgbClr val="343D4B"/>
                </a:solidFill>
                <a:cs typeface="Malgun Gothic"/>
              </a:rPr>
              <a:t>고객의 행동 유형을 기반으로 고객을 분류하는 것</a:t>
            </a:r>
            <a:endParaRPr lang="en-US" altLang="ko-KR" sz="3950" b="1" spc="-320" dirty="0">
              <a:solidFill>
                <a:srgbClr val="343D4B"/>
              </a:solidFill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endParaRPr lang="en-US" altLang="ko-KR" sz="3950" b="1" spc="-320" dirty="0">
              <a:solidFill>
                <a:srgbClr val="343D4B"/>
              </a:solidFill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2950" spc="-245" dirty="0">
                <a:cs typeface="Dotum"/>
              </a:rPr>
              <a:t>고객 개인의 특성에 맞춘 세밀한 마케팅으로 효과를 </a:t>
            </a:r>
            <a:r>
              <a:rPr lang="ko-KR" altLang="en-US" sz="2950" spc="-245" dirty="0" err="1">
                <a:cs typeface="Dotum"/>
              </a:rPr>
              <a:t>증대시키고</a:t>
            </a:r>
            <a:r>
              <a:rPr lang="ko-KR" altLang="en-US" sz="2950" spc="-245" dirty="0">
                <a:cs typeface="Dotum"/>
              </a:rPr>
              <a:t> 매출을 극대화하는 개인화 마케팅에 활용</a:t>
            </a:r>
            <a:endParaRPr lang="ko-KR" altLang="en-US" sz="2950" dirty="0">
              <a:cs typeface="Dot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EA0D3-3B68-23B6-8E09-45EA0200F9CC}"/>
              </a:ext>
            </a:extLst>
          </p:cNvPr>
          <p:cNvSpPr txBox="1"/>
          <p:nvPr/>
        </p:nvSpPr>
        <p:spPr>
          <a:xfrm>
            <a:off x="838200" y="647700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01.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 프로젝트 개요</a:t>
            </a:r>
            <a:endParaRPr lang="ko-KR" altLang="en-US" sz="2800" b="1" i="0" u="none" strike="noStrike" cap="none" dirty="0">
              <a:solidFill>
                <a:srgbClr val="3A3838"/>
              </a:solidFill>
              <a:latin typeface="+mj-ea"/>
              <a:ea typeface="+mj-ea"/>
              <a:cs typeface="Calibri"/>
              <a:sym typeface="Calibri"/>
            </a:endParaRPr>
          </a:p>
          <a:p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922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48FF340C-1CB4-4B2D-2C6A-CBE7BBAB54AA}"/>
              </a:ext>
            </a:extLst>
          </p:cNvPr>
          <p:cNvSpPr txBox="1">
            <a:spLocks/>
          </p:cNvSpPr>
          <p:nvPr/>
        </p:nvSpPr>
        <p:spPr>
          <a:xfrm>
            <a:off x="6211887" y="2627994"/>
            <a:ext cx="5864225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13716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6000" b="1" dirty="0"/>
              <a:t>RFM </a:t>
            </a:r>
            <a:r>
              <a:rPr lang="en-US" sz="6000" b="1" spc="-10" dirty="0"/>
              <a:t>Analysis</a:t>
            </a:r>
            <a:endParaRPr lang="en-US" sz="6000" b="1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1E8EB5A0-95B1-F446-A243-69C8C1CD651A}"/>
              </a:ext>
            </a:extLst>
          </p:cNvPr>
          <p:cNvSpPr txBox="1"/>
          <p:nvPr/>
        </p:nvSpPr>
        <p:spPr>
          <a:xfrm>
            <a:off x="3823534" y="4473999"/>
            <a:ext cx="10640930" cy="31079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lang="en-US" sz="2950" dirty="0">
                <a:latin typeface="Source Han Sans KR"/>
                <a:cs typeface="Source Han Sans KR"/>
              </a:rPr>
              <a:t>CRM </a:t>
            </a:r>
            <a:r>
              <a:rPr lang="ko-KR" altLang="en-US" sz="2950" dirty="0">
                <a:latin typeface="Source Han Sans KR"/>
                <a:cs typeface="Source Han Sans KR"/>
              </a:rPr>
              <a:t>마케팅 분야에서 가장 널리 사용되는 고객 세분화 모델 </a:t>
            </a:r>
            <a:r>
              <a:rPr lang="en-US" altLang="ko-KR" sz="2950" dirty="0">
                <a:latin typeface="Source Han Sans KR"/>
                <a:cs typeface="Source Han Sans KR"/>
              </a:rPr>
              <a:t>RFM</a:t>
            </a:r>
            <a:endParaRPr sz="2950" dirty="0">
              <a:latin typeface="Source Han Sans KR"/>
              <a:cs typeface="Source Han Sans K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2450" dirty="0">
              <a:latin typeface="Source Han Sans KR"/>
              <a:cs typeface="Source Han Sans K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 dirty="0">
              <a:latin typeface="Source Han Sans KR"/>
              <a:cs typeface="Source Han Sans KR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050" b="1" dirty="0">
                <a:latin typeface="Source Han Sans KR"/>
                <a:cs typeface="Source Han Sans KR"/>
              </a:rPr>
              <a:t>Recency</a:t>
            </a:r>
            <a:r>
              <a:rPr sz="3050" b="1" spc="-50" dirty="0">
                <a:latin typeface="Source Han Sans KR"/>
                <a:cs typeface="Source Han Sans KR"/>
              </a:rPr>
              <a:t> </a:t>
            </a:r>
            <a:r>
              <a:rPr sz="3050" b="1" spc="-60" dirty="0">
                <a:latin typeface="Source Han Sans KR"/>
                <a:cs typeface="Source Han Sans KR"/>
              </a:rPr>
              <a:t>(</a:t>
            </a:r>
            <a:r>
              <a:rPr lang="ko-KR" altLang="en-US" sz="3050" b="1" spc="-60" dirty="0">
                <a:latin typeface="Source Han Sans KR"/>
                <a:cs typeface="Source Han Sans KR"/>
              </a:rPr>
              <a:t>최근 구매 여부</a:t>
            </a:r>
            <a:r>
              <a:rPr lang="en-US" altLang="ko-KR" sz="3050" b="1" spc="-60" dirty="0">
                <a:latin typeface="Source Han Sans KR"/>
                <a:cs typeface="Source Han Sans KR"/>
              </a:rPr>
              <a:t>) : </a:t>
            </a:r>
            <a:r>
              <a:rPr lang="ko-KR" altLang="en-US" sz="3050" dirty="0">
                <a:latin typeface="Source Han Sans KR"/>
                <a:cs typeface="Source Han Sans KR"/>
              </a:rPr>
              <a:t>고객이 얼마나 최근에 구매했는가</a:t>
            </a:r>
            <a:r>
              <a:rPr lang="en-US" altLang="ko-KR" sz="3050" dirty="0">
                <a:latin typeface="Source Han Sans KR"/>
                <a:cs typeface="Source Han Sans KR"/>
              </a:rPr>
              <a:t>?</a:t>
            </a:r>
            <a:endParaRPr sz="3050" dirty="0">
              <a:latin typeface="Source Han Sans KR"/>
              <a:cs typeface="Source Han Sans K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>
              <a:latin typeface="Source Han Sans KR"/>
              <a:cs typeface="Source Han Sans KR"/>
            </a:endParaRPr>
          </a:p>
          <a:p>
            <a:pPr algn="ctr">
              <a:lnSpc>
                <a:spcPct val="100000"/>
              </a:lnSpc>
            </a:pPr>
            <a:r>
              <a:rPr sz="3050" b="1" dirty="0">
                <a:latin typeface="Source Han Sans KR"/>
                <a:cs typeface="Source Han Sans KR"/>
              </a:rPr>
              <a:t>Frequency</a:t>
            </a:r>
            <a:r>
              <a:rPr sz="3050" b="1" spc="-20" dirty="0">
                <a:latin typeface="Source Han Sans KR"/>
                <a:cs typeface="Source Han Sans KR"/>
              </a:rPr>
              <a:t> </a:t>
            </a:r>
            <a:r>
              <a:rPr sz="3050" b="1" dirty="0">
                <a:latin typeface="Source Han Sans KR"/>
                <a:cs typeface="Source Han Sans KR"/>
              </a:rPr>
              <a:t>(</a:t>
            </a:r>
            <a:r>
              <a:rPr lang="ko-KR" altLang="en-US" sz="3050" b="1" dirty="0">
                <a:latin typeface="Source Han Sans KR"/>
                <a:cs typeface="Source Han Sans KR"/>
              </a:rPr>
              <a:t>구매 빈도</a:t>
            </a:r>
            <a:r>
              <a:rPr sz="3050" b="1" dirty="0">
                <a:latin typeface="Source Han Sans KR"/>
                <a:cs typeface="Source Han Sans KR"/>
              </a:rPr>
              <a:t>)</a:t>
            </a:r>
            <a:r>
              <a:rPr sz="3050" b="1" spc="-25" dirty="0">
                <a:latin typeface="Source Han Sans KR"/>
                <a:cs typeface="Source Han Sans KR"/>
              </a:rPr>
              <a:t> </a:t>
            </a:r>
            <a:r>
              <a:rPr sz="3050" dirty="0">
                <a:latin typeface="Source Han Sans KR"/>
                <a:cs typeface="Source Han Sans KR"/>
              </a:rPr>
              <a:t>:</a:t>
            </a:r>
            <a:r>
              <a:rPr lang="en-US" sz="3050" spc="-15" dirty="0">
                <a:latin typeface="Source Han Sans KR"/>
                <a:cs typeface="Source Han Sans KR"/>
              </a:rPr>
              <a:t> </a:t>
            </a:r>
            <a:r>
              <a:rPr lang="ko-KR" altLang="en-US" sz="3050" spc="-15" dirty="0">
                <a:latin typeface="Source Han Sans KR"/>
                <a:cs typeface="Source Han Sans KR"/>
              </a:rPr>
              <a:t>고객이 얼마나 자주 방문했는가</a:t>
            </a:r>
            <a:r>
              <a:rPr lang="en-US" altLang="ko-KR" sz="3050" spc="-15" dirty="0">
                <a:latin typeface="Source Han Sans KR"/>
                <a:cs typeface="Source Han Sans KR"/>
              </a:rPr>
              <a:t>?</a:t>
            </a:r>
            <a:endParaRPr sz="3050" dirty="0">
              <a:latin typeface="Source Han Sans KR"/>
              <a:cs typeface="Source Han Sans K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Source Han Sans KR"/>
              <a:cs typeface="Source Han Sans KR"/>
            </a:endParaRPr>
          </a:p>
          <a:p>
            <a:pPr algn="ctr">
              <a:lnSpc>
                <a:spcPct val="100000"/>
              </a:lnSpc>
            </a:pPr>
            <a:r>
              <a:rPr sz="3050" b="1" dirty="0">
                <a:latin typeface="Source Han Sans KR"/>
                <a:cs typeface="Source Han Sans KR"/>
              </a:rPr>
              <a:t>Monetary</a:t>
            </a:r>
            <a:r>
              <a:rPr sz="3050" b="1" spc="-15" dirty="0">
                <a:latin typeface="Source Han Sans KR"/>
                <a:cs typeface="Source Han Sans KR"/>
              </a:rPr>
              <a:t> </a:t>
            </a:r>
            <a:r>
              <a:rPr sz="3050" b="1" dirty="0">
                <a:latin typeface="Source Han Sans KR"/>
                <a:cs typeface="Source Han Sans KR"/>
              </a:rPr>
              <a:t>(</a:t>
            </a:r>
            <a:r>
              <a:rPr lang="ko-KR" altLang="en-US" sz="3050" b="1" dirty="0">
                <a:latin typeface="Source Han Sans KR"/>
                <a:cs typeface="Source Han Sans KR"/>
              </a:rPr>
              <a:t>구매 금액</a:t>
            </a:r>
            <a:r>
              <a:rPr sz="3050" b="1" dirty="0">
                <a:latin typeface="Source Han Sans KR"/>
                <a:cs typeface="Source Han Sans KR"/>
              </a:rPr>
              <a:t>)</a:t>
            </a:r>
            <a:r>
              <a:rPr sz="3050" b="1" spc="-20" dirty="0">
                <a:latin typeface="Source Han Sans KR"/>
                <a:cs typeface="Source Han Sans KR"/>
              </a:rPr>
              <a:t> </a:t>
            </a:r>
            <a:r>
              <a:rPr sz="3050" dirty="0">
                <a:latin typeface="Source Han Sans KR"/>
                <a:cs typeface="Source Han Sans KR"/>
              </a:rPr>
              <a:t>:</a:t>
            </a:r>
            <a:r>
              <a:rPr sz="3050" spc="-10" dirty="0">
                <a:latin typeface="Source Han Sans KR"/>
                <a:cs typeface="Source Han Sans KR"/>
              </a:rPr>
              <a:t> </a:t>
            </a:r>
            <a:r>
              <a:rPr lang="ko-KR" altLang="en-US" sz="3050" dirty="0">
                <a:latin typeface="Source Han Sans KR"/>
                <a:cs typeface="Source Han Sans KR"/>
              </a:rPr>
              <a:t>고객이 돈을 얼마나 썼는가</a:t>
            </a:r>
            <a:r>
              <a:rPr lang="en-US" altLang="ko-KR" sz="3050" dirty="0">
                <a:latin typeface="Source Han Sans KR"/>
                <a:cs typeface="Source Han Sans KR"/>
              </a:rPr>
              <a:t>?</a:t>
            </a:r>
            <a:endParaRPr sz="3050" dirty="0">
              <a:latin typeface="Source Han Sans KR"/>
              <a:cs typeface="Source Han Sans K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DF66F1-4DA8-CEB5-ADF8-C47B87D1629C}"/>
              </a:ext>
            </a:extLst>
          </p:cNvPr>
          <p:cNvSpPr txBox="1"/>
          <p:nvPr/>
        </p:nvSpPr>
        <p:spPr>
          <a:xfrm>
            <a:off x="838200" y="647700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01.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 프로젝트 개요</a:t>
            </a:r>
            <a:endParaRPr lang="ko-KR" altLang="en-US" sz="2800" b="1" i="0" u="none" strike="noStrike" cap="none" dirty="0">
              <a:solidFill>
                <a:srgbClr val="3A3838"/>
              </a:solidFill>
              <a:latin typeface="+mj-ea"/>
              <a:ea typeface="+mj-ea"/>
              <a:cs typeface="Calibri"/>
              <a:sym typeface="Calibri"/>
            </a:endParaRPr>
          </a:p>
          <a:p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82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8" name="표 88">
            <a:extLst>
              <a:ext uri="{FF2B5EF4-FFF2-40B4-BE49-F238E27FC236}">
                <a16:creationId xmlns:a16="http://schemas.microsoft.com/office/drawing/2014/main" id="{064A0EE8-EBB6-5C6D-750E-FEE479FDF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595058"/>
              </p:ext>
            </p:extLst>
          </p:nvPr>
        </p:nvGraphicFramePr>
        <p:xfrm>
          <a:off x="13868400" y="8877300"/>
          <a:ext cx="2797781" cy="680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781">
                  <a:extLst>
                    <a:ext uri="{9D8B030D-6E8A-4147-A177-3AD203B41FA5}">
                      <a16:colId xmlns:a16="http://schemas.microsoft.com/office/drawing/2014/main" val="3465284251"/>
                    </a:ext>
                  </a:extLst>
                </a:gridCol>
              </a:tblGrid>
              <a:tr h="680034">
                <a:tc>
                  <a:txBody>
                    <a:bodyPr/>
                    <a:lstStyle/>
                    <a:p>
                      <a:pPr marL="0" indent="0" algn="ctr" fontAlgn="base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데이터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205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7729B03-DA32-BE6F-7F91-80AF5D138695}"/>
              </a:ext>
            </a:extLst>
          </p:cNvPr>
          <p:cNvSpPr txBox="1"/>
          <p:nvPr/>
        </p:nvSpPr>
        <p:spPr>
          <a:xfrm>
            <a:off x="838200" y="6477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01.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en-US" altLang="ko-KR" sz="2800" b="1" dirty="0">
              <a:solidFill>
                <a:srgbClr val="3A3838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0CD421-C353-4A4E-FECA-B82091F3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7" y="8191500"/>
            <a:ext cx="2428873" cy="2057400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33722FF4-FD8C-E8B6-C227-8582278E18C4}"/>
              </a:ext>
            </a:extLst>
          </p:cNvPr>
          <p:cNvSpPr txBox="1">
            <a:spLocks/>
          </p:cNvSpPr>
          <p:nvPr/>
        </p:nvSpPr>
        <p:spPr>
          <a:xfrm>
            <a:off x="5963440" y="2301681"/>
            <a:ext cx="6361113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13716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6000" b="1" spc="-10" dirty="0"/>
              <a:t>Analysis </a:t>
            </a:r>
            <a:r>
              <a:rPr lang="en-US" altLang="ko-KR" sz="6000" b="1" spc="-10" dirty="0"/>
              <a:t>Method</a:t>
            </a:r>
            <a:endParaRPr lang="en-US" sz="6000" b="1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8DCAC3C-F14B-32AC-021F-B4FD75EF0D49}"/>
              </a:ext>
            </a:extLst>
          </p:cNvPr>
          <p:cNvSpPr txBox="1"/>
          <p:nvPr/>
        </p:nvSpPr>
        <p:spPr>
          <a:xfrm>
            <a:off x="3508579" y="4181311"/>
            <a:ext cx="11270836" cy="38912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lang="ko-KR" altLang="en-US" sz="3600" b="1" dirty="0">
                <a:latin typeface="Source Han Sans KR"/>
                <a:cs typeface="Source Han Sans KR"/>
              </a:rPr>
              <a:t>분석 방법</a:t>
            </a:r>
            <a:endParaRPr lang="en-US" sz="2800" b="1" dirty="0">
              <a:latin typeface="Source Han Sans KR"/>
              <a:cs typeface="Source Han Sans KR"/>
            </a:endParaRPr>
          </a:p>
          <a:p>
            <a:pPr marL="457200" indent="-45720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latin typeface="Source Han Sans KR"/>
              <a:cs typeface="Source Han Sans KR"/>
            </a:endParaRPr>
          </a:p>
          <a:p>
            <a:pPr marL="457200" indent="-45720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Source Han Sans KR"/>
                <a:cs typeface="Source Han Sans KR"/>
              </a:rPr>
              <a:t>가설 검증</a:t>
            </a:r>
          </a:p>
          <a:p>
            <a:pPr marL="457200" marR="0" indent="-457200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한컴 윤고딕 250"/>
                <a:ea typeface="한컴 윤고딕 250"/>
              </a:rPr>
              <a:t>RFM 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한컴 윤고딕 250"/>
                <a:ea typeface="한컴 윤고딕 250"/>
              </a:rPr>
              <a:t>세분화</a:t>
            </a:r>
            <a:endParaRPr lang="ko-KR" altLang="en-US" sz="2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457200" marR="0" indent="-457200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한컴 윤고딕 250"/>
                <a:ea typeface="한컴 윤고딕 250"/>
              </a:rPr>
              <a:t>시계열 분석을 통해 주차 별 서비스 사용량 파악 및 시각화</a:t>
            </a:r>
            <a:endParaRPr lang="ko-KR" altLang="en-US" sz="2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457200" marR="0" indent="-457200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한컴 윤고딕 250"/>
                <a:ea typeface="한컴 윤고딕 250"/>
              </a:rPr>
              <a:t>등급 별 필요한 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한컴 윤고딕 250"/>
                <a:ea typeface="한컴 윤고딕 250"/>
              </a:rPr>
              <a:t>action item 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한컴 윤고딕 250"/>
                <a:ea typeface="한컴 윤고딕 250"/>
              </a:rPr>
              <a:t> 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한컴 윤고딕 250"/>
                <a:ea typeface="한컴 윤고딕 250"/>
              </a:rPr>
              <a:t>or 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한컴 윤고딕 250"/>
                <a:ea typeface="한컴 윤고딕 250"/>
              </a:rPr>
              <a:t>등급을 상승시키기 위한 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한컴 윤고딕 250"/>
                <a:ea typeface="한컴 윤고딕 250"/>
              </a:rPr>
              <a:t>action item 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한컴 윤고딕 250"/>
                <a:ea typeface="한컴 윤고딕 250"/>
              </a:rPr>
              <a:t>도출</a:t>
            </a:r>
            <a:endParaRPr lang="ko-KR" altLang="en-US" sz="2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</TotalTime>
  <Words>1658</Words>
  <Application>Microsoft Office PowerPoint</Application>
  <PresentationFormat>사용자 지정</PresentationFormat>
  <Paragraphs>301</Paragraphs>
  <Slides>50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3" baseType="lpstr">
      <vt:lpstr>Helvetica Neue</vt:lpstr>
      <vt:lpstr>Noto Sans Symbols</vt:lpstr>
      <vt:lpstr>Source Han Sans KR</vt:lpstr>
      <vt:lpstr>Dotum</vt:lpstr>
      <vt:lpstr>Dotum</vt:lpstr>
      <vt:lpstr>맑은 고딕</vt:lpstr>
      <vt:lpstr>맑은 고딕</vt:lpstr>
      <vt:lpstr>한컴 윤고딕 250</vt:lpstr>
      <vt:lpstr>함초롬바탕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odong</dc:creator>
  <cp:lastModifiedBy>1286</cp:lastModifiedBy>
  <cp:revision>11</cp:revision>
  <dcterms:created xsi:type="dcterms:W3CDTF">2022-06-26T16:35:18Z</dcterms:created>
  <dcterms:modified xsi:type="dcterms:W3CDTF">2022-12-13T01:55:32Z</dcterms:modified>
</cp:coreProperties>
</file>