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321" r:id="rId4"/>
    <p:sldId id="338" r:id="rId5"/>
    <p:sldId id="339" r:id="rId6"/>
    <p:sldId id="366" r:id="rId7"/>
    <p:sldId id="363" r:id="rId8"/>
    <p:sldId id="323" r:id="rId9"/>
    <p:sldId id="350" r:id="rId10"/>
    <p:sldId id="340" r:id="rId11"/>
    <p:sldId id="351" r:id="rId12"/>
    <p:sldId id="352" r:id="rId13"/>
    <p:sldId id="341" r:id="rId14"/>
    <p:sldId id="353" r:id="rId15"/>
    <p:sldId id="342" r:id="rId16"/>
    <p:sldId id="343" r:id="rId17"/>
    <p:sldId id="354" r:id="rId18"/>
    <p:sldId id="355" r:id="rId19"/>
    <p:sldId id="357" r:id="rId20"/>
    <p:sldId id="359" r:id="rId21"/>
    <p:sldId id="361" r:id="rId22"/>
    <p:sldId id="362" r:id="rId23"/>
    <p:sldId id="344" r:id="rId24"/>
    <p:sldId id="345" r:id="rId25"/>
    <p:sldId id="346" r:id="rId26"/>
    <p:sldId id="347" r:id="rId27"/>
    <p:sldId id="348" r:id="rId28"/>
    <p:sldId id="365" r:id="rId29"/>
    <p:sldId id="368" r:id="rId30"/>
    <p:sldId id="367" r:id="rId31"/>
    <p:sldId id="369" r:id="rId32"/>
    <p:sldId id="271" r:id="rId33"/>
    <p:sldId id="26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0"/>
    <p:restoredTop sz="84875"/>
  </p:normalViewPr>
  <p:slideViewPr>
    <p:cSldViewPr snapToGrid="0" snapToObjects="1">
      <p:cViewPr varScale="1">
        <p:scale>
          <a:sx n="51" d="100"/>
          <a:sy n="51" d="100"/>
        </p:scale>
        <p:origin x="22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5CC43-731F-084F-A1B1-D9B9891A0817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54B0F-F909-D442-8ED1-140544A4D8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49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80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74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55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68D-727F-3A45-BD12-4694607FD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039C9-F663-A842-BD73-2B3D5B667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C9EDB-0FD9-FF41-9E6D-F1F63574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A86E1-27F9-3241-9F20-2EE25107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6FA3-1A59-364D-A516-4798C61B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1D4D12-9156-6E46-81E1-DC2062786F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2732" y="5896655"/>
            <a:ext cx="1147762" cy="11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5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2A25-E618-0947-A302-6D8CB36C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49A9A-DAE1-DB4C-9EA0-F6D95DAE8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7EB16-D9A5-BA42-B270-E9895F69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38578-5778-3044-B7C5-E27F4FE6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E24E8-D78B-754A-9270-F80FC5FC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7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32E8D7-8461-0141-9286-68435D4C6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77AB6-0E6B-4A4E-9276-11E107792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7C1E3-A3B3-FA4A-A39F-FB06BE27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049AD-5FC6-F145-9DE5-537B33CB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34CF4-AF9F-F341-8655-72F26F46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9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39AD-3985-8148-BC4C-6738017E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0A70-8F20-B64D-9E18-0D850CA7D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D57B1-BE49-D442-BF1B-6E6BDF0B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AACA0-D023-2D44-8BB4-816DDC68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20BB9-5871-264D-A501-4F6EA4EE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8FF0B5-8741-0D42-B9E8-142A6DCF42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2732" y="5896655"/>
            <a:ext cx="1147762" cy="11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2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0408-ACD9-D341-A407-AC60BF0C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31C94-6D94-ED4A-BD1B-29C91DEA2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557E7-62E7-4048-96A6-982999F9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09EC8-C399-934E-AF0A-A94912BB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CC035-FF69-2C4B-BC0C-D216C340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1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4FD9-8B90-E743-B398-9A9CD0F8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FDE15-ADF6-824A-AAD2-6696F2C0A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2EE41-3E13-8F46-949C-C35478123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DF846-CCB2-4941-9434-B7A1F3AA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68C12-7766-0D4C-ACE5-E7D1601EA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7C92A-A852-D443-953C-C1179EDA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16655B-5144-124D-A213-82E4DDA48A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2732" y="5896655"/>
            <a:ext cx="1147762" cy="11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7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BAC6-BD18-8F4B-87EF-6F6E2F8FA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AF71F-4BDF-F349-A2EB-FC3126EE3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12A71-020C-7044-BCB0-0FDCA387A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E1DBA-D4FB-184E-8D42-32A7E7E6B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0CAB0-5406-D14D-8979-370B46094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51B6D-FD9E-0C41-9201-EB66C9A9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D04BD-35F4-9943-BF06-E0EC3842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9AEF12-2A9D-2A46-A153-477B67DA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8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074B-332C-4249-B090-635D445E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594C2-A0E9-2749-B925-9D48CF66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A96BD-B489-1D49-A6D0-14AC8AFA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3446F-8749-904B-85B2-A45F9853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72DA8E-0319-6F44-AEC0-DE4629C26C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2732" y="5896655"/>
            <a:ext cx="1147762" cy="11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4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67E30-445B-144E-85CD-00D7809B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EF9E4-DF33-A64E-B1ED-BB255CF8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B213C-6DA5-F34D-ADD7-96AFF8B7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4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5DBE-848C-A74E-BDC2-C011D96B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0D72C-5652-2740-AE30-0EC077A78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00A0F-1EB3-904C-B6A4-DD5A6FEF4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8D44C-EB58-C742-AF9D-6B08B23B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E25BE-7AAD-6249-83B2-765B7022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1FF23-9252-7641-B7EF-046992EA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7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2904-E832-2742-AA75-3B116162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E4317-28C2-CD49-AE14-4A1114B40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81E00-4629-074F-84E3-92074F601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FDE7B-8B82-5847-8CD4-9C93B6C4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BCC26-F73D-7244-9788-49EA029F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1F308-B476-6E43-A3C0-2D525868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4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8F0BE-BF0A-B242-BB8A-E6EDF794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B8B48-2F22-5042-8753-72912406D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1919B-A2BD-544F-851D-F3F5B20B8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726A4-490C-9740-A1BE-3306EA40090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B4409-3E93-C343-96E8-844D47073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C3577-36FE-3546-9A77-4A6F71D2C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4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C13D-DCD5-1248-BBB9-60272B5D83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Control de </a:t>
            </a:r>
            <a:r>
              <a:rPr lang="en-US" b="1" dirty="0" err="1"/>
              <a:t>nutrientes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F69CF-A8EC-4140-8A7B-9BEC3A2333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Módulo</a:t>
            </a:r>
            <a:r>
              <a:rPr lang="en-US" dirty="0"/>
              <a:t> de </a:t>
            </a:r>
            <a:r>
              <a:rPr lang="en-US" dirty="0" err="1"/>
              <a:t>aprendizaje</a:t>
            </a:r>
            <a:r>
              <a:rPr lang="en-US" dirty="0"/>
              <a:t> #8</a:t>
            </a:r>
          </a:p>
        </p:txBody>
      </p:sp>
    </p:spTree>
    <p:extLst>
      <p:ext uri="{BB962C8B-B14F-4D97-AF65-F5344CB8AC3E}">
        <p14:creationId xmlns:p14="http://schemas.microsoft.com/office/powerpoint/2010/main" val="2389539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DE96-EB1B-704A-BFF8-B328F3F8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Nitratos</a:t>
            </a:r>
            <a:r>
              <a:rPr lang="en-US" b="1" dirty="0"/>
              <a:t>: </a:t>
            </a:r>
            <a:r>
              <a:rPr lang="en-US" b="1" dirty="0" err="1"/>
              <a:t>Procediemientos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F40204-BB02-2A4A-8351-F5738EBEB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067" y="1690688"/>
            <a:ext cx="8957733" cy="413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97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DE96-EB1B-704A-BFF8-B328F3F8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Nitratos</a:t>
            </a:r>
            <a:r>
              <a:rPr lang="en-US" b="1" dirty="0"/>
              <a:t>: </a:t>
            </a:r>
            <a:r>
              <a:rPr lang="en-US" b="1" dirty="0" err="1"/>
              <a:t>Procediemientos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F40204-BB02-2A4A-8351-F5738EBEB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067" y="1690688"/>
            <a:ext cx="8957733" cy="41303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F0D6AD-F0EB-A941-951E-5F88413A3B9F}"/>
              </a:ext>
            </a:extLst>
          </p:cNvPr>
          <p:cNvSpPr txBox="1"/>
          <p:nvPr/>
        </p:nvSpPr>
        <p:spPr>
          <a:xfrm>
            <a:off x="4613564" y="5288339"/>
            <a:ext cx="2050472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¿</a:t>
            </a: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Por qué cree que es necesario enjuagar 3 veces previamente la celda con muestra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22677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DE96-EB1B-704A-BFF8-B328F3F8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Nitratos</a:t>
            </a:r>
            <a:r>
              <a:rPr lang="en-US" b="1" dirty="0"/>
              <a:t>: </a:t>
            </a:r>
            <a:r>
              <a:rPr lang="en-US" b="1" dirty="0" err="1"/>
              <a:t>Procediemientos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CBD533-C4D9-0B46-A6CB-567FDB4E0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3" y="1860021"/>
            <a:ext cx="10776415" cy="400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28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DE96-EB1B-704A-BFF8-B328F3F8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Nitratos</a:t>
            </a:r>
            <a:r>
              <a:rPr lang="en-US" b="1" dirty="0"/>
              <a:t>: </a:t>
            </a:r>
            <a:r>
              <a:rPr lang="en-US" b="1" dirty="0" err="1"/>
              <a:t>Procediemientos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CBD533-C4D9-0B46-A6CB-567FDB4E0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3" y="1860021"/>
            <a:ext cx="10776415" cy="40023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D8FD36-6AA2-D14F-9383-85E3DBAC4355}"/>
              </a:ext>
            </a:extLst>
          </p:cNvPr>
          <p:cNvSpPr txBox="1"/>
          <p:nvPr/>
        </p:nvSpPr>
        <p:spPr>
          <a:xfrm>
            <a:off x="2133600" y="5181600"/>
            <a:ext cx="25400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</a:rPr>
              <a:t>¿</a:t>
            </a: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Por qué cree que es necesario un periodo de espera de 5 minutos después de introducir el contenido del sobre en polvo en la muestra</a:t>
            </a:r>
            <a:r>
              <a:rPr lang="es-AR" sz="1800" dirty="0">
                <a:latin typeface="Calibri" panose="020F0502020204030204" pitchFamily="34" charset="0"/>
                <a:ea typeface="Calibri" panose="020F0502020204030204" pitchFamily="34" charset="0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83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DE96-EB1B-704A-BFF8-B328F3F8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Nitratos</a:t>
            </a:r>
            <a:r>
              <a:rPr lang="en-US" b="1" dirty="0"/>
              <a:t>: </a:t>
            </a:r>
            <a:r>
              <a:rPr lang="en-US" b="1" dirty="0" err="1"/>
              <a:t>Procediemientos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29B76-707A-F049-8EF0-0579A4A38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67" y="2048933"/>
            <a:ext cx="11594542" cy="326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99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DE96-EB1B-704A-BFF8-B328F3F8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Nitratos</a:t>
            </a:r>
            <a:r>
              <a:rPr lang="en-US" b="1" dirty="0"/>
              <a:t>: </a:t>
            </a:r>
            <a:r>
              <a:rPr lang="en-US" b="1" dirty="0" err="1"/>
              <a:t>Procediemientos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29B76-707A-F049-8EF0-0579A4A38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67" y="2048933"/>
            <a:ext cx="11594542" cy="32671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EE1D60-ACFA-714A-9068-D4E6408307FC}"/>
              </a:ext>
            </a:extLst>
          </p:cNvPr>
          <p:cNvSpPr txBox="1"/>
          <p:nvPr/>
        </p:nvSpPr>
        <p:spPr>
          <a:xfrm>
            <a:off x="3546764" y="5426839"/>
            <a:ext cx="206432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¿</a:t>
            </a:r>
            <a: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Cuál crees que es la finalidad del blanco?</a:t>
            </a:r>
            <a:r>
              <a:rPr lang="es-AR" sz="1600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7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DE96-EB1B-704A-BFF8-B328F3F8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Nitratos</a:t>
            </a:r>
            <a:r>
              <a:rPr lang="en-US" b="1" dirty="0"/>
              <a:t>: </a:t>
            </a:r>
            <a:r>
              <a:rPr lang="en-US" b="1" dirty="0" err="1"/>
              <a:t>Procediemientos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1CA60-633B-D24A-834B-7BEFB99BF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0" y="1690688"/>
            <a:ext cx="7829550" cy="43586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4FE392-720E-3D43-8C42-37F9BC5C9EEF}"/>
              </a:ext>
            </a:extLst>
          </p:cNvPr>
          <p:cNvSpPr txBox="1"/>
          <p:nvPr/>
        </p:nvSpPr>
        <p:spPr>
          <a:xfrm>
            <a:off x="7938655" y="5772305"/>
            <a:ext cx="2064326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/>
              <a:t>Tip: </a:t>
            </a:r>
            <a:r>
              <a:rPr lang="en-US" sz="1500" dirty="0" err="1"/>
              <a:t>asegúrese</a:t>
            </a:r>
            <a:r>
              <a:rPr lang="en-US" sz="1500" dirty="0"/>
              <a:t> de </a:t>
            </a:r>
            <a:r>
              <a:rPr lang="en-US" sz="1500" dirty="0" err="1"/>
              <a:t>anotar</a:t>
            </a:r>
            <a:r>
              <a:rPr lang="en-US" sz="1500" dirty="0"/>
              <a:t> los </a:t>
            </a:r>
            <a:r>
              <a:rPr lang="en-US" sz="1500" dirty="0" err="1"/>
              <a:t>resultados</a:t>
            </a:r>
            <a:r>
              <a:rPr lang="en-US" sz="1500" dirty="0"/>
              <a:t>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636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DE96-EB1B-704A-BFF8-B328F3F8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Nitratos</a:t>
            </a:r>
            <a:r>
              <a:rPr lang="en-US" b="1" dirty="0"/>
              <a:t>: </a:t>
            </a:r>
            <a:r>
              <a:rPr lang="en-US" b="1" dirty="0" err="1"/>
              <a:t>Procediemientos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48A5DE-6036-3F45-AFEB-84CFD188CE21}"/>
              </a:ext>
            </a:extLst>
          </p:cNvPr>
          <p:cNvSpPr txBox="1"/>
          <p:nvPr/>
        </p:nvSpPr>
        <p:spPr>
          <a:xfrm>
            <a:off x="955963" y="2757055"/>
            <a:ext cx="918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Ahora</a:t>
            </a:r>
            <a:r>
              <a:rPr lang="en-US" sz="3200" dirty="0"/>
              <a:t>, ¡</a:t>
            </a:r>
            <a:r>
              <a:rPr lang="en-US" sz="3200" dirty="0" err="1"/>
              <a:t>vamos</a:t>
            </a:r>
            <a:r>
              <a:rPr lang="en-US" sz="3200" dirty="0"/>
              <a:t> a </a:t>
            </a:r>
            <a:r>
              <a:rPr lang="en-US" sz="3200" dirty="0" err="1"/>
              <a:t>probarlo</a:t>
            </a:r>
            <a:r>
              <a:rPr lang="en-US" sz="3200" dirty="0"/>
              <a:t> </a:t>
            </a:r>
            <a:r>
              <a:rPr lang="en-US" sz="3200" dirty="0" err="1"/>
              <a:t>juntos</a:t>
            </a:r>
            <a:r>
              <a:rPr lang="en-US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22874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DE96-EB1B-704A-BFF8-B328F3F8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Nitratos</a:t>
            </a:r>
            <a:r>
              <a:rPr lang="en-US" b="1" dirty="0"/>
              <a:t>: </a:t>
            </a:r>
            <a:r>
              <a:rPr lang="en-US" b="1" dirty="0" err="1"/>
              <a:t>Procediemientos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F40204-BB02-2A4A-8351-F5738EBEB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067" y="1690688"/>
            <a:ext cx="8957733" cy="413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78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DE96-EB1B-704A-BFF8-B328F3F8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Nitratos</a:t>
            </a:r>
            <a:r>
              <a:rPr lang="en-US" b="1" dirty="0"/>
              <a:t>: </a:t>
            </a:r>
            <a:r>
              <a:rPr lang="en-US" b="1" dirty="0" err="1"/>
              <a:t>Procediemientos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CBD533-C4D9-0B46-A6CB-567FDB4E0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3" y="1860021"/>
            <a:ext cx="10776415" cy="400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8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7E2C-E84D-1448-8726-EE9B9907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49E5B5-9B6C-324C-9D31-1E8FB39FC9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760869"/>
              </p:ext>
            </p:extLst>
          </p:nvPr>
        </p:nvGraphicFramePr>
        <p:xfrm>
          <a:off x="838200" y="960120"/>
          <a:ext cx="10515600" cy="496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8752">
                  <a:extLst>
                    <a:ext uri="{9D8B030D-6E8A-4147-A177-3AD203B41FA5}">
                      <a16:colId xmlns:a16="http://schemas.microsoft.com/office/drawing/2014/main" val="1524927852"/>
                    </a:ext>
                  </a:extLst>
                </a:gridCol>
                <a:gridCol w="2777067">
                  <a:extLst>
                    <a:ext uri="{9D8B030D-6E8A-4147-A177-3AD203B41FA5}">
                      <a16:colId xmlns:a16="http://schemas.microsoft.com/office/drawing/2014/main" val="1432199566"/>
                    </a:ext>
                  </a:extLst>
                </a:gridCol>
                <a:gridCol w="6149781">
                  <a:extLst>
                    <a:ext uri="{9D8B030D-6E8A-4147-A177-3AD203B41FA5}">
                      <a16:colId xmlns:a16="http://schemas.microsoft.com/office/drawing/2014/main" val="2868729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b="1" u="sng" dirty="0"/>
                        <a:t>Hora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u="sng" dirty="0" err="1"/>
                        <a:t>Duración</a:t>
                      </a:r>
                      <a:endParaRPr lang="en-US" sz="30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u="sng" dirty="0" err="1"/>
                        <a:t>Actividad</a:t>
                      </a:r>
                      <a:endParaRPr lang="en-US" sz="30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27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40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32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Lectura del artículo de USGS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36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1:40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55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32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Protocolos para el </a:t>
                      </a:r>
                      <a:r>
                        <a:rPr lang="en-US" sz="3200" b="1" dirty="0"/>
                        <a:t>Control de </a:t>
                      </a:r>
                      <a:r>
                        <a:rPr lang="en-US" sz="3200" b="1" dirty="0" err="1"/>
                        <a:t>nutrientes</a:t>
                      </a:r>
                      <a:endParaRPr lang="en-US" sz="3000" b="1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84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2:35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10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32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Creación de una ficha de 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795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i="1" dirty="0"/>
                        <a:t>2:45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i="1" dirty="0"/>
                        <a:t>15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0" i="1" dirty="0"/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29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1 hora, 15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32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Monitoero de nutrientes en el arroyo del campus</a:t>
                      </a:r>
                      <a:r>
                        <a:rPr lang="es-AR" sz="3200" b="1" u="none" dirty="0">
                          <a:effectLst/>
                        </a:rPr>
                        <a:t> </a:t>
                      </a:r>
                      <a:endParaRPr lang="en-US" sz="3200" b="1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918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4:15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15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err="1"/>
                        <a:t>Actividad</a:t>
                      </a:r>
                      <a:r>
                        <a:rPr lang="en-US" sz="3200" b="1" dirty="0"/>
                        <a:t> de </a:t>
                      </a:r>
                      <a:r>
                        <a:rPr lang="en-US" sz="3200" b="1" dirty="0" err="1"/>
                        <a:t>clausura</a:t>
                      </a:r>
                      <a:endParaRPr lang="en-US" sz="3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067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218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DE96-EB1B-704A-BFF8-B328F3F8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Nitratos</a:t>
            </a:r>
            <a:r>
              <a:rPr lang="en-US" b="1" dirty="0"/>
              <a:t>: </a:t>
            </a:r>
            <a:r>
              <a:rPr lang="en-US" b="1" dirty="0" err="1"/>
              <a:t>Procediemientos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29B76-707A-F049-8EF0-0579A4A38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67" y="2048933"/>
            <a:ext cx="11594542" cy="326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40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DE96-EB1B-704A-BFF8-B328F3F8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Nitratos</a:t>
            </a:r>
            <a:r>
              <a:rPr lang="en-US" b="1" dirty="0"/>
              <a:t>: </a:t>
            </a:r>
            <a:r>
              <a:rPr lang="en-US" b="1" dirty="0" err="1"/>
              <a:t>Procediemientos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1CA60-633B-D24A-834B-7BEFB99BF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0" y="1690688"/>
            <a:ext cx="7829550" cy="43586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4FE392-720E-3D43-8C42-37F9BC5C9EEF}"/>
              </a:ext>
            </a:extLst>
          </p:cNvPr>
          <p:cNvSpPr txBox="1"/>
          <p:nvPr/>
        </p:nvSpPr>
        <p:spPr>
          <a:xfrm>
            <a:off x="7938655" y="5772305"/>
            <a:ext cx="2064326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/>
              <a:t>Tip: </a:t>
            </a:r>
            <a:r>
              <a:rPr lang="en-US" sz="1500" dirty="0" err="1"/>
              <a:t>asegúrese</a:t>
            </a:r>
            <a:r>
              <a:rPr lang="en-US" sz="1500" dirty="0"/>
              <a:t> de </a:t>
            </a:r>
            <a:r>
              <a:rPr lang="en-US" sz="1500" dirty="0" err="1"/>
              <a:t>anotar</a:t>
            </a:r>
            <a:r>
              <a:rPr lang="en-US" sz="1500" dirty="0"/>
              <a:t> los </a:t>
            </a:r>
            <a:r>
              <a:rPr lang="en-US" sz="1500" dirty="0" err="1"/>
              <a:t>resultados</a:t>
            </a:r>
            <a:r>
              <a:rPr lang="en-US" sz="1500" dirty="0"/>
              <a:t>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492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DE96-EB1B-704A-BFF8-B328F3F8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Ortofosfato</a:t>
            </a:r>
            <a:r>
              <a:rPr lang="en-US" b="1" dirty="0"/>
              <a:t>: </a:t>
            </a:r>
            <a:r>
              <a:rPr lang="en-US" b="1" dirty="0" err="1"/>
              <a:t>Procedimientos</a:t>
            </a:r>
            <a:r>
              <a:rPr lang="en-US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774A5-A28F-BD4C-B184-492DFBA3A912}"/>
              </a:ext>
            </a:extLst>
          </p:cNvPr>
          <p:cNvSpPr txBox="1"/>
          <p:nvPr/>
        </p:nvSpPr>
        <p:spPr>
          <a:xfrm>
            <a:off x="955963" y="2757055"/>
            <a:ext cx="91855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Pasemos</a:t>
            </a:r>
            <a:r>
              <a:rPr lang="en-US" sz="3200" dirty="0"/>
              <a:t> </a:t>
            </a:r>
            <a:r>
              <a:rPr lang="en-US" sz="3200" dirty="0" err="1"/>
              <a:t>ahora</a:t>
            </a:r>
            <a:r>
              <a:rPr lang="en-US" sz="3200" dirty="0"/>
              <a:t> al </a:t>
            </a:r>
            <a:r>
              <a:rPr lang="en-US" sz="3200" dirty="0" err="1"/>
              <a:t>ortofosfato</a:t>
            </a:r>
            <a:r>
              <a:rPr lang="en-US" sz="3200" dirty="0"/>
              <a:t>. El </a:t>
            </a:r>
            <a:r>
              <a:rPr lang="en-US" sz="3200" dirty="0" err="1"/>
              <a:t>procedimiento</a:t>
            </a:r>
            <a:r>
              <a:rPr lang="en-US" sz="3200" dirty="0"/>
              <a:t> es </a:t>
            </a:r>
            <a:r>
              <a:rPr lang="en-US" sz="3200" dirty="0" err="1"/>
              <a:t>muy</a:t>
            </a:r>
            <a:r>
              <a:rPr lang="en-US" sz="3200" dirty="0"/>
              <a:t> similar al del </a:t>
            </a:r>
            <a:r>
              <a:rPr lang="en-US" sz="3200" dirty="0" err="1"/>
              <a:t>nitrato</a:t>
            </a:r>
            <a:r>
              <a:rPr lang="en-US" sz="3200" dirty="0"/>
              <a:t>, salvo </a:t>
            </a:r>
            <a:r>
              <a:rPr lang="en-US" sz="3200" dirty="0" err="1"/>
              <a:t>algunas</a:t>
            </a:r>
            <a:r>
              <a:rPr lang="en-US" sz="3200" dirty="0"/>
              <a:t> </a:t>
            </a:r>
            <a:r>
              <a:rPr lang="en-US" sz="3200" dirty="0" err="1"/>
              <a:t>pequeñas</a:t>
            </a:r>
            <a:r>
              <a:rPr lang="en-US" sz="3200" dirty="0"/>
              <a:t> </a:t>
            </a:r>
            <a:r>
              <a:rPr lang="en-US" sz="3200" dirty="0" err="1"/>
              <a:t>diferencias</a:t>
            </a:r>
            <a:r>
              <a:rPr lang="en-US" sz="3200" dirty="0"/>
              <a:t>. </a:t>
            </a:r>
          </a:p>
          <a:p>
            <a:endParaRPr lang="en-US" sz="3200" dirty="0"/>
          </a:p>
          <a:p>
            <a:r>
              <a:rPr lang="en-US" sz="3200" dirty="0"/>
              <a:t>Lea el </a:t>
            </a:r>
            <a:r>
              <a:rPr lang="en-US" sz="3200" dirty="0" err="1"/>
              <a:t>procedimiento</a:t>
            </a:r>
            <a:r>
              <a:rPr lang="en-US" sz="3200" dirty="0"/>
              <a:t> y </a:t>
            </a:r>
            <a:r>
              <a:rPr lang="en-US" sz="3200" dirty="0" err="1"/>
              <a:t>vea</a:t>
            </a:r>
            <a:r>
              <a:rPr lang="en-US" sz="3200" dirty="0"/>
              <a:t> </a:t>
            </a:r>
            <a:r>
              <a:rPr lang="en-US" sz="3200" dirty="0" err="1"/>
              <a:t>si</a:t>
            </a:r>
            <a:r>
              <a:rPr lang="en-US" sz="3200" dirty="0"/>
              <a:t> </a:t>
            </a:r>
            <a:r>
              <a:rPr lang="en-US" sz="3200" dirty="0" err="1"/>
              <a:t>puede</a:t>
            </a:r>
            <a:r>
              <a:rPr lang="en-US" sz="3200" dirty="0"/>
              <a:t> </a:t>
            </a:r>
            <a:r>
              <a:rPr lang="en-US" sz="3200" dirty="0" err="1"/>
              <a:t>detectar</a:t>
            </a:r>
            <a:r>
              <a:rPr lang="en-US" sz="3200" dirty="0"/>
              <a:t> las </a:t>
            </a:r>
            <a:r>
              <a:rPr lang="en-US" sz="3200" dirty="0" err="1"/>
              <a:t>diferencias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2215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DE96-EB1B-704A-BFF8-B328F3F8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Ortofosfato</a:t>
            </a:r>
            <a:r>
              <a:rPr lang="en-US" b="1" dirty="0"/>
              <a:t>: </a:t>
            </a:r>
            <a:r>
              <a:rPr lang="en-US" b="1" dirty="0" err="1"/>
              <a:t>Procedimientos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B74A8C-D96B-F242-8E34-6596448D3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092267" cy="429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92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DE96-EB1B-704A-BFF8-B328F3F8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Ortofosfato</a:t>
            </a:r>
            <a:r>
              <a:rPr lang="en-US" b="1" dirty="0"/>
              <a:t>: </a:t>
            </a:r>
            <a:r>
              <a:rPr lang="en-US" b="1" dirty="0" err="1"/>
              <a:t>Procedimientos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8DC09-35D2-CA4C-A5F3-9F05C0BC6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33" y="1690688"/>
            <a:ext cx="10938933" cy="409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63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DE96-EB1B-704A-BFF8-B328F3F8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Ortofosfato</a:t>
            </a:r>
            <a:r>
              <a:rPr lang="en-US" b="1" dirty="0"/>
              <a:t>: </a:t>
            </a:r>
            <a:r>
              <a:rPr lang="en-US" b="1" dirty="0" err="1"/>
              <a:t>Procedimientos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EEBEF-CE90-2545-B9D3-6967F6957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6955"/>
            <a:ext cx="12126681" cy="349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85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DE96-EB1B-704A-BFF8-B328F3F8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Ortofosfato</a:t>
            </a:r>
            <a:r>
              <a:rPr lang="en-US" b="1" dirty="0"/>
              <a:t>: </a:t>
            </a:r>
            <a:r>
              <a:rPr lang="en-US" b="1" dirty="0" err="1"/>
              <a:t>Procedimientos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0C7E8-DDFE-E540-9B14-0C7C6C9FB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381" y="1690688"/>
            <a:ext cx="8144164" cy="4513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7DD19B-9361-3749-8AAB-42534C7F93D9}"/>
              </a:ext>
            </a:extLst>
          </p:cNvPr>
          <p:cNvSpPr txBox="1"/>
          <p:nvPr/>
        </p:nvSpPr>
        <p:spPr>
          <a:xfrm>
            <a:off x="7938655" y="5772305"/>
            <a:ext cx="2064326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/>
              <a:t>Tip: </a:t>
            </a:r>
            <a:r>
              <a:rPr lang="en-US" sz="1500" dirty="0" err="1"/>
              <a:t>asegúrese</a:t>
            </a:r>
            <a:r>
              <a:rPr lang="en-US" sz="1500" dirty="0"/>
              <a:t> de </a:t>
            </a:r>
            <a:r>
              <a:rPr lang="en-US" sz="1500" dirty="0" err="1"/>
              <a:t>anotar</a:t>
            </a:r>
            <a:r>
              <a:rPr lang="en-US" sz="1500" dirty="0"/>
              <a:t> los </a:t>
            </a:r>
            <a:r>
              <a:rPr lang="en-US" sz="1500" dirty="0" err="1"/>
              <a:t>resultados</a:t>
            </a:r>
            <a:r>
              <a:rPr lang="en-US" sz="1500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08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15D2-6A0D-C243-B77C-4D4EDAAC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b="1" u="none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Creación de una ficha de datos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616772-35B2-684D-8ECB-B5A65E9D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03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15D2-6A0D-C243-B77C-4D4EDAAC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b="1" u="none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Creación de una ficha de datos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616772-35B2-684D-8ECB-B5A65E9D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err="1"/>
              <a:t>Información</a:t>
            </a:r>
            <a:r>
              <a:rPr lang="en-US" u="sng" dirty="0"/>
              <a:t> </a:t>
            </a:r>
            <a:r>
              <a:rPr lang="en-US" u="sng" dirty="0" err="1"/>
              <a:t>útil</a:t>
            </a:r>
            <a:r>
              <a:rPr lang="en-US" u="sng" dirty="0"/>
              <a:t> que debe </a:t>
            </a:r>
            <a:r>
              <a:rPr lang="en-US" u="sng" dirty="0" err="1"/>
              <a:t>incluirse</a:t>
            </a:r>
            <a:r>
              <a:rPr lang="en-US" u="sng" dirty="0"/>
              <a:t> :</a:t>
            </a:r>
          </a:p>
          <a:p>
            <a:endParaRPr lang="en-US" dirty="0"/>
          </a:p>
          <a:p>
            <a:pPr marL="457200"/>
            <a:r>
              <a:rPr lang="es-AR" sz="3000" dirty="0">
                <a:effectLst/>
                <a:ea typeface="Calibri" panose="020F0502020204030204" pitchFamily="34" charset="0"/>
              </a:rPr>
              <a:t>Nombre del arroyo:</a:t>
            </a:r>
          </a:p>
          <a:p>
            <a:pPr marL="457200"/>
            <a:r>
              <a:rPr lang="es-AR" sz="3000" dirty="0">
                <a:effectLst/>
                <a:ea typeface="Calibri" panose="020F0502020204030204" pitchFamily="34" charset="0"/>
              </a:rPr>
              <a:t>Fecha:</a:t>
            </a:r>
          </a:p>
          <a:p>
            <a:pPr marL="457200"/>
            <a:r>
              <a:rPr lang="es-AR" sz="3000" dirty="0">
                <a:effectLst/>
                <a:ea typeface="Calibri" panose="020F0502020204030204" pitchFamily="34" charset="0"/>
              </a:rPr>
              <a:t>Tiempo/hora:</a:t>
            </a:r>
          </a:p>
          <a:p>
            <a:pPr marL="457200"/>
            <a:r>
              <a:rPr lang="es-AR" sz="3000" dirty="0">
                <a:effectLst/>
                <a:ea typeface="Calibri" panose="020F0502020204030204" pitchFamily="34" charset="0"/>
              </a:rPr>
              <a:t>Nombre del tomador de muestras:</a:t>
            </a:r>
          </a:p>
          <a:p>
            <a:pPr marL="457200"/>
            <a:r>
              <a:rPr lang="es-AR" sz="3000" dirty="0">
                <a:effectLst/>
                <a:ea typeface="Calibri" panose="020F0502020204030204" pitchFamily="34" charset="0"/>
              </a:rPr>
              <a:t>Otras notas_</a:t>
            </a:r>
          </a:p>
          <a:p>
            <a:pPr lvl="1"/>
            <a:r>
              <a:rPr lang="es-AR" sz="2600" dirty="0">
                <a:effectLst/>
                <a:ea typeface="Calibri" panose="020F0502020204030204" pitchFamily="34" charset="0"/>
              </a:rPr>
              <a:t>Crear espacios para datos</a:t>
            </a:r>
            <a:r>
              <a:rPr lang="es-AR" sz="2600" dirty="0">
                <a:effectLst/>
              </a:rPr>
              <a:t>  </a:t>
            </a:r>
            <a:r>
              <a:rPr lang="en-US" dirty="0"/>
              <a:t>(example: Nitrate Test1:___________________</a:t>
            </a:r>
          </a:p>
          <a:p>
            <a:pPr marL="0" indent="0">
              <a:buNone/>
            </a:pPr>
            <a:r>
              <a:rPr lang="en-US" dirty="0"/>
              <a:t>					    </a:t>
            </a:r>
            <a:r>
              <a:rPr lang="en-US" sz="2400" dirty="0"/>
              <a:t>Nitrate Test 2: __________________) </a:t>
            </a:r>
          </a:p>
        </p:txBody>
      </p:sp>
    </p:spTree>
    <p:extLst>
      <p:ext uri="{BB962C8B-B14F-4D97-AF65-F5344CB8AC3E}">
        <p14:creationId xmlns:p14="http://schemas.microsoft.com/office/powerpoint/2010/main" val="1390019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0CC058-47A9-BC4F-A31E-767184AB0CD1}"/>
              </a:ext>
            </a:extLst>
          </p:cNvPr>
          <p:cNvSpPr txBox="1"/>
          <p:nvPr/>
        </p:nvSpPr>
        <p:spPr>
          <a:xfrm>
            <a:off x="3240891" y="2613392"/>
            <a:ext cx="5710218" cy="1631216"/>
          </a:xfrm>
          <a:prstGeom prst="rect">
            <a:avLst/>
          </a:prstGeom>
          <a:solidFill>
            <a:srgbClr val="ECC2D8"/>
          </a:solidFill>
          <a:ln w="53975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0" dirty="0">
                <a:latin typeface="Impact" panose="020B0806030902050204" pitchFamily="34" charset="0"/>
              </a:rPr>
              <a:t>Descanso!</a:t>
            </a:r>
          </a:p>
        </p:txBody>
      </p:sp>
    </p:spTree>
    <p:extLst>
      <p:ext uri="{BB962C8B-B14F-4D97-AF65-F5344CB8AC3E}">
        <p14:creationId xmlns:p14="http://schemas.microsoft.com/office/powerpoint/2010/main" val="371151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AR" sz="4400" b="1" u="none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Lectura del artículo de USGS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7623D25-CD2C-A940-8F6D-C0850173C84B}"/>
              </a:ext>
            </a:extLst>
          </p:cNvPr>
          <p:cNvSpPr/>
          <p:nvPr/>
        </p:nvSpPr>
        <p:spPr>
          <a:xfrm flipH="1">
            <a:off x="1473199" y="2489200"/>
            <a:ext cx="1219200" cy="738909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C91BC0-2203-B34F-97F9-FA2AEAF34AC9}"/>
              </a:ext>
            </a:extLst>
          </p:cNvPr>
          <p:cNvSpPr txBox="1">
            <a:spLocks/>
          </p:cNvSpPr>
          <p:nvPr/>
        </p:nvSpPr>
        <p:spPr>
          <a:xfrm>
            <a:off x="990600" y="157949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u="sng" dirty="0" err="1"/>
              <a:t>Instrucciones</a:t>
            </a:r>
            <a:r>
              <a:rPr lang="en-US" sz="3000" u="sng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Lee el </a:t>
            </a:r>
            <a:r>
              <a:rPr lang="en-US" sz="3000" dirty="0" err="1"/>
              <a:t>artículo</a:t>
            </a:r>
            <a:r>
              <a:rPr lang="en-US" sz="3000" dirty="0"/>
              <a:t>. </a:t>
            </a:r>
            <a:r>
              <a:rPr lang="en-US" sz="3000" u="sng" dirty="0" err="1"/>
              <a:t>Subraya</a:t>
            </a:r>
            <a:r>
              <a:rPr lang="en-US" sz="3000" dirty="0"/>
              <a:t> los puntos clave y/o </a:t>
            </a:r>
            <a:r>
              <a:rPr lang="en-US" sz="3000" dirty="0" err="1"/>
              <a:t>señala</a:t>
            </a:r>
            <a:r>
              <a:rPr lang="en-US" sz="3000" dirty="0"/>
              <a:t> con un </a:t>
            </a:r>
            <a:r>
              <a:rPr lang="en-US" sz="3000" dirty="0" err="1"/>
              <a:t>círculo</a:t>
            </a:r>
            <a:r>
              <a:rPr lang="en-US" sz="3000" dirty="0"/>
              <a:t> los </a:t>
            </a:r>
            <a:r>
              <a:rPr lang="en-US" sz="3000" dirty="0" err="1"/>
              <a:t>términos</a:t>
            </a:r>
            <a:r>
              <a:rPr lang="en-US" sz="3000" dirty="0"/>
              <a:t> que no </a:t>
            </a:r>
            <a:r>
              <a:rPr lang="en-US" sz="3000" dirty="0" err="1"/>
              <a:t>conozcas</a:t>
            </a:r>
            <a:r>
              <a:rPr lang="en-US" sz="3000" dirty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330859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99321-1928-C34F-8A94-6E1A15E03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33" y="1573491"/>
            <a:ext cx="10965873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 err="1"/>
              <a:t>Vamos</a:t>
            </a:r>
            <a:r>
              <a:rPr lang="en-US" u="sng" dirty="0"/>
              <a:t> a </a:t>
            </a:r>
            <a:r>
              <a:rPr lang="en-US" u="sng" dirty="0" err="1"/>
              <a:t>necesitar</a:t>
            </a:r>
            <a:r>
              <a:rPr lang="en-US" u="sng" dirty="0"/>
              <a:t>: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AR" sz="1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Colorímetro Hach para nitrato y suministros asociados (cubetas de muestra, almohadillas de polvo, paño de limpieza)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9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Protocolos</a:t>
            </a: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para el </a:t>
            </a:r>
            <a:r>
              <a:rPr lang="en-US" sz="19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nitrato</a:t>
            </a:r>
            <a:endParaRPr lang="es-AR" sz="19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s-AR" sz="1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Colorímetro Hach para ortofosfato y suministros asociados (celdas para la muestra, sobres de reactivos en polvo, paño de limpieza)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9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Protocolos</a:t>
            </a: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para el </a:t>
            </a:r>
            <a:r>
              <a:rPr lang="en-US" sz="19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ortofosfato</a:t>
            </a:r>
            <a:endParaRPr lang="es-AR" sz="19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9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Lápiz</a:t>
            </a: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/Rite in the rain</a:t>
            </a:r>
            <a:endParaRPr lang="es-AR" sz="19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9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Guantes</a:t>
            </a:r>
            <a:endParaRPr lang="es-AR" sz="19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9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Gafas</a:t>
            </a: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de </a:t>
            </a:r>
            <a:r>
              <a:rPr lang="en-US" sz="19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seguridad</a:t>
            </a:r>
            <a:endParaRPr lang="es-AR" sz="19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9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Jarra</a:t>
            </a: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de </a:t>
            </a:r>
            <a:r>
              <a:rPr lang="en-US" sz="19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basura</a:t>
            </a:r>
            <a:endParaRPr lang="es-AR" sz="19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s-AR" sz="1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Agua desionizada (para enjuagar/limpiar)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Botas de </a:t>
            </a:r>
            <a:r>
              <a:rPr lang="en-US" sz="19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agua</a:t>
            </a:r>
            <a:endParaRPr lang="es-AR" sz="19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Mochila</a:t>
            </a:r>
            <a:endParaRPr lang="en-US" sz="1900" dirty="0"/>
          </a:p>
          <a:p>
            <a:pPr marL="0" indent="0">
              <a:buNone/>
            </a:pPr>
            <a:r>
              <a:rPr lang="en-US" b="1" dirty="0" err="1"/>
              <a:t>Asegúrese</a:t>
            </a:r>
            <a:r>
              <a:rPr lang="en-US" b="1" dirty="0"/>
              <a:t> de </a:t>
            </a:r>
            <a:r>
              <a:rPr lang="en-US" b="1" dirty="0" err="1"/>
              <a:t>llevar</a:t>
            </a:r>
            <a:r>
              <a:rPr lang="en-US" b="1" dirty="0"/>
              <a:t> </a:t>
            </a:r>
            <a:r>
              <a:rPr lang="en-US" b="1" dirty="0" err="1"/>
              <a:t>siempre</a:t>
            </a:r>
            <a:r>
              <a:rPr lang="en-US" b="1" dirty="0"/>
              <a:t> GUANTES y LENTES DE SEGURIDAD </a:t>
            </a:r>
            <a:r>
              <a:rPr lang="en-US" b="1" dirty="0" err="1"/>
              <a:t>cuando</a:t>
            </a:r>
            <a:r>
              <a:rPr lang="en-US" b="1" dirty="0"/>
              <a:t> </a:t>
            </a:r>
            <a:r>
              <a:rPr lang="en-US" b="1" dirty="0" err="1"/>
              <a:t>manipule</a:t>
            </a:r>
            <a:r>
              <a:rPr lang="en-US" b="1" dirty="0"/>
              <a:t> </a:t>
            </a:r>
            <a:r>
              <a:rPr lang="en-US" b="1" dirty="0" err="1"/>
              <a:t>productos</a:t>
            </a:r>
            <a:r>
              <a:rPr lang="en-US" b="1" dirty="0"/>
              <a:t> </a:t>
            </a:r>
            <a:r>
              <a:rPr lang="en-US" b="1" dirty="0" err="1"/>
              <a:t>químicos</a:t>
            </a:r>
            <a:r>
              <a:rPr lang="en-US" b="1" dirty="0"/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89156CB-B584-A048-93E6-5C52ED2E8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928"/>
            <a:ext cx="10515600" cy="1325563"/>
          </a:xfrm>
        </p:spPr>
        <p:txBody>
          <a:bodyPr/>
          <a:lstStyle/>
          <a:p>
            <a:r>
              <a:rPr lang="es-AR" sz="4400" b="1" u="none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Monitoero de nutrientes en el arroyo del campus</a:t>
            </a:r>
            <a:r>
              <a:rPr lang="es-AR" sz="4400" b="1" u="none" dirty="0">
                <a:effectLst/>
              </a:rPr>
              <a:t> </a:t>
            </a:r>
            <a:endParaRPr lang="en-US" sz="4400" b="1" u="none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551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67CA-BFEE-7948-915A-FE718DD4C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771"/>
            <a:ext cx="10515600" cy="1325563"/>
          </a:xfrm>
        </p:spPr>
        <p:txBody>
          <a:bodyPr/>
          <a:lstStyle/>
          <a:p>
            <a:r>
              <a:rPr lang="es-AR" sz="4400" b="1" u="none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Monitoero de nutrientes en el arroyo del campus</a:t>
            </a:r>
            <a:r>
              <a:rPr lang="es-AR" sz="4400" b="1" u="none" dirty="0">
                <a:effectLst/>
              </a:rPr>
              <a:t> 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CC6CD0-D361-3941-967B-DE0F40578CB2}"/>
              </a:ext>
            </a:extLst>
          </p:cNvPr>
          <p:cNvSpPr/>
          <p:nvPr/>
        </p:nvSpPr>
        <p:spPr>
          <a:xfrm rot="18928397">
            <a:off x="4352318" y="2440375"/>
            <a:ext cx="3090745" cy="30907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601C26-B98B-B941-B30F-9E1E3C4F0BCC}"/>
              </a:ext>
            </a:extLst>
          </p:cNvPr>
          <p:cNvSpPr txBox="1"/>
          <p:nvPr/>
        </p:nvSpPr>
        <p:spPr>
          <a:xfrm>
            <a:off x="4547488" y="3016251"/>
            <a:ext cx="27004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SEGURIDAD ANTE </a:t>
            </a:r>
          </a:p>
          <a:p>
            <a:pPr algn="ctr"/>
            <a:r>
              <a:rPr lang="en-US" sz="4000" b="1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358980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79D4-A0B6-FF47-8660-97312C2B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Actividad</a:t>
            </a:r>
            <a:r>
              <a:rPr lang="en-US" b="1" dirty="0"/>
              <a:t> de </a:t>
            </a:r>
            <a:r>
              <a:rPr lang="en-US" b="1" dirty="0" err="1"/>
              <a:t>clausura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2A18BA-4637-B54D-81DA-57F885DD42B8}"/>
              </a:ext>
            </a:extLst>
          </p:cNvPr>
          <p:cNvSpPr txBox="1">
            <a:spLocks/>
          </p:cNvSpPr>
          <p:nvPr/>
        </p:nvSpPr>
        <p:spPr>
          <a:xfrm>
            <a:off x="1075267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u="sng" dirty="0" err="1"/>
              <a:t>Instrucciones</a:t>
            </a:r>
            <a:r>
              <a:rPr lang="en-US" sz="3000" u="sng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Escribe </a:t>
            </a:r>
            <a:r>
              <a:rPr lang="en-US" sz="3000" dirty="0" err="1"/>
              <a:t>tu</a:t>
            </a:r>
            <a:r>
              <a:rPr lang="en-US" sz="3000" dirty="0"/>
              <a:t> </a:t>
            </a:r>
            <a:r>
              <a:rPr lang="en-US" sz="3000" dirty="0" err="1"/>
              <a:t>respuesta</a:t>
            </a:r>
            <a:r>
              <a:rPr lang="en-US" sz="3000" dirty="0"/>
              <a:t> a las </a:t>
            </a:r>
            <a:r>
              <a:rPr lang="en-US" sz="3000" dirty="0" err="1"/>
              <a:t>preguntas</a:t>
            </a:r>
            <a:r>
              <a:rPr lang="en-US" sz="3000" dirty="0"/>
              <a:t> de la hoja de </a:t>
            </a:r>
            <a:r>
              <a:rPr lang="en-US" sz="3000" dirty="0" err="1"/>
              <a:t>ejercicios</a:t>
            </a:r>
            <a:r>
              <a:rPr lang="en-US" sz="3000" dirty="0"/>
              <a:t> de la </a:t>
            </a:r>
            <a:r>
              <a:rPr lang="en-US" sz="3000" dirty="0" err="1"/>
              <a:t>lección</a:t>
            </a:r>
            <a:r>
              <a:rPr lang="en-US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21219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79D4-A0B6-FF47-8660-97312C2B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Actividad</a:t>
            </a:r>
            <a:r>
              <a:rPr lang="en-US" b="1" dirty="0"/>
              <a:t> de </a:t>
            </a:r>
            <a:r>
              <a:rPr lang="en-US" b="1" dirty="0" err="1"/>
              <a:t>clausura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2A34C-9353-874B-A82B-FC0D162D0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33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457200"/>
            <a:r>
              <a:rPr lang="es-AR" sz="3200" dirty="0">
                <a:effectLst/>
                <a:ea typeface="Calibri" panose="020F0502020204030204" pitchFamily="34" charset="0"/>
              </a:rPr>
              <a:t>Pregunta 1: ¿Cómo puede el exceso de nutrientes entrar en los ecosistemas de los arroyos?</a:t>
            </a:r>
          </a:p>
          <a:p>
            <a:pPr indent="0">
              <a:buNone/>
            </a:pPr>
            <a:endParaRPr lang="es-AR" sz="3200" dirty="0">
              <a:effectLst/>
              <a:ea typeface="Calibri" panose="020F0502020204030204" pitchFamily="34" charset="0"/>
            </a:endParaRPr>
          </a:p>
          <a:p>
            <a:pPr marL="457200"/>
            <a:r>
              <a:rPr lang="es-AR" sz="3200" dirty="0">
                <a:effectLst/>
                <a:ea typeface="Calibri" panose="020F0502020204030204" pitchFamily="34" charset="0"/>
              </a:rPr>
              <a:t>Pregunta 2: ¿Por qué demaciados nutrientes en los ecosistemas acuáticos pueden ser un problema?</a:t>
            </a:r>
          </a:p>
        </p:txBody>
      </p:sp>
    </p:spTree>
    <p:extLst>
      <p:ext uri="{BB962C8B-B14F-4D97-AF65-F5344CB8AC3E}">
        <p14:creationId xmlns:p14="http://schemas.microsoft.com/office/powerpoint/2010/main" val="237084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4C3BF-62BA-144B-90F1-C9EB464B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729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u="sng" dirty="0" err="1"/>
              <a:t>Instrucciones</a:t>
            </a:r>
            <a:r>
              <a:rPr lang="en-US" sz="3000" u="sng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Lee el </a:t>
            </a:r>
            <a:r>
              <a:rPr lang="en-US" sz="3000" dirty="0" err="1"/>
              <a:t>artículo</a:t>
            </a:r>
            <a:r>
              <a:rPr lang="en-US" sz="3000" dirty="0"/>
              <a:t>. </a:t>
            </a:r>
            <a:r>
              <a:rPr lang="en-US" sz="3000" u="sng" dirty="0" err="1"/>
              <a:t>Subraya</a:t>
            </a:r>
            <a:r>
              <a:rPr lang="en-US" sz="3000" dirty="0"/>
              <a:t> los puntos clave y/o </a:t>
            </a:r>
            <a:r>
              <a:rPr lang="en-US" sz="3000" dirty="0" err="1"/>
              <a:t>señala</a:t>
            </a:r>
            <a:r>
              <a:rPr lang="en-US" sz="3000" dirty="0"/>
              <a:t> con un </a:t>
            </a:r>
            <a:r>
              <a:rPr lang="en-US" sz="3000" dirty="0" err="1"/>
              <a:t>círculo</a:t>
            </a:r>
            <a:r>
              <a:rPr lang="en-US" sz="3000" dirty="0"/>
              <a:t> los </a:t>
            </a:r>
            <a:r>
              <a:rPr lang="en-US" sz="3000" dirty="0" err="1"/>
              <a:t>términos</a:t>
            </a:r>
            <a:r>
              <a:rPr lang="en-US" sz="3000" dirty="0"/>
              <a:t> que no </a:t>
            </a:r>
            <a:r>
              <a:rPr lang="en-US" sz="3000" dirty="0" err="1"/>
              <a:t>conozcas</a:t>
            </a:r>
            <a:r>
              <a:rPr lang="en-US" sz="3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err="1"/>
              <a:t>Responde</a:t>
            </a:r>
            <a:r>
              <a:rPr lang="en-US" sz="3000" dirty="0"/>
              <a:t> a las </a:t>
            </a:r>
            <a:r>
              <a:rPr lang="en-US" sz="3000" dirty="0" err="1"/>
              <a:t>preguntas</a:t>
            </a:r>
            <a:r>
              <a:rPr lang="en-US" sz="3000" dirty="0"/>
              <a:t> </a:t>
            </a:r>
            <a:r>
              <a:rPr lang="en-US" sz="3000" dirty="0" err="1"/>
              <a:t>relacionadas</a:t>
            </a:r>
            <a:r>
              <a:rPr lang="en-US" sz="3000" dirty="0"/>
              <a:t> con el </a:t>
            </a:r>
            <a:r>
              <a:rPr lang="en-US" sz="3000" dirty="0" err="1"/>
              <a:t>artículo</a:t>
            </a:r>
            <a:r>
              <a:rPr lang="en-US" sz="3000" dirty="0"/>
              <a:t> que </a:t>
            </a:r>
            <a:r>
              <a:rPr lang="en-US" sz="3000" dirty="0" err="1"/>
              <a:t>aparecen</a:t>
            </a:r>
            <a:r>
              <a:rPr lang="en-US" sz="3000" dirty="0"/>
              <a:t> </a:t>
            </a:r>
            <a:r>
              <a:rPr lang="en-US" sz="3000" dirty="0" err="1"/>
              <a:t>en</a:t>
            </a:r>
            <a:r>
              <a:rPr lang="en-US" sz="3000" dirty="0"/>
              <a:t> la </a:t>
            </a:r>
            <a:r>
              <a:rPr lang="en-US" sz="3000" dirty="0" err="1"/>
              <a:t>ficha</a:t>
            </a:r>
            <a:r>
              <a:rPr lang="en-US" sz="3000" dirty="0"/>
              <a:t>.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AR" sz="4400" b="1" u="none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Lectura del artículo de USGS</a:t>
            </a:r>
            <a:endParaRPr lang="en-US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7623D25-CD2C-A940-8F6D-C0850173C84B}"/>
              </a:ext>
            </a:extLst>
          </p:cNvPr>
          <p:cNvSpPr/>
          <p:nvPr/>
        </p:nvSpPr>
        <p:spPr>
          <a:xfrm>
            <a:off x="1394691" y="2676236"/>
            <a:ext cx="1094509" cy="526473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4C3BF-62BA-144B-90F1-C9EB464B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695"/>
            <a:ext cx="10515600" cy="4351338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3200" dirty="0">
                <a:ea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n-US" sz="3200" dirty="0" err="1">
                <a:effectLst/>
                <a:ea typeface="Arial" panose="020B0604020202020204" pitchFamily="34" charset="0"/>
                <a:cs typeface="Arial" panose="020B0604020202020204" pitchFamily="34" charset="0"/>
              </a:rPr>
              <a:t>Qué</a:t>
            </a:r>
            <a:r>
              <a:rPr lang="en-US" sz="32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Arial" panose="020B0604020202020204" pitchFamily="34" charset="0"/>
                <a:cs typeface="Arial" panose="020B0604020202020204" pitchFamily="34" charset="0"/>
              </a:rPr>
              <a:t>significa</a:t>
            </a:r>
            <a:r>
              <a:rPr lang="en-US" sz="32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effectLst/>
                <a:ea typeface="Arial" panose="020B0604020202020204" pitchFamily="34" charset="0"/>
                <a:cs typeface="Arial" panose="020B0604020202020204" pitchFamily="34" charset="0"/>
              </a:rPr>
              <a:t>eutrofización</a:t>
            </a:r>
            <a:r>
              <a:rPr lang="en-US" sz="32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AR" sz="3200" dirty="0"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32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2. Enumere al menos dos ejemplos de nutrientes.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32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3. ¿Cómo suele entrar el exceso de nutrientes en los ecosistemas acuáticos?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32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4. ¿Cuáles son algunos de los problemas que la eutrofización puede causar en los ecosistemas acuáticos?</a:t>
            </a:r>
          </a:p>
          <a:p>
            <a:r>
              <a:rPr lang="es-AR" sz="3200" dirty="0">
                <a:effectLst/>
                <a:ea typeface="Calibri" panose="020F0502020204030204" pitchFamily="34" charset="0"/>
              </a:rPr>
              <a:t>5. ¿Clasificaría los nutrientes como fuente de contaminación puntual o no puntual? Explique su respuesta.</a:t>
            </a:r>
            <a:r>
              <a:rPr lang="es-AR" dirty="0">
                <a:effectLst/>
              </a:rPr>
              <a:t> 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AR" sz="4400" b="1" u="none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Lectura del artículo de USGS</a:t>
            </a:r>
            <a:r>
              <a:rPr lang="en-US" b="1" dirty="0"/>
              <a:t>: Debate</a:t>
            </a:r>
          </a:p>
        </p:txBody>
      </p:sp>
    </p:spTree>
    <p:extLst>
      <p:ext uri="{BB962C8B-B14F-4D97-AF65-F5344CB8AC3E}">
        <p14:creationId xmlns:p14="http://schemas.microsoft.com/office/powerpoint/2010/main" val="1677042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29D0-972D-464B-A069-5AD3EDB3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b="1" u="none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Protocolos para el </a:t>
            </a:r>
            <a:r>
              <a:rPr lang="en-US" sz="4400" b="1" dirty="0"/>
              <a:t>Control de </a:t>
            </a:r>
            <a:r>
              <a:rPr lang="en-US" sz="4400" b="1" dirty="0" err="1"/>
              <a:t>nutrientes</a:t>
            </a:r>
            <a:endParaRPr lang="en-US" sz="4400" b="1" u="none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B752E5-3466-144F-9E55-6EF002A8F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Hoy </a:t>
            </a:r>
            <a:r>
              <a:rPr lang="en-US" dirty="0" err="1"/>
              <a:t>aprenderemos</a:t>
            </a:r>
            <a:r>
              <a:rPr lang="en-US" dirty="0"/>
              <a:t> a </a:t>
            </a:r>
            <a:r>
              <a:rPr lang="en-US" dirty="0" err="1"/>
              <a:t>analizar</a:t>
            </a:r>
            <a:r>
              <a:rPr lang="en-US" dirty="0"/>
              <a:t> los </a:t>
            </a:r>
            <a:r>
              <a:rPr lang="en-US" dirty="0" err="1"/>
              <a:t>nutrientes</a:t>
            </a:r>
            <a:r>
              <a:rPr lang="en-US" dirty="0"/>
              <a:t> (</a:t>
            </a:r>
            <a:r>
              <a:rPr lang="en-US" dirty="0" err="1"/>
              <a:t>nitrógeno</a:t>
            </a:r>
            <a:r>
              <a:rPr lang="en-US" dirty="0"/>
              <a:t> y </a:t>
            </a:r>
            <a:r>
              <a:rPr lang="en-US" dirty="0" err="1"/>
              <a:t>fósforo</a:t>
            </a:r>
            <a:r>
              <a:rPr lang="en-US" dirty="0"/>
              <a:t>) del </a:t>
            </a:r>
            <a:r>
              <a:rPr lang="en-US" dirty="0" err="1"/>
              <a:t>agua</a:t>
            </a:r>
            <a:r>
              <a:rPr lang="en-US" dirty="0"/>
              <a:t> de los arroyos. </a:t>
            </a:r>
          </a:p>
          <a:p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ello</a:t>
            </a:r>
            <a:r>
              <a:rPr lang="en-US" dirty="0"/>
              <a:t>, </a:t>
            </a:r>
            <a:r>
              <a:rPr lang="en-US" dirty="0" err="1"/>
              <a:t>utilizaremos</a:t>
            </a:r>
            <a:r>
              <a:rPr lang="en-US" dirty="0"/>
              <a:t> un </a:t>
            </a:r>
            <a:r>
              <a:rPr lang="en-US" dirty="0" err="1"/>
              <a:t>colorímetro</a:t>
            </a:r>
            <a:r>
              <a:rPr lang="en-US" dirty="0"/>
              <a:t> Hach.</a:t>
            </a:r>
          </a:p>
        </p:txBody>
      </p:sp>
    </p:spTree>
    <p:extLst>
      <p:ext uri="{BB962C8B-B14F-4D97-AF65-F5344CB8AC3E}">
        <p14:creationId xmlns:p14="http://schemas.microsoft.com/office/powerpoint/2010/main" val="270875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15D2-6A0D-C243-B77C-4D4EDAAC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Colorímetros</a:t>
            </a:r>
            <a:r>
              <a:rPr lang="en-US" b="1" dirty="0"/>
              <a:t>: ¿</a:t>
            </a:r>
            <a:r>
              <a:rPr lang="en-US" b="1" dirty="0" err="1"/>
              <a:t>Cómo</a:t>
            </a:r>
            <a:r>
              <a:rPr lang="en-US" b="1" dirty="0"/>
              <a:t> </a:t>
            </a:r>
            <a:r>
              <a:rPr lang="en-US" b="1" dirty="0" err="1"/>
              <a:t>funcionan</a:t>
            </a:r>
            <a:r>
              <a:rPr lang="en-US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20B32-6079-974C-8F44-43D83A2A6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=noUSORH5JWo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8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29D0-972D-464B-A069-5AD3EDB3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b="1" u="none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Protocolos para el </a:t>
            </a:r>
            <a:r>
              <a:rPr lang="en-US" sz="4400" b="1" dirty="0"/>
              <a:t>Control de </a:t>
            </a:r>
            <a:r>
              <a:rPr lang="en-US" sz="4400" b="1" dirty="0" err="1"/>
              <a:t>nutrientes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99321-1928-C34F-8A94-6E1A15E03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965873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 err="1"/>
              <a:t>Vamos</a:t>
            </a:r>
            <a:r>
              <a:rPr lang="en-US" u="sng" dirty="0"/>
              <a:t> a </a:t>
            </a:r>
            <a:r>
              <a:rPr lang="en-US" u="sng" dirty="0" err="1"/>
              <a:t>necesitar</a:t>
            </a:r>
            <a:r>
              <a:rPr lang="en-US" u="sng" dirty="0"/>
              <a:t>:</a:t>
            </a:r>
          </a:p>
          <a:p>
            <a:pPr marL="342900" lvl="0" indent="-342900">
              <a:buFont typeface="+mj-lt"/>
              <a:buAutoNum type="arabicPeriod"/>
            </a:pPr>
            <a:r>
              <a:rPr lang="es-AR" sz="2000" dirty="0">
                <a:effectLst/>
                <a:ea typeface="Calibri" panose="020F0502020204030204" pitchFamily="34" charset="0"/>
              </a:rPr>
              <a:t>Colorímetro Hach para nitrato y suministros asociados (celdas para la muestra, sobres de reactivos en polvo, paño de limpieza)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 err="1">
                <a:effectLst/>
                <a:ea typeface="Calibri" panose="020F0502020204030204" pitchFamily="34" charset="0"/>
              </a:rPr>
              <a:t>Protocolos</a:t>
            </a:r>
            <a:r>
              <a:rPr lang="en-US" sz="2000" dirty="0">
                <a:effectLst/>
                <a:ea typeface="Calibri" panose="020F0502020204030204" pitchFamily="34" charset="0"/>
              </a:rPr>
              <a:t> para el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nitrato</a:t>
            </a:r>
            <a:endParaRPr lang="es-AR" sz="2000" dirty="0">
              <a:effectLst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s-AR" sz="2000" dirty="0">
                <a:effectLst/>
                <a:ea typeface="Calibri" panose="020F0502020204030204" pitchFamily="34" charset="0"/>
              </a:rPr>
              <a:t>Colorímetro Hach para ortofosfato y suministros asociados (celdas para la muestra, sobres de reactivos en polvo, paño de limpieza)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 err="1">
                <a:effectLst/>
                <a:ea typeface="Calibri" panose="020F0502020204030204" pitchFamily="34" charset="0"/>
              </a:rPr>
              <a:t>Protocolos</a:t>
            </a:r>
            <a:r>
              <a:rPr lang="en-US" sz="2000" dirty="0">
                <a:effectLst/>
                <a:ea typeface="Calibri" panose="020F0502020204030204" pitchFamily="34" charset="0"/>
              </a:rPr>
              <a:t> para el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ortofosfato</a:t>
            </a:r>
            <a:endParaRPr lang="es-AR" sz="2000" dirty="0">
              <a:effectLst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 err="1">
                <a:effectLst/>
                <a:ea typeface="Calibri" panose="020F0502020204030204" pitchFamily="34" charset="0"/>
              </a:rPr>
              <a:t>Lápiz</a:t>
            </a:r>
            <a:r>
              <a:rPr lang="en-US" sz="2000" dirty="0">
                <a:effectLst/>
                <a:ea typeface="Calibri" panose="020F0502020204030204" pitchFamily="34" charset="0"/>
              </a:rPr>
              <a:t>/Rite in the rain</a:t>
            </a:r>
            <a:endParaRPr lang="es-AR" sz="2000" dirty="0">
              <a:effectLst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 err="1">
                <a:effectLst/>
                <a:ea typeface="Calibri" panose="020F0502020204030204" pitchFamily="34" charset="0"/>
              </a:rPr>
              <a:t>Guantes</a:t>
            </a:r>
            <a:endParaRPr lang="es-AR" sz="2000" dirty="0">
              <a:effectLst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 err="1">
                <a:effectLst/>
                <a:ea typeface="Calibri" panose="020F0502020204030204" pitchFamily="34" charset="0"/>
              </a:rPr>
              <a:t>Gafas</a:t>
            </a:r>
            <a:r>
              <a:rPr lang="en-US" sz="2000" dirty="0">
                <a:effectLst/>
                <a:ea typeface="Calibri" panose="020F0502020204030204" pitchFamily="34" charset="0"/>
              </a:rPr>
              <a:t> de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seguridad</a:t>
            </a:r>
            <a:endParaRPr lang="es-AR" sz="2000" dirty="0">
              <a:effectLst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 err="1">
                <a:effectLst/>
                <a:ea typeface="Calibri" panose="020F0502020204030204" pitchFamily="34" charset="0"/>
              </a:rPr>
              <a:t>Muestra</a:t>
            </a:r>
            <a:r>
              <a:rPr lang="en-US" sz="2000" dirty="0">
                <a:effectLst/>
                <a:ea typeface="Calibri" panose="020F0502020204030204" pitchFamily="34" charset="0"/>
              </a:rPr>
              <a:t> de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agua</a:t>
            </a:r>
            <a:endParaRPr lang="es-AR" sz="2000" dirty="0">
              <a:effectLst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 err="1">
                <a:effectLst/>
                <a:ea typeface="Calibri" panose="020F0502020204030204" pitchFamily="34" charset="0"/>
              </a:rPr>
              <a:t>Jarra</a:t>
            </a:r>
            <a:r>
              <a:rPr lang="en-US" sz="2000" dirty="0">
                <a:effectLst/>
                <a:ea typeface="Calibri" panose="020F0502020204030204" pitchFamily="34" charset="0"/>
              </a:rPr>
              <a:t> de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residuos</a:t>
            </a:r>
            <a:endParaRPr lang="es-AR" sz="2000" dirty="0">
              <a:effectLst/>
              <a:ea typeface="Calibri" panose="020F050202020403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s-AR" sz="2000" dirty="0">
                <a:effectLst/>
                <a:ea typeface="Calibri" panose="020F0502020204030204" pitchFamily="34" charset="0"/>
              </a:rPr>
              <a:t>Agua desionizada (para enjuagar/limpiar) </a:t>
            </a:r>
            <a:endParaRPr lang="en-US" sz="2000" dirty="0"/>
          </a:p>
          <a:p>
            <a:pPr marL="0" indent="0">
              <a:buNone/>
            </a:pPr>
            <a:r>
              <a:rPr lang="en-US" b="1" dirty="0" err="1"/>
              <a:t>Asegúrese</a:t>
            </a:r>
            <a:r>
              <a:rPr lang="en-US" b="1" dirty="0"/>
              <a:t> de </a:t>
            </a:r>
            <a:r>
              <a:rPr lang="en-US" b="1" dirty="0" err="1"/>
              <a:t>llevar</a:t>
            </a:r>
            <a:r>
              <a:rPr lang="en-US" b="1" dirty="0"/>
              <a:t> </a:t>
            </a:r>
            <a:r>
              <a:rPr lang="en-US" b="1" dirty="0" err="1"/>
              <a:t>siempre</a:t>
            </a:r>
            <a:r>
              <a:rPr lang="en-US" b="1" dirty="0"/>
              <a:t> GUANTES y LENTES DE SEGURIDAD </a:t>
            </a:r>
            <a:r>
              <a:rPr lang="en-US" b="1" dirty="0" err="1"/>
              <a:t>cuando</a:t>
            </a:r>
            <a:r>
              <a:rPr lang="en-US" b="1" dirty="0"/>
              <a:t> </a:t>
            </a:r>
            <a:r>
              <a:rPr lang="en-US" b="1" dirty="0" err="1"/>
              <a:t>manipule</a:t>
            </a:r>
            <a:r>
              <a:rPr lang="en-US" b="1" dirty="0"/>
              <a:t> </a:t>
            </a:r>
            <a:r>
              <a:rPr lang="en-US" b="1" dirty="0" err="1"/>
              <a:t>productos</a:t>
            </a:r>
            <a:r>
              <a:rPr lang="en-US" b="1" dirty="0"/>
              <a:t> </a:t>
            </a:r>
            <a:r>
              <a:rPr lang="en-US" b="1" dirty="0" err="1"/>
              <a:t>químicos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225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DE96-EB1B-704A-BFF8-B328F3F8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Nitratos</a:t>
            </a:r>
            <a:r>
              <a:rPr lang="en-US" b="1" dirty="0"/>
              <a:t>: </a:t>
            </a:r>
            <a:r>
              <a:rPr lang="en-US" b="1" dirty="0" err="1"/>
              <a:t>Procediemientos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48A5DE-6036-3F45-AFEB-84CFD188CE21}"/>
              </a:ext>
            </a:extLst>
          </p:cNvPr>
          <p:cNvSpPr txBox="1"/>
          <p:nvPr/>
        </p:nvSpPr>
        <p:spPr>
          <a:xfrm>
            <a:off x="955963" y="2757055"/>
            <a:ext cx="918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En</a:t>
            </a:r>
            <a:r>
              <a:rPr lang="en-US" sz="3200" dirty="0"/>
              <a:t> primer </a:t>
            </a:r>
            <a:r>
              <a:rPr lang="en-US" sz="3200" dirty="0" err="1"/>
              <a:t>lugar</a:t>
            </a:r>
            <a:r>
              <a:rPr lang="en-US" sz="3200" dirty="0"/>
              <a:t>, </a:t>
            </a:r>
            <a:r>
              <a:rPr lang="en-US" sz="3200" dirty="0" err="1"/>
              <a:t>repasemos</a:t>
            </a:r>
            <a:r>
              <a:rPr lang="en-US" sz="3200" dirty="0"/>
              <a:t> los </a:t>
            </a:r>
            <a:r>
              <a:rPr lang="en-US" sz="3200" dirty="0" err="1"/>
              <a:t>procedimientos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186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3947</TotalTime>
  <Words>772</Words>
  <Application>Microsoft Macintosh PowerPoint</Application>
  <PresentationFormat>Panorámica</PresentationFormat>
  <Paragraphs>126</Paragraphs>
  <Slides>33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Impact</vt:lpstr>
      <vt:lpstr>Office Theme</vt:lpstr>
      <vt:lpstr>Control de nutrientes</vt:lpstr>
      <vt:lpstr>Agenda</vt:lpstr>
      <vt:lpstr>Lectura del artículo de USGS</vt:lpstr>
      <vt:lpstr>Lectura del artículo de USGS</vt:lpstr>
      <vt:lpstr>Lectura del artículo de USGS: Debate</vt:lpstr>
      <vt:lpstr>Protocolos para el Control de nutrientes</vt:lpstr>
      <vt:lpstr>Colorímetros: ¿Cómo funcionan?</vt:lpstr>
      <vt:lpstr>Protocolos para el Control de nutrientes</vt:lpstr>
      <vt:lpstr>Nitratos: Procediemientos</vt:lpstr>
      <vt:lpstr>Nitratos: Procediemientos</vt:lpstr>
      <vt:lpstr>Nitratos: Procediemientos</vt:lpstr>
      <vt:lpstr>Nitratos: Procediemientos</vt:lpstr>
      <vt:lpstr>Nitratos: Procediemientos</vt:lpstr>
      <vt:lpstr>Nitratos: Procediemientos</vt:lpstr>
      <vt:lpstr>Nitratos: Procediemientos</vt:lpstr>
      <vt:lpstr>Nitratos: Procediemientos</vt:lpstr>
      <vt:lpstr>Nitratos: Procediemientos</vt:lpstr>
      <vt:lpstr>Nitratos: Procediemientos</vt:lpstr>
      <vt:lpstr>Nitratos: Procediemientos</vt:lpstr>
      <vt:lpstr>Nitratos: Procediemientos</vt:lpstr>
      <vt:lpstr>Nitratos: Procediemientos</vt:lpstr>
      <vt:lpstr>Ortofosfato: Procedimientos </vt:lpstr>
      <vt:lpstr>Ortofosfato: Procedimientos</vt:lpstr>
      <vt:lpstr>Ortofosfato: Procedimientos</vt:lpstr>
      <vt:lpstr>Ortofosfato: Procedimientos</vt:lpstr>
      <vt:lpstr>Ortofosfato: Procedimientos</vt:lpstr>
      <vt:lpstr>Creación de una ficha de datos</vt:lpstr>
      <vt:lpstr>Creación de una ficha de datos</vt:lpstr>
      <vt:lpstr>Presentación de PowerPoint</vt:lpstr>
      <vt:lpstr>Monitoero de nutrientes en el arroyo del campus </vt:lpstr>
      <vt:lpstr>Monitoero de nutrientes en el arroyo del campus </vt:lpstr>
      <vt:lpstr>Actividad de clausura</vt:lpstr>
      <vt:lpstr>Actividad de clausura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Watersheds</dc:title>
  <dc:creator>Microsoft Office User</dc:creator>
  <cp:lastModifiedBy>Ma.Verónica Choque Campos</cp:lastModifiedBy>
  <cp:revision>78</cp:revision>
  <dcterms:created xsi:type="dcterms:W3CDTF">2021-10-18T14:38:32Z</dcterms:created>
  <dcterms:modified xsi:type="dcterms:W3CDTF">2023-06-12T17:44:44Z</dcterms:modified>
</cp:coreProperties>
</file>