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sldIdLst>
    <p:sldId id="256" r:id="rId2"/>
    <p:sldId id="258" r:id="rId3"/>
    <p:sldId id="321" r:id="rId4"/>
    <p:sldId id="322" r:id="rId5"/>
    <p:sldId id="328" r:id="rId6"/>
    <p:sldId id="323" r:id="rId7"/>
    <p:sldId id="324" r:id="rId8"/>
    <p:sldId id="325" r:id="rId9"/>
    <p:sldId id="326" r:id="rId10"/>
    <p:sldId id="327" r:id="rId11"/>
    <p:sldId id="330" r:id="rId12"/>
    <p:sldId id="343" r:id="rId13"/>
    <p:sldId id="272" r:id="rId14"/>
    <p:sldId id="331" r:id="rId15"/>
    <p:sldId id="333" r:id="rId16"/>
    <p:sldId id="334" r:id="rId17"/>
    <p:sldId id="335" r:id="rId18"/>
    <p:sldId id="336" r:id="rId19"/>
    <p:sldId id="337" r:id="rId20"/>
    <p:sldId id="339" r:id="rId21"/>
    <p:sldId id="340" r:id="rId22"/>
    <p:sldId id="341" r:id="rId23"/>
    <p:sldId id="342" r:id="rId24"/>
    <p:sldId id="264"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4848"/>
  </p:normalViewPr>
  <p:slideViewPr>
    <p:cSldViewPr snapToGrid="0" snapToObjects="1">
      <p:cViewPr varScale="1">
        <p:scale>
          <a:sx n="91" d="100"/>
          <a:sy n="91" d="100"/>
        </p:scale>
        <p:origin x="128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A5CC43-731F-084F-A1B1-D9B9891A0817}" type="datetimeFigureOut">
              <a:rPr lang="en-US" smtClean="0"/>
              <a:t>3/28/22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B54B0F-F909-D442-8ED1-140544A4D891}" type="slidenum">
              <a:rPr lang="en-US" smtClean="0"/>
              <a:t>‹#›</a:t>
            </a:fld>
            <a:endParaRPr lang="en-US"/>
          </a:p>
        </p:txBody>
      </p:sp>
    </p:spTree>
    <p:extLst>
      <p:ext uri="{BB962C8B-B14F-4D97-AF65-F5344CB8AC3E}">
        <p14:creationId xmlns:p14="http://schemas.microsoft.com/office/powerpoint/2010/main" val="2452449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will be using a prepared water table (aluminum 9x13 pan with sand), various “pollutants” (sprinkles, vegetable oil, etc.), and a “storm event” (watering can) to demonstrate how pollutants can travel overland during a storm event to create nonpoint source pollution. </a:t>
            </a:r>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5</a:t>
            </a:fld>
            <a:endParaRPr lang="en-US"/>
          </a:p>
        </p:txBody>
      </p:sp>
    </p:spTree>
    <p:extLst>
      <p:ext uri="{BB962C8B-B14F-4D97-AF65-F5344CB8AC3E}">
        <p14:creationId xmlns:p14="http://schemas.microsoft.com/office/powerpoint/2010/main" val="27704554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23</a:t>
            </a:fld>
            <a:endParaRPr lang="en-US"/>
          </a:p>
        </p:txBody>
      </p:sp>
    </p:spTree>
    <p:extLst>
      <p:ext uri="{BB962C8B-B14F-4D97-AF65-F5344CB8AC3E}">
        <p14:creationId xmlns:p14="http://schemas.microsoft.com/office/powerpoint/2010/main" val="1682054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see lesson plan for potential questions</a:t>
            </a:r>
          </a:p>
        </p:txBody>
      </p:sp>
      <p:sp>
        <p:nvSpPr>
          <p:cNvPr id="4" name="Slide Number Placeholder 3"/>
          <p:cNvSpPr>
            <a:spLocks noGrp="1"/>
          </p:cNvSpPr>
          <p:nvPr>
            <p:ph type="sldNum" sz="quarter" idx="5"/>
          </p:nvPr>
        </p:nvSpPr>
        <p:spPr/>
        <p:txBody>
          <a:bodyPr/>
          <a:lstStyle/>
          <a:p>
            <a:fld id="{3CB54B0F-F909-D442-8ED1-140544A4D891}" type="slidenum">
              <a:rPr lang="en-US" smtClean="0"/>
              <a:t>11</a:t>
            </a:fld>
            <a:endParaRPr lang="en-US"/>
          </a:p>
        </p:txBody>
      </p:sp>
    </p:spTree>
    <p:extLst>
      <p:ext uri="{BB962C8B-B14F-4D97-AF65-F5344CB8AC3E}">
        <p14:creationId xmlns:p14="http://schemas.microsoft.com/office/powerpoint/2010/main" val="9531475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16</a:t>
            </a:fld>
            <a:endParaRPr lang="en-US"/>
          </a:p>
        </p:txBody>
      </p:sp>
    </p:spTree>
    <p:extLst>
      <p:ext uri="{BB962C8B-B14F-4D97-AF65-F5344CB8AC3E}">
        <p14:creationId xmlns:p14="http://schemas.microsoft.com/office/powerpoint/2010/main" val="2205154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17</a:t>
            </a:fld>
            <a:endParaRPr lang="en-US"/>
          </a:p>
        </p:txBody>
      </p:sp>
    </p:spTree>
    <p:extLst>
      <p:ext uri="{BB962C8B-B14F-4D97-AF65-F5344CB8AC3E}">
        <p14:creationId xmlns:p14="http://schemas.microsoft.com/office/powerpoint/2010/main" val="1752778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18</a:t>
            </a:fld>
            <a:endParaRPr lang="en-US"/>
          </a:p>
        </p:txBody>
      </p:sp>
    </p:spTree>
    <p:extLst>
      <p:ext uri="{BB962C8B-B14F-4D97-AF65-F5344CB8AC3E}">
        <p14:creationId xmlns:p14="http://schemas.microsoft.com/office/powerpoint/2010/main" val="24721446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19</a:t>
            </a:fld>
            <a:endParaRPr lang="en-US"/>
          </a:p>
        </p:txBody>
      </p:sp>
    </p:spTree>
    <p:extLst>
      <p:ext uri="{BB962C8B-B14F-4D97-AF65-F5344CB8AC3E}">
        <p14:creationId xmlns:p14="http://schemas.microsoft.com/office/powerpoint/2010/main" val="1295716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20</a:t>
            </a:fld>
            <a:endParaRPr lang="en-US"/>
          </a:p>
        </p:txBody>
      </p:sp>
    </p:spTree>
    <p:extLst>
      <p:ext uri="{BB962C8B-B14F-4D97-AF65-F5344CB8AC3E}">
        <p14:creationId xmlns:p14="http://schemas.microsoft.com/office/powerpoint/2010/main" val="1210058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21</a:t>
            </a:fld>
            <a:endParaRPr lang="en-US"/>
          </a:p>
        </p:txBody>
      </p:sp>
    </p:spTree>
    <p:extLst>
      <p:ext uri="{BB962C8B-B14F-4D97-AF65-F5344CB8AC3E}">
        <p14:creationId xmlns:p14="http://schemas.microsoft.com/office/powerpoint/2010/main" val="2998228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B54B0F-F909-D442-8ED1-140544A4D891}" type="slidenum">
              <a:rPr lang="en-US" smtClean="0"/>
              <a:t>22</a:t>
            </a:fld>
            <a:endParaRPr lang="en-US"/>
          </a:p>
        </p:txBody>
      </p:sp>
    </p:spTree>
    <p:extLst>
      <p:ext uri="{BB962C8B-B14F-4D97-AF65-F5344CB8AC3E}">
        <p14:creationId xmlns:p14="http://schemas.microsoft.com/office/powerpoint/2010/main" val="15939700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568D-727F-3A45-BD12-4694607FD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9C039C9-F663-A842-BD73-2B3D5B667D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72C9EDB-0FD9-FF41-9E6D-F1F635746C11}"/>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4EEA86E1-27F9-3241-9F20-2EE2510761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226FA3-1A59-364D-A516-4798C61B229B}"/>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843659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12A25-E618-0947-A302-6D8CB36C4D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549A9A-DAE1-DB4C-9EA0-F6D95DAE866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7EB16-D9A5-BA42-B270-E9895F69A77E}"/>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A1138578-5778-3044-B7C5-E27F4FE6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3E24E8-D78B-754A-9270-F80FC5FCECA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07077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32E8D7-8461-0141-9286-68435D4C67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077AB6-0E6B-4A4E-9276-11E107792A76}"/>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B7C1E3-A3B3-FA4A-A39F-FB06BE271E79}"/>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951049AD-5FC6-F145-9DE5-537B33CB9F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F34CF4-AF9F-F341-8655-72F26F46AD03}"/>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70698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39AD-3985-8148-BC4C-6738017ECA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980A70-8F20-B64D-9E18-0D850CA7D694}"/>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ED57B1-BE49-D442-BF1B-6E6BDF0BB7E2}"/>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38EAACA0-D023-2D44-8BB4-816DDC68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20BB9-5871-264D-A501-4F6EA4EE58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791922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F0408-ACD9-D341-A407-AC60BF0C5E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931C94-6D94-ED4A-BD1B-29C91DEA2F7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DD557E7-62E7-4048-96A6-982999F9D0E1}"/>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ACF09EC8-C399-934E-AF0A-A94912BB1D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3CC035-FF69-2C4B-BC0C-D216C340318D}"/>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3587111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64FD9-8B90-E743-B398-9A9CD0F8FE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EFDE15-ADF6-824A-AAD2-6696F2C0AFD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682EE41-3E13-8F46-949C-C3547812307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4DF846-CCB2-4941-9434-B7A1F3AAFB15}"/>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6" name="Footer Placeholder 5">
            <a:extLst>
              <a:ext uri="{FF2B5EF4-FFF2-40B4-BE49-F238E27FC236}">
                <a16:creationId xmlns:a16="http://schemas.microsoft.com/office/drawing/2014/main" id="{7EC68C12-7766-0D4C-ACE5-E7D1601EA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37C92A-A852-D443-953C-C1179EDA9EB9}"/>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167975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5BAC6-BD18-8F4B-87EF-6F6E2F8FAA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6AF71F-4BDF-F349-A2EB-FC3126EE39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F12A71-020C-7044-BCB0-0FDCA387A45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E1DBA-D4FB-184E-8D42-32A7E7E6B0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650CAB0-5406-D14D-8979-370B4609423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751B6D-FD9E-0C41-9201-EB66C9A98802}"/>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8" name="Footer Placeholder 7">
            <a:extLst>
              <a:ext uri="{FF2B5EF4-FFF2-40B4-BE49-F238E27FC236}">
                <a16:creationId xmlns:a16="http://schemas.microsoft.com/office/drawing/2014/main" id="{EFFD04BD-35F4-9943-BF06-E0EC3842D4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9AEF12-2A9D-2A46-A153-477B67DA926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117284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E074B-332C-4249-B090-635D445E911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E594C2-A0E9-2749-B925-9D48CF669B00}"/>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4" name="Footer Placeholder 3">
            <a:extLst>
              <a:ext uri="{FF2B5EF4-FFF2-40B4-BE49-F238E27FC236}">
                <a16:creationId xmlns:a16="http://schemas.microsoft.com/office/drawing/2014/main" id="{BB3A96BD-B489-1D49-A6D0-14AC8AFAB3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A53446F-8749-904B-85B2-A45F98531B42}"/>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040547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567E30-445B-144E-85CD-00D7809BABCD}"/>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3" name="Footer Placeholder 2">
            <a:extLst>
              <a:ext uri="{FF2B5EF4-FFF2-40B4-BE49-F238E27FC236}">
                <a16:creationId xmlns:a16="http://schemas.microsoft.com/office/drawing/2014/main" id="{17AEF9E4-DF33-A64E-B1ED-BB255CF8B6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9B213C-6DA5-F34D-ADD7-96AFF8B728C0}"/>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1507941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A5DBE-848C-A74E-BDC2-C011D96B97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00D72C-5652-2740-AE30-0EC077A787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7C00A0F-1EB3-904C-B6A4-DD5A6FEF4A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398D44C-EB58-C742-AF9D-6B08B23B6772}"/>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6" name="Footer Placeholder 5">
            <a:extLst>
              <a:ext uri="{FF2B5EF4-FFF2-40B4-BE49-F238E27FC236}">
                <a16:creationId xmlns:a16="http://schemas.microsoft.com/office/drawing/2014/main" id="{519E25BE-7AAD-6249-83B2-765B702263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71FF23-9252-7641-B7EF-046992EA3788}"/>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635573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2904-E832-2742-AA75-3B11616258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2E4317-28C2-CD49-AE14-4A1114B403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C281E00-4629-074F-84E3-92074F6011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8DFDE7B-8B82-5847-8CD4-9C93B6C470E7}"/>
              </a:ext>
            </a:extLst>
          </p:cNvPr>
          <p:cNvSpPr>
            <a:spLocks noGrp="1"/>
          </p:cNvSpPr>
          <p:nvPr>
            <p:ph type="dt" sz="half" idx="10"/>
          </p:nvPr>
        </p:nvSpPr>
        <p:spPr/>
        <p:txBody>
          <a:bodyPr/>
          <a:lstStyle/>
          <a:p>
            <a:fld id="{679726A4-490C-9740-A1BE-3306EA400905}" type="datetimeFigureOut">
              <a:rPr lang="en-US" smtClean="0"/>
              <a:t>3/28/22</a:t>
            </a:fld>
            <a:endParaRPr lang="en-US"/>
          </a:p>
        </p:txBody>
      </p:sp>
      <p:sp>
        <p:nvSpPr>
          <p:cNvPr id="6" name="Footer Placeholder 5">
            <a:extLst>
              <a:ext uri="{FF2B5EF4-FFF2-40B4-BE49-F238E27FC236}">
                <a16:creationId xmlns:a16="http://schemas.microsoft.com/office/drawing/2014/main" id="{FFEBCC26-F73D-7244-9788-49EA029FBC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1F308-B476-6E43-A3C0-2D5258680DCC}"/>
              </a:ext>
            </a:extLst>
          </p:cNvPr>
          <p:cNvSpPr>
            <a:spLocks noGrp="1"/>
          </p:cNvSpPr>
          <p:nvPr>
            <p:ph type="sldNum" sz="quarter" idx="12"/>
          </p:nvPr>
        </p:nvSpPr>
        <p:spPr/>
        <p:txBody>
          <a:bodyPr/>
          <a:lstStyle/>
          <a:p>
            <a:fld id="{2FCACD78-33E6-F14B-A93F-EC19FE720B84}" type="slidenum">
              <a:rPr lang="en-US" smtClean="0"/>
              <a:t>‹#›</a:t>
            </a:fld>
            <a:endParaRPr lang="en-US"/>
          </a:p>
        </p:txBody>
      </p:sp>
    </p:spTree>
    <p:extLst>
      <p:ext uri="{BB962C8B-B14F-4D97-AF65-F5344CB8AC3E}">
        <p14:creationId xmlns:p14="http://schemas.microsoft.com/office/powerpoint/2010/main" val="498743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C8F0BE-BF0A-B242-BB8A-E6EDF79464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B8B48-2F22-5042-8753-72912406DA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01919B-A2BD-544F-851D-F3F5B20B8F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9726A4-490C-9740-A1BE-3306EA400905}" type="datetimeFigureOut">
              <a:rPr lang="en-US" smtClean="0"/>
              <a:t>3/28/22</a:t>
            </a:fld>
            <a:endParaRPr lang="en-US"/>
          </a:p>
        </p:txBody>
      </p:sp>
      <p:sp>
        <p:nvSpPr>
          <p:cNvPr id="5" name="Footer Placeholder 4">
            <a:extLst>
              <a:ext uri="{FF2B5EF4-FFF2-40B4-BE49-F238E27FC236}">
                <a16:creationId xmlns:a16="http://schemas.microsoft.com/office/drawing/2014/main" id="{DC9B4409-3E93-C343-96E8-844D470736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0CC3577-36FE-3546-9A77-4A6F71D2C1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CACD78-33E6-F14B-A93F-EC19FE720B84}" type="slidenum">
              <a:rPr lang="en-US" smtClean="0"/>
              <a:t>‹#›</a:t>
            </a:fld>
            <a:endParaRPr lang="en-US"/>
          </a:p>
        </p:txBody>
      </p:sp>
      <p:pic>
        <p:nvPicPr>
          <p:cNvPr id="7" name="Picture 6">
            <a:extLst>
              <a:ext uri="{FF2B5EF4-FFF2-40B4-BE49-F238E27FC236}">
                <a16:creationId xmlns:a16="http://schemas.microsoft.com/office/drawing/2014/main" id="{34AA048E-A52E-F040-838F-45BA99C5F187}"/>
              </a:ext>
            </a:extLst>
          </p:cNvPr>
          <p:cNvPicPr>
            <a:picLocks noChangeAspect="1"/>
          </p:cNvPicPr>
          <p:nvPr userDrawn="1"/>
        </p:nvPicPr>
        <p:blipFill>
          <a:blip r:embed="rId13"/>
          <a:stretch>
            <a:fillRect/>
          </a:stretch>
        </p:blipFill>
        <p:spPr>
          <a:xfrm>
            <a:off x="-102732" y="5896655"/>
            <a:ext cx="1147762" cy="1147762"/>
          </a:xfrm>
          <a:prstGeom prst="rect">
            <a:avLst/>
          </a:prstGeom>
        </p:spPr>
      </p:pic>
    </p:spTree>
    <p:extLst>
      <p:ext uri="{BB962C8B-B14F-4D97-AF65-F5344CB8AC3E}">
        <p14:creationId xmlns:p14="http://schemas.microsoft.com/office/powerpoint/2010/main" val="606242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phmN-IpR3xw" TargetMode="External"/><Relationship Id="rId2" Type="http://schemas.openxmlformats.org/officeDocument/2006/relationships/hyperlink" Target="https://www.youtube.com/watch?v=ekACmEJLK2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C13D-DCD5-1248-BBB9-60272B5D837F}"/>
              </a:ext>
            </a:extLst>
          </p:cNvPr>
          <p:cNvSpPr>
            <a:spLocks noGrp="1"/>
          </p:cNvSpPr>
          <p:nvPr>
            <p:ph type="ctrTitle"/>
          </p:nvPr>
        </p:nvSpPr>
        <p:spPr/>
        <p:txBody>
          <a:bodyPr/>
          <a:lstStyle/>
          <a:p>
            <a:r>
              <a:rPr lang="en-US" b="1" dirty="0"/>
              <a:t>Point Source and Nonpoint Source Pollution</a:t>
            </a:r>
          </a:p>
        </p:txBody>
      </p:sp>
      <p:sp>
        <p:nvSpPr>
          <p:cNvPr id="3" name="Subtitle 2">
            <a:extLst>
              <a:ext uri="{FF2B5EF4-FFF2-40B4-BE49-F238E27FC236}">
                <a16:creationId xmlns:a16="http://schemas.microsoft.com/office/drawing/2014/main" id="{293F69CF-A8EC-4140-8A7B-9BEC3A2333AD}"/>
              </a:ext>
            </a:extLst>
          </p:cNvPr>
          <p:cNvSpPr>
            <a:spLocks noGrp="1"/>
          </p:cNvSpPr>
          <p:nvPr>
            <p:ph type="subTitle" idx="1"/>
          </p:nvPr>
        </p:nvSpPr>
        <p:spPr/>
        <p:txBody>
          <a:bodyPr/>
          <a:lstStyle/>
          <a:p>
            <a:r>
              <a:rPr lang="en-US"/>
              <a:t>Learning Module #7</a:t>
            </a:r>
            <a:endParaRPr lang="en-US" dirty="0"/>
          </a:p>
        </p:txBody>
      </p:sp>
    </p:spTree>
    <p:extLst>
      <p:ext uri="{BB962C8B-B14F-4D97-AF65-F5344CB8AC3E}">
        <p14:creationId xmlns:p14="http://schemas.microsoft.com/office/powerpoint/2010/main" val="2389539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lnSpcReduction="10000"/>
          </a:bodyPr>
          <a:lstStyle/>
          <a:p>
            <a:pPr marL="0" lvl="0" indent="0">
              <a:buNone/>
            </a:pPr>
            <a:r>
              <a:rPr lang="en-US" dirty="0"/>
              <a:t>8. Analyze the data: did the pH of the water change after the storm event? If so, what evidence can you find to explain the change? –</a:t>
            </a:r>
            <a:r>
              <a:rPr lang="en-US" b="1" i="1" u="sng" dirty="0"/>
              <a:t> Use the handout for this!</a:t>
            </a:r>
          </a:p>
          <a:p>
            <a:pPr marL="0" lvl="0" indent="0">
              <a:buNone/>
            </a:pPr>
            <a:endParaRPr lang="en-US" dirty="0"/>
          </a:p>
          <a:p>
            <a:pPr marL="0" lvl="0" indent="0">
              <a:buNone/>
            </a:pPr>
            <a:r>
              <a:rPr lang="en-US" dirty="0"/>
              <a:t>9. Write: compare and contrast the before and after storm observations. Write a short description of how the storm water affected the pollutants.  --  </a:t>
            </a:r>
            <a:r>
              <a:rPr lang="en-US" b="1" i="1" u="sng" dirty="0"/>
              <a:t>Use the handout for this!</a:t>
            </a:r>
          </a:p>
          <a:p>
            <a:pPr marL="0" lvl="0" indent="0">
              <a:buNone/>
            </a:pPr>
            <a:endParaRPr lang="en-US" dirty="0"/>
          </a:p>
          <a:p>
            <a:pPr marL="0" lvl="0" indent="0">
              <a:buNone/>
            </a:pPr>
            <a:r>
              <a:rPr lang="en-US" dirty="0"/>
              <a:t>**Note – you can ignore the part on the worksheet about the mystery toxic (we did not do this part). </a:t>
            </a:r>
          </a:p>
          <a:p>
            <a:pPr marL="0" lvl="0" indent="0">
              <a:buNone/>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Stream Table Investigation </a:t>
            </a:r>
          </a:p>
        </p:txBody>
      </p:sp>
    </p:spTree>
    <p:extLst>
      <p:ext uri="{BB962C8B-B14F-4D97-AF65-F5344CB8AC3E}">
        <p14:creationId xmlns:p14="http://schemas.microsoft.com/office/powerpoint/2010/main" val="3529779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0" lvl="0" indent="0">
              <a:buNone/>
            </a:pPr>
            <a:endParaRPr lang="en-US" dirty="0"/>
          </a:p>
          <a:p>
            <a:pPr marL="0" lvl="0" indent="0">
              <a:buNone/>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Stream Table Investigation: Discussion </a:t>
            </a:r>
          </a:p>
        </p:txBody>
      </p:sp>
    </p:spTree>
    <p:extLst>
      <p:ext uri="{BB962C8B-B14F-4D97-AF65-F5344CB8AC3E}">
        <p14:creationId xmlns:p14="http://schemas.microsoft.com/office/powerpoint/2010/main" val="96042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4310895" y="1074509"/>
            <a:ext cx="3570209" cy="4708981"/>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Take </a:t>
            </a:r>
          </a:p>
          <a:p>
            <a:pPr algn="ctr"/>
            <a:r>
              <a:rPr lang="en-US" sz="10000" dirty="0">
                <a:latin typeface="Impact" panose="020B0806030902050204" pitchFamily="34" charset="0"/>
              </a:rPr>
              <a:t>a </a:t>
            </a:r>
          </a:p>
          <a:p>
            <a:pPr algn="ctr"/>
            <a:r>
              <a:rPr lang="en-US" sz="10000" dirty="0">
                <a:latin typeface="Impact" panose="020B0806030902050204" pitchFamily="34" charset="0"/>
              </a:rPr>
              <a:t>break!</a:t>
            </a:r>
          </a:p>
        </p:txBody>
      </p:sp>
    </p:spTree>
    <p:extLst>
      <p:ext uri="{BB962C8B-B14F-4D97-AF65-F5344CB8AC3E}">
        <p14:creationId xmlns:p14="http://schemas.microsoft.com/office/powerpoint/2010/main" val="1117151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 Activity</a:t>
            </a:r>
          </a:p>
        </p:txBody>
      </p:sp>
      <p:sp>
        <p:nvSpPr>
          <p:cNvPr id="3" name="Content Placeholder 2">
            <a:extLst>
              <a:ext uri="{FF2B5EF4-FFF2-40B4-BE49-F238E27FC236}">
                <a16:creationId xmlns:a16="http://schemas.microsoft.com/office/drawing/2014/main" id="{070F09BE-ACF7-A34C-B663-1DDDCF3EC68A}"/>
              </a:ext>
            </a:extLst>
          </p:cNvPr>
          <p:cNvSpPr>
            <a:spLocks noGrp="1"/>
          </p:cNvSpPr>
          <p:nvPr>
            <p:ph idx="1"/>
          </p:nvPr>
        </p:nvSpPr>
        <p:spPr/>
        <p:txBody>
          <a:bodyPr/>
          <a:lstStyle/>
          <a:p>
            <a:pPr marL="0" indent="0">
              <a:buNone/>
            </a:pPr>
            <a:r>
              <a:rPr lang="en-US" u="sng" dirty="0"/>
              <a:t>Instructions:</a:t>
            </a:r>
          </a:p>
          <a:p>
            <a:pPr marL="0" indent="0">
              <a:buNone/>
            </a:pPr>
            <a:r>
              <a:rPr lang="en-US" dirty="0"/>
              <a:t>We are going to watch two short videos on pollution. </a:t>
            </a:r>
          </a:p>
          <a:p>
            <a:pPr marL="514350" lvl="0" indent="-514350">
              <a:buFont typeface="+mj-lt"/>
              <a:buAutoNum type="arabicPeriod"/>
            </a:pPr>
            <a:r>
              <a:rPr lang="en-US" dirty="0"/>
              <a:t>As we watch each video, write down examples of point source pollution and nonpoint source pollution on your worksheet. We will also pause for a few minutes after each video to give you more time to write. </a:t>
            </a:r>
          </a:p>
        </p:txBody>
      </p:sp>
    </p:spTree>
    <p:extLst>
      <p:ext uri="{BB962C8B-B14F-4D97-AF65-F5344CB8AC3E}">
        <p14:creationId xmlns:p14="http://schemas.microsoft.com/office/powerpoint/2010/main" val="339485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 Activity</a:t>
            </a:r>
          </a:p>
        </p:txBody>
      </p:sp>
      <p:sp>
        <p:nvSpPr>
          <p:cNvPr id="3" name="Content Placeholder 2">
            <a:extLst>
              <a:ext uri="{FF2B5EF4-FFF2-40B4-BE49-F238E27FC236}">
                <a16:creationId xmlns:a16="http://schemas.microsoft.com/office/drawing/2014/main" id="{070F09BE-ACF7-A34C-B663-1DDDCF3EC68A}"/>
              </a:ext>
            </a:extLst>
          </p:cNvPr>
          <p:cNvSpPr>
            <a:spLocks noGrp="1"/>
          </p:cNvSpPr>
          <p:nvPr>
            <p:ph idx="1"/>
          </p:nvPr>
        </p:nvSpPr>
        <p:spPr/>
        <p:txBody>
          <a:bodyPr/>
          <a:lstStyle/>
          <a:p>
            <a:pPr marL="0" indent="0">
              <a:buNone/>
            </a:pPr>
            <a:r>
              <a:rPr lang="en-US" u="sng" dirty="0"/>
              <a:t>Video 1: “Source of Water Pollution”</a:t>
            </a:r>
          </a:p>
          <a:p>
            <a:pPr marL="0" indent="0">
              <a:buNone/>
            </a:pPr>
            <a:r>
              <a:rPr lang="en-US" dirty="0">
                <a:hlinkClick r:id="rId2"/>
              </a:rPr>
              <a:t>https://</a:t>
            </a:r>
            <a:r>
              <a:rPr lang="en-US" dirty="0" err="1">
                <a:hlinkClick r:id="rId2"/>
              </a:rPr>
              <a:t>www.youtube.com</a:t>
            </a:r>
            <a:r>
              <a:rPr lang="en-US" dirty="0">
                <a:hlinkClick r:id="rId2"/>
              </a:rPr>
              <a:t>/</a:t>
            </a:r>
            <a:r>
              <a:rPr lang="en-US" dirty="0" err="1">
                <a:hlinkClick r:id="rId2"/>
              </a:rPr>
              <a:t>watch?v</a:t>
            </a:r>
            <a:r>
              <a:rPr lang="en-US" dirty="0">
                <a:hlinkClick r:id="rId2"/>
              </a:rPr>
              <a:t>=ekACmEJLK2Q</a:t>
            </a:r>
            <a:endParaRPr lang="en-US" dirty="0"/>
          </a:p>
          <a:p>
            <a:pPr marL="0" indent="0">
              <a:buNone/>
            </a:pPr>
            <a:endParaRPr lang="en-US" u="sng" dirty="0"/>
          </a:p>
          <a:p>
            <a:pPr marL="0" indent="0">
              <a:buNone/>
            </a:pPr>
            <a:endParaRPr lang="en-US" u="sng" dirty="0"/>
          </a:p>
          <a:p>
            <a:pPr marL="0" indent="0">
              <a:buNone/>
            </a:pPr>
            <a:r>
              <a:rPr lang="en-US" u="sng" dirty="0"/>
              <a:t>Video 2: “What is nonpoint source pollution?”</a:t>
            </a:r>
            <a:endParaRPr lang="en-US" dirty="0"/>
          </a:p>
          <a:p>
            <a:pPr marL="0" indent="0">
              <a:buNone/>
            </a:pPr>
            <a:r>
              <a:rPr lang="en-US" u="sng" dirty="0">
                <a:hlinkClick r:id="rId3"/>
              </a:rPr>
              <a:t>https://www.youtube.com/watch?v=phmN-IpR3xw</a:t>
            </a:r>
            <a:endParaRPr lang="en-US" dirty="0"/>
          </a:p>
          <a:p>
            <a:pPr marL="0" indent="0">
              <a:buNone/>
            </a:pPr>
            <a:endParaRPr lang="en-US" dirty="0"/>
          </a:p>
        </p:txBody>
      </p:sp>
    </p:spTree>
    <p:extLst>
      <p:ext uri="{BB962C8B-B14F-4D97-AF65-F5344CB8AC3E}">
        <p14:creationId xmlns:p14="http://schemas.microsoft.com/office/powerpoint/2010/main" val="979753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 Activity</a:t>
            </a:r>
          </a:p>
        </p:txBody>
      </p:sp>
      <p:graphicFrame>
        <p:nvGraphicFramePr>
          <p:cNvPr id="7" name="Content Placeholder 6">
            <a:extLst>
              <a:ext uri="{FF2B5EF4-FFF2-40B4-BE49-F238E27FC236}">
                <a16:creationId xmlns:a16="http://schemas.microsoft.com/office/drawing/2014/main" id="{7E4F4D42-B0AF-D147-BEDB-C335DE8788E1}"/>
              </a:ext>
            </a:extLst>
          </p:cNvPr>
          <p:cNvGraphicFramePr>
            <a:graphicFrameLocks noGrp="1"/>
          </p:cNvGraphicFramePr>
          <p:nvPr>
            <p:ph idx="1"/>
            <p:extLst>
              <p:ext uri="{D42A27DB-BD31-4B8C-83A1-F6EECF244321}">
                <p14:modId xmlns:p14="http://schemas.microsoft.com/office/powerpoint/2010/main" val="3867963854"/>
              </p:ext>
            </p:extLst>
          </p:nvPr>
        </p:nvGraphicFramePr>
        <p:xfrm>
          <a:off x="838200" y="1825625"/>
          <a:ext cx="10515600" cy="4302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729230279"/>
                    </a:ext>
                  </a:extLst>
                </a:gridCol>
                <a:gridCol w="5257800">
                  <a:extLst>
                    <a:ext uri="{9D8B030D-6E8A-4147-A177-3AD203B41FA5}">
                      <a16:colId xmlns:a16="http://schemas.microsoft.com/office/drawing/2014/main" val="1673686187"/>
                    </a:ext>
                  </a:extLst>
                </a:gridCol>
              </a:tblGrid>
              <a:tr h="370840">
                <a:tc>
                  <a:txBody>
                    <a:bodyPr/>
                    <a:lstStyle/>
                    <a:p>
                      <a:pPr algn="ctr"/>
                      <a:r>
                        <a:rPr lang="en-US" dirty="0"/>
                        <a:t>Examples of point source pollution</a:t>
                      </a:r>
                    </a:p>
                  </a:txBody>
                  <a:tcPr/>
                </a:tc>
                <a:tc>
                  <a:txBody>
                    <a:bodyPr/>
                    <a:lstStyle/>
                    <a:p>
                      <a:pPr algn="ctr"/>
                      <a:r>
                        <a:rPr lang="en-US" dirty="0"/>
                        <a:t>Examples of nonpoint source pollution</a:t>
                      </a:r>
                    </a:p>
                  </a:txBody>
                  <a:tcPr/>
                </a:tc>
                <a:extLst>
                  <a:ext uri="{0D108BD9-81ED-4DB2-BD59-A6C34878D82A}">
                    <a16:rowId xmlns:a16="http://schemas.microsoft.com/office/drawing/2014/main" val="3467365031"/>
                  </a:ext>
                </a:extLst>
              </a:tr>
              <a:tr h="370840">
                <a:tc>
                  <a: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txBody>
                  <a:tcPr/>
                </a:tc>
                <a:tc>
                  <a:txBody>
                    <a:bodyPr/>
                    <a:lstStyle/>
                    <a:p>
                      <a:endParaRPr lang="en-US"/>
                    </a:p>
                  </a:txBody>
                  <a:tcPr/>
                </a:tc>
                <a:extLst>
                  <a:ext uri="{0D108BD9-81ED-4DB2-BD59-A6C34878D82A}">
                    <a16:rowId xmlns:a16="http://schemas.microsoft.com/office/drawing/2014/main" val="1644628114"/>
                  </a:ext>
                </a:extLst>
              </a:tr>
            </a:tbl>
          </a:graphicData>
        </a:graphic>
      </p:graphicFrame>
    </p:spTree>
    <p:extLst>
      <p:ext uri="{BB962C8B-B14F-4D97-AF65-F5344CB8AC3E}">
        <p14:creationId xmlns:p14="http://schemas.microsoft.com/office/powerpoint/2010/main" val="1930621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Video Activity</a:t>
            </a:r>
          </a:p>
        </p:txBody>
      </p:sp>
      <p:sp>
        <p:nvSpPr>
          <p:cNvPr id="5" name="Content Placeholder 4">
            <a:extLst>
              <a:ext uri="{FF2B5EF4-FFF2-40B4-BE49-F238E27FC236}">
                <a16:creationId xmlns:a16="http://schemas.microsoft.com/office/drawing/2014/main" id="{1984AD61-8820-D944-A959-BF460A400050}"/>
              </a:ext>
            </a:extLst>
          </p:cNvPr>
          <p:cNvSpPr>
            <a:spLocks noGrp="1"/>
          </p:cNvSpPr>
          <p:nvPr>
            <p:ph idx="1"/>
          </p:nvPr>
        </p:nvSpPr>
        <p:spPr/>
        <p:txBody>
          <a:bodyPr/>
          <a:lstStyle/>
          <a:p>
            <a:r>
              <a:rPr lang="en-US" dirty="0"/>
              <a:t>Let’s work together as a class to come up with definitions for:</a:t>
            </a:r>
          </a:p>
          <a:p>
            <a:pPr lvl="1"/>
            <a:r>
              <a:rPr lang="en-US" dirty="0"/>
              <a:t>Point source pollution—</a:t>
            </a:r>
          </a:p>
          <a:p>
            <a:endParaRPr lang="en-US" dirty="0"/>
          </a:p>
          <a:p>
            <a:pPr lvl="1"/>
            <a:r>
              <a:rPr lang="en-US" dirty="0"/>
              <a:t>Nonpoint source pollution—</a:t>
            </a:r>
          </a:p>
          <a:p>
            <a:endParaRPr lang="en-US" dirty="0"/>
          </a:p>
          <a:p>
            <a:pPr lvl="1"/>
            <a:r>
              <a:rPr lang="en-US" dirty="0"/>
              <a:t>Nutrients--</a:t>
            </a:r>
          </a:p>
        </p:txBody>
      </p:sp>
    </p:spTree>
    <p:extLst>
      <p:ext uri="{BB962C8B-B14F-4D97-AF65-F5344CB8AC3E}">
        <p14:creationId xmlns:p14="http://schemas.microsoft.com/office/powerpoint/2010/main" val="116612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The Pucker Effect Activity </a:t>
            </a:r>
          </a:p>
        </p:txBody>
      </p:sp>
    </p:spTree>
    <p:extLst>
      <p:ext uri="{BB962C8B-B14F-4D97-AF65-F5344CB8AC3E}">
        <p14:creationId xmlns:p14="http://schemas.microsoft.com/office/powerpoint/2010/main" val="42798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The Pucker Effect Activity </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normAutofit/>
          </a:bodyPr>
          <a:lstStyle/>
          <a:p>
            <a:r>
              <a:rPr lang="en-US" dirty="0"/>
              <a:t>1. Each group is a well-drilling company (team) that tests groundwater quality. </a:t>
            </a:r>
          </a:p>
          <a:p>
            <a:endParaRPr lang="en-US" dirty="0"/>
          </a:p>
          <a:p>
            <a:r>
              <a:rPr lang="en-US" dirty="0"/>
              <a:t>2. Fill each pan with 6cm of sand. </a:t>
            </a:r>
          </a:p>
          <a:p>
            <a:endParaRPr lang="en-US" dirty="0"/>
          </a:p>
          <a:p>
            <a:r>
              <a:rPr lang="en-US" dirty="0"/>
              <a:t>3. Mark one long end of the tray with an ”X”. </a:t>
            </a:r>
          </a:p>
          <a:p>
            <a:pPr marL="0" indent="0">
              <a:buNone/>
            </a:pPr>
            <a:endParaRPr lang="en-US" dirty="0"/>
          </a:p>
          <a:p>
            <a:pPr marL="0" indent="0">
              <a:buNone/>
            </a:pPr>
            <a:r>
              <a:rPr lang="en-US" dirty="0"/>
              <a:t> </a:t>
            </a:r>
          </a:p>
        </p:txBody>
      </p:sp>
    </p:spTree>
    <p:extLst>
      <p:ext uri="{BB962C8B-B14F-4D97-AF65-F5344CB8AC3E}">
        <p14:creationId xmlns:p14="http://schemas.microsoft.com/office/powerpoint/2010/main" val="7143214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The Pucker Effect Activity </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lstStyle/>
          <a:p>
            <a:r>
              <a:rPr lang="en-US" dirty="0"/>
              <a:t>4. Bury a small pile of lemonade-flavored powder drink mix somewhere in the container (see How to Hide and Seek Your Contaminant). </a:t>
            </a:r>
          </a:p>
          <a:p>
            <a:endParaRPr lang="en-US" dirty="0"/>
          </a:p>
          <a:p>
            <a:r>
              <a:rPr lang="en-US" dirty="0"/>
              <a:t>5. Sketch a ma showing where you have hidden the contaminant on </a:t>
            </a:r>
            <a:r>
              <a:rPr lang="en-US" u="sng" dirty="0"/>
              <a:t>graph paper</a:t>
            </a:r>
            <a:r>
              <a:rPr lang="en-US" dirty="0"/>
              <a:t>. </a:t>
            </a:r>
            <a:r>
              <a:rPr lang="en-US" b="1" dirty="0"/>
              <a:t>BE SNEAKY AND KEEP THIS A SECRET!!! </a:t>
            </a:r>
          </a:p>
          <a:p>
            <a:endParaRPr lang="en-US" b="1" dirty="0"/>
          </a:p>
          <a:p>
            <a:r>
              <a:rPr lang="en-US" dirty="0"/>
              <a:t>6. Switch pans with the other team.</a:t>
            </a:r>
          </a:p>
        </p:txBody>
      </p:sp>
    </p:spTree>
    <p:extLst>
      <p:ext uri="{BB962C8B-B14F-4D97-AF65-F5344CB8AC3E}">
        <p14:creationId xmlns:p14="http://schemas.microsoft.com/office/powerpoint/2010/main" val="425235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7E2C-E84D-1448-8726-EE9B9907D91A}"/>
              </a:ext>
            </a:extLst>
          </p:cNvPr>
          <p:cNvSpPr>
            <a:spLocks noGrp="1"/>
          </p:cNvSpPr>
          <p:nvPr>
            <p:ph type="title"/>
          </p:nvPr>
        </p:nvSpPr>
        <p:spPr>
          <a:xfrm>
            <a:off x="0" y="0"/>
            <a:ext cx="10515600" cy="1325563"/>
          </a:xfrm>
        </p:spPr>
        <p:txBody>
          <a:bodyPr/>
          <a:lstStyle/>
          <a:p>
            <a:r>
              <a:rPr lang="en-US" b="1" dirty="0"/>
              <a:t>Agenda</a:t>
            </a:r>
          </a:p>
        </p:txBody>
      </p:sp>
      <p:graphicFrame>
        <p:nvGraphicFramePr>
          <p:cNvPr id="4" name="Content Placeholder 3">
            <a:extLst>
              <a:ext uri="{FF2B5EF4-FFF2-40B4-BE49-F238E27FC236}">
                <a16:creationId xmlns:a16="http://schemas.microsoft.com/office/drawing/2014/main" id="{9149E5B5-9B6C-324C-9D31-1E8FB39FC989}"/>
              </a:ext>
            </a:extLst>
          </p:cNvPr>
          <p:cNvGraphicFramePr>
            <a:graphicFrameLocks noGrp="1"/>
          </p:cNvGraphicFramePr>
          <p:nvPr>
            <p:ph idx="1"/>
            <p:extLst>
              <p:ext uri="{D42A27DB-BD31-4B8C-83A1-F6EECF244321}">
                <p14:modId xmlns:p14="http://schemas.microsoft.com/office/powerpoint/2010/main" val="2087403975"/>
              </p:ext>
            </p:extLst>
          </p:nvPr>
        </p:nvGraphicFramePr>
        <p:xfrm>
          <a:off x="753533" y="937569"/>
          <a:ext cx="10515600" cy="5303520"/>
        </p:xfrm>
        <a:graphic>
          <a:graphicData uri="http://schemas.openxmlformats.org/drawingml/2006/table">
            <a:tbl>
              <a:tblPr firstRow="1" bandRow="1">
                <a:tableStyleId>{2D5ABB26-0587-4C30-8999-92F81FD0307C}</a:tableStyleId>
              </a:tblPr>
              <a:tblGrid>
                <a:gridCol w="1588752">
                  <a:extLst>
                    <a:ext uri="{9D8B030D-6E8A-4147-A177-3AD203B41FA5}">
                      <a16:colId xmlns:a16="http://schemas.microsoft.com/office/drawing/2014/main" val="1524927852"/>
                    </a:ext>
                  </a:extLst>
                </a:gridCol>
                <a:gridCol w="2777067">
                  <a:extLst>
                    <a:ext uri="{9D8B030D-6E8A-4147-A177-3AD203B41FA5}">
                      <a16:colId xmlns:a16="http://schemas.microsoft.com/office/drawing/2014/main" val="1432199566"/>
                    </a:ext>
                  </a:extLst>
                </a:gridCol>
                <a:gridCol w="6149781">
                  <a:extLst>
                    <a:ext uri="{9D8B030D-6E8A-4147-A177-3AD203B41FA5}">
                      <a16:colId xmlns:a16="http://schemas.microsoft.com/office/drawing/2014/main" val="2868729337"/>
                    </a:ext>
                  </a:extLst>
                </a:gridCol>
              </a:tblGrid>
              <a:tr h="370840">
                <a:tc>
                  <a:txBody>
                    <a:bodyPr/>
                    <a:lstStyle/>
                    <a:p>
                      <a:r>
                        <a:rPr lang="en-US" sz="3000" b="1" u="sng" dirty="0"/>
                        <a:t>Time</a:t>
                      </a:r>
                    </a:p>
                  </a:txBody>
                  <a:tcPr/>
                </a:tc>
                <a:tc>
                  <a:txBody>
                    <a:bodyPr/>
                    <a:lstStyle/>
                    <a:p>
                      <a:r>
                        <a:rPr lang="en-US" sz="3000" b="1" u="sng" dirty="0"/>
                        <a:t>Length</a:t>
                      </a:r>
                    </a:p>
                  </a:txBody>
                  <a:tcPr/>
                </a:tc>
                <a:tc>
                  <a:txBody>
                    <a:bodyPr/>
                    <a:lstStyle/>
                    <a:p>
                      <a:r>
                        <a:rPr lang="en-US" sz="3000" b="1" u="sng" dirty="0"/>
                        <a:t>Activity</a:t>
                      </a:r>
                    </a:p>
                  </a:txBody>
                  <a:tcPr/>
                </a:tc>
                <a:extLst>
                  <a:ext uri="{0D108BD9-81ED-4DB2-BD59-A6C34878D82A}">
                    <a16:rowId xmlns:a16="http://schemas.microsoft.com/office/drawing/2014/main" val="2398274764"/>
                  </a:ext>
                </a:extLst>
              </a:tr>
              <a:tr h="370840">
                <a:tc>
                  <a:txBody>
                    <a:bodyPr/>
                    <a:lstStyle/>
                    <a:p>
                      <a:r>
                        <a:rPr lang="en-US" sz="3000" b="1" dirty="0"/>
                        <a:t>9:00</a:t>
                      </a:r>
                    </a:p>
                  </a:txBody>
                  <a:tcPr/>
                </a:tc>
                <a:tc>
                  <a:txBody>
                    <a:bodyPr/>
                    <a:lstStyle/>
                    <a:p>
                      <a:r>
                        <a:rPr lang="en-US" sz="3000" b="1" i="0" dirty="0"/>
                        <a:t>25 min</a:t>
                      </a:r>
                    </a:p>
                  </a:txBody>
                  <a:tcPr/>
                </a:tc>
                <a:tc>
                  <a:txBody>
                    <a:bodyPr/>
                    <a:lstStyle/>
                    <a:p>
                      <a:r>
                        <a:rPr lang="en-US" sz="3000" b="1" i="0" dirty="0"/>
                        <a:t>Opening Activity</a:t>
                      </a:r>
                    </a:p>
                  </a:txBody>
                  <a:tcPr/>
                </a:tc>
                <a:extLst>
                  <a:ext uri="{0D108BD9-81ED-4DB2-BD59-A6C34878D82A}">
                    <a16:rowId xmlns:a16="http://schemas.microsoft.com/office/drawing/2014/main" val="1534362251"/>
                  </a:ext>
                </a:extLst>
              </a:tr>
              <a:tr h="370840">
                <a:tc>
                  <a:txBody>
                    <a:bodyPr/>
                    <a:lstStyle/>
                    <a:p>
                      <a:r>
                        <a:rPr lang="en-US" sz="3000" b="1" dirty="0"/>
                        <a:t>9:25</a:t>
                      </a:r>
                    </a:p>
                  </a:txBody>
                  <a:tcPr/>
                </a:tc>
                <a:tc>
                  <a:txBody>
                    <a:bodyPr/>
                    <a:lstStyle/>
                    <a:p>
                      <a:r>
                        <a:rPr lang="en-US" sz="3000" b="1" dirty="0"/>
                        <a:t>50 min</a:t>
                      </a:r>
                    </a:p>
                  </a:txBody>
                  <a:tcPr/>
                </a:tc>
                <a:tc>
                  <a:txBody>
                    <a:bodyPr/>
                    <a:lstStyle/>
                    <a:p>
                      <a:r>
                        <a:rPr lang="en-US" sz="3000" b="1" dirty="0"/>
                        <a:t>Stream Table Investigation (nonpoint source pollution)</a:t>
                      </a:r>
                    </a:p>
                  </a:txBody>
                  <a:tcPr/>
                </a:tc>
                <a:extLst>
                  <a:ext uri="{0D108BD9-81ED-4DB2-BD59-A6C34878D82A}">
                    <a16:rowId xmlns:a16="http://schemas.microsoft.com/office/drawing/2014/main" val="2014844016"/>
                  </a:ext>
                </a:extLst>
              </a:tr>
              <a:tr h="370840">
                <a:tc>
                  <a:txBody>
                    <a:bodyPr/>
                    <a:lstStyle/>
                    <a:p>
                      <a:r>
                        <a:rPr lang="en-US" sz="3000" i="1" dirty="0"/>
                        <a:t>10:15</a:t>
                      </a:r>
                    </a:p>
                  </a:txBody>
                  <a:tcPr/>
                </a:tc>
                <a:tc>
                  <a:txBody>
                    <a:bodyPr/>
                    <a:lstStyle/>
                    <a:p>
                      <a:r>
                        <a:rPr lang="en-US" sz="3000" i="1" dirty="0"/>
                        <a:t>15 min</a:t>
                      </a:r>
                    </a:p>
                  </a:txBody>
                  <a:tcPr/>
                </a:tc>
                <a:tc>
                  <a:txBody>
                    <a:bodyPr/>
                    <a:lstStyle/>
                    <a:p>
                      <a:r>
                        <a:rPr lang="en-US" sz="3000" b="0" i="1" dirty="0"/>
                        <a:t>BREAK</a:t>
                      </a:r>
                    </a:p>
                  </a:txBody>
                  <a:tcPr/>
                </a:tc>
                <a:extLst>
                  <a:ext uri="{0D108BD9-81ED-4DB2-BD59-A6C34878D82A}">
                    <a16:rowId xmlns:a16="http://schemas.microsoft.com/office/drawing/2014/main" val="47794774"/>
                  </a:ext>
                </a:extLst>
              </a:tr>
              <a:tr h="370840">
                <a:tc>
                  <a:txBody>
                    <a:bodyPr/>
                    <a:lstStyle/>
                    <a:p>
                      <a:r>
                        <a:rPr lang="en-US" sz="3000" b="1" dirty="0"/>
                        <a:t>10:30</a:t>
                      </a:r>
                    </a:p>
                  </a:txBody>
                  <a:tcPr/>
                </a:tc>
                <a:tc>
                  <a:txBody>
                    <a:bodyPr/>
                    <a:lstStyle/>
                    <a:p>
                      <a:r>
                        <a:rPr lang="en-US" sz="3000" b="1" dirty="0"/>
                        <a:t>20 min</a:t>
                      </a:r>
                    </a:p>
                  </a:txBody>
                  <a:tcPr/>
                </a:tc>
                <a:tc>
                  <a:txBody>
                    <a:bodyPr/>
                    <a:lstStyle/>
                    <a:p>
                      <a:r>
                        <a:rPr lang="en-US" sz="3000" b="1" dirty="0"/>
                        <a:t>Video activity</a:t>
                      </a:r>
                    </a:p>
                  </a:txBody>
                  <a:tcPr/>
                </a:tc>
                <a:extLst>
                  <a:ext uri="{0D108BD9-81ED-4DB2-BD59-A6C34878D82A}">
                    <a16:rowId xmlns:a16="http://schemas.microsoft.com/office/drawing/2014/main" val="466795420"/>
                  </a:ext>
                </a:extLst>
              </a:tr>
              <a:tr h="370840">
                <a:tc>
                  <a:txBody>
                    <a:bodyPr/>
                    <a:lstStyle/>
                    <a:p>
                      <a:r>
                        <a:rPr lang="en-US" sz="3000" b="1" dirty="0"/>
                        <a:t>10:50</a:t>
                      </a:r>
                    </a:p>
                  </a:txBody>
                  <a:tcPr/>
                </a:tc>
                <a:tc>
                  <a:txBody>
                    <a:bodyPr/>
                    <a:lstStyle/>
                    <a:p>
                      <a:r>
                        <a:rPr lang="en-US" sz="3000" b="1" dirty="0"/>
                        <a:t>1 hour</a:t>
                      </a:r>
                    </a:p>
                  </a:txBody>
                  <a:tcPr/>
                </a:tc>
                <a:tc>
                  <a:txBody>
                    <a:bodyPr/>
                    <a:lstStyle/>
                    <a:p>
                      <a:r>
                        <a:rPr lang="en-US" sz="3000" b="1" dirty="0"/>
                        <a:t>The Pucker Effect (point source pollution)</a:t>
                      </a:r>
                    </a:p>
                  </a:txBody>
                  <a:tcPr/>
                </a:tc>
                <a:extLst>
                  <a:ext uri="{0D108BD9-81ED-4DB2-BD59-A6C34878D82A}">
                    <a16:rowId xmlns:a16="http://schemas.microsoft.com/office/drawing/2014/main" val="3734918781"/>
                  </a:ext>
                </a:extLst>
              </a:tr>
              <a:tr h="370840">
                <a:tc>
                  <a:txBody>
                    <a:bodyPr/>
                    <a:lstStyle/>
                    <a:p>
                      <a:r>
                        <a:rPr lang="en-US" sz="3000" b="0" i="1" dirty="0"/>
                        <a:t>11:50</a:t>
                      </a:r>
                    </a:p>
                  </a:txBody>
                  <a:tcPr/>
                </a:tc>
                <a:tc>
                  <a:txBody>
                    <a:bodyPr/>
                    <a:lstStyle/>
                    <a:p>
                      <a:r>
                        <a:rPr lang="en-US" sz="3000" b="0" i="1" dirty="0"/>
                        <a:t>15 min</a:t>
                      </a:r>
                    </a:p>
                  </a:txBody>
                  <a:tcPr/>
                </a:tc>
                <a:tc>
                  <a:txBody>
                    <a:bodyPr/>
                    <a:lstStyle/>
                    <a:p>
                      <a:r>
                        <a:rPr lang="en-US" sz="3000" b="0" i="1" dirty="0"/>
                        <a:t>BREAK</a:t>
                      </a:r>
                    </a:p>
                  </a:txBody>
                  <a:tcPr/>
                </a:tc>
                <a:extLst>
                  <a:ext uri="{0D108BD9-81ED-4DB2-BD59-A6C34878D82A}">
                    <a16:rowId xmlns:a16="http://schemas.microsoft.com/office/drawing/2014/main" val="333247674"/>
                  </a:ext>
                </a:extLst>
              </a:tr>
              <a:tr h="370840">
                <a:tc>
                  <a:txBody>
                    <a:bodyPr/>
                    <a:lstStyle/>
                    <a:p>
                      <a:r>
                        <a:rPr lang="en-US" sz="3000" b="1" dirty="0"/>
                        <a:t>12:05</a:t>
                      </a:r>
                    </a:p>
                  </a:txBody>
                  <a:tcPr/>
                </a:tc>
                <a:tc>
                  <a:txBody>
                    <a:bodyPr/>
                    <a:lstStyle/>
                    <a:p>
                      <a:r>
                        <a:rPr lang="en-US" sz="3000" b="1" dirty="0"/>
                        <a:t>25 min</a:t>
                      </a:r>
                    </a:p>
                  </a:txBody>
                  <a:tcPr/>
                </a:tc>
                <a:tc>
                  <a:txBody>
                    <a:bodyPr/>
                    <a:lstStyle/>
                    <a:p>
                      <a:r>
                        <a:rPr lang="en-US" sz="3000" b="1" dirty="0"/>
                        <a:t>Card Sort Activity</a:t>
                      </a:r>
                    </a:p>
                  </a:txBody>
                  <a:tcPr/>
                </a:tc>
                <a:extLst>
                  <a:ext uri="{0D108BD9-81ED-4DB2-BD59-A6C34878D82A}">
                    <a16:rowId xmlns:a16="http://schemas.microsoft.com/office/drawing/2014/main" val="1545067471"/>
                  </a:ext>
                </a:extLst>
              </a:tr>
            </a:tbl>
          </a:graphicData>
        </a:graphic>
      </p:graphicFrame>
    </p:spTree>
    <p:extLst>
      <p:ext uri="{BB962C8B-B14F-4D97-AF65-F5344CB8AC3E}">
        <p14:creationId xmlns:p14="http://schemas.microsoft.com/office/powerpoint/2010/main" val="37322182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The Pucker Effect Activity </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lstStyle/>
          <a:p>
            <a:r>
              <a:rPr lang="en-US" dirty="0"/>
              <a:t>7. We will read through the directions together! </a:t>
            </a:r>
          </a:p>
          <a:p>
            <a:pPr marL="0" indent="0">
              <a:buNone/>
            </a:pPr>
            <a:r>
              <a:rPr lang="en-US" dirty="0"/>
              <a:t> </a:t>
            </a:r>
          </a:p>
        </p:txBody>
      </p:sp>
    </p:spTree>
    <p:extLst>
      <p:ext uri="{BB962C8B-B14F-4D97-AF65-F5344CB8AC3E}">
        <p14:creationId xmlns:p14="http://schemas.microsoft.com/office/powerpoint/2010/main" val="18861488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The Pucker Effect Activity: Discussion</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lstStyle/>
          <a:p>
            <a:r>
              <a:rPr lang="en-US" dirty="0"/>
              <a:t>How did you use the results of your pH test to locate the contaminant?</a:t>
            </a:r>
          </a:p>
        </p:txBody>
      </p:sp>
    </p:spTree>
    <p:extLst>
      <p:ext uri="{BB962C8B-B14F-4D97-AF65-F5344CB8AC3E}">
        <p14:creationId xmlns:p14="http://schemas.microsoft.com/office/powerpoint/2010/main" val="18904154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The Pucker Effect Activity: Discussion</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lstStyle/>
          <a:p>
            <a:r>
              <a:rPr lang="en-US" dirty="0"/>
              <a:t>How did you use the results of your pH test to locate the contaminant?</a:t>
            </a:r>
          </a:p>
          <a:p>
            <a:r>
              <a:rPr lang="en-US" dirty="0"/>
              <a:t>Did you have enough pH test papers to pinpoint source of contaminants? </a:t>
            </a:r>
          </a:p>
          <a:p>
            <a:pPr lvl="1"/>
            <a:r>
              <a:rPr lang="en-US" dirty="0"/>
              <a:t>If you were given an unlimited supply of pH papers, would you have been able to? </a:t>
            </a:r>
          </a:p>
          <a:p>
            <a:pPr lvl="1"/>
            <a:r>
              <a:rPr lang="en-US" dirty="0"/>
              <a:t>In a real situation, would testers have unlimited time and resources?</a:t>
            </a:r>
          </a:p>
        </p:txBody>
      </p:sp>
    </p:spTree>
    <p:extLst>
      <p:ext uri="{BB962C8B-B14F-4D97-AF65-F5344CB8AC3E}">
        <p14:creationId xmlns:p14="http://schemas.microsoft.com/office/powerpoint/2010/main" val="355823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475DE-2241-B242-83C4-B137A0094970}"/>
              </a:ext>
            </a:extLst>
          </p:cNvPr>
          <p:cNvSpPr>
            <a:spLocks noGrp="1"/>
          </p:cNvSpPr>
          <p:nvPr>
            <p:ph type="title"/>
          </p:nvPr>
        </p:nvSpPr>
        <p:spPr/>
        <p:txBody>
          <a:bodyPr/>
          <a:lstStyle/>
          <a:p>
            <a:r>
              <a:rPr lang="en-US" b="1" dirty="0"/>
              <a:t>The Pucker Effect Activity: Discussion</a:t>
            </a:r>
          </a:p>
        </p:txBody>
      </p:sp>
      <p:sp>
        <p:nvSpPr>
          <p:cNvPr id="6" name="Content Placeholder 5">
            <a:extLst>
              <a:ext uri="{FF2B5EF4-FFF2-40B4-BE49-F238E27FC236}">
                <a16:creationId xmlns:a16="http://schemas.microsoft.com/office/drawing/2014/main" id="{03DD1EE7-9ACD-464A-9053-01EC4363018B}"/>
              </a:ext>
            </a:extLst>
          </p:cNvPr>
          <p:cNvSpPr>
            <a:spLocks noGrp="1"/>
          </p:cNvSpPr>
          <p:nvPr>
            <p:ph idx="1"/>
          </p:nvPr>
        </p:nvSpPr>
        <p:spPr/>
        <p:txBody>
          <a:bodyPr/>
          <a:lstStyle/>
          <a:p>
            <a:r>
              <a:rPr lang="en-US" dirty="0"/>
              <a:t>How did you use the results of your pH test to locate the contaminant?</a:t>
            </a:r>
          </a:p>
          <a:p>
            <a:r>
              <a:rPr lang="en-US" dirty="0"/>
              <a:t>Did you have enough pH test papers to pinpoint source of contaminants? </a:t>
            </a:r>
          </a:p>
          <a:p>
            <a:pPr lvl="1"/>
            <a:r>
              <a:rPr lang="en-US" dirty="0"/>
              <a:t>If you were given an unlimited supply of pH papers, would you have been able to? </a:t>
            </a:r>
          </a:p>
          <a:p>
            <a:pPr lvl="1"/>
            <a:r>
              <a:rPr lang="en-US" dirty="0"/>
              <a:t>In a real situation, would testers have unlimited time and resources?</a:t>
            </a:r>
          </a:p>
          <a:p>
            <a:r>
              <a:rPr lang="en-US" dirty="0"/>
              <a:t>In reality, underground storage tanks contain fuel oil or radioactive materials. What problems could arise if these materials leaked into water supplies?</a:t>
            </a:r>
          </a:p>
        </p:txBody>
      </p:sp>
    </p:spTree>
    <p:extLst>
      <p:ext uri="{BB962C8B-B14F-4D97-AF65-F5344CB8AC3E}">
        <p14:creationId xmlns:p14="http://schemas.microsoft.com/office/powerpoint/2010/main" val="92304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0CC058-47A9-BC4F-A31E-767184AB0CD1}"/>
              </a:ext>
            </a:extLst>
          </p:cNvPr>
          <p:cNvSpPr txBox="1"/>
          <p:nvPr/>
        </p:nvSpPr>
        <p:spPr>
          <a:xfrm>
            <a:off x="4310895" y="1074509"/>
            <a:ext cx="3570209" cy="4708981"/>
          </a:xfrm>
          <a:prstGeom prst="rect">
            <a:avLst/>
          </a:prstGeom>
          <a:solidFill>
            <a:srgbClr val="ECC2D8"/>
          </a:solidFill>
          <a:ln w="53975">
            <a:solidFill>
              <a:srgbClr val="002060"/>
            </a:solidFill>
          </a:ln>
        </p:spPr>
        <p:txBody>
          <a:bodyPr wrap="none" rtlCol="0">
            <a:spAutoFit/>
          </a:bodyPr>
          <a:lstStyle/>
          <a:p>
            <a:pPr algn="ctr"/>
            <a:r>
              <a:rPr lang="en-US" sz="10000" dirty="0">
                <a:latin typeface="Impact" panose="020B0806030902050204" pitchFamily="34" charset="0"/>
              </a:rPr>
              <a:t>Take </a:t>
            </a:r>
          </a:p>
          <a:p>
            <a:pPr algn="ctr"/>
            <a:r>
              <a:rPr lang="en-US" sz="10000" dirty="0">
                <a:latin typeface="Impact" panose="020B0806030902050204" pitchFamily="34" charset="0"/>
              </a:rPr>
              <a:t>a </a:t>
            </a:r>
          </a:p>
          <a:p>
            <a:pPr algn="ctr"/>
            <a:r>
              <a:rPr lang="en-US" sz="10000" dirty="0">
                <a:latin typeface="Impact" panose="020B0806030902050204" pitchFamily="34" charset="0"/>
              </a:rPr>
              <a:t>break!</a:t>
            </a:r>
          </a:p>
        </p:txBody>
      </p:sp>
    </p:spTree>
    <p:extLst>
      <p:ext uri="{BB962C8B-B14F-4D97-AF65-F5344CB8AC3E}">
        <p14:creationId xmlns:p14="http://schemas.microsoft.com/office/powerpoint/2010/main" val="10250997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8479D4-A0B6-FF47-8660-97312C2B238B}"/>
              </a:ext>
            </a:extLst>
          </p:cNvPr>
          <p:cNvSpPr>
            <a:spLocks noGrp="1"/>
          </p:cNvSpPr>
          <p:nvPr>
            <p:ph type="title"/>
          </p:nvPr>
        </p:nvSpPr>
        <p:spPr/>
        <p:txBody>
          <a:bodyPr/>
          <a:lstStyle/>
          <a:p>
            <a:r>
              <a:rPr lang="en-US" b="1" dirty="0"/>
              <a:t>Card Sort Activity</a:t>
            </a:r>
          </a:p>
        </p:txBody>
      </p:sp>
      <p:sp>
        <p:nvSpPr>
          <p:cNvPr id="4" name="Content Placeholder 2">
            <a:extLst>
              <a:ext uri="{FF2B5EF4-FFF2-40B4-BE49-F238E27FC236}">
                <a16:creationId xmlns:a16="http://schemas.microsoft.com/office/drawing/2014/main" id="{3F2A18BA-4637-B54D-81DA-57F885DD42B8}"/>
              </a:ext>
            </a:extLst>
          </p:cNvPr>
          <p:cNvSpPr txBox="1">
            <a:spLocks/>
          </p:cNvSpPr>
          <p:nvPr/>
        </p:nvSpPr>
        <p:spPr>
          <a:xfrm>
            <a:off x="1075267" y="1690688"/>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000" u="sng" dirty="0"/>
              <a:t>Instructions:</a:t>
            </a:r>
          </a:p>
          <a:p>
            <a:r>
              <a:rPr lang="en-US" dirty="0"/>
              <a:t>In this activity, there are a number of “cards” that describe or are examples of point source and nonpoint source pollution. </a:t>
            </a:r>
          </a:p>
          <a:p>
            <a:r>
              <a:rPr lang="en-US" dirty="0"/>
              <a:t>Work together with your group to sort each card into piles for either “point source” or “nonpoint source pollution.” </a:t>
            </a:r>
          </a:p>
        </p:txBody>
      </p:sp>
    </p:spTree>
    <p:extLst>
      <p:ext uri="{BB962C8B-B14F-4D97-AF65-F5344CB8AC3E}">
        <p14:creationId xmlns:p14="http://schemas.microsoft.com/office/powerpoint/2010/main" val="732121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838200" y="2290695"/>
            <a:ext cx="10515600" cy="4351338"/>
          </a:xfrm>
        </p:spPr>
        <p:txBody>
          <a:bodyPr>
            <a:normAutofit/>
          </a:bodyPr>
          <a:lstStyle/>
          <a:p>
            <a:pPr marL="0" indent="0">
              <a:buNone/>
            </a:pPr>
            <a:r>
              <a:rPr lang="en-US" sz="3000" u="sng" dirty="0"/>
              <a:t>Instructions:</a:t>
            </a:r>
          </a:p>
          <a:p>
            <a:pPr marL="514350" indent="-514350">
              <a:buFont typeface="+mj-lt"/>
              <a:buAutoNum type="arabicPeriod"/>
            </a:pPr>
            <a:r>
              <a:rPr lang="en-US" sz="3000" dirty="0"/>
              <a:t>Write your response to the questions on the paper.</a:t>
            </a:r>
          </a:p>
          <a:p>
            <a:pPr marL="514350" indent="-514350">
              <a:buFont typeface="+mj-lt"/>
              <a:buAutoNum type="arabicPeriod"/>
            </a:pPr>
            <a:r>
              <a:rPr lang="en-US" sz="3000" dirty="0"/>
              <a:t>Share with a partner</a:t>
            </a:r>
          </a:p>
          <a:p>
            <a:pPr marL="514350" indent="-514350">
              <a:buFont typeface="+mj-lt"/>
              <a:buAutoNum type="arabicPeriod"/>
            </a:pPr>
            <a:r>
              <a:rPr lang="en-US" sz="3000" dirty="0"/>
              <a:t>Class discussion</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Opening Activity </a:t>
            </a:r>
          </a:p>
        </p:txBody>
      </p:sp>
    </p:spTree>
    <p:extLst>
      <p:ext uri="{BB962C8B-B14F-4D97-AF65-F5344CB8AC3E}">
        <p14:creationId xmlns:p14="http://schemas.microsoft.com/office/powerpoint/2010/main" val="114185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514350" lvl="0" indent="-514350">
              <a:buFont typeface="+mj-lt"/>
              <a:buAutoNum type="arabicPeriod"/>
            </a:pPr>
            <a:r>
              <a:rPr lang="en-US" sz="3600" b="1" dirty="0"/>
              <a:t>What do you think about when you think about water pollution? Describe in words or draw a picture. </a:t>
            </a:r>
          </a:p>
          <a:p>
            <a:pPr marL="514350" lvl="0" indent="-514350">
              <a:buFont typeface="+mj-lt"/>
              <a:buAutoNum type="arabicPeriod"/>
            </a:pPr>
            <a:r>
              <a:rPr lang="en-US" sz="3600" b="1" dirty="0"/>
              <a:t>What are some specific things that might pollute water? (Example: trash.) Make a list.</a:t>
            </a:r>
          </a:p>
          <a:p>
            <a:pPr marL="514350" lvl="0" indent="-514350">
              <a:buFont typeface="+mj-lt"/>
              <a:buAutoNum type="arabicPeriod"/>
            </a:pPr>
            <a:r>
              <a:rPr lang="en-US" sz="3600" b="1" dirty="0"/>
              <a:t>How does this “pollution” get to streams and rivers? Describe in words.</a:t>
            </a:r>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Opening Activity </a:t>
            </a:r>
          </a:p>
        </p:txBody>
      </p:sp>
    </p:spTree>
    <p:extLst>
      <p:ext uri="{BB962C8B-B14F-4D97-AF65-F5344CB8AC3E}">
        <p14:creationId xmlns:p14="http://schemas.microsoft.com/office/powerpoint/2010/main" val="663853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Stream Table Investigation </a:t>
            </a:r>
          </a:p>
        </p:txBody>
      </p:sp>
    </p:spTree>
    <p:extLst>
      <p:ext uri="{BB962C8B-B14F-4D97-AF65-F5344CB8AC3E}">
        <p14:creationId xmlns:p14="http://schemas.microsoft.com/office/powerpoint/2010/main" val="1171059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514350" lvl="0" indent="-514350">
              <a:buFont typeface="+mj-lt"/>
              <a:buAutoNum type="arabicPeriod"/>
            </a:pPr>
            <a:r>
              <a:rPr lang="en-US" dirty="0"/>
              <a:t>Use meter stick to mark 1 cm plots on all four sides of pan. The points will be used to visualize a set of gridlines across the water table</a:t>
            </a:r>
            <a:r>
              <a:rPr lang="en-US" b="1" i="1" dirty="0"/>
              <a:t>.  – This will be done for you!!</a:t>
            </a:r>
            <a:r>
              <a:rPr lang="en-US" dirty="0"/>
              <a:t> </a:t>
            </a:r>
          </a:p>
          <a:p>
            <a:pPr marL="514350" lvl="0" indent="-514350">
              <a:buFont typeface="+mj-lt"/>
              <a:buAutoNum type="arabicPeriod"/>
            </a:pPr>
            <a:r>
              <a:rPr lang="en-US" dirty="0"/>
              <a:t>Add pollutants to the landscape. </a:t>
            </a:r>
          </a:p>
          <a:p>
            <a:pPr marL="914400" lvl="1" indent="-457200">
              <a:buFont typeface="+mj-lt"/>
              <a:buAutoNum type="arabicPeriod"/>
            </a:pPr>
            <a:r>
              <a:rPr lang="en-US" dirty="0"/>
              <a:t>Animal waste – chocolate sprinkles</a:t>
            </a:r>
          </a:p>
          <a:p>
            <a:pPr marL="914400" lvl="1" indent="-457200">
              <a:buFont typeface="+mj-lt"/>
              <a:buAutoNum type="arabicPeriod"/>
            </a:pPr>
            <a:r>
              <a:rPr lang="en-US" dirty="0"/>
              <a:t>Pesticides – pink sprinkles</a:t>
            </a:r>
          </a:p>
          <a:p>
            <a:pPr marL="914400" lvl="1" indent="-457200">
              <a:buFont typeface="+mj-lt"/>
              <a:buAutoNum type="arabicPeriod"/>
            </a:pPr>
            <a:r>
              <a:rPr lang="en-US" dirty="0"/>
              <a:t>Nitrogen rich fertilizer – green sprinkles</a:t>
            </a:r>
          </a:p>
          <a:p>
            <a:pPr marL="914400" lvl="1" indent="-457200">
              <a:buFont typeface="+mj-lt"/>
              <a:buAutoNum type="arabicPeriod"/>
            </a:pPr>
            <a:r>
              <a:rPr lang="en-US" dirty="0"/>
              <a:t>Grass clipping, leaves – dried oregano</a:t>
            </a:r>
          </a:p>
          <a:p>
            <a:pPr marL="914400" lvl="1" indent="-457200">
              <a:buFont typeface="+mj-lt"/>
              <a:buAutoNum type="arabicPeriod"/>
            </a:pPr>
            <a:r>
              <a:rPr lang="en-US" dirty="0"/>
              <a:t>Oil and grease – vegetable oil mixed with soy sauce </a:t>
            </a:r>
          </a:p>
          <a:p>
            <a:pPr marL="914400" lvl="1" indent="-457200">
              <a:buFont typeface="+mj-lt"/>
              <a:buAutoNum type="arabicPeriod"/>
            </a:pPr>
            <a:r>
              <a:rPr lang="en-US" dirty="0"/>
              <a:t>Cinnamon -- erosion</a:t>
            </a:r>
          </a:p>
          <a:p>
            <a:pPr marL="514350" lvl="0" indent="-514350">
              <a:buFont typeface="+mj-lt"/>
              <a:buAutoNum type="arabicPeriod"/>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Stream Table Investigation </a:t>
            </a:r>
          </a:p>
        </p:txBody>
      </p:sp>
    </p:spTree>
    <p:extLst>
      <p:ext uri="{BB962C8B-B14F-4D97-AF65-F5344CB8AC3E}">
        <p14:creationId xmlns:p14="http://schemas.microsoft.com/office/powerpoint/2010/main" val="2839646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0" lvl="0" indent="0">
              <a:buNone/>
            </a:pPr>
            <a:r>
              <a:rPr lang="en-US" dirty="0"/>
              <a:t>3. Using colored pencils, draw a sketch of stream table prior to storm event on the first piece of graph paper. Make sure to include landforms, river bed, empty pan, and location of pollutants. – </a:t>
            </a:r>
            <a:r>
              <a:rPr lang="en-US" b="1" i="1" u="sng" dirty="0"/>
              <a:t>Use graph paper for this! </a:t>
            </a:r>
          </a:p>
          <a:p>
            <a:pPr marL="0" indent="0">
              <a:buNone/>
            </a:pPr>
            <a:endParaRPr lang="en-US" dirty="0"/>
          </a:p>
          <a:p>
            <a:pPr marL="0" indent="0">
              <a:buNone/>
            </a:pPr>
            <a:r>
              <a:rPr lang="en-US" dirty="0"/>
              <a:t>4.Observe and test the water that will be used for the storm event for pH (test the pH using strips), turbidity (describe in words), particulate matter (describe in words), and color/appearance (describe in words). </a:t>
            </a:r>
            <a:r>
              <a:rPr lang="en-US" b="1" i="1" u="sng" dirty="0"/>
              <a:t>– Use the handout for this! </a:t>
            </a:r>
          </a:p>
          <a:p>
            <a:pPr marL="0" lvl="0" indent="0">
              <a:buNone/>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Stream Table Investigation </a:t>
            </a:r>
          </a:p>
        </p:txBody>
      </p:sp>
    </p:spTree>
    <p:extLst>
      <p:ext uri="{BB962C8B-B14F-4D97-AF65-F5344CB8AC3E}">
        <p14:creationId xmlns:p14="http://schemas.microsoft.com/office/powerpoint/2010/main" val="2464795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0" lvl="0" indent="0">
              <a:buNone/>
            </a:pPr>
            <a:r>
              <a:rPr lang="en-US" dirty="0"/>
              <a:t>5. Conduct the “storm event”</a:t>
            </a:r>
          </a:p>
          <a:p>
            <a:pPr lvl="1"/>
            <a:r>
              <a:rPr lang="en-US" dirty="0"/>
              <a:t>Fill the watering can or bottle with the water sample you tested and observed. </a:t>
            </a:r>
          </a:p>
          <a:p>
            <a:pPr lvl="1"/>
            <a:r>
              <a:rPr lang="en-US" dirty="0"/>
              <a:t>Place the </a:t>
            </a:r>
            <a:r>
              <a:rPr lang="en-US" dirty="0" err="1"/>
              <a:t>sprinking</a:t>
            </a:r>
            <a:r>
              <a:rPr lang="en-US" dirty="0"/>
              <a:t> cap firmly on the watering can. </a:t>
            </a:r>
          </a:p>
          <a:p>
            <a:pPr lvl="1"/>
            <a:r>
              <a:rPr lang="en-US" dirty="0"/>
              <a:t>Hold the water source 50 cm above the stream table </a:t>
            </a:r>
          </a:p>
          <a:p>
            <a:pPr lvl="1"/>
            <a:r>
              <a:rPr lang="en-US" dirty="0"/>
              <a:t>Move the “rain” source evenly across the land surface from top to bottom and side to side until the watering bottle is empty </a:t>
            </a:r>
          </a:p>
          <a:p>
            <a:pPr marL="0" lvl="0" indent="0">
              <a:buNone/>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Stream Table Investigation </a:t>
            </a:r>
          </a:p>
        </p:txBody>
      </p:sp>
    </p:spTree>
    <p:extLst>
      <p:ext uri="{BB962C8B-B14F-4D97-AF65-F5344CB8AC3E}">
        <p14:creationId xmlns:p14="http://schemas.microsoft.com/office/powerpoint/2010/main" val="101003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54C3BF-62BA-144B-90F1-C9EB464B590C}"/>
              </a:ext>
            </a:extLst>
          </p:cNvPr>
          <p:cNvSpPr>
            <a:spLocks noGrp="1"/>
          </p:cNvSpPr>
          <p:nvPr>
            <p:ph idx="1"/>
          </p:nvPr>
        </p:nvSpPr>
        <p:spPr>
          <a:xfrm>
            <a:off x="753533" y="1690688"/>
            <a:ext cx="10515600" cy="4351338"/>
          </a:xfrm>
        </p:spPr>
        <p:txBody>
          <a:bodyPr>
            <a:normAutofit/>
          </a:bodyPr>
          <a:lstStyle/>
          <a:p>
            <a:pPr marL="0" lvl="0" indent="0">
              <a:buNone/>
            </a:pPr>
            <a:r>
              <a:rPr lang="en-US" dirty="0"/>
              <a:t>6. Re-sketch the stream table after the storm event on the second piece of graph paper. Make sure to include shifts in land forms, river beds and if location of pollutants have changed. </a:t>
            </a:r>
            <a:r>
              <a:rPr lang="en-US" b="1" i="1" u="sng" dirty="0"/>
              <a:t>– Use second piece of graph paper for this!</a:t>
            </a:r>
          </a:p>
          <a:p>
            <a:pPr marL="0" lvl="0" indent="0">
              <a:buNone/>
            </a:pPr>
            <a:endParaRPr lang="en-US" dirty="0"/>
          </a:p>
          <a:p>
            <a:pPr marL="0" indent="0">
              <a:buNone/>
            </a:pPr>
            <a:r>
              <a:rPr lang="en-US" dirty="0"/>
              <a:t>7. Re-observe the water following the storm event for pH, turbidity, particulate matter, and color/appearance </a:t>
            </a:r>
            <a:r>
              <a:rPr lang="en-US" b="1" i="1" u="sng" dirty="0"/>
              <a:t>– Use the handout for this! </a:t>
            </a:r>
          </a:p>
          <a:p>
            <a:pPr marL="0" lvl="0" indent="0">
              <a:buNone/>
            </a:pPr>
            <a:endParaRPr lang="en-US" dirty="0"/>
          </a:p>
          <a:p>
            <a:pPr marL="0" lvl="0" indent="0">
              <a:buNone/>
            </a:pPr>
            <a:endParaRPr lang="en-US" sz="3600" b="1" dirty="0"/>
          </a:p>
        </p:txBody>
      </p:sp>
      <p:sp>
        <p:nvSpPr>
          <p:cNvPr id="5" name="Title 1">
            <a:extLst>
              <a:ext uri="{FF2B5EF4-FFF2-40B4-BE49-F238E27FC236}">
                <a16:creationId xmlns:a16="http://schemas.microsoft.com/office/drawing/2014/main" id="{45B38908-6D6D-9546-90E8-8878026FE2FF}"/>
              </a:ext>
            </a:extLst>
          </p:cNvPr>
          <p:cNvSpPr>
            <a:spLocks noGrp="1"/>
          </p:cNvSpPr>
          <p:nvPr>
            <p:ph type="title"/>
          </p:nvPr>
        </p:nvSpPr>
        <p:spPr>
          <a:xfrm>
            <a:off x="838200" y="365125"/>
            <a:ext cx="10515600" cy="1325563"/>
          </a:xfrm>
        </p:spPr>
        <p:txBody>
          <a:bodyPr/>
          <a:lstStyle/>
          <a:p>
            <a:r>
              <a:rPr lang="en-US" b="1" dirty="0"/>
              <a:t>Stream Table Investigation </a:t>
            </a:r>
          </a:p>
        </p:txBody>
      </p:sp>
    </p:spTree>
    <p:extLst>
      <p:ext uri="{BB962C8B-B14F-4D97-AF65-F5344CB8AC3E}">
        <p14:creationId xmlns:p14="http://schemas.microsoft.com/office/powerpoint/2010/main" val="382670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7484</TotalTime>
  <Words>1153</Words>
  <Application>Microsoft Macintosh PowerPoint</Application>
  <PresentationFormat>Widescreen</PresentationFormat>
  <Paragraphs>153</Paragraphs>
  <Slides>25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Impact</vt:lpstr>
      <vt:lpstr>Office Theme</vt:lpstr>
      <vt:lpstr>Point Source and Nonpoint Source Pollution</vt:lpstr>
      <vt:lpstr>Agenda</vt:lpstr>
      <vt:lpstr>Opening Activity </vt:lpstr>
      <vt:lpstr>Opening Activity </vt:lpstr>
      <vt:lpstr>Stream Table Investigation </vt:lpstr>
      <vt:lpstr>Stream Table Investigation </vt:lpstr>
      <vt:lpstr>Stream Table Investigation </vt:lpstr>
      <vt:lpstr>Stream Table Investigation </vt:lpstr>
      <vt:lpstr>Stream Table Investigation </vt:lpstr>
      <vt:lpstr>Stream Table Investigation </vt:lpstr>
      <vt:lpstr>Stream Table Investigation: Discussion </vt:lpstr>
      <vt:lpstr>PowerPoint Presentation</vt:lpstr>
      <vt:lpstr>Video Activity</vt:lpstr>
      <vt:lpstr>Video Activity</vt:lpstr>
      <vt:lpstr>Video Activity</vt:lpstr>
      <vt:lpstr>Video Activity</vt:lpstr>
      <vt:lpstr>The Pucker Effect Activity </vt:lpstr>
      <vt:lpstr>The Pucker Effect Activity </vt:lpstr>
      <vt:lpstr>The Pucker Effect Activity </vt:lpstr>
      <vt:lpstr>The Pucker Effect Activity </vt:lpstr>
      <vt:lpstr>The Pucker Effect Activity: Discussion</vt:lpstr>
      <vt:lpstr>The Pucker Effect Activity: Discussion</vt:lpstr>
      <vt:lpstr>The Pucker Effect Activity: Discussion</vt:lpstr>
      <vt:lpstr>PowerPoint Presentation</vt:lpstr>
      <vt:lpstr>Card Sort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Urban Watersheds</dc:title>
  <dc:creator>Microsoft Office User</dc:creator>
  <cp:lastModifiedBy>K. Solomon</cp:lastModifiedBy>
  <cp:revision>65</cp:revision>
  <dcterms:created xsi:type="dcterms:W3CDTF">2021-10-18T14:38:32Z</dcterms:created>
  <dcterms:modified xsi:type="dcterms:W3CDTF">2022-03-28T20:57:42Z</dcterms:modified>
</cp:coreProperties>
</file>