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3" r:id="rId6"/>
    <p:sldId id="277" r:id="rId7"/>
    <p:sldId id="278" r:id="rId8"/>
    <p:sldId id="279" r:id="rId9"/>
    <p:sldId id="264" r:id="rId10"/>
    <p:sldId id="265" r:id="rId11"/>
    <p:sldId id="462" r:id="rId12"/>
    <p:sldId id="267" r:id="rId13"/>
    <p:sldId id="268" r:id="rId14"/>
    <p:sldId id="269" r:id="rId15"/>
    <p:sldId id="270" r:id="rId16"/>
    <p:sldId id="271" r:id="rId17"/>
    <p:sldId id="461" r:id="rId18"/>
    <p:sldId id="273" r:id="rId19"/>
    <p:sldId id="463" r:id="rId20"/>
    <p:sldId id="396" r:id="rId21"/>
    <p:sldId id="276"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2ABm5/Kxa/y3TT65AgVBzEVRZa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0FFBE3-4C4E-4987-81BE-94564A1E6482}">
  <a:tblStyle styleId="{A70FFBE3-4C4E-4987-81BE-94564A1E6482}"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70FFB9E-9669-44D2-84C4-6F181D2F448F}"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46"/>
    <p:restoredTop sz="94646"/>
  </p:normalViewPr>
  <p:slideViewPr>
    <p:cSldViewPr snapToGrid="0" snapToObjects="1">
      <p:cViewPr varScale="1">
        <p:scale>
          <a:sx n="59" d="100"/>
          <a:sy n="59" d="100"/>
        </p:scale>
        <p:origin x="200"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276558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1626229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20</a:t>
            </a:fld>
            <a:endParaRPr lang="en-US"/>
          </a:p>
        </p:txBody>
      </p:sp>
    </p:spTree>
    <p:extLst>
      <p:ext uri="{BB962C8B-B14F-4D97-AF65-F5344CB8AC3E}">
        <p14:creationId xmlns:p14="http://schemas.microsoft.com/office/powerpoint/2010/main" val="2090871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607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323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8943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1"/>
          <p:cNvSpPr>
            <a:spLocks noGrp="1"/>
          </p:cNvSpPr>
          <p:nvPr>
            <p:ph type="pic" idx="2"/>
          </p:nvPr>
        </p:nvSpPr>
        <p:spPr>
          <a:xfrm>
            <a:off x="5183188" y="987425"/>
            <a:ext cx="6172200" cy="4873625"/>
          </a:xfrm>
          <a:prstGeom prst="rect">
            <a:avLst/>
          </a:prstGeom>
          <a:noFill/>
          <a:ln>
            <a:noFill/>
          </a:ln>
        </p:spPr>
      </p:sp>
      <p:sp>
        <p:nvSpPr>
          <p:cNvPr id="68" name="Google Shape;68;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8E2F3"/>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b="1" dirty="0" err="1"/>
              <a:t>Bioevaluación</a:t>
            </a:r>
            <a:r>
              <a:rPr lang="en-US" b="1" dirty="0"/>
              <a:t> de arroyos, </a:t>
            </a:r>
            <a:br>
              <a:rPr lang="en-US" b="1" dirty="0"/>
            </a:br>
            <a:r>
              <a:rPr lang="en-US" b="1" dirty="0" err="1"/>
              <a:t>Parte</a:t>
            </a:r>
            <a:r>
              <a:rPr lang="en-US" b="1" dirty="0"/>
              <a:t> B</a:t>
            </a:r>
            <a:endParaRPr b="1" dirty="0"/>
          </a:p>
        </p:txBody>
      </p:sp>
      <p:sp>
        <p:nvSpPr>
          <p:cNvPr id="89" name="Google Shape;89;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err="1"/>
              <a:t>Módulo</a:t>
            </a:r>
            <a:r>
              <a:rPr lang="en-US" dirty="0"/>
              <a:t> de </a:t>
            </a:r>
            <a:r>
              <a:rPr lang="en-US" dirty="0" err="1"/>
              <a:t>aprendizaje</a:t>
            </a:r>
            <a:r>
              <a:rPr lang="en-US" dirty="0"/>
              <a:t> #17</a:t>
            </a:r>
            <a:endParaRPr dirty="0"/>
          </a:p>
        </p:txBody>
      </p:sp>
      <p:pic>
        <p:nvPicPr>
          <p:cNvPr id="90" name="Google Shape;90;p1"/>
          <p:cNvPicPr preferRelativeResize="0"/>
          <p:nvPr/>
        </p:nvPicPr>
        <p:blipFill rotWithShape="1">
          <a:blip r:embed="rId3">
            <a:alphaModFix/>
          </a:blip>
          <a:srcRect/>
          <a:stretch/>
        </p:blipFill>
        <p:spPr>
          <a:xfrm>
            <a:off x="-102732" y="5896655"/>
            <a:ext cx="1147762" cy="11477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a:spLocks noGrp="1"/>
          </p:cNvSpPr>
          <p:nvPr>
            <p:ph type="title"/>
          </p:nvPr>
        </p:nvSpPr>
        <p:spPr>
          <a:xfrm>
            <a:off x="-1" y="18255"/>
            <a:ext cx="11782697"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AR" sz="4000" b="1" dirty="0">
                <a:effectLst/>
                <a:latin typeface="Calibri" panose="020F0502020204030204" pitchFamily="34" charset="0"/>
                <a:ea typeface="Calibri" panose="020F0502020204030204" pitchFamily="34" charset="0"/>
                <a:cs typeface="Calibri" panose="020F0502020204030204" pitchFamily="34" charset="0"/>
              </a:rPr>
              <a:t>Métodos de recolección de macroinvertebrados</a:t>
            </a:r>
            <a:endParaRPr lang="en-US" sz="4000" dirty="0">
              <a:latin typeface="Calibri" panose="020F0502020204030204" pitchFamily="34" charset="0"/>
              <a:cs typeface="Calibri" panose="020F0502020204030204" pitchFamily="34" charset="0"/>
            </a:endParaRPr>
          </a:p>
        </p:txBody>
      </p:sp>
      <p:pic>
        <p:nvPicPr>
          <p:cNvPr id="154" name="Google Shape;154;p10"/>
          <p:cNvPicPr preferRelativeResize="0"/>
          <p:nvPr/>
        </p:nvPicPr>
        <p:blipFill rotWithShape="1">
          <a:blip r:embed="rId3">
            <a:alphaModFix/>
          </a:blip>
          <a:srcRect/>
          <a:stretch/>
        </p:blipFill>
        <p:spPr>
          <a:xfrm>
            <a:off x="-102732" y="5896655"/>
            <a:ext cx="1147762" cy="1147762"/>
          </a:xfrm>
          <a:prstGeom prst="rect">
            <a:avLst/>
          </a:prstGeom>
          <a:noFill/>
          <a:ln>
            <a:noFill/>
          </a:ln>
        </p:spPr>
      </p:pic>
      <p:sp>
        <p:nvSpPr>
          <p:cNvPr id="155" name="Google Shape;155;p10"/>
          <p:cNvSpPr txBox="1">
            <a:spLocks noGrp="1"/>
          </p:cNvSpPr>
          <p:nvPr>
            <p:ph type="body" idx="1"/>
          </p:nvPr>
        </p:nvSpPr>
        <p:spPr>
          <a:xfrm>
            <a:off x="312314" y="1012427"/>
            <a:ext cx="7254240" cy="4833145"/>
          </a:xfrm>
          <a:prstGeom prst="rect">
            <a:avLst/>
          </a:prstGeom>
          <a:noFill/>
          <a:ln>
            <a:noFill/>
          </a:ln>
        </p:spPr>
        <p:txBody>
          <a:bodyPr spcFirstLastPara="1" wrap="square" lIns="91425" tIns="45700" rIns="91425" bIns="45700" anchor="t" anchorCtr="0">
            <a:noAutofit/>
          </a:bodyPr>
          <a:lstStyle/>
          <a:p>
            <a:pPr marL="114300" indent="0">
              <a:buNone/>
            </a:pPr>
            <a:r>
              <a:rPr lang="es-AR" sz="1800" u="sng" dirty="0">
                <a:effectLst/>
                <a:latin typeface="Calibri" panose="020F0502020204030204" pitchFamily="34" charset="0"/>
                <a:ea typeface="Calibri" panose="020F0502020204030204" pitchFamily="34" charset="0"/>
                <a:cs typeface="Calibri" panose="020F0502020204030204" pitchFamily="34" charset="0"/>
              </a:rPr>
              <a:t>TIPOS DE ARROYOS</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s-AR" sz="1800" u="sng" dirty="0">
                <a:effectLst/>
                <a:latin typeface="Calibri" panose="020F0502020204030204" pitchFamily="34" charset="0"/>
                <a:ea typeface="Calibri" panose="020F0502020204030204" pitchFamily="34" charset="0"/>
                <a:cs typeface="Calibri" panose="020F0502020204030204" pitchFamily="34" charset="0"/>
              </a:rPr>
              <a:t>1. Arroyos de fondo rocoso </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Generalmente se encuentran en el norte de Georgia y en la región del Piamonte. </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Se caracterizan por aguas rápidas que fluyen sobre grandes rocas y cantos rodados. </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El tramo del arroyo consiste en un sistema de pozos/rápidos. </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endParaRPr lang="en-US" sz="1800" u="sng" dirty="0">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800" u="sng" dirty="0">
                <a:effectLst/>
                <a:latin typeface="Calibri" panose="020F0502020204030204" pitchFamily="34" charset="0"/>
                <a:ea typeface="Calibri" panose="020F0502020204030204" pitchFamily="34" charset="0"/>
                <a:cs typeface="Calibri" panose="020F0502020204030204" pitchFamily="34" charset="0"/>
              </a:rPr>
              <a:t>2.Arroyos de </a:t>
            </a:r>
            <a:r>
              <a:rPr lang="en-US" sz="1800" u="sng" dirty="0" err="1">
                <a:effectLst/>
                <a:latin typeface="Calibri" panose="020F0502020204030204" pitchFamily="34" charset="0"/>
                <a:ea typeface="Calibri" panose="020F0502020204030204" pitchFamily="34" charset="0"/>
                <a:cs typeface="Calibri" panose="020F0502020204030204" pitchFamily="34" charset="0"/>
              </a:rPr>
              <a:t>fondo</a:t>
            </a:r>
            <a:r>
              <a:rPr lang="en-US" sz="1800" u="sng" dirty="0">
                <a:effectLst/>
                <a:latin typeface="Calibri" panose="020F0502020204030204" pitchFamily="34" charset="0"/>
                <a:ea typeface="Calibri" panose="020F0502020204030204" pitchFamily="34" charset="0"/>
                <a:cs typeface="Calibri" panose="020F0502020204030204" pitchFamily="34" charset="0"/>
              </a:rPr>
              <a:t> </a:t>
            </a:r>
            <a:r>
              <a:rPr lang="en-US" sz="1800" u="sng" dirty="0" err="1">
                <a:effectLst/>
                <a:latin typeface="Calibri" panose="020F0502020204030204" pitchFamily="34" charset="0"/>
                <a:ea typeface="Calibri" panose="020F0502020204030204" pitchFamily="34" charset="0"/>
                <a:cs typeface="Calibri" panose="020F0502020204030204" pitchFamily="34" charset="0"/>
              </a:rPr>
              <a:t>fangoso</a:t>
            </a: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Se encuentran sobre todo en el sur de Georgia y en entornos urbanos debido a</a:t>
            </a:r>
            <a:r>
              <a:rPr lang="es-AR" sz="1800" b="1" dirty="0">
                <a:effectLst/>
                <a:latin typeface="Calibri" panose="020F0502020204030204" pitchFamily="34" charset="0"/>
                <a:ea typeface="Calibri" panose="020F0502020204030204" pitchFamily="34" charset="0"/>
                <a:cs typeface="Calibri" panose="020F0502020204030204" pitchFamily="34" charset="0"/>
              </a:rPr>
              <a:t> </a:t>
            </a:r>
            <a:r>
              <a:rPr lang="es-AR" sz="1800" dirty="0">
                <a:effectLst/>
                <a:latin typeface="Calibri" panose="020F0502020204030204" pitchFamily="34" charset="0"/>
                <a:ea typeface="Calibri" panose="020F0502020204030204" pitchFamily="34" charset="0"/>
                <a:cs typeface="Calibri" panose="020F0502020204030204" pitchFamily="34" charset="0"/>
              </a:rPr>
              <a:t>la erosión y la sedimentación.</a:t>
            </a:r>
            <a:endParaRPr lang="es-AR" sz="1800" dirty="0">
              <a:effectLst/>
              <a:latin typeface="Calibri" panose="020F0502020204030204" pitchFamily="34" charset="0"/>
              <a:ea typeface="Arial" panose="020B0604020202020204" pitchFamily="34" charset="0"/>
              <a:cs typeface="Calibri" panose="020F0502020204030204" pitchFamily="34" charset="0"/>
            </a:endParaRPr>
          </a:p>
          <a:p>
            <a:pPr marL="742950" lvl="1" indent="-285750">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Agua de movimiento lento con poca o ninguna turbulencia </a:t>
            </a:r>
            <a:endParaRPr lang="es-AR" sz="1800" dirty="0">
              <a:effectLst/>
              <a:latin typeface="Calibri" panose="020F0502020204030204" pitchFamily="34" charset="0"/>
              <a:ea typeface="Arial" panose="020B0604020202020204" pitchFamily="34" charset="0"/>
              <a:cs typeface="Calibri" panose="020F0502020204030204" pitchFamily="34" charset="0"/>
            </a:endParaRPr>
          </a:p>
          <a:p>
            <a:pPr marL="742950" lvl="1" indent="-285750">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El sustrato se compone generalmente de limo fino, arena o grava gruesa. </a:t>
            </a:r>
            <a:endParaRPr lang="es-AR" sz="1800" dirty="0">
              <a:effectLst/>
              <a:latin typeface="Calibri" panose="020F0502020204030204" pitchFamily="34" charset="0"/>
              <a:ea typeface="Arial" panose="020B0604020202020204" pitchFamily="34" charset="0"/>
              <a:cs typeface="Calibri" panose="020F0502020204030204" pitchFamily="34" charset="0"/>
            </a:endParaRPr>
          </a:p>
          <a:p>
            <a:pPr marL="114300" indent="0">
              <a:buNone/>
            </a:pPr>
            <a:r>
              <a:rPr lang="es-AR" sz="1800" i="1" dirty="0">
                <a:effectLst/>
                <a:latin typeface="Calibri" panose="020F0502020204030204" pitchFamily="34" charset="0"/>
                <a:ea typeface="Calibri" panose="020F0502020204030204" pitchFamily="34" charset="0"/>
                <a:cs typeface="Calibri" panose="020F0502020204030204" pitchFamily="34" charset="0"/>
              </a:rPr>
              <a:t>Si su arroyo presenta rasgos de ambas categorías, haga lo posible por ELEGIR UNA y siga con ese método! </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156" name="Google Shape;156;p10"/>
          <p:cNvPicPr preferRelativeResize="0"/>
          <p:nvPr/>
        </p:nvPicPr>
        <p:blipFill rotWithShape="1">
          <a:blip r:embed="rId4">
            <a:alphaModFix/>
          </a:blip>
          <a:srcRect/>
          <a:stretch/>
        </p:blipFill>
        <p:spPr>
          <a:xfrm>
            <a:off x="7960360" y="4008915"/>
            <a:ext cx="3474250" cy="2605688"/>
          </a:xfrm>
          <a:prstGeom prst="rect">
            <a:avLst/>
          </a:prstGeom>
          <a:noFill/>
          <a:ln w="12700" cap="flat" cmpd="sng">
            <a:solidFill>
              <a:schemeClr val="dk1"/>
            </a:solidFill>
            <a:prstDash val="solid"/>
            <a:round/>
            <a:headEnd type="none" w="sm" len="sm"/>
            <a:tailEnd type="none" w="sm" len="sm"/>
          </a:ln>
        </p:spPr>
      </p:pic>
      <p:pic>
        <p:nvPicPr>
          <p:cNvPr id="157" name="Google Shape;157;p10"/>
          <p:cNvPicPr preferRelativeResize="0"/>
          <p:nvPr/>
        </p:nvPicPr>
        <p:blipFill rotWithShape="1">
          <a:blip r:embed="rId5">
            <a:alphaModFix/>
          </a:blip>
          <a:srcRect/>
          <a:stretch/>
        </p:blipFill>
        <p:spPr>
          <a:xfrm>
            <a:off x="7914640" y="1203664"/>
            <a:ext cx="3519970" cy="2639978"/>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a:spLocks noGrp="1"/>
          </p:cNvSpPr>
          <p:nvPr>
            <p:ph type="title"/>
          </p:nvPr>
        </p:nvSpPr>
        <p:spPr>
          <a:xfrm>
            <a:off x="-1" y="18255"/>
            <a:ext cx="11782697"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AR" sz="4000" b="1" dirty="0">
                <a:effectLst/>
                <a:latin typeface="Calibri" panose="020F0502020204030204" pitchFamily="34" charset="0"/>
                <a:ea typeface="Calibri" panose="020F0502020204030204" pitchFamily="34" charset="0"/>
                <a:cs typeface="Calibri" panose="020F0502020204030204" pitchFamily="34" charset="0"/>
              </a:rPr>
              <a:t>Métodos de recolección de macroinvertebrados</a:t>
            </a:r>
            <a:endParaRPr lang="en-US" sz="4000" dirty="0">
              <a:latin typeface="Calibri" panose="020F0502020204030204" pitchFamily="34" charset="0"/>
              <a:cs typeface="Calibri" panose="020F0502020204030204" pitchFamily="34" charset="0"/>
            </a:endParaRPr>
          </a:p>
        </p:txBody>
      </p:sp>
      <p:pic>
        <p:nvPicPr>
          <p:cNvPr id="154" name="Google Shape;154;p10"/>
          <p:cNvPicPr preferRelativeResize="0"/>
          <p:nvPr/>
        </p:nvPicPr>
        <p:blipFill rotWithShape="1">
          <a:blip r:embed="rId3">
            <a:alphaModFix/>
          </a:blip>
          <a:srcRect/>
          <a:stretch/>
        </p:blipFill>
        <p:spPr>
          <a:xfrm>
            <a:off x="-102732" y="5896655"/>
            <a:ext cx="1147762" cy="1147762"/>
          </a:xfrm>
          <a:prstGeom prst="rect">
            <a:avLst/>
          </a:prstGeom>
          <a:noFill/>
          <a:ln>
            <a:noFill/>
          </a:ln>
        </p:spPr>
      </p:pic>
      <p:sp>
        <p:nvSpPr>
          <p:cNvPr id="155" name="Google Shape;155;p10"/>
          <p:cNvSpPr txBox="1">
            <a:spLocks noGrp="1"/>
          </p:cNvSpPr>
          <p:nvPr>
            <p:ph type="body" idx="1"/>
          </p:nvPr>
        </p:nvSpPr>
        <p:spPr>
          <a:xfrm>
            <a:off x="312314" y="1012427"/>
            <a:ext cx="7254240" cy="4833145"/>
          </a:xfrm>
          <a:prstGeom prst="rect">
            <a:avLst/>
          </a:prstGeom>
          <a:noFill/>
          <a:ln>
            <a:noFill/>
          </a:ln>
        </p:spPr>
        <p:txBody>
          <a:bodyPr spcFirstLastPara="1" wrap="square" lIns="91425" tIns="45700" rIns="91425" bIns="45700" anchor="t" anchorCtr="0">
            <a:noAutofit/>
          </a:bodyPr>
          <a:lstStyle/>
          <a:p>
            <a:pPr marL="114300" indent="0">
              <a:buNone/>
            </a:pPr>
            <a:r>
              <a:rPr lang="es-AR" sz="1800" u="sng" dirty="0">
                <a:effectLst/>
                <a:latin typeface="Calibri" panose="020F0502020204030204" pitchFamily="34" charset="0"/>
                <a:ea typeface="Calibri" panose="020F0502020204030204" pitchFamily="34" charset="0"/>
                <a:cs typeface="Calibri" panose="020F0502020204030204" pitchFamily="34" charset="0"/>
              </a:rPr>
              <a:t>TIPOS DE ARROYOS</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s-AR" sz="1800" u="sng" dirty="0">
                <a:effectLst/>
                <a:latin typeface="Calibri" panose="020F0502020204030204" pitchFamily="34" charset="0"/>
                <a:ea typeface="Calibri" panose="020F0502020204030204" pitchFamily="34" charset="0"/>
                <a:cs typeface="Calibri" panose="020F0502020204030204" pitchFamily="34" charset="0"/>
              </a:rPr>
              <a:t>1. Arroyos de fondo rocoso </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Generalmente se encuentran en el norte de Georgia y en la región del Piamonte. </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Se caracterizan por aguas rápidas que fluyen sobre grandes rocas y cantos rodados. </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El tramo del arroyo consiste en un sistema de pozos/rápidos. </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endParaRPr lang="en-US" sz="1800" u="sng" dirty="0">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1800" u="sng" dirty="0">
                <a:effectLst/>
                <a:latin typeface="Calibri" panose="020F0502020204030204" pitchFamily="34" charset="0"/>
                <a:ea typeface="Calibri" panose="020F0502020204030204" pitchFamily="34" charset="0"/>
                <a:cs typeface="Calibri" panose="020F0502020204030204" pitchFamily="34" charset="0"/>
              </a:rPr>
              <a:t>2.Arroyos de </a:t>
            </a:r>
            <a:r>
              <a:rPr lang="en-US" sz="1800" u="sng" dirty="0" err="1">
                <a:effectLst/>
                <a:latin typeface="Calibri" panose="020F0502020204030204" pitchFamily="34" charset="0"/>
                <a:ea typeface="Calibri" panose="020F0502020204030204" pitchFamily="34" charset="0"/>
                <a:cs typeface="Calibri" panose="020F0502020204030204" pitchFamily="34" charset="0"/>
              </a:rPr>
              <a:t>fondo</a:t>
            </a:r>
            <a:r>
              <a:rPr lang="en-US" sz="1800" u="sng" dirty="0">
                <a:effectLst/>
                <a:latin typeface="Calibri" panose="020F0502020204030204" pitchFamily="34" charset="0"/>
                <a:ea typeface="Calibri" panose="020F0502020204030204" pitchFamily="34" charset="0"/>
                <a:cs typeface="Calibri" panose="020F0502020204030204" pitchFamily="34" charset="0"/>
              </a:rPr>
              <a:t> </a:t>
            </a:r>
            <a:r>
              <a:rPr lang="en-US" sz="1800" u="sng" dirty="0" err="1">
                <a:effectLst/>
                <a:latin typeface="Calibri" panose="020F0502020204030204" pitchFamily="34" charset="0"/>
                <a:ea typeface="Calibri" panose="020F0502020204030204" pitchFamily="34" charset="0"/>
                <a:cs typeface="Calibri" panose="020F0502020204030204" pitchFamily="34" charset="0"/>
              </a:rPr>
              <a:t>fangoso</a:t>
            </a: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Se encuentran sobre todo en el sur de Georgia y en entornos urbanos debido a</a:t>
            </a:r>
            <a:r>
              <a:rPr lang="es-AR" sz="1800" b="1" dirty="0">
                <a:effectLst/>
                <a:latin typeface="Calibri" panose="020F0502020204030204" pitchFamily="34" charset="0"/>
                <a:ea typeface="Calibri" panose="020F0502020204030204" pitchFamily="34" charset="0"/>
                <a:cs typeface="Calibri" panose="020F0502020204030204" pitchFamily="34" charset="0"/>
              </a:rPr>
              <a:t> </a:t>
            </a:r>
            <a:r>
              <a:rPr lang="es-AR" sz="1800" dirty="0">
                <a:effectLst/>
                <a:latin typeface="Calibri" panose="020F0502020204030204" pitchFamily="34" charset="0"/>
                <a:ea typeface="Calibri" panose="020F0502020204030204" pitchFamily="34" charset="0"/>
                <a:cs typeface="Calibri" panose="020F0502020204030204" pitchFamily="34" charset="0"/>
              </a:rPr>
              <a:t>la erosión y la sedimentación.</a:t>
            </a:r>
            <a:endParaRPr lang="es-AR" sz="1800" dirty="0">
              <a:effectLst/>
              <a:latin typeface="Calibri" panose="020F0502020204030204" pitchFamily="34" charset="0"/>
              <a:ea typeface="Arial" panose="020B0604020202020204" pitchFamily="34" charset="0"/>
              <a:cs typeface="Calibri" panose="020F0502020204030204" pitchFamily="34" charset="0"/>
            </a:endParaRPr>
          </a:p>
          <a:p>
            <a:pPr marL="742950" lvl="1" indent="-285750">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Agua de movimiento lento con poca o ninguna turbulencia </a:t>
            </a:r>
            <a:endParaRPr lang="es-AR" sz="1800" dirty="0">
              <a:effectLst/>
              <a:latin typeface="Calibri" panose="020F0502020204030204" pitchFamily="34" charset="0"/>
              <a:ea typeface="Arial" panose="020B0604020202020204" pitchFamily="34" charset="0"/>
              <a:cs typeface="Calibri" panose="020F0502020204030204" pitchFamily="34" charset="0"/>
            </a:endParaRPr>
          </a:p>
          <a:p>
            <a:pPr marL="742950" lvl="1" indent="-285750">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El sustrato se compone generalmente de limo fino, arena o grava gruesa. </a:t>
            </a:r>
            <a:endParaRPr lang="es-AR" sz="1800" dirty="0">
              <a:effectLst/>
              <a:latin typeface="Calibri" panose="020F0502020204030204" pitchFamily="34" charset="0"/>
              <a:ea typeface="Arial" panose="020B0604020202020204" pitchFamily="34" charset="0"/>
              <a:cs typeface="Calibri" panose="020F0502020204030204" pitchFamily="34" charset="0"/>
            </a:endParaRPr>
          </a:p>
          <a:p>
            <a:pPr marL="114300" indent="0">
              <a:buNone/>
            </a:pPr>
            <a:r>
              <a:rPr lang="es-AR" sz="1800" i="1" dirty="0">
                <a:effectLst/>
                <a:latin typeface="Calibri" panose="020F0502020204030204" pitchFamily="34" charset="0"/>
                <a:ea typeface="Calibri" panose="020F0502020204030204" pitchFamily="34" charset="0"/>
                <a:cs typeface="Calibri" panose="020F0502020204030204" pitchFamily="34" charset="0"/>
              </a:rPr>
              <a:t>Si su arroyo presenta rasgos de ambas categorías, haga lo posible por ELEGIR UNA y siga con ese método! </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7" name="Google Shape;166;p11">
            <a:extLst>
              <a:ext uri="{FF2B5EF4-FFF2-40B4-BE49-F238E27FC236}">
                <a16:creationId xmlns:a16="http://schemas.microsoft.com/office/drawing/2014/main" id="{616A9865-B1F1-1943-AFD8-2F08E3EB57B1}"/>
              </a:ext>
            </a:extLst>
          </p:cNvPr>
          <p:cNvSpPr txBox="1"/>
          <p:nvPr/>
        </p:nvSpPr>
        <p:spPr>
          <a:xfrm>
            <a:off x="8107680" y="2575560"/>
            <a:ext cx="3466011" cy="1569620"/>
          </a:xfrm>
          <a:prstGeom prst="rect">
            <a:avLst/>
          </a:prstGeom>
          <a:solidFill>
            <a:srgbClr val="FBE4D4"/>
          </a:solidFill>
          <a:ln w="127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2400" dirty="0">
                <a:effectLst/>
                <a:latin typeface="Calibri" panose="020F0502020204030204" pitchFamily="34" charset="0"/>
                <a:ea typeface="Calibri" panose="020F0502020204030204" pitchFamily="34" charset="0"/>
                <a:cs typeface="Calibri" panose="020F0502020204030204" pitchFamily="34" charset="0"/>
              </a:rPr>
              <a:t>Pregunta: ¿Qué tipo de arroyo es el nuestro: de fondo rocoso o de fondo fangoso?</a:t>
            </a:r>
            <a:r>
              <a:rPr lang="es-AR" sz="2400" dirty="0">
                <a:effectLst/>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0772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2"/>
          <p:cNvSpPr txBox="1">
            <a:spLocks noGrp="1"/>
          </p:cNvSpPr>
          <p:nvPr>
            <p:ph type="title"/>
          </p:nvPr>
        </p:nvSpPr>
        <p:spPr>
          <a:xfrm>
            <a:off x="-1" y="18255"/>
            <a:ext cx="1165206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AR" sz="4000" b="1" dirty="0">
                <a:effectLst/>
                <a:latin typeface="+mj-lt"/>
                <a:ea typeface="Calibri" panose="020F0502020204030204" pitchFamily="34" charset="0"/>
              </a:rPr>
              <a:t>Métodos de recolección de macroinvertebrados</a:t>
            </a:r>
            <a:endParaRPr sz="4000" dirty="0"/>
          </a:p>
        </p:txBody>
      </p:sp>
      <p:pic>
        <p:nvPicPr>
          <p:cNvPr id="173" name="Google Shape;173;p12"/>
          <p:cNvPicPr preferRelativeResize="0"/>
          <p:nvPr/>
        </p:nvPicPr>
        <p:blipFill rotWithShape="1">
          <a:blip r:embed="rId3">
            <a:alphaModFix/>
          </a:blip>
          <a:srcRect/>
          <a:stretch/>
        </p:blipFill>
        <p:spPr>
          <a:xfrm>
            <a:off x="-102732" y="5896655"/>
            <a:ext cx="1147762" cy="1147762"/>
          </a:xfrm>
          <a:prstGeom prst="rect">
            <a:avLst/>
          </a:prstGeom>
          <a:noFill/>
          <a:ln>
            <a:noFill/>
          </a:ln>
        </p:spPr>
      </p:pic>
      <p:sp>
        <p:nvSpPr>
          <p:cNvPr id="174" name="Google Shape;174;p12"/>
          <p:cNvSpPr txBox="1">
            <a:spLocks noGrp="1"/>
          </p:cNvSpPr>
          <p:nvPr>
            <p:ph type="body" idx="1"/>
          </p:nvPr>
        </p:nvSpPr>
        <p:spPr>
          <a:xfrm>
            <a:off x="289560" y="1236842"/>
            <a:ext cx="7452360" cy="4833145"/>
          </a:xfrm>
          <a:prstGeom prst="rect">
            <a:avLst/>
          </a:prstGeom>
          <a:noFill/>
          <a:ln>
            <a:noFill/>
          </a:ln>
        </p:spPr>
        <p:txBody>
          <a:bodyPr spcFirstLastPara="1" wrap="square" lIns="91425" tIns="45700" rIns="91425" bIns="45700" anchor="t" anchorCtr="0">
            <a:noAutofit/>
          </a:bodyPr>
          <a:lstStyle/>
          <a:p>
            <a:pPr marL="114300" indent="0">
              <a:buNone/>
            </a:pPr>
            <a:r>
              <a:rPr lang="es-AR" sz="2000" u="sng" dirty="0">
                <a:effectLst/>
                <a:latin typeface="Calibri" panose="020F0502020204030204" pitchFamily="34" charset="0"/>
                <a:ea typeface="Calibri" panose="020F0502020204030204" pitchFamily="34" charset="0"/>
                <a:cs typeface="Calibri" panose="020F0502020204030204" pitchFamily="34" charset="0"/>
              </a:rPr>
              <a:t>TIPOS DE HÁBITAT</a:t>
            </a:r>
            <a:endParaRPr lang="es-AR" sz="200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s-AR" sz="2000" dirty="0">
                <a:effectLst/>
                <a:latin typeface="Calibri" panose="020F0502020204030204" pitchFamily="34" charset="0"/>
                <a:ea typeface="Calibri" panose="020F0502020204030204" pitchFamily="34" charset="0"/>
                <a:cs typeface="Calibri" panose="020F0502020204030204" pitchFamily="34" charset="0"/>
              </a:rPr>
              <a:t>1. Márgenes vegetativos - área a lo largo del borde de la masa de agua que consiste en vegetación de ribera saliente. </a:t>
            </a:r>
            <a:endParaRPr lang="es-AR" sz="200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s-AR" sz="2000" dirty="0">
                <a:effectLst/>
                <a:latin typeface="Calibri" panose="020F0502020204030204" pitchFamily="34" charset="0"/>
                <a:ea typeface="Calibri" panose="020F0502020204030204" pitchFamily="34" charset="0"/>
                <a:cs typeface="Calibri" panose="020F0502020204030204" pitchFamily="34" charset="0"/>
              </a:rPr>
              <a:t>2. Sustrato </a:t>
            </a:r>
            <a:endParaRPr lang="es-AR" sz="20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buFont typeface="Arial" panose="020B0604020202020204" pitchFamily="34" charset="0"/>
              <a:buChar char="•"/>
            </a:pPr>
            <a:r>
              <a:rPr lang="es-AR" sz="2000" dirty="0">
                <a:effectLst/>
                <a:latin typeface="Calibri" panose="020F0502020204030204" pitchFamily="34" charset="0"/>
                <a:ea typeface="Calibri" panose="020F0502020204030204" pitchFamily="34" charset="0"/>
                <a:cs typeface="Calibri" panose="020F0502020204030204" pitchFamily="34" charset="0"/>
              </a:rPr>
              <a:t>Lecho de arena/roca/grava - zona del arroyo con sustrato grueso. </a:t>
            </a:r>
            <a:endParaRPr lang="es-AR" sz="20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buFont typeface="Arial" panose="020B0604020202020204" pitchFamily="34" charset="0"/>
              <a:buChar char="•"/>
            </a:pPr>
            <a:r>
              <a:rPr lang="es-AR" sz="2000" dirty="0">
                <a:effectLst/>
                <a:latin typeface="Calibri" panose="020F0502020204030204" pitchFamily="34" charset="0"/>
                <a:ea typeface="Calibri" panose="020F0502020204030204" pitchFamily="34" charset="0"/>
                <a:cs typeface="Calibri" panose="020F0502020204030204" pitchFamily="34" charset="0"/>
              </a:rPr>
              <a:t>Rápidos - zona poco profunda de un arroyo en la que el agua fluye rápidamente sobre un lecho rocoso o de grava </a:t>
            </a:r>
            <a:endParaRPr lang="es-AR" sz="2000" dirty="0">
              <a:latin typeface="Calibri" panose="020F0502020204030204" pitchFamily="34" charset="0"/>
              <a:ea typeface="Calibri" panose="020F0502020204030204" pitchFamily="34" charset="0"/>
              <a:cs typeface="Calibri" panose="020F0502020204030204" pitchFamily="34" charset="0"/>
            </a:endParaRPr>
          </a:p>
          <a:p>
            <a:pPr marL="0" lvl="0" indent="0">
              <a:buNone/>
            </a:pPr>
            <a:r>
              <a:rPr lang="es-AR" sz="2000" dirty="0">
                <a:effectLst/>
                <a:latin typeface="Calibri" panose="020F0502020204030204" pitchFamily="34" charset="0"/>
                <a:ea typeface="Calibri" panose="020F0502020204030204" pitchFamily="34" charset="0"/>
                <a:cs typeface="Calibri" panose="020F0502020204030204" pitchFamily="34" charset="0"/>
              </a:rPr>
              <a:t>3. Materia orgánica </a:t>
            </a:r>
            <a:endParaRPr lang="es-AR" sz="20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buFont typeface="Arial" panose="020B0604020202020204" pitchFamily="34" charset="0"/>
              <a:buChar char="•"/>
            </a:pPr>
            <a:r>
              <a:rPr lang="es-AR" sz="2000" dirty="0">
                <a:effectLst/>
                <a:latin typeface="Calibri" panose="020F0502020204030204" pitchFamily="34" charset="0"/>
                <a:ea typeface="Calibri" panose="020F0502020204030204" pitchFamily="34" charset="0"/>
                <a:cs typeface="Calibri" panose="020F0502020204030204" pitchFamily="34" charset="0"/>
              </a:rPr>
              <a:t>Paquetes de hojas - vegetación en descomposición sumergida en el agua</a:t>
            </a:r>
            <a:endParaRPr lang="es-AR" sz="20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buFont typeface="Arial" panose="020B0604020202020204" pitchFamily="34" charset="0"/>
              <a:buChar char="•"/>
            </a:pPr>
            <a:r>
              <a:rPr lang="es-AR" sz="2000" dirty="0">
                <a:effectLst/>
                <a:latin typeface="Calibri" panose="020F0502020204030204" pitchFamily="34" charset="0"/>
                <a:ea typeface="Calibri" panose="020F0502020204030204" pitchFamily="34" charset="0"/>
                <a:cs typeface="Calibri" panose="020F0502020204030204" pitchFamily="34" charset="0"/>
              </a:rPr>
              <a:t> Desechos leñosos: árboles, raíces o ramas en descomposición sumergidos en el agua.</a:t>
            </a:r>
            <a:endParaRPr lang="es-AR" sz="2000" dirty="0">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175" name="Google Shape;175;p12"/>
          <p:cNvPicPr preferRelativeResize="0"/>
          <p:nvPr/>
        </p:nvPicPr>
        <p:blipFill rotWithShape="1">
          <a:blip r:embed="rId4">
            <a:alphaModFix/>
          </a:blip>
          <a:srcRect/>
          <a:stretch/>
        </p:blipFill>
        <p:spPr>
          <a:xfrm>
            <a:off x="8031480" y="2277288"/>
            <a:ext cx="3812305" cy="2859229"/>
          </a:xfrm>
          <a:prstGeom prst="rect">
            <a:avLst/>
          </a:prstGeom>
          <a:noFill/>
          <a:ln w="9525" cap="flat" cmpd="sng">
            <a:solidFill>
              <a:schemeClr val="dk1"/>
            </a:solidFill>
            <a:prstDash val="solid"/>
            <a:round/>
            <a:headEnd type="none" w="sm" len="sm"/>
            <a:tailEnd type="none" w="sm" len="sm"/>
          </a:ln>
        </p:spPr>
      </p:pic>
      <p:cxnSp>
        <p:nvCxnSpPr>
          <p:cNvPr id="176" name="Google Shape;176;p12"/>
          <p:cNvCxnSpPr/>
          <p:nvPr/>
        </p:nvCxnSpPr>
        <p:spPr>
          <a:xfrm>
            <a:off x="7222608" y="2190622"/>
            <a:ext cx="1555632" cy="1462792"/>
          </a:xfrm>
          <a:prstGeom prst="straightConnector1">
            <a:avLst/>
          </a:prstGeom>
          <a:noFill/>
          <a:ln w="28575" cap="flat" cmpd="sng">
            <a:solidFill>
              <a:srgbClr val="FF0000"/>
            </a:solidFill>
            <a:prstDash val="solid"/>
            <a:miter lim="800000"/>
            <a:headEnd type="none" w="sm" len="sm"/>
            <a:tailEnd type="triangle" w="med" len="med"/>
          </a:ln>
        </p:spPr>
      </p:cxnSp>
      <p:cxnSp>
        <p:nvCxnSpPr>
          <p:cNvPr id="177" name="Google Shape;177;p12"/>
          <p:cNvCxnSpPr/>
          <p:nvPr/>
        </p:nvCxnSpPr>
        <p:spPr>
          <a:xfrm rot="10800000" flipH="1">
            <a:off x="7253664" y="4130304"/>
            <a:ext cx="3536256" cy="563557"/>
          </a:xfrm>
          <a:prstGeom prst="straightConnector1">
            <a:avLst/>
          </a:prstGeom>
          <a:noFill/>
          <a:ln w="28575" cap="flat" cmpd="sng">
            <a:solidFill>
              <a:srgbClr val="FF0000"/>
            </a:solidFill>
            <a:prstDash val="solid"/>
            <a:miter lim="800000"/>
            <a:headEnd type="none" w="sm" len="sm"/>
            <a:tailEnd type="triangle" w="med" len="med"/>
          </a:ln>
        </p:spPr>
      </p:cxnSp>
      <p:cxnSp>
        <p:nvCxnSpPr>
          <p:cNvPr id="178" name="Google Shape;178;p12"/>
          <p:cNvCxnSpPr/>
          <p:nvPr/>
        </p:nvCxnSpPr>
        <p:spPr>
          <a:xfrm>
            <a:off x="7108884" y="3680686"/>
            <a:ext cx="2294196" cy="235994"/>
          </a:xfrm>
          <a:prstGeom prst="straightConnector1">
            <a:avLst/>
          </a:prstGeom>
          <a:noFill/>
          <a:ln w="28575" cap="flat" cmpd="sng">
            <a:solidFill>
              <a:srgbClr val="FF0000"/>
            </a:solidFill>
            <a:prstDash val="solid"/>
            <a:miter lim="800000"/>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3"/>
          <p:cNvSpPr txBox="1">
            <a:spLocks noGrp="1"/>
          </p:cNvSpPr>
          <p:nvPr>
            <p:ph type="title"/>
          </p:nvPr>
        </p:nvSpPr>
        <p:spPr>
          <a:xfrm>
            <a:off x="0"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AR" sz="4000" b="1" dirty="0">
                <a:effectLst/>
                <a:latin typeface="Calibri" panose="020F0502020204030204" pitchFamily="34" charset="0"/>
                <a:ea typeface="Calibri" panose="020F0502020204030204" pitchFamily="34" charset="0"/>
                <a:cs typeface="Calibri" panose="020F0502020204030204" pitchFamily="34" charset="0"/>
              </a:rPr>
              <a:t>Métodos de recolección de macroinvertebrados</a:t>
            </a:r>
            <a:endParaRPr sz="4000" dirty="0">
              <a:latin typeface="Calibri" panose="020F0502020204030204" pitchFamily="34" charset="0"/>
              <a:cs typeface="Calibri" panose="020F0502020204030204" pitchFamily="34" charset="0"/>
            </a:endParaRPr>
          </a:p>
        </p:txBody>
      </p:sp>
      <p:pic>
        <p:nvPicPr>
          <p:cNvPr id="185" name="Google Shape;185;p13"/>
          <p:cNvPicPr preferRelativeResize="0"/>
          <p:nvPr/>
        </p:nvPicPr>
        <p:blipFill rotWithShape="1">
          <a:blip r:embed="rId3">
            <a:alphaModFix/>
          </a:blip>
          <a:srcRect/>
          <a:stretch/>
        </p:blipFill>
        <p:spPr>
          <a:xfrm>
            <a:off x="-102732" y="5896655"/>
            <a:ext cx="1147762" cy="1147762"/>
          </a:xfrm>
          <a:prstGeom prst="rect">
            <a:avLst/>
          </a:prstGeom>
          <a:noFill/>
          <a:ln>
            <a:noFill/>
          </a:ln>
        </p:spPr>
      </p:pic>
      <p:sp>
        <p:nvSpPr>
          <p:cNvPr id="186" name="Google Shape;186;p13"/>
          <p:cNvSpPr txBox="1">
            <a:spLocks noGrp="1"/>
          </p:cNvSpPr>
          <p:nvPr>
            <p:ph type="body" idx="1"/>
          </p:nvPr>
        </p:nvSpPr>
        <p:spPr>
          <a:xfrm>
            <a:off x="853440" y="1343818"/>
            <a:ext cx="6766560" cy="483314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s-ES" sz="2400" u="sng" dirty="0"/>
              <a:t>Arroyos de fondo rocoso</a:t>
            </a:r>
            <a:endParaRPr sz="2400" dirty="0"/>
          </a:p>
          <a:p>
            <a:pPr marL="0" lvl="0" indent="0" algn="l" rtl="0">
              <a:lnSpc>
                <a:spcPct val="90000"/>
              </a:lnSpc>
              <a:spcBef>
                <a:spcPts val="1000"/>
              </a:spcBef>
              <a:spcAft>
                <a:spcPts val="0"/>
              </a:spcAft>
              <a:buClr>
                <a:schemeClr val="dk1"/>
              </a:buClr>
              <a:buSzPts val="2800"/>
              <a:buNone/>
            </a:pPr>
            <a:r>
              <a:rPr lang="en-US" sz="2400" b="1" dirty="0" err="1"/>
              <a:t>Muestreo</a:t>
            </a:r>
            <a:r>
              <a:rPr lang="en-US" sz="2400" b="1" dirty="0"/>
              <a:t> de DOS </a:t>
            </a:r>
            <a:r>
              <a:rPr lang="en-US" sz="2400" b="1" dirty="0" err="1"/>
              <a:t>hábitats</a:t>
            </a:r>
            <a:r>
              <a:rPr lang="en-US" sz="2400" b="1" dirty="0"/>
              <a:t> </a:t>
            </a:r>
            <a:r>
              <a:rPr lang="en-US" sz="2400" b="1" dirty="0" err="1"/>
              <a:t>diferentes</a:t>
            </a:r>
            <a:r>
              <a:rPr lang="en-US" sz="2400" b="1" dirty="0"/>
              <a:t> </a:t>
            </a:r>
            <a:r>
              <a:rPr lang="en-US" sz="2400" b="1" dirty="0" err="1"/>
              <a:t>utilizando</a:t>
            </a:r>
            <a:r>
              <a:rPr lang="en-US" sz="2400" b="1" dirty="0"/>
              <a:t> una kick seine </a:t>
            </a:r>
            <a:endParaRPr sz="2400" dirty="0"/>
          </a:p>
          <a:p>
            <a:pPr marL="114300" indent="0">
              <a:buNone/>
            </a:pPr>
            <a:r>
              <a:rPr lang="es-AR" sz="2400" i="1" dirty="0">
                <a:effectLst/>
                <a:latin typeface="Calibri" panose="020F0502020204030204" pitchFamily="34" charset="0"/>
                <a:ea typeface="Calibri" panose="020F0502020204030204" pitchFamily="34" charset="0"/>
              </a:rPr>
              <a:t>Sustrato</a:t>
            </a:r>
            <a:r>
              <a:rPr lang="es-AR" sz="2400" dirty="0">
                <a:effectLst/>
                <a:latin typeface="Calibri" panose="020F0502020204030204" pitchFamily="34" charset="0"/>
                <a:ea typeface="Calibri" panose="020F0502020204030204" pitchFamily="34" charset="0"/>
              </a:rPr>
              <a:t> - 3 muestras </a:t>
            </a:r>
            <a:endParaRPr lang="es-AR" sz="2400" dirty="0">
              <a:effectLst/>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pPr>
            <a:r>
              <a:rPr lang="es-AR" sz="2400" dirty="0">
                <a:effectLst/>
                <a:latin typeface="Calibri" panose="020F0502020204030204" pitchFamily="34" charset="0"/>
                <a:ea typeface="Calibri" panose="020F0502020204030204" pitchFamily="34" charset="0"/>
                <a:cs typeface="Times New Roman" panose="02020603050405020304" pitchFamily="18" charset="0"/>
              </a:rPr>
              <a:t>Muestreo de un área de 2x2 pies con una kick seine en las zonas de rápidos.</a:t>
            </a:r>
            <a:endParaRPr lang="es-AR"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buNone/>
            </a:pPr>
            <a:r>
              <a:rPr lang="es-AR" sz="2400" i="1" dirty="0">
                <a:effectLst/>
                <a:latin typeface="Calibri" panose="020F0502020204030204" pitchFamily="34" charset="0"/>
                <a:ea typeface="Calibri" panose="020F0502020204030204" pitchFamily="34" charset="0"/>
              </a:rPr>
              <a:t>Materia orgánica</a:t>
            </a:r>
            <a:r>
              <a:rPr lang="es-AR" sz="2400" dirty="0">
                <a:effectLst/>
                <a:latin typeface="Calibri" panose="020F0502020204030204" pitchFamily="34" charset="0"/>
                <a:ea typeface="Calibri" panose="020F0502020204030204" pitchFamily="34" charset="0"/>
              </a:rPr>
              <a:t> - 4 muestras </a:t>
            </a:r>
            <a:endParaRPr lang="es-AR" sz="2400" dirty="0">
              <a:effectLst/>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pPr>
            <a:r>
              <a:rPr lang="es-AR" sz="2400" dirty="0">
                <a:effectLst/>
                <a:latin typeface="Calibri" panose="020F0502020204030204" pitchFamily="34" charset="0"/>
                <a:ea typeface="Calibri" panose="020F0502020204030204" pitchFamily="34" charset="0"/>
                <a:cs typeface="Times New Roman" panose="02020603050405020304" pitchFamily="18" charset="0"/>
              </a:rPr>
              <a:t>Usando ambas manos, tome 4 puñados (1 pie cuadrado) de paquetes de hojas sumergidas en descomposición. </a:t>
            </a:r>
            <a:endParaRPr lang="es-AR"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87" name="Google Shape;187;p13"/>
          <p:cNvPicPr preferRelativeResize="0"/>
          <p:nvPr/>
        </p:nvPicPr>
        <p:blipFill rotWithShape="1">
          <a:blip r:embed="rId4">
            <a:alphaModFix/>
          </a:blip>
          <a:srcRect/>
          <a:stretch/>
        </p:blipFill>
        <p:spPr>
          <a:xfrm>
            <a:off x="7896225" y="2079162"/>
            <a:ext cx="4113530" cy="3082149"/>
          </a:xfrm>
          <a:prstGeom prst="rect">
            <a:avLst/>
          </a:prstGeom>
          <a:noFill/>
          <a:ln>
            <a:noFill/>
          </a:ln>
        </p:spPr>
      </p:pic>
      <p:sp>
        <p:nvSpPr>
          <p:cNvPr id="188" name="Google Shape;188;p13"/>
          <p:cNvSpPr txBox="1"/>
          <p:nvPr/>
        </p:nvSpPr>
        <p:spPr>
          <a:xfrm>
            <a:off x="7896225" y="5349240"/>
            <a:ext cx="1518364"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u="none" strike="noStrike" cap="none">
                <a:solidFill>
                  <a:schemeClr val="dk1"/>
                </a:solidFill>
                <a:latin typeface="Calibri"/>
                <a:ea typeface="Calibri"/>
                <a:cs typeface="Calibri"/>
                <a:sym typeface="Calibri"/>
              </a:rPr>
              <a:t>Image: Georgia Adopt-A-Stream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4"/>
          <p:cNvSpPr txBox="1">
            <a:spLocks noGrp="1"/>
          </p:cNvSpPr>
          <p:nvPr>
            <p:ph type="title"/>
          </p:nvPr>
        </p:nvSpPr>
        <p:spPr>
          <a:xfrm>
            <a:off x="0" y="18255"/>
            <a:ext cx="1178398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AR" sz="4000" b="1" dirty="0">
                <a:effectLst/>
                <a:latin typeface="Calibri" panose="020F0502020204030204" pitchFamily="34" charset="0"/>
                <a:ea typeface="Calibri" panose="020F0502020204030204" pitchFamily="34" charset="0"/>
                <a:cs typeface="Calibri" panose="020F0502020204030204" pitchFamily="34" charset="0"/>
              </a:rPr>
              <a:t>Métodos de recolección de macroinvertebrados</a:t>
            </a:r>
            <a:endParaRPr sz="4000" dirty="0">
              <a:latin typeface="Calibri" panose="020F0502020204030204" pitchFamily="34" charset="0"/>
              <a:cs typeface="Calibri" panose="020F0502020204030204" pitchFamily="34" charset="0"/>
            </a:endParaRPr>
          </a:p>
        </p:txBody>
      </p:sp>
      <p:pic>
        <p:nvPicPr>
          <p:cNvPr id="195" name="Google Shape;195;p14"/>
          <p:cNvPicPr preferRelativeResize="0"/>
          <p:nvPr/>
        </p:nvPicPr>
        <p:blipFill rotWithShape="1">
          <a:blip r:embed="rId3">
            <a:alphaModFix/>
          </a:blip>
          <a:srcRect/>
          <a:stretch/>
        </p:blipFill>
        <p:spPr>
          <a:xfrm>
            <a:off x="-102732" y="5896655"/>
            <a:ext cx="1147762" cy="1147762"/>
          </a:xfrm>
          <a:prstGeom prst="rect">
            <a:avLst/>
          </a:prstGeom>
          <a:noFill/>
          <a:ln>
            <a:noFill/>
          </a:ln>
        </p:spPr>
      </p:pic>
      <p:sp>
        <p:nvSpPr>
          <p:cNvPr id="196" name="Google Shape;196;p14"/>
          <p:cNvSpPr txBox="1">
            <a:spLocks noGrp="1"/>
          </p:cNvSpPr>
          <p:nvPr>
            <p:ph type="body" idx="1"/>
          </p:nvPr>
        </p:nvSpPr>
        <p:spPr>
          <a:xfrm>
            <a:off x="853440" y="1343818"/>
            <a:ext cx="6766560" cy="483314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s-ES" sz="2000" u="sng" dirty="0">
                <a:latin typeface="Calibri" panose="020F0502020204030204" pitchFamily="34" charset="0"/>
                <a:cs typeface="Calibri" panose="020F0502020204030204" pitchFamily="34" charset="0"/>
              </a:rPr>
              <a:t>Arroyos de fondo fangoso</a:t>
            </a:r>
            <a:endParaRPr sz="2000" dirty="0">
              <a:latin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ct val="100000"/>
              <a:buNone/>
            </a:pPr>
            <a:r>
              <a:rPr lang="es-ES" sz="2000" b="1" dirty="0">
                <a:latin typeface="Calibri" panose="020F0502020204030204" pitchFamily="34" charset="0"/>
                <a:cs typeface="Calibri" panose="020F0502020204030204" pitchFamily="34" charset="0"/>
              </a:rPr>
              <a:t>Muestrear TRES hábitats diferentes utilizando una red D-</a:t>
            </a:r>
            <a:r>
              <a:rPr lang="es-ES" sz="2000" b="1" dirty="0" err="1">
                <a:latin typeface="Calibri" panose="020F0502020204030204" pitchFamily="34" charset="0"/>
                <a:cs typeface="Calibri" panose="020F0502020204030204" pitchFamily="34" charset="0"/>
              </a:rPr>
              <a:t>frame</a:t>
            </a:r>
            <a:endParaRPr sz="2000" dirty="0">
              <a:latin typeface="Calibri" panose="020F0502020204030204" pitchFamily="34" charset="0"/>
              <a:cs typeface="Calibri" panose="020F0502020204030204" pitchFamily="34" charset="0"/>
            </a:endParaRPr>
          </a:p>
          <a:p>
            <a:pPr marL="114300" indent="0">
              <a:buNone/>
            </a:pPr>
            <a:r>
              <a:rPr lang="es-AR" sz="2000" i="1" dirty="0">
                <a:effectLst/>
                <a:latin typeface="Calibri" panose="020F0502020204030204" pitchFamily="34" charset="0"/>
                <a:ea typeface="Calibri" panose="020F0502020204030204" pitchFamily="34" charset="0"/>
                <a:cs typeface="Calibri" panose="020F0502020204030204" pitchFamily="34" charset="0"/>
              </a:rPr>
              <a:t>Márgenes Vegetativos</a:t>
            </a:r>
            <a:r>
              <a:rPr lang="es-AR" sz="2000" dirty="0">
                <a:effectLst/>
                <a:latin typeface="Calibri" panose="020F0502020204030204" pitchFamily="34" charset="0"/>
                <a:ea typeface="Calibri" panose="020F0502020204030204" pitchFamily="34" charset="0"/>
                <a:cs typeface="Calibri" panose="020F0502020204030204" pitchFamily="34" charset="0"/>
              </a:rPr>
              <a:t> -- 7 Muestras</a:t>
            </a:r>
            <a:endParaRPr lang="es-AR"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buFont typeface="Arial" panose="020B0604020202020204" pitchFamily="34" charset="0"/>
              <a:buChar char="•"/>
            </a:pPr>
            <a:r>
              <a:rPr lang="es-AR" sz="2000" dirty="0">
                <a:effectLst/>
                <a:latin typeface="Calibri" panose="020F0502020204030204" pitchFamily="34" charset="0"/>
                <a:ea typeface="Calibri" panose="020F0502020204030204" pitchFamily="34" charset="0"/>
                <a:cs typeface="Calibri" panose="020F0502020204030204" pitchFamily="34" charset="0"/>
              </a:rPr>
              <a:t>7 cucharadas (1 pie cuadrado) </a:t>
            </a:r>
            <a:endParaRPr lang="es-AR" sz="200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s-AR" sz="2000" i="1" dirty="0">
                <a:effectLst/>
                <a:latin typeface="Calibri" panose="020F0502020204030204" pitchFamily="34" charset="0"/>
                <a:ea typeface="Calibri" panose="020F0502020204030204" pitchFamily="34" charset="0"/>
                <a:cs typeface="Calibri" panose="020F0502020204030204" pitchFamily="34" charset="0"/>
              </a:rPr>
              <a:t>Materia orgánica</a:t>
            </a:r>
            <a:r>
              <a:rPr lang="es-AR" sz="2000" dirty="0">
                <a:effectLst/>
                <a:latin typeface="Calibri" panose="020F0502020204030204" pitchFamily="34" charset="0"/>
                <a:ea typeface="Calibri" panose="020F0502020204030204" pitchFamily="34" charset="0"/>
                <a:cs typeface="Calibri" panose="020F0502020204030204" pitchFamily="34" charset="0"/>
              </a:rPr>
              <a:t> -- 4 muestras</a:t>
            </a:r>
            <a:endParaRPr lang="es-AR"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buFont typeface="Arial" panose="020B0604020202020204" pitchFamily="34" charset="0"/>
              <a:buChar char="•"/>
            </a:pPr>
            <a:r>
              <a:rPr lang="es-AR" sz="2000" dirty="0">
                <a:effectLst/>
                <a:latin typeface="Calibri" panose="020F0502020204030204" pitchFamily="34" charset="0"/>
                <a:ea typeface="Calibri" panose="020F0502020204030204" pitchFamily="34" charset="0"/>
                <a:cs typeface="Calibri" panose="020F0502020204030204" pitchFamily="34" charset="0"/>
              </a:rPr>
              <a:t>4 cucharadas (1 pie cuadrado) en restos leñosos </a:t>
            </a:r>
            <a:endParaRPr lang="es-AR" sz="200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s-AR" sz="2000" i="1" dirty="0">
                <a:effectLst/>
                <a:latin typeface="Calibri" panose="020F0502020204030204" pitchFamily="34" charset="0"/>
                <a:ea typeface="Calibri" panose="020F0502020204030204" pitchFamily="34" charset="0"/>
                <a:cs typeface="Calibri" panose="020F0502020204030204" pitchFamily="34" charset="0"/>
              </a:rPr>
              <a:t>Sustrato</a:t>
            </a:r>
            <a:r>
              <a:rPr lang="es-AR" sz="2000" dirty="0">
                <a:effectLst/>
                <a:latin typeface="Calibri" panose="020F0502020204030204" pitchFamily="34" charset="0"/>
                <a:ea typeface="Calibri" panose="020F0502020204030204" pitchFamily="34" charset="0"/>
                <a:cs typeface="Calibri" panose="020F0502020204030204" pitchFamily="34" charset="0"/>
              </a:rPr>
              <a:t> -- 3 muestras</a:t>
            </a:r>
            <a:endParaRPr lang="es-AR" sz="20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buFont typeface="Arial" panose="020B0604020202020204" pitchFamily="34" charset="0"/>
              <a:buChar char="•"/>
            </a:pPr>
            <a:r>
              <a:rPr lang="es-AR" sz="2000" dirty="0">
                <a:effectLst/>
                <a:latin typeface="Calibri" panose="020F0502020204030204" pitchFamily="34" charset="0"/>
                <a:ea typeface="Calibri" panose="020F0502020204030204" pitchFamily="34" charset="0"/>
                <a:cs typeface="Calibri" panose="020F0502020204030204" pitchFamily="34" charset="0"/>
              </a:rPr>
              <a:t>3 cucharadas (1 pie cuadrado) de arena/roca /grava o zona más gruesa del lecho del arroyo </a:t>
            </a:r>
            <a:endParaRPr lang="es-AR" sz="2000" dirty="0">
              <a:latin typeface="Calibri" panose="020F0502020204030204" pitchFamily="34" charset="0"/>
              <a:ea typeface="Calibri" panose="020F0502020204030204" pitchFamily="34" charset="0"/>
              <a:cs typeface="Calibri" panose="020F0502020204030204" pitchFamily="34" charset="0"/>
            </a:endParaRPr>
          </a:p>
          <a:p>
            <a:pPr marL="0" lvl="0" indent="0">
              <a:buNone/>
            </a:pPr>
            <a:r>
              <a:rPr lang="es-AR" sz="2000" i="1" dirty="0">
                <a:effectLst/>
                <a:latin typeface="Calibri" panose="020F0502020204030204" pitchFamily="34" charset="0"/>
                <a:ea typeface="Calibri" panose="020F0502020204030204" pitchFamily="34" charset="0"/>
                <a:cs typeface="Calibri" panose="020F0502020204030204" pitchFamily="34" charset="0"/>
              </a:rPr>
              <a:t>Consejo: Trate de evitar recoger mucha arena para ahorrar tiempo. </a:t>
            </a:r>
            <a:endParaRPr lang="es-AR" sz="2000"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97" name="Google Shape;197;p14"/>
          <p:cNvSpPr txBox="1"/>
          <p:nvPr/>
        </p:nvSpPr>
        <p:spPr>
          <a:xfrm>
            <a:off x="7861300" y="4815840"/>
            <a:ext cx="1518364"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Image: Georgia Adopt-A-Stream</a:t>
            </a:r>
            <a:endParaRPr/>
          </a:p>
        </p:txBody>
      </p:sp>
      <p:pic>
        <p:nvPicPr>
          <p:cNvPr id="198" name="Google Shape;198;p14"/>
          <p:cNvPicPr preferRelativeResize="0"/>
          <p:nvPr/>
        </p:nvPicPr>
        <p:blipFill rotWithShape="1">
          <a:blip r:embed="rId4">
            <a:alphaModFix/>
          </a:blip>
          <a:srcRect/>
          <a:stretch/>
        </p:blipFill>
        <p:spPr>
          <a:xfrm>
            <a:off x="7861300" y="2147036"/>
            <a:ext cx="3922682" cy="26688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¿Por </a:t>
            </a:r>
            <a:r>
              <a:rPr lang="en-US" b="1" dirty="0" err="1"/>
              <a:t>qué</a:t>
            </a:r>
            <a:r>
              <a:rPr lang="en-US" b="1" dirty="0"/>
              <a:t> es </a:t>
            </a:r>
            <a:r>
              <a:rPr lang="en-US" b="1" dirty="0" err="1"/>
              <a:t>importante</a:t>
            </a:r>
            <a:r>
              <a:rPr lang="en-US" b="1" dirty="0"/>
              <a:t> la </a:t>
            </a:r>
            <a:r>
              <a:rPr lang="en-US" b="1" dirty="0" err="1"/>
              <a:t>estandarización</a:t>
            </a:r>
            <a:r>
              <a:rPr lang="en-US" b="1" dirty="0"/>
              <a:t> de la </a:t>
            </a:r>
            <a:r>
              <a:rPr lang="en-US" b="1" dirty="0" err="1"/>
              <a:t>muestra</a:t>
            </a:r>
            <a:r>
              <a:rPr lang="en-US" b="1" dirty="0"/>
              <a:t>?</a:t>
            </a:r>
            <a:endParaRPr dirty="0"/>
          </a:p>
        </p:txBody>
      </p:sp>
      <p:sp>
        <p:nvSpPr>
          <p:cNvPr id="205" name="Google Shape;205;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342900" lvl="0" indent="-342900">
              <a:buFont typeface="Arial" panose="020B0604020202020204" pitchFamily="34" charset="0"/>
              <a:buChar char="•"/>
            </a:pPr>
            <a:r>
              <a:rPr lang="es-AR" dirty="0">
                <a:effectLst/>
                <a:latin typeface="Calibri" panose="020F0502020204030204" pitchFamily="34" charset="0"/>
                <a:ea typeface="Calibri" panose="020F0502020204030204" pitchFamily="34" charset="0"/>
                <a:cs typeface="Calibri" panose="020F0502020204030204" pitchFamily="34" charset="0"/>
              </a:rPr>
              <a:t>Trabajando con un compañero, tómate 5 minutos para hacer una lluvia de ideas sobre las razones por las que la estandarización de los métodos de recolección de macroinvertebrados es importante. (En otras palabras, ¿por qué es importante que todos los arroyos de fondo fangoso reciban el mismo número de muestras de cada tipo de hábitat?) </a:t>
            </a:r>
            <a:endParaRPr lang="es-AR"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buFont typeface="Arial" panose="020B0604020202020204" pitchFamily="34" charset="0"/>
              <a:buChar char="•"/>
            </a:pPr>
            <a:r>
              <a:rPr lang="es-AR" dirty="0">
                <a:effectLst/>
                <a:latin typeface="Calibri" panose="020F0502020204030204" pitchFamily="34" charset="0"/>
                <a:ea typeface="Calibri" panose="020F0502020204030204" pitchFamily="34" charset="0"/>
                <a:cs typeface="Calibri" panose="020F0502020204030204" pitchFamily="34" charset="0"/>
              </a:rPr>
              <a:t>Anota tus ideas en la hoja de trabajo de la lección. </a:t>
            </a:r>
            <a:endParaRPr lang="es-AR" dirty="0">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206" name="Google Shape;206;p15"/>
          <p:cNvPicPr preferRelativeResize="0"/>
          <p:nvPr/>
        </p:nvPicPr>
        <p:blipFill rotWithShape="1">
          <a:blip r:embed="rId3">
            <a:alphaModFix/>
          </a:blip>
          <a:srcRect/>
          <a:stretch/>
        </p:blipFill>
        <p:spPr>
          <a:xfrm>
            <a:off x="-102732" y="5896655"/>
            <a:ext cx="1147762" cy="11477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¿Por </a:t>
            </a:r>
            <a:r>
              <a:rPr lang="en-US" b="1" dirty="0" err="1"/>
              <a:t>qué</a:t>
            </a:r>
            <a:r>
              <a:rPr lang="en-US" b="1" dirty="0"/>
              <a:t> es </a:t>
            </a:r>
            <a:r>
              <a:rPr lang="en-US" b="1" dirty="0" err="1"/>
              <a:t>importante</a:t>
            </a:r>
            <a:r>
              <a:rPr lang="en-US" b="1" dirty="0"/>
              <a:t> la </a:t>
            </a:r>
            <a:r>
              <a:rPr lang="en-US" b="1" dirty="0" err="1"/>
              <a:t>estandarización</a:t>
            </a:r>
            <a:r>
              <a:rPr lang="en-US" b="1" dirty="0"/>
              <a:t> de la </a:t>
            </a:r>
            <a:r>
              <a:rPr lang="en-US" b="1" dirty="0" err="1"/>
              <a:t>muestra</a:t>
            </a:r>
            <a:r>
              <a:rPr lang="en-US" b="1" dirty="0"/>
              <a:t>?</a:t>
            </a:r>
            <a:endParaRPr dirty="0"/>
          </a:p>
        </p:txBody>
      </p:sp>
      <p:sp>
        <p:nvSpPr>
          <p:cNvPr id="213" name="Google Shape;21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err="1"/>
              <a:t>Compartan</a:t>
            </a:r>
            <a:r>
              <a:rPr lang="en-US" dirty="0"/>
              <a:t> sus ideas con el resto de la </a:t>
            </a:r>
            <a:r>
              <a:rPr lang="en-US" dirty="0" err="1"/>
              <a:t>clase</a:t>
            </a:r>
            <a:r>
              <a:rPr lang="en-US" dirty="0"/>
              <a:t>!</a:t>
            </a:r>
            <a:endParaRPr dirty="0"/>
          </a:p>
        </p:txBody>
      </p:sp>
      <p:pic>
        <p:nvPicPr>
          <p:cNvPr id="214" name="Google Shape;214;p16"/>
          <p:cNvPicPr preferRelativeResize="0"/>
          <p:nvPr/>
        </p:nvPicPr>
        <p:blipFill rotWithShape="1">
          <a:blip r:embed="rId3">
            <a:alphaModFix/>
          </a:blip>
          <a:srcRect/>
          <a:stretch/>
        </p:blipFill>
        <p:spPr>
          <a:xfrm>
            <a:off x="-102732" y="5896655"/>
            <a:ext cx="1147762" cy="11477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0CC058-47A9-BC4F-A31E-767184AB0CD1}"/>
              </a:ext>
            </a:extLst>
          </p:cNvPr>
          <p:cNvSpPr txBox="1"/>
          <p:nvPr/>
        </p:nvSpPr>
        <p:spPr>
          <a:xfrm>
            <a:off x="3240891" y="2613392"/>
            <a:ext cx="5710218" cy="1631216"/>
          </a:xfrm>
          <a:prstGeom prst="rect">
            <a:avLst/>
          </a:prstGeom>
          <a:solidFill>
            <a:srgbClr val="ECC2D8"/>
          </a:solidFill>
          <a:ln w="53975">
            <a:solidFill>
              <a:srgbClr val="002060"/>
            </a:solidFill>
          </a:ln>
        </p:spPr>
        <p:txBody>
          <a:bodyPr wrap="none" rtlCol="0">
            <a:spAutoFit/>
          </a:bodyPr>
          <a:lstStyle/>
          <a:p>
            <a:pPr algn="ctr"/>
            <a:r>
              <a:rPr lang="en-US" sz="10000" dirty="0">
                <a:latin typeface="Impact" panose="020B0806030902050204" pitchFamily="34" charset="0"/>
              </a:rPr>
              <a:t>Descanso!</a:t>
            </a:r>
          </a:p>
        </p:txBody>
      </p:sp>
    </p:spTree>
    <p:extLst>
      <p:ext uri="{BB962C8B-B14F-4D97-AF65-F5344CB8AC3E}">
        <p14:creationId xmlns:p14="http://schemas.microsoft.com/office/powerpoint/2010/main" val="203906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8"/>
          <p:cNvSpPr txBox="1">
            <a:spLocks noGrp="1"/>
          </p:cNvSpPr>
          <p:nvPr>
            <p:ph type="title"/>
          </p:nvPr>
        </p:nvSpPr>
        <p:spPr>
          <a:xfrm>
            <a:off x="487680" y="213678"/>
            <a:ext cx="10515600" cy="1325563"/>
          </a:xfrm>
          <a:prstGeom prst="rect">
            <a:avLst/>
          </a:prstGeom>
          <a:noFill/>
          <a:ln>
            <a:noFill/>
          </a:ln>
        </p:spPr>
        <p:txBody>
          <a:bodyPr spcFirstLastPara="1" wrap="square" lIns="91425" tIns="45700" rIns="91425" bIns="45700" anchor="ctr" anchorCtr="0">
            <a:normAutofit/>
          </a:bodyPr>
          <a:lstStyle/>
          <a:p>
            <a:r>
              <a:rPr lang="es-AR" sz="3600" b="1" dirty="0">
                <a:effectLst/>
                <a:latin typeface="Calibri" panose="020F0502020204030204" pitchFamily="34" charset="0"/>
                <a:ea typeface="Calibri" panose="020F0502020204030204" pitchFamily="34" charset="0"/>
                <a:cs typeface="Calibri" panose="020F0502020204030204" pitchFamily="34" charset="0"/>
              </a:rPr>
              <a:t>Recolección e identificación de macroinvertebrados en arroyos del campus </a:t>
            </a:r>
            <a:endParaRPr lang="es-AR" sz="3600" b="1"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227" name="Google Shape;227;p18"/>
          <p:cNvSpPr txBox="1">
            <a:spLocks noGrp="1"/>
          </p:cNvSpPr>
          <p:nvPr>
            <p:ph type="body" idx="1"/>
          </p:nvPr>
        </p:nvSpPr>
        <p:spPr>
          <a:xfrm>
            <a:off x="289557" y="1258933"/>
            <a:ext cx="8854443" cy="4637722"/>
          </a:xfrm>
          <a:prstGeom prst="rect">
            <a:avLst/>
          </a:prstGeom>
          <a:noFill/>
          <a:ln>
            <a:noFill/>
          </a:ln>
        </p:spPr>
        <p:txBody>
          <a:bodyPr spcFirstLastPara="1" wrap="square" lIns="91425" tIns="45700" rIns="91425" bIns="45700" anchor="t" anchorCtr="0">
            <a:noAutofit/>
          </a:bodyPr>
          <a:lstStyle/>
          <a:p>
            <a:pPr marL="114300" indent="0">
              <a:lnSpc>
                <a:spcPct val="100000"/>
              </a:lnSpc>
              <a:buNone/>
            </a:pPr>
            <a:r>
              <a:rPr lang="es-AR" sz="1800" dirty="0">
                <a:effectLst/>
                <a:latin typeface="Calibri" panose="020F0502020204030204" pitchFamily="34" charset="0"/>
                <a:ea typeface="Calibri" panose="020F0502020204030204" pitchFamily="34" charset="0"/>
                <a:cs typeface="Calibri" panose="020F0502020204030204" pitchFamily="34" charset="0"/>
              </a:rPr>
              <a:t>A continuación, vamos a recolectar e identificar macroinvertebrados (utilizando los protocolos de Adopt-A-Stream) en el arroyo de nuestro campus. Necesitarás:</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lnSpc>
                <a:spcPct val="100000"/>
              </a:lnSpc>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Pinzas </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lnSpc>
                <a:spcPct val="100000"/>
              </a:lnSpc>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Bandeja de recolección</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lnSpc>
                <a:spcPct val="100000"/>
              </a:lnSpc>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Lápiz(s)</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lnSpc>
                <a:spcPct val="100000"/>
              </a:lnSpc>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Botas de agua </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lnSpc>
                <a:spcPct val="100000"/>
              </a:lnSpc>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Rite in Rains</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lnSpc>
                <a:spcPct val="100000"/>
              </a:lnSpc>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Vasos de plástico transparente o similar (para facilitar la clasificación) </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lnSpc>
                <a:spcPct val="100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Adopt-A-Stream Macroinvertebrate Bioassessment Form (pág.1 ÚNICAMENTE) </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lnSpc>
                <a:spcPct val="100000"/>
              </a:lnSpc>
              <a:buNone/>
            </a:pPr>
            <a:r>
              <a:rPr lang="es-AR" sz="1800" dirty="0">
                <a:effectLst/>
                <a:latin typeface="Calibri" panose="020F0502020204030204" pitchFamily="34" charset="0"/>
                <a:ea typeface="Calibri" panose="020F0502020204030204" pitchFamily="34" charset="0"/>
                <a:cs typeface="Calibri" panose="020F0502020204030204" pitchFamily="34" charset="0"/>
              </a:rPr>
              <a:t>Tú y tu compañero necesitarán (entre los dos):</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lnSpc>
                <a:spcPct val="100000"/>
              </a:lnSpc>
              <a:buFont typeface="Arial" panose="020B0604020202020204" pitchFamily="34" charset="0"/>
              <a:buChar char="•"/>
            </a:pPr>
            <a:r>
              <a:rPr lang="en-US" sz="1800" dirty="0" err="1">
                <a:effectLst/>
                <a:latin typeface="Calibri" panose="020F0502020204030204" pitchFamily="34" charset="0"/>
                <a:ea typeface="Calibri" panose="020F0502020204030204" pitchFamily="34" charset="0"/>
                <a:cs typeface="Calibri" panose="020F0502020204030204" pitchFamily="34" charset="0"/>
              </a:rPr>
              <a:t>Balde</a:t>
            </a:r>
            <a:endParaRPr lang="es-AR" sz="1800" dirty="0">
              <a:effectLst/>
              <a:latin typeface="Calibri" panose="020F0502020204030204" pitchFamily="34" charset="0"/>
              <a:ea typeface="Arial" panose="020B0604020202020204" pitchFamily="34" charset="0"/>
              <a:cs typeface="Calibri" panose="020F0502020204030204" pitchFamily="34" charset="0"/>
            </a:endParaRPr>
          </a:p>
          <a:p>
            <a:pPr marL="800100" lvl="1">
              <a:lnSpc>
                <a:spcPct val="100000"/>
              </a:lnSpc>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D-Net o Kick Seine (dependiendo del tipo de arroyo)</a:t>
            </a:r>
            <a:endParaRPr lang="es-AR" sz="1800" dirty="0">
              <a:effectLst/>
              <a:latin typeface="Calibri" panose="020F0502020204030204" pitchFamily="34" charset="0"/>
              <a:ea typeface="Arial" panose="020B0604020202020204" pitchFamily="34" charset="0"/>
              <a:cs typeface="Calibri" panose="020F0502020204030204" pitchFamily="34" charset="0"/>
            </a:endParaRPr>
          </a:p>
          <a:p>
            <a:pPr marL="800100" lvl="1">
              <a:lnSpc>
                <a:spcPct val="100000"/>
              </a:lnSpc>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Carpeta de identificación de macroinvertebrados</a:t>
            </a:r>
            <a:endParaRPr lang="es-AR" sz="1800" dirty="0">
              <a:effectLst/>
              <a:latin typeface="Calibri" panose="020F0502020204030204" pitchFamily="34" charset="0"/>
              <a:ea typeface="Arial" panose="020B0604020202020204" pitchFamily="34" charset="0"/>
              <a:cs typeface="Calibri" panose="020F0502020204030204" pitchFamily="34" charset="0"/>
            </a:endParaRPr>
          </a:p>
          <a:p>
            <a:pPr marL="800100" lvl="1">
              <a:lnSpc>
                <a:spcPct val="100000"/>
              </a:lnSpc>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Tamiz </a:t>
            </a:r>
            <a:endParaRPr lang="es-AR" sz="1800" dirty="0">
              <a:effectLst/>
              <a:latin typeface="Calibri" panose="020F0502020204030204" pitchFamily="34" charset="0"/>
              <a:ea typeface="Arial" panose="020B0604020202020204" pitchFamily="34" charset="0"/>
              <a:cs typeface="Calibri" panose="020F0502020204030204" pitchFamily="34" charset="0"/>
            </a:endParaRPr>
          </a:p>
        </p:txBody>
      </p:sp>
      <p:pic>
        <p:nvPicPr>
          <p:cNvPr id="228" name="Google Shape;228;p18"/>
          <p:cNvPicPr preferRelativeResize="0"/>
          <p:nvPr/>
        </p:nvPicPr>
        <p:blipFill rotWithShape="1">
          <a:blip r:embed="rId3">
            <a:alphaModFix/>
          </a:blip>
          <a:srcRect/>
          <a:stretch/>
        </p:blipFill>
        <p:spPr>
          <a:xfrm>
            <a:off x="-102732" y="5896655"/>
            <a:ext cx="1147762" cy="11477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8"/>
          <p:cNvSpPr txBox="1">
            <a:spLocks noGrp="1"/>
          </p:cNvSpPr>
          <p:nvPr>
            <p:ph type="title"/>
          </p:nvPr>
        </p:nvSpPr>
        <p:spPr>
          <a:xfrm>
            <a:off x="487680" y="213678"/>
            <a:ext cx="10515600" cy="1325563"/>
          </a:xfrm>
          <a:prstGeom prst="rect">
            <a:avLst/>
          </a:prstGeom>
          <a:noFill/>
          <a:ln>
            <a:noFill/>
          </a:ln>
        </p:spPr>
        <p:txBody>
          <a:bodyPr spcFirstLastPara="1" wrap="square" lIns="91425" tIns="45700" rIns="91425" bIns="45700" anchor="ctr" anchorCtr="0">
            <a:normAutofit/>
          </a:bodyPr>
          <a:lstStyle/>
          <a:p>
            <a:r>
              <a:rPr lang="es-AR" sz="3600" b="1" dirty="0">
                <a:effectLst/>
                <a:latin typeface="Calibri" panose="020F0502020204030204" pitchFamily="34" charset="0"/>
                <a:ea typeface="Calibri" panose="020F0502020204030204" pitchFamily="34" charset="0"/>
                <a:cs typeface="Calibri" panose="020F0502020204030204" pitchFamily="34" charset="0"/>
              </a:rPr>
              <a:t>Recolección e identificación de macroinvertebrados en arroyos del campus </a:t>
            </a:r>
            <a:endParaRPr lang="es-AR" sz="3600" b="1"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227" name="Google Shape;227;p18"/>
          <p:cNvSpPr txBox="1">
            <a:spLocks noGrp="1"/>
          </p:cNvSpPr>
          <p:nvPr>
            <p:ph type="body" idx="1"/>
          </p:nvPr>
        </p:nvSpPr>
        <p:spPr>
          <a:xfrm>
            <a:off x="289557" y="1258933"/>
            <a:ext cx="8854443" cy="4637722"/>
          </a:xfrm>
          <a:prstGeom prst="rect">
            <a:avLst/>
          </a:prstGeom>
          <a:noFill/>
          <a:ln>
            <a:noFill/>
          </a:ln>
        </p:spPr>
        <p:txBody>
          <a:bodyPr spcFirstLastPara="1" wrap="square" lIns="91425" tIns="45700" rIns="91425" bIns="45700" anchor="t" anchorCtr="0">
            <a:noAutofit/>
          </a:bodyPr>
          <a:lstStyle/>
          <a:p>
            <a:pPr marL="114300" indent="0">
              <a:lnSpc>
                <a:spcPct val="100000"/>
              </a:lnSpc>
              <a:buNone/>
            </a:pPr>
            <a:r>
              <a:rPr lang="es-AR" sz="1800" dirty="0">
                <a:effectLst/>
                <a:latin typeface="Calibri" panose="020F0502020204030204" pitchFamily="34" charset="0"/>
                <a:ea typeface="Calibri" panose="020F0502020204030204" pitchFamily="34" charset="0"/>
                <a:cs typeface="Calibri" panose="020F0502020204030204" pitchFamily="34" charset="0"/>
              </a:rPr>
              <a:t>A continuación, vamos a recolectar e identificar macroinvertebrados (utilizando los protocolos de Adopt-A-Stream) en el arroyo de nuestro campus. Necesitarás:</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lnSpc>
                <a:spcPct val="100000"/>
              </a:lnSpc>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Pinzas </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lnSpc>
                <a:spcPct val="100000"/>
              </a:lnSpc>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Bandeja de recolección</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lnSpc>
                <a:spcPct val="100000"/>
              </a:lnSpc>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Lápiz(s)</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lnSpc>
                <a:spcPct val="100000"/>
              </a:lnSpc>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Botas de agua </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lnSpc>
                <a:spcPct val="100000"/>
              </a:lnSpc>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Rite in Rains</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lnSpc>
                <a:spcPct val="100000"/>
              </a:lnSpc>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Vasos de plástico transparente o similar (para facilitar la clasificación) </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lnSpc>
                <a:spcPct val="100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Adopt-A-Stream Macroinvertebrate Bioassessment Form (pág.1 ÚNICAMENTE) </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lnSpc>
                <a:spcPct val="100000"/>
              </a:lnSpc>
              <a:buNone/>
            </a:pPr>
            <a:r>
              <a:rPr lang="es-AR" sz="1800" dirty="0">
                <a:effectLst/>
                <a:latin typeface="Calibri" panose="020F0502020204030204" pitchFamily="34" charset="0"/>
                <a:ea typeface="Calibri" panose="020F0502020204030204" pitchFamily="34" charset="0"/>
                <a:cs typeface="Calibri" panose="020F0502020204030204" pitchFamily="34" charset="0"/>
              </a:rPr>
              <a:t>Tú y tu compañero necesitarán (entre los dos):</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marL="800100" lvl="1">
              <a:lnSpc>
                <a:spcPct val="100000"/>
              </a:lnSpc>
              <a:buFont typeface="Arial" panose="020B0604020202020204" pitchFamily="34" charset="0"/>
              <a:buChar char="•"/>
            </a:pPr>
            <a:r>
              <a:rPr lang="en-US" sz="1800" dirty="0" err="1">
                <a:effectLst/>
                <a:latin typeface="Calibri" panose="020F0502020204030204" pitchFamily="34" charset="0"/>
                <a:ea typeface="Calibri" panose="020F0502020204030204" pitchFamily="34" charset="0"/>
                <a:cs typeface="Calibri" panose="020F0502020204030204" pitchFamily="34" charset="0"/>
              </a:rPr>
              <a:t>Balde</a:t>
            </a:r>
            <a:endParaRPr lang="es-AR" sz="1800" dirty="0">
              <a:effectLst/>
              <a:latin typeface="Calibri" panose="020F0502020204030204" pitchFamily="34" charset="0"/>
              <a:ea typeface="Arial" panose="020B0604020202020204" pitchFamily="34" charset="0"/>
              <a:cs typeface="Calibri" panose="020F0502020204030204" pitchFamily="34" charset="0"/>
            </a:endParaRPr>
          </a:p>
          <a:p>
            <a:pPr marL="800100" lvl="1">
              <a:lnSpc>
                <a:spcPct val="100000"/>
              </a:lnSpc>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D-Net o Kick Seine (dependiendo del tipo de arroyo)</a:t>
            </a:r>
            <a:endParaRPr lang="es-AR" sz="1800" dirty="0">
              <a:effectLst/>
              <a:latin typeface="Calibri" panose="020F0502020204030204" pitchFamily="34" charset="0"/>
              <a:ea typeface="Arial" panose="020B0604020202020204" pitchFamily="34" charset="0"/>
              <a:cs typeface="Calibri" panose="020F0502020204030204" pitchFamily="34" charset="0"/>
            </a:endParaRPr>
          </a:p>
          <a:p>
            <a:pPr marL="800100" lvl="1">
              <a:lnSpc>
                <a:spcPct val="100000"/>
              </a:lnSpc>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Carpeta de identificación de macroinvertebrados</a:t>
            </a:r>
            <a:endParaRPr lang="es-AR" sz="1800" dirty="0">
              <a:effectLst/>
              <a:latin typeface="Calibri" panose="020F0502020204030204" pitchFamily="34" charset="0"/>
              <a:ea typeface="Arial" panose="020B0604020202020204" pitchFamily="34" charset="0"/>
              <a:cs typeface="Calibri" panose="020F0502020204030204" pitchFamily="34" charset="0"/>
            </a:endParaRPr>
          </a:p>
          <a:p>
            <a:pPr marL="800100" lvl="1">
              <a:lnSpc>
                <a:spcPct val="100000"/>
              </a:lnSpc>
              <a:buFont typeface="Arial" panose="020B0604020202020204" pitchFamily="34" charset="0"/>
              <a:buChar char="•"/>
            </a:pPr>
            <a:r>
              <a:rPr lang="es-AR" sz="1800" dirty="0">
                <a:effectLst/>
                <a:latin typeface="Calibri" panose="020F0502020204030204" pitchFamily="34" charset="0"/>
                <a:ea typeface="Calibri" panose="020F0502020204030204" pitchFamily="34" charset="0"/>
                <a:cs typeface="Calibri" panose="020F0502020204030204" pitchFamily="34" charset="0"/>
              </a:rPr>
              <a:t>Tamiz </a:t>
            </a:r>
            <a:endParaRPr lang="es-AR" sz="1800" dirty="0">
              <a:effectLst/>
              <a:latin typeface="Calibri" panose="020F0502020204030204" pitchFamily="34" charset="0"/>
              <a:ea typeface="Arial" panose="020B0604020202020204" pitchFamily="34" charset="0"/>
              <a:cs typeface="Calibri" panose="020F0502020204030204" pitchFamily="34" charset="0"/>
            </a:endParaRPr>
          </a:p>
        </p:txBody>
      </p:sp>
      <p:pic>
        <p:nvPicPr>
          <p:cNvPr id="228" name="Google Shape;228;p18"/>
          <p:cNvPicPr preferRelativeResize="0"/>
          <p:nvPr/>
        </p:nvPicPr>
        <p:blipFill rotWithShape="1">
          <a:blip r:embed="rId3">
            <a:alphaModFix/>
          </a:blip>
          <a:srcRect/>
          <a:stretch/>
        </p:blipFill>
        <p:spPr>
          <a:xfrm>
            <a:off x="-102732" y="5896655"/>
            <a:ext cx="1147762" cy="1147762"/>
          </a:xfrm>
          <a:prstGeom prst="rect">
            <a:avLst/>
          </a:prstGeom>
          <a:noFill/>
          <a:ln>
            <a:noFill/>
          </a:ln>
        </p:spPr>
      </p:pic>
      <p:sp>
        <p:nvSpPr>
          <p:cNvPr id="5" name="Google Shape;237;p19">
            <a:extLst>
              <a:ext uri="{FF2B5EF4-FFF2-40B4-BE49-F238E27FC236}">
                <a16:creationId xmlns:a16="http://schemas.microsoft.com/office/drawing/2014/main" id="{326F173D-6462-FF4C-98A8-9D7531F6FB7A}"/>
              </a:ext>
            </a:extLst>
          </p:cNvPr>
          <p:cNvSpPr txBox="1"/>
          <p:nvPr/>
        </p:nvSpPr>
        <p:spPr>
          <a:xfrm>
            <a:off x="8641080" y="1256170"/>
            <a:ext cx="3215640" cy="4893607"/>
          </a:xfrm>
          <a:prstGeom prst="rect">
            <a:avLst/>
          </a:prstGeom>
          <a:solidFill>
            <a:srgbClr val="FFF2CC"/>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1800" dirty="0">
                <a:effectLst/>
                <a:latin typeface="Calibri" panose="020F0502020204030204" pitchFamily="34" charset="0"/>
                <a:ea typeface="Calibri" panose="020F0502020204030204" pitchFamily="34" charset="0"/>
                <a:cs typeface="Calibri" panose="020F0502020204030204" pitchFamily="34" charset="0"/>
              </a:rPr>
              <a:t>NOTA: Completaremos la página 1 (Site Info/ Weather/ Observations) en el lugar, pero esperaremos a volver al aula para completar la página 2 (</a:t>
            </a:r>
            <a:r>
              <a:rPr lang="es-AR"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Macroinvertebrate Bioassessment Forms</a:t>
            </a:r>
            <a:r>
              <a:rPr lang="es-AR"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chemeClr val="dk1"/>
                </a:solidFill>
                <a:latin typeface="Calibri" panose="020F0502020204030204" pitchFamily="34" charset="0"/>
                <a:ea typeface="Calibri"/>
                <a:cs typeface="Calibri" panose="020F0502020204030204" pitchFamily="34" charset="0"/>
                <a:sym typeface="Calibri"/>
              </a:rPr>
              <a:t>.  </a:t>
            </a:r>
            <a:endParaRPr dirty="0">
              <a:latin typeface="Calibri" panose="020F0502020204030204" pitchFamily="34" charset="0"/>
              <a:cs typeface="Calibri" panose="020F0502020204030204" pitchFamily="34" charset="0"/>
            </a:endParaRPr>
          </a:p>
          <a:p>
            <a:pPr marL="0" marR="0" lvl="0" indent="0" algn="ctr" rtl="0">
              <a:spcBef>
                <a:spcPts val="0"/>
              </a:spcBef>
              <a:spcAft>
                <a:spcPts val="0"/>
              </a:spcAft>
              <a:buNone/>
            </a:pPr>
            <a:endParaRPr sz="1800" dirty="0">
              <a:solidFill>
                <a:schemeClr val="dk1"/>
              </a:solidFill>
              <a:latin typeface="Calibri" panose="020F0502020204030204" pitchFamily="34" charset="0"/>
              <a:ea typeface="Calibri"/>
              <a:cs typeface="Calibri" panose="020F0502020204030204" pitchFamily="34" charset="0"/>
              <a:sym typeface="Calibri"/>
            </a:endParaRPr>
          </a:p>
          <a:p>
            <a:pPr algn="ctr"/>
            <a:r>
              <a:rPr lang="es-AR" sz="1800" dirty="0">
                <a:effectLst/>
                <a:latin typeface="Calibri" panose="020F0502020204030204" pitchFamily="34" charset="0"/>
                <a:ea typeface="Calibri" panose="020F0502020204030204" pitchFamily="34" charset="0"/>
                <a:cs typeface="Calibri" panose="020F0502020204030204" pitchFamily="34" charset="0"/>
              </a:rPr>
              <a:t>Por lo tanto, </a:t>
            </a:r>
            <a:r>
              <a:rPr lang="es-AR" sz="1800" b="1" dirty="0">
                <a:effectLst/>
                <a:latin typeface="Calibri" panose="020F0502020204030204" pitchFamily="34" charset="0"/>
                <a:ea typeface="Calibri" panose="020F0502020204030204" pitchFamily="34" charset="0"/>
                <a:cs typeface="Calibri" panose="020F0502020204030204" pitchFamily="34" charset="0"/>
              </a:rPr>
              <a:t>tú y tu compañero deben recopilar datos de identificación (es decir, qué macroinvertebrados tienen y cuántos) en sus Rite-in-Rains.</a:t>
            </a:r>
            <a:endParaRPr lang="es-AR" sz="1800" dirty="0">
              <a:effectLst/>
              <a:latin typeface="Calibri" panose="020F0502020204030204" pitchFamily="34" charset="0"/>
              <a:ea typeface="Times New Roman" panose="02020603050405020304" pitchFamily="18" charset="0"/>
              <a:cs typeface="Calibri" panose="020F0502020204030204" pitchFamily="34" charset="0"/>
            </a:endParaRPr>
          </a:p>
          <a:p>
            <a:pPr algn="ctr"/>
            <a:r>
              <a:rPr lang="es-AR" sz="1800" dirty="0">
                <a:effectLst/>
                <a:latin typeface="Calibri" panose="020F0502020204030204" pitchFamily="34" charset="0"/>
                <a:ea typeface="Calibri" panose="020F0502020204030204" pitchFamily="34" charset="0"/>
                <a:cs typeface="Calibri" panose="020F0502020204030204" pitchFamily="34" charset="0"/>
              </a:rPr>
              <a:t>Cuando volvamos al aula, recopilaremos todos nuestros datos juntos para poder completar la Página 2</a:t>
            </a:r>
            <a:r>
              <a:rPr lang="es-AR" sz="2400" dirty="0">
                <a:effectLst/>
                <a:latin typeface="Calibri" panose="020F0502020204030204" pitchFamily="34" charset="0"/>
                <a:cs typeface="Calibri" panose="020F0502020204030204" pitchFamily="34" charset="0"/>
              </a:rPr>
              <a:t> </a:t>
            </a:r>
            <a:endParaRPr sz="1800" dirty="0">
              <a:solidFill>
                <a:schemeClr val="dk1"/>
              </a:solidFill>
              <a:latin typeface="Calibri" panose="020F0502020204030204" pitchFamily="34" charset="0"/>
              <a:ea typeface="Calibri"/>
              <a:cs typeface="Calibri" panose="020F0502020204030204" pitchFamily="34" charset="0"/>
              <a:sym typeface="Calibri"/>
            </a:endParaRPr>
          </a:p>
        </p:txBody>
      </p:sp>
    </p:spTree>
    <p:extLst>
      <p:ext uri="{BB962C8B-B14F-4D97-AF65-F5344CB8AC3E}">
        <p14:creationId xmlns:p14="http://schemas.microsoft.com/office/powerpoint/2010/main" val="157360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83029" y="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Agenda</a:t>
            </a:r>
            <a:endParaRPr dirty="0"/>
          </a:p>
        </p:txBody>
      </p:sp>
      <p:graphicFrame>
        <p:nvGraphicFramePr>
          <p:cNvPr id="96" name="Google Shape;96;p2"/>
          <p:cNvGraphicFramePr/>
          <p:nvPr>
            <p:extLst>
              <p:ext uri="{D42A27DB-BD31-4B8C-83A1-F6EECF244321}">
                <p14:modId xmlns:p14="http://schemas.microsoft.com/office/powerpoint/2010/main" val="2082544129"/>
              </p:ext>
            </p:extLst>
          </p:nvPr>
        </p:nvGraphicFramePr>
        <p:xfrm>
          <a:off x="283029" y="1325563"/>
          <a:ext cx="11649902" cy="5334060"/>
        </p:xfrm>
        <a:graphic>
          <a:graphicData uri="http://schemas.openxmlformats.org/drawingml/2006/table">
            <a:tbl>
              <a:tblPr firstRow="1" bandRow="1">
                <a:noFill/>
                <a:tableStyleId>{A70FFBE3-4C4E-4987-81BE-94564A1E6482}</a:tableStyleId>
              </a:tblPr>
              <a:tblGrid>
                <a:gridCol w="1760136">
                  <a:extLst>
                    <a:ext uri="{9D8B030D-6E8A-4147-A177-3AD203B41FA5}">
                      <a16:colId xmlns:a16="http://schemas.microsoft.com/office/drawing/2014/main" val="20000"/>
                    </a:ext>
                  </a:extLst>
                </a:gridCol>
                <a:gridCol w="3076630">
                  <a:extLst>
                    <a:ext uri="{9D8B030D-6E8A-4147-A177-3AD203B41FA5}">
                      <a16:colId xmlns:a16="http://schemas.microsoft.com/office/drawing/2014/main" val="20001"/>
                    </a:ext>
                  </a:extLst>
                </a:gridCol>
                <a:gridCol w="6813136">
                  <a:extLst>
                    <a:ext uri="{9D8B030D-6E8A-4147-A177-3AD203B41FA5}">
                      <a16:colId xmlns:a16="http://schemas.microsoft.com/office/drawing/2014/main" val="20002"/>
                    </a:ext>
                  </a:extLst>
                </a:gridCol>
              </a:tblGrid>
              <a:tr h="370850">
                <a:tc>
                  <a:txBody>
                    <a:bodyPr/>
                    <a:lstStyle/>
                    <a:p>
                      <a:r>
                        <a:rPr lang="en-US" sz="2800" b="1" u="sng" dirty="0">
                          <a:latin typeface="Calibri" panose="020F0502020204030204" pitchFamily="34" charset="0"/>
                          <a:cs typeface="Calibri" panose="020F0502020204030204" pitchFamily="34" charset="0"/>
                        </a:rPr>
                        <a:t>Hora</a:t>
                      </a:r>
                    </a:p>
                  </a:txBody>
                  <a:tcPr/>
                </a:tc>
                <a:tc>
                  <a:txBody>
                    <a:bodyPr/>
                    <a:lstStyle/>
                    <a:p>
                      <a:r>
                        <a:rPr lang="en-US" sz="2800" b="1" u="sng" dirty="0" err="1">
                          <a:latin typeface="Calibri" panose="020F0502020204030204" pitchFamily="34" charset="0"/>
                          <a:cs typeface="Calibri" panose="020F0502020204030204" pitchFamily="34" charset="0"/>
                        </a:rPr>
                        <a:t>Duración</a:t>
                      </a:r>
                      <a:endParaRPr lang="en-US" sz="2800" b="1" u="sng" dirty="0">
                        <a:latin typeface="Calibri" panose="020F0502020204030204" pitchFamily="34" charset="0"/>
                        <a:cs typeface="Calibri" panose="020F0502020204030204" pitchFamily="34" charset="0"/>
                      </a:endParaRPr>
                    </a:p>
                  </a:txBody>
                  <a:tcPr/>
                </a:tc>
                <a:tc>
                  <a:txBody>
                    <a:bodyPr/>
                    <a:lstStyle/>
                    <a:p>
                      <a:r>
                        <a:rPr lang="en-US" sz="2800" b="1" u="sng" dirty="0" err="1">
                          <a:latin typeface="Calibri" panose="020F0502020204030204" pitchFamily="34" charset="0"/>
                          <a:cs typeface="Calibri" panose="020F0502020204030204" pitchFamily="34" charset="0"/>
                        </a:rPr>
                        <a:t>Actividad</a:t>
                      </a:r>
                      <a:endParaRPr lang="en-US" sz="2800" b="1" u="sng"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2800" b="1">
                          <a:latin typeface="Calibri" panose="020F0502020204030204" pitchFamily="34" charset="0"/>
                          <a:cs typeface="Calibri" panose="020F0502020204030204" pitchFamily="34" charset="0"/>
                        </a:rPr>
                        <a:t>9:00</a:t>
                      </a:r>
                      <a:endParaRPr sz="28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2800" b="1" i="0">
                          <a:latin typeface="Calibri" panose="020F0502020204030204" pitchFamily="34" charset="0"/>
                          <a:cs typeface="Calibri" panose="020F0502020204030204" pitchFamily="34" charset="0"/>
                        </a:rPr>
                        <a:t>15 min</a:t>
                      </a:r>
                      <a:endParaRPr sz="2800">
                        <a:latin typeface="Calibri" panose="020F0502020204030204" pitchFamily="34" charset="0"/>
                        <a:cs typeface="Calibri" panose="020F0502020204030204" pitchFamily="34" charset="0"/>
                      </a:endParaRPr>
                    </a:p>
                  </a:txBody>
                  <a:tcPr marL="91450" marR="91450" marT="45725" marB="45725"/>
                </a:tc>
                <a:tc>
                  <a:txBody>
                    <a:bodyPr/>
                    <a:lstStyle/>
                    <a:p>
                      <a:r>
                        <a:rPr lang="en-US" sz="2800" b="1" i="0" u="none" strike="noStrike" cap="none" dirty="0" err="1">
                          <a:solidFill>
                            <a:schemeClr val="dk1"/>
                          </a:solidFill>
                          <a:latin typeface="Calibri" panose="020F0502020204030204" pitchFamily="34" charset="0"/>
                          <a:ea typeface="Calibri"/>
                          <a:cs typeface="Calibri" panose="020F0502020204030204" pitchFamily="34" charset="0"/>
                          <a:sym typeface="Arial"/>
                        </a:rPr>
                        <a:t>Actividad</a:t>
                      </a:r>
                      <a:r>
                        <a:rPr lang="en-US" sz="2800" b="1" i="0" u="none" strike="noStrike" cap="none" dirty="0">
                          <a:solidFill>
                            <a:schemeClr val="dk1"/>
                          </a:solidFill>
                          <a:latin typeface="Calibri" panose="020F0502020204030204" pitchFamily="34" charset="0"/>
                          <a:ea typeface="Calibri"/>
                          <a:cs typeface="Calibri" panose="020F0502020204030204" pitchFamily="34" charset="0"/>
                          <a:sym typeface="Arial"/>
                        </a:rPr>
                        <a:t> </a:t>
                      </a:r>
                      <a:r>
                        <a:rPr lang="en-US" sz="2800" b="1" i="0" u="none" strike="noStrike" cap="none" dirty="0" err="1">
                          <a:solidFill>
                            <a:schemeClr val="dk1"/>
                          </a:solidFill>
                          <a:latin typeface="Calibri" panose="020F0502020204030204" pitchFamily="34" charset="0"/>
                          <a:ea typeface="Calibri"/>
                          <a:cs typeface="Calibri" panose="020F0502020204030204" pitchFamily="34" charset="0"/>
                          <a:sym typeface="Arial"/>
                        </a:rPr>
                        <a:t>inicial</a:t>
                      </a:r>
                      <a:endParaRPr lang="en-US" sz="2800" b="1" i="0" u="none" strike="noStrike" cap="none" dirty="0">
                        <a:solidFill>
                          <a:schemeClr val="dk1"/>
                        </a:solidFill>
                        <a:latin typeface="Calibri" panose="020F0502020204030204" pitchFamily="34" charset="0"/>
                        <a:ea typeface="Calibri"/>
                        <a:cs typeface="Calibri" panose="020F0502020204030204" pitchFamily="34" charset="0"/>
                        <a:sym typeface="Arial"/>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2800" b="1">
                          <a:latin typeface="Calibri" panose="020F0502020204030204" pitchFamily="34" charset="0"/>
                          <a:cs typeface="Calibri" panose="020F0502020204030204" pitchFamily="34" charset="0"/>
                        </a:rPr>
                        <a:t>9:15</a:t>
                      </a:r>
                      <a:endParaRPr sz="28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2800" b="1">
                          <a:latin typeface="Calibri" panose="020F0502020204030204" pitchFamily="34" charset="0"/>
                          <a:cs typeface="Calibri" panose="020F0502020204030204" pitchFamily="34" charset="0"/>
                        </a:rPr>
                        <a:t>20 min</a:t>
                      </a:r>
                      <a:endParaRPr sz="28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s-AR" sz="2800" b="1" dirty="0">
                          <a:effectLst/>
                          <a:latin typeface="Calibri" panose="020F0502020204030204" pitchFamily="34" charset="0"/>
                          <a:ea typeface="Calibri" panose="020F0502020204030204" pitchFamily="34" charset="0"/>
                          <a:cs typeface="Calibri" panose="020F0502020204030204" pitchFamily="34" charset="0"/>
                        </a:rPr>
                        <a:t>Métodos de recolección de macroinvertebrados</a:t>
                      </a:r>
                      <a:endParaRPr sz="28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2800" b="1">
                          <a:latin typeface="Calibri" panose="020F0502020204030204" pitchFamily="34" charset="0"/>
                          <a:cs typeface="Calibri" panose="020F0502020204030204" pitchFamily="34" charset="0"/>
                        </a:rPr>
                        <a:t>9:35</a:t>
                      </a:r>
                      <a:endParaRPr sz="28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2800" b="1">
                          <a:latin typeface="Calibri" panose="020F0502020204030204" pitchFamily="34" charset="0"/>
                          <a:cs typeface="Calibri" panose="020F0502020204030204" pitchFamily="34" charset="0"/>
                        </a:rPr>
                        <a:t>15 min</a:t>
                      </a:r>
                      <a:endParaRPr sz="28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2800" b="1" dirty="0">
                          <a:latin typeface="Calibri" panose="020F0502020204030204" pitchFamily="34" charset="0"/>
                          <a:cs typeface="Calibri" panose="020F0502020204030204" pitchFamily="34" charset="0"/>
                        </a:rPr>
                        <a:t>¿Por </a:t>
                      </a:r>
                      <a:r>
                        <a:rPr lang="en-US" sz="2800" b="1" dirty="0" err="1">
                          <a:latin typeface="Calibri" panose="020F0502020204030204" pitchFamily="34" charset="0"/>
                          <a:cs typeface="Calibri" panose="020F0502020204030204" pitchFamily="34" charset="0"/>
                        </a:rPr>
                        <a:t>qué</a:t>
                      </a:r>
                      <a:r>
                        <a:rPr lang="en-US" sz="2800" b="1" dirty="0">
                          <a:latin typeface="Calibri" panose="020F0502020204030204" pitchFamily="34" charset="0"/>
                          <a:cs typeface="Calibri" panose="020F0502020204030204" pitchFamily="34" charset="0"/>
                        </a:rPr>
                        <a:t> es </a:t>
                      </a:r>
                      <a:r>
                        <a:rPr lang="en-US" sz="2800" b="1" dirty="0" err="1">
                          <a:latin typeface="Calibri" panose="020F0502020204030204" pitchFamily="34" charset="0"/>
                          <a:cs typeface="Calibri" panose="020F0502020204030204" pitchFamily="34" charset="0"/>
                        </a:rPr>
                        <a:t>importante</a:t>
                      </a:r>
                      <a:r>
                        <a:rPr lang="en-US" sz="2800" b="1" dirty="0">
                          <a:latin typeface="Calibri" panose="020F0502020204030204" pitchFamily="34" charset="0"/>
                          <a:cs typeface="Calibri" panose="020F0502020204030204" pitchFamily="34" charset="0"/>
                        </a:rPr>
                        <a:t> la </a:t>
                      </a:r>
                      <a:r>
                        <a:rPr lang="en-US" sz="2800" b="1" dirty="0" err="1">
                          <a:latin typeface="Calibri" panose="020F0502020204030204" pitchFamily="34" charset="0"/>
                          <a:cs typeface="Calibri" panose="020F0502020204030204" pitchFamily="34" charset="0"/>
                        </a:rPr>
                        <a:t>estandarización</a:t>
                      </a:r>
                      <a:r>
                        <a:rPr lang="en-US" sz="2800" b="1" dirty="0">
                          <a:latin typeface="Calibri" panose="020F0502020204030204" pitchFamily="34" charset="0"/>
                          <a:cs typeface="Calibri" panose="020F0502020204030204" pitchFamily="34" charset="0"/>
                        </a:rPr>
                        <a:t> de la </a:t>
                      </a:r>
                      <a:r>
                        <a:rPr lang="en-US" sz="2800" b="1" dirty="0" err="1">
                          <a:latin typeface="Calibri" panose="020F0502020204030204" pitchFamily="34" charset="0"/>
                          <a:cs typeface="Calibri" panose="020F0502020204030204" pitchFamily="34" charset="0"/>
                        </a:rPr>
                        <a:t>muestra</a:t>
                      </a:r>
                      <a:r>
                        <a:rPr lang="en-US" sz="2800" b="1" dirty="0">
                          <a:latin typeface="Calibri" panose="020F0502020204030204" pitchFamily="34" charset="0"/>
                          <a:cs typeface="Calibri" panose="020F0502020204030204" pitchFamily="34" charset="0"/>
                        </a:rPr>
                        <a:t>?</a:t>
                      </a:r>
                      <a:endParaRPr sz="28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2800" b="0" i="1">
                          <a:latin typeface="Calibri" panose="020F0502020204030204" pitchFamily="34" charset="0"/>
                          <a:cs typeface="Calibri" panose="020F0502020204030204" pitchFamily="34" charset="0"/>
                        </a:rPr>
                        <a:t>9:50</a:t>
                      </a:r>
                      <a:endParaRPr sz="28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2800" b="0" i="1">
                          <a:latin typeface="Calibri" panose="020F0502020204030204" pitchFamily="34" charset="0"/>
                          <a:cs typeface="Calibri" panose="020F0502020204030204" pitchFamily="34" charset="0"/>
                        </a:rPr>
                        <a:t>10 min</a:t>
                      </a:r>
                      <a:endParaRPr sz="28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2800" b="0" i="1">
                          <a:latin typeface="Calibri" panose="020F0502020204030204" pitchFamily="34" charset="0"/>
                          <a:cs typeface="Calibri" panose="020F0502020204030204" pitchFamily="34" charset="0"/>
                        </a:rPr>
                        <a:t>BREAK</a:t>
                      </a:r>
                      <a:endParaRPr sz="280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2800" b="1">
                          <a:latin typeface="Calibri" panose="020F0502020204030204" pitchFamily="34" charset="0"/>
                          <a:cs typeface="Calibri" panose="020F0502020204030204" pitchFamily="34" charset="0"/>
                        </a:rPr>
                        <a:t>10:00</a:t>
                      </a:r>
                      <a:endParaRPr sz="28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2800" b="1" dirty="0">
                          <a:latin typeface="Calibri" panose="020F0502020204030204" pitchFamily="34" charset="0"/>
                          <a:cs typeface="Calibri" panose="020F0502020204030204" pitchFamily="34" charset="0"/>
                        </a:rPr>
                        <a:t>2 horas</a:t>
                      </a:r>
                      <a:endParaRPr sz="28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s-AR" sz="2800" b="1" dirty="0">
                          <a:effectLst/>
                          <a:latin typeface="Calibri" panose="020F0502020204030204" pitchFamily="34" charset="0"/>
                          <a:ea typeface="Calibri" panose="020F0502020204030204" pitchFamily="34" charset="0"/>
                          <a:cs typeface="Calibri" panose="020F0502020204030204" pitchFamily="34" charset="0"/>
                        </a:rPr>
                        <a:t>Recolección e identificación de macroinvertebrados en arroyos del campus </a:t>
                      </a:r>
                      <a:endParaRPr sz="28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2800" b="1">
                          <a:latin typeface="Calibri" panose="020F0502020204030204" pitchFamily="34" charset="0"/>
                          <a:cs typeface="Calibri" panose="020F0502020204030204" pitchFamily="34" charset="0"/>
                        </a:rPr>
                        <a:t>12:00</a:t>
                      </a:r>
                      <a:endParaRPr sz="28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2800" b="1">
                          <a:latin typeface="Calibri" panose="020F0502020204030204" pitchFamily="34" charset="0"/>
                          <a:cs typeface="Calibri" panose="020F0502020204030204" pitchFamily="34" charset="0"/>
                        </a:rPr>
                        <a:t>30 min</a:t>
                      </a:r>
                      <a:endParaRPr sz="28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2800" b="1" dirty="0" err="1">
                          <a:latin typeface="Calibri" panose="020F0502020204030204" pitchFamily="34" charset="0"/>
                          <a:cs typeface="Calibri" panose="020F0502020204030204" pitchFamily="34" charset="0"/>
                        </a:rPr>
                        <a:t>Bioevaluación</a:t>
                      </a:r>
                      <a:r>
                        <a:rPr lang="en-US" sz="2800" b="1" dirty="0">
                          <a:latin typeface="Calibri" panose="020F0502020204030204" pitchFamily="34" charset="0"/>
                          <a:cs typeface="Calibri" panose="020F0502020204030204" pitchFamily="34" charset="0"/>
                        </a:rPr>
                        <a:t> de </a:t>
                      </a:r>
                      <a:r>
                        <a:rPr lang="en-US" sz="2800" b="1" dirty="0" err="1">
                          <a:latin typeface="Calibri" panose="020F0502020204030204" pitchFamily="34" charset="0"/>
                          <a:cs typeface="Calibri" panose="020F0502020204030204" pitchFamily="34" charset="0"/>
                        </a:rPr>
                        <a:t>macroinvertebrados</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en</a:t>
                      </a:r>
                      <a:r>
                        <a:rPr lang="en-US" sz="2800" b="1" dirty="0">
                          <a:latin typeface="Calibri" panose="020F0502020204030204" pitchFamily="34" charset="0"/>
                          <a:cs typeface="Calibri" panose="020F0502020204030204" pitchFamily="34" charset="0"/>
                        </a:rPr>
                        <a:t> el arroyo del Campus</a:t>
                      </a:r>
                      <a:endParaRPr sz="28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6"/>
                  </a:ext>
                </a:extLst>
              </a:tr>
            </a:tbl>
          </a:graphicData>
        </a:graphic>
      </p:graphicFrame>
      <p:pic>
        <p:nvPicPr>
          <p:cNvPr id="97" name="Google Shape;97;p2"/>
          <p:cNvPicPr preferRelativeResize="0"/>
          <p:nvPr/>
        </p:nvPicPr>
        <p:blipFill rotWithShape="1">
          <a:blip r:embed="rId3">
            <a:alphaModFix/>
          </a:blip>
          <a:srcRect/>
          <a:stretch/>
        </p:blipFill>
        <p:spPr>
          <a:xfrm>
            <a:off x="-102732" y="5896655"/>
            <a:ext cx="1147762" cy="114776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3593123" cy="1761310"/>
          </a:xfrm>
        </p:spPr>
        <p:txBody>
          <a:bodyPr>
            <a:normAutofit fontScale="90000"/>
          </a:bodyPr>
          <a:lstStyle/>
          <a:p>
            <a:r>
              <a:rPr lang="en-US" dirty="0" err="1">
                <a:latin typeface="Calibri" panose="020F0502020204030204" pitchFamily="34" charset="0"/>
                <a:cs typeface="Calibri" panose="020F0502020204030204" pitchFamily="34" charset="0"/>
              </a:rPr>
              <a:t>Configuración</a:t>
            </a:r>
            <a:r>
              <a:rPr lang="en-US" dirty="0">
                <a:latin typeface="Calibri" panose="020F0502020204030204" pitchFamily="34" charset="0"/>
                <a:cs typeface="Calibri" panose="020F0502020204030204" pitchFamily="34" charset="0"/>
              </a:rPr>
              <a:t> de la hoja de </a:t>
            </a:r>
            <a:r>
              <a:rPr lang="en-US" dirty="0" err="1">
                <a:latin typeface="Calibri" panose="020F0502020204030204" pitchFamily="34" charset="0"/>
                <a:cs typeface="Calibri" panose="020F0502020204030204" pitchFamily="34" charset="0"/>
              </a:rPr>
              <a:t>datos</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ejemplo</a:t>
            </a:r>
            <a:r>
              <a:rPr lang="en-US" dirty="0">
                <a:latin typeface="+mn-lt"/>
              </a:rPr>
              <a:t>)</a:t>
            </a:r>
          </a:p>
        </p:txBody>
      </p:sp>
      <p:sp>
        <p:nvSpPr>
          <p:cNvPr id="2" name="Content Placeholder 1">
            <a:extLst>
              <a:ext uri="{FF2B5EF4-FFF2-40B4-BE49-F238E27FC236}">
                <a16:creationId xmlns:a16="http://schemas.microsoft.com/office/drawing/2014/main" id="{985DCAED-F542-A44C-BCED-C250700BB490}"/>
              </a:ext>
            </a:extLst>
          </p:cNvPr>
          <p:cNvSpPr>
            <a:spLocks noGrp="1"/>
          </p:cNvSpPr>
          <p:nvPr>
            <p:ph idx="1"/>
          </p:nvPr>
        </p:nvSpPr>
        <p:spPr>
          <a:xfrm>
            <a:off x="4594274" y="8154"/>
            <a:ext cx="5956495" cy="5888501"/>
          </a:xfrm>
        </p:spPr>
        <p:txBody>
          <a:bodyPr>
            <a:normAutofit/>
          </a:bodyPr>
          <a:lstStyle/>
          <a:p>
            <a:pPr marL="0" indent="0">
              <a:buNone/>
            </a:pPr>
            <a:r>
              <a:rPr lang="en-US" dirty="0" err="1">
                <a:latin typeface="Calibri" panose="020F0502020204030204" pitchFamily="34" charset="0"/>
                <a:cs typeface="Calibri" panose="020F0502020204030204" pitchFamily="34" charset="0"/>
              </a:rPr>
              <a:t>Investigadores</a:t>
            </a:r>
            <a:r>
              <a:rPr lang="en-US" dirty="0">
                <a:latin typeface="Calibri" panose="020F0502020204030204" pitchFamily="34" charset="0"/>
                <a:cs typeface="Calibri" panose="020F0502020204030204" pitchFamily="34" charset="0"/>
              </a:rPr>
              <a:t>:</a:t>
            </a:r>
          </a:p>
          <a:p>
            <a:pPr marL="0" indent="0">
              <a:buNone/>
            </a:pPr>
            <a:r>
              <a:rPr lang="en-US" dirty="0" err="1">
                <a:latin typeface="Calibri" panose="020F0502020204030204" pitchFamily="34" charset="0"/>
                <a:cs typeface="Calibri" panose="020F0502020204030204" pitchFamily="34" charset="0"/>
              </a:rPr>
              <a:t>Nombre</a:t>
            </a:r>
            <a:r>
              <a:rPr lang="en-US" dirty="0">
                <a:latin typeface="Calibri" panose="020F0502020204030204" pitchFamily="34" charset="0"/>
                <a:cs typeface="Calibri" panose="020F0502020204030204" pitchFamily="34" charset="0"/>
              </a:rPr>
              <a:t> del arroyo:</a:t>
            </a:r>
          </a:p>
          <a:p>
            <a:pPr marL="0" indent="0">
              <a:buNone/>
            </a:pPr>
            <a:r>
              <a:rPr lang="en-US" dirty="0" err="1">
                <a:latin typeface="Calibri" panose="020F0502020204030204" pitchFamily="34" charset="0"/>
                <a:cs typeface="Calibri" panose="020F0502020204030204" pitchFamily="34" charset="0"/>
              </a:rPr>
              <a:t>Fecha</a:t>
            </a:r>
            <a:r>
              <a:rPr lang="en-US" dirty="0">
                <a:latin typeface="Calibri" panose="020F0502020204030204" pitchFamily="34" charset="0"/>
                <a:cs typeface="Calibri" panose="020F0502020204030204" pitchFamily="34" charset="0"/>
              </a:rPr>
              <a:t>:</a:t>
            </a:r>
          </a:p>
          <a:p>
            <a:pPr marL="0" indent="0">
              <a:buNone/>
            </a:pPr>
            <a:r>
              <a:rPr lang="en-US" dirty="0">
                <a:latin typeface="Calibri" panose="020F0502020204030204" pitchFamily="34" charset="0"/>
                <a:cs typeface="Calibri" panose="020F0502020204030204" pitchFamily="34" charset="0"/>
              </a:rPr>
              <a:t>Hora:</a:t>
            </a:r>
          </a:p>
        </p:txBody>
      </p:sp>
      <p:pic>
        <p:nvPicPr>
          <p:cNvPr id="6" name="Picture 5">
            <a:extLst>
              <a:ext uri="{FF2B5EF4-FFF2-40B4-BE49-F238E27FC236}">
                <a16:creationId xmlns:a16="http://schemas.microsoft.com/office/drawing/2014/main" id="{0AA7EC44-E1F5-3B4E-8700-B3E4CF229A1A}"/>
              </a:ext>
            </a:extLst>
          </p:cNvPr>
          <p:cNvPicPr>
            <a:picLocks noChangeAspect="1"/>
          </p:cNvPicPr>
          <p:nvPr/>
        </p:nvPicPr>
        <p:blipFill>
          <a:blip r:embed="rId3"/>
          <a:stretch>
            <a:fillRect/>
          </a:stretch>
        </p:blipFill>
        <p:spPr>
          <a:xfrm>
            <a:off x="-102732" y="5896655"/>
            <a:ext cx="1147762" cy="1147762"/>
          </a:xfrm>
          <a:prstGeom prst="rect">
            <a:avLst/>
          </a:prstGeom>
        </p:spPr>
      </p:pic>
      <p:graphicFrame>
        <p:nvGraphicFramePr>
          <p:cNvPr id="4" name="Table 6">
            <a:extLst>
              <a:ext uri="{FF2B5EF4-FFF2-40B4-BE49-F238E27FC236}">
                <a16:creationId xmlns:a16="http://schemas.microsoft.com/office/drawing/2014/main" id="{09626FC7-677A-B446-BEA5-96BBABAFD7BE}"/>
              </a:ext>
            </a:extLst>
          </p:cNvPr>
          <p:cNvGraphicFramePr>
            <a:graphicFrameLocks noGrp="1"/>
          </p:cNvGraphicFramePr>
          <p:nvPr/>
        </p:nvGraphicFramePr>
        <p:xfrm>
          <a:off x="4594274" y="2126435"/>
          <a:ext cx="5787684" cy="4583856"/>
        </p:xfrm>
        <a:graphic>
          <a:graphicData uri="http://schemas.openxmlformats.org/drawingml/2006/table">
            <a:tbl>
              <a:tblPr firstRow="1" bandRow="1">
                <a:tableStyleId>{5C22544A-7EE6-4342-B048-85BDC9FD1C3A}</a:tableStyleId>
              </a:tblPr>
              <a:tblGrid>
                <a:gridCol w="1929228">
                  <a:extLst>
                    <a:ext uri="{9D8B030D-6E8A-4147-A177-3AD203B41FA5}">
                      <a16:colId xmlns:a16="http://schemas.microsoft.com/office/drawing/2014/main" val="3147651405"/>
                    </a:ext>
                  </a:extLst>
                </a:gridCol>
                <a:gridCol w="1929228">
                  <a:extLst>
                    <a:ext uri="{9D8B030D-6E8A-4147-A177-3AD203B41FA5}">
                      <a16:colId xmlns:a16="http://schemas.microsoft.com/office/drawing/2014/main" val="314608652"/>
                    </a:ext>
                  </a:extLst>
                </a:gridCol>
                <a:gridCol w="1929228">
                  <a:extLst>
                    <a:ext uri="{9D8B030D-6E8A-4147-A177-3AD203B41FA5}">
                      <a16:colId xmlns:a16="http://schemas.microsoft.com/office/drawing/2014/main" val="1001726756"/>
                    </a:ext>
                  </a:extLst>
                </a:gridCol>
              </a:tblGrid>
              <a:tr h="763976">
                <a:tc>
                  <a:txBody>
                    <a:bodyPr/>
                    <a:lstStyle/>
                    <a:p>
                      <a:r>
                        <a:rPr lang="en-US" dirty="0" err="1"/>
                        <a:t>Descripción</a:t>
                      </a:r>
                      <a:endParaRPr lang="en-US" dirty="0"/>
                    </a:p>
                  </a:txBody>
                  <a:tcPr/>
                </a:tc>
                <a:tc>
                  <a:txBody>
                    <a:bodyPr/>
                    <a:lstStyle/>
                    <a:p>
                      <a:r>
                        <a:rPr lang="en-US" dirty="0"/>
                        <a:t>ID</a:t>
                      </a:r>
                    </a:p>
                  </a:txBody>
                  <a:tcPr/>
                </a:tc>
                <a:tc>
                  <a:txBody>
                    <a:bodyPr/>
                    <a:lstStyle/>
                    <a:p>
                      <a:r>
                        <a:rPr lang="en-US" dirty="0" err="1"/>
                        <a:t>Recuento</a:t>
                      </a:r>
                      <a:endParaRPr lang="en-US" dirty="0"/>
                    </a:p>
                  </a:txBody>
                  <a:tcPr/>
                </a:tc>
                <a:extLst>
                  <a:ext uri="{0D108BD9-81ED-4DB2-BD59-A6C34878D82A}">
                    <a16:rowId xmlns:a16="http://schemas.microsoft.com/office/drawing/2014/main" val="617656094"/>
                  </a:ext>
                </a:extLst>
              </a:tr>
              <a:tr h="763976">
                <a:tc>
                  <a:txBody>
                    <a:bodyPr/>
                    <a:lstStyle/>
                    <a:p>
                      <a:r>
                        <a:rPr lang="en-US" dirty="0"/>
                        <a:t>Largo y </a:t>
                      </a:r>
                      <a:r>
                        <a:rPr lang="en-US" dirty="0" err="1"/>
                        <a:t>delgado</a:t>
                      </a:r>
                      <a:r>
                        <a:rPr lang="en-US" dirty="0"/>
                        <a:t>, </a:t>
                      </a:r>
                      <a:r>
                        <a:rPr lang="en-US" dirty="0" err="1"/>
                        <a:t>tiene</a:t>
                      </a:r>
                      <a:r>
                        <a:rPr lang="en-US" dirty="0"/>
                        <a:t> </a:t>
                      </a:r>
                      <a:r>
                        <a:rPr lang="en-US" dirty="0" err="1"/>
                        <a:t>caparazón</a:t>
                      </a:r>
                      <a:endParaRPr lang="en-US" dirty="0"/>
                    </a:p>
                  </a:txBody>
                  <a:tcPr/>
                </a:tc>
                <a:tc>
                  <a:txBody>
                    <a:bodyPr/>
                    <a:lstStyle/>
                    <a:p>
                      <a:r>
                        <a:rPr lang="en-US" dirty="0"/>
                        <a:t>Caddisflies = </a:t>
                      </a:r>
                      <a:r>
                        <a:rPr lang="en-US" dirty="0" err="1"/>
                        <a:t>tricóptero</a:t>
                      </a:r>
                      <a:endParaRPr lang="en-US" dirty="0"/>
                    </a:p>
                  </a:txBody>
                  <a:tcPr/>
                </a:tc>
                <a:tc>
                  <a:txBody>
                    <a:bodyPr/>
                    <a:lstStyle/>
                    <a:p>
                      <a:r>
                        <a:rPr lang="en-US" dirty="0"/>
                        <a:t>IIII</a:t>
                      </a:r>
                    </a:p>
                  </a:txBody>
                  <a:tcPr/>
                </a:tc>
                <a:extLst>
                  <a:ext uri="{0D108BD9-81ED-4DB2-BD59-A6C34878D82A}">
                    <a16:rowId xmlns:a16="http://schemas.microsoft.com/office/drawing/2014/main" val="2553445036"/>
                  </a:ext>
                </a:extLst>
              </a:tr>
              <a:tr h="763976">
                <a:tc>
                  <a:txBody>
                    <a:bodyPr/>
                    <a:lstStyle/>
                    <a:p>
                      <a:r>
                        <a:rPr lang="en-US" dirty="0"/>
                        <a:t>Tiene </a:t>
                      </a:r>
                      <a:r>
                        <a:rPr lang="en-US" dirty="0" err="1"/>
                        <a:t>tres</a:t>
                      </a:r>
                      <a:r>
                        <a:rPr lang="en-US" dirty="0"/>
                        <a:t> "colas" de color </a:t>
                      </a:r>
                      <a:r>
                        <a:rPr lang="en-US" dirty="0" err="1"/>
                        <a:t>marrón</a:t>
                      </a:r>
                      <a:endParaRPr lang="en-US" dirty="0"/>
                    </a:p>
                  </a:txBody>
                  <a:tcPr/>
                </a:tc>
                <a:tc>
                  <a:txBody>
                    <a:bodyPr/>
                    <a:lstStyle/>
                    <a:p>
                      <a:r>
                        <a:rPr lang="en-US" dirty="0"/>
                        <a:t>Mayfly = </a:t>
                      </a:r>
                      <a:r>
                        <a:rPr lang="en-US" dirty="0" err="1"/>
                        <a:t>Efemera</a:t>
                      </a:r>
                      <a:endParaRPr lang="en-US" dirty="0"/>
                    </a:p>
                  </a:txBody>
                  <a:tcPr/>
                </a:tc>
                <a:tc>
                  <a:txBody>
                    <a:bodyPr/>
                    <a:lstStyle/>
                    <a:p>
                      <a:r>
                        <a:rPr lang="en-US" dirty="0"/>
                        <a:t>IIIII   II</a:t>
                      </a:r>
                    </a:p>
                  </a:txBody>
                  <a:tcPr/>
                </a:tc>
                <a:extLst>
                  <a:ext uri="{0D108BD9-81ED-4DB2-BD59-A6C34878D82A}">
                    <a16:rowId xmlns:a16="http://schemas.microsoft.com/office/drawing/2014/main" val="1254584668"/>
                  </a:ext>
                </a:extLst>
              </a:tr>
              <a:tr h="763976">
                <a:tc>
                  <a:txBody>
                    <a:bodyPr/>
                    <a:lstStyle/>
                    <a:p>
                      <a:r>
                        <a:rPr lang="en-US" dirty="0"/>
                        <a:t>Parece una </a:t>
                      </a:r>
                      <a:r>
                        <a:rPr lang="en-US" dirty="0" err="1"/>
                        <a:t>moneda</a:t>
                      </a:r>
                      <a:endParaRPr lang="en-US" dirty="0"/>
                    </a:p>
                  </a:txBody>
                  <a:tcPr/>
                </a:tc>
                <a:tc>
                  <a:txBody>
                    <a:bodyPr/>
                    <a:lstStyle/>
                    <a:p>
                      <a:r>
                        <a:rPr lang="en-US" dirty="0"/>
                        <a:t>Water penny = </a:t>
                      </a:r>
                      <a:r>
                        <a:rPr lang="en-US" dirty="0" err="1"/>
                        <a:t>psefénidos</a:t>
                      </a:r>
                      <a:endParaRPr lang="en-US" dirty="0"/>
                    </a:p>
                  </a:txBody>
                  <a:tcPr/>
                </a:tc>
                <a:tc>
                  <a:txBody>
                    <a:bodyPr/>
                    <a:lstStyle/>
                    <a:p>
                      <a:r>
                        <a:rPr lang="en-US" dirty="0"/>
                        <a:t>II</a:t>
                      </a:r>
                    </a:p>
                  </a:txBody>
                  <a:tcPr/>
                </a:tc>
                <a:extLst>
                  <a:ext uri="{0D108BD9-81ED-4DB2-BD59-A6C34878D82A}">
                    <a16:rowId xmlns:a16="http://schemas.microsoft.com/office/drawing/2014/main" val="1068673219"/>
                  </a:ext>
                </a:extLst>
              </a:tr>
              <a:tr h="763976">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54458865"/>
                  </a:ext>
                </a:extLst>
              </a:tr>
              <a:tr h="763976">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3769925"/>
                  </a:ext>
                </a:extLst>
              </a:tr>
            </a:tbl>
          </a:graphicData>
        </a:graphic>
      </p:graphicFrame>
      <p:sp>
        <p:nvSpPr>
          <p:cNvPr id="7" name="Rectangle 6">
            <a:extLst>
              <a:ext uri="{FF2B5EF4-FFF2-40B4-BE49-F238E27FC236}">
                <a16:creationId xmlns:a16="http://schemas.microsoft.com/office/drawing/2014/main" id="{2A6CA640-D17C-E34C-A624-5CC6F8776068}"/>
              </a:ext>
            </a:extLst>
          </p:cNvPr>
          <p:cNvSpPr/>
          <p:nvPr/>
        </p:nvSpPr>
        <p:spPr>
          <a:xfrm>
            <a:off x="4431323" y="8154"/>
            <a:ext cx="6282397" cy="6841692"/>
          </a:xfrm>
          <a:prstGeom prst="rec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C0A7400-3D4E-1243-BD62-208DA347BD88}"/>
              </a:ext>
            </a:extLst>
          </p:cNvPr>
          <p:cNvCxnSpPr/>
          <p:nvPr/>
        </p:nvCxnSpPr>
        <p:spPr>
          <a:xfrm>
            <a:off x="8525022" y="3770142"/>
            <a:ext cx="323556" cy="1688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05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1"/>
          <p:cNvSpPr txBox="1">
            <a:spLocks noGrp="1"/>
          </p:cNvSpPr>
          <p:nvPr>
            <p:ph type="body" idx="1"/>
          </p:nvPr>
        </p:nvSpPr>
        <p:spPr>
          <a:xfrm>
            <a:off x="838200" y="1825625"/>
            <a:ext cx="10515600" cy="3645535"/>
          </a:xfrm>
          <a:prstGeom prst="rect">
            <a:avLst/>
          </a:prstGeom>
          <a:noFill/>
          <a:ln>
            <a:noFill/>
          </a:ln>
        </p:spPr>
        <p:txBody>
          <a:bodyPr spcFirstLastPara="1" wrap="square" lIns="91425" tIns="45700" rIns="91425" bIns="45700" anchor="t" anchorCtr="0">
            <a:normAutofit/>
          </a:bodyPr>
          <a:lstStyle/>
          <a:p>
            <a:pPr marL="342900">
              <a:spcBef>
                <a:spcPts val="0"/>
              </a:spcBef>
              <a:buSzPts val="2800"/>
            </a:pPr>
            <a:r>
              <a:rPr lang="es-AR" sz="2400" dirty="0">
                <a:solidFill>
                  <a:srgbClr val="000000"/>
                </a:solidFill>
                <a:latin typeface="Calibri" panose="020F0502020204030204" pitchFamily="34" charset="0"/>
                <a:ea typeface="Calibri" panose="020F0502020204030204" pitchFamily="34" charset="0"/>
              </a:rPr>
              <a:t>C</a:t>
            </a:r>
            <a:r>
              <a:rPr lang="es-AR" sz="2400" dirty="0">
                <a:solidFill>
                  <a:srgbClr val="000000"/>
                </a:solidFill>
                <a:effectLst/>
                <a:latin typeface="Calibri" panose="020F0502020204030204" pitchFamily="34" charset="0"/>
                <a:ea typeface="Calibri" panose="020F0502020204030204" pitchFamily="34" charset="0"/>
              </a:rPr>
              <a:t>ada grupo debe traer su hoja de datos al instructor para que éste pueda recopilar TODOS los datos de recogida de macroinvertebrados.</a:t>
            </a:r>
            <a:r>
              <a:rPr lang="es-AR" sz="2400" dirty="0">
                <a:effectLst/>
              </a:rPr>
              <a:t> </a:t>
            </a:r>
            <a:endParaRPr lang="es-AR" sz="2400" dirty="0"/>
          </a:p>
          <a:p>
            <a:pPr marL="342900">
              <a:spcBef>
                <a:spcPts val="0"/>
              </a:spcBef>
              <a:buSzPts val="2800"/>
            </a:pPr>
            <a:endParaRPr lang="es-AR" sz="2400" dirty="0">
              <a:solidFill>
                <a:srgbClr val="000000"/>
              </a:solidFill>
              <a:effectLst/>
              <a:latin typeface="Calibri" panose="020F0502020204030204" pitchFamily="34" charset="0"/>
              <a:ea typeface="Calibri" panose="020F0502020204030204" pitchFamily="34" charset="0"/>
            </a:endParaRPr>
          </a:p>
          <a:p>
            <a:pPr marL="342900">
              <a:spcBef>
                <a:spcPts val="0"/>
              </a:spcBef>
              <a:buSzPts val="2800"/>
            </a:pPr>
            <a:r>
              <a:rPr lang="es-AR" sz="2400" dirty="0">
                <a:solidFill>
                  <a:srgbClr val="000000"/>
                </a:solidFill>
                <a:effectLst/>
                <a:latin typeface="Calibri" panose="020F0502020204030204" pitchFamily="34" charset="0"/>
                <a:ea typeface="Calibri" panose="020F0502020204030204" pitchFamily="34" charset="0"/>
              </a:rPr>
              <a:t>Una vez recopilados los datos, cada alumno debe utilizar los datos de recogida de macroinvertebrados para rellenar el Macroinvertebrate Bioassessment Form (página 2).</a:t>
            </a:r>
            <a:endParaRPr lang="es-AR" sz="2400" dirty="0">
              <a:effectLst/>
              <a:latin typeface="Times New Roman" panose="02020603050405020304" pitchFamily="18" charset="0"/>
              <a:ea typeface="Times New Roman" panose="02020603050405020304" pitchFamily="18" charset="0"/>
            </a:endParaRPr>
          </a:p>
        </p:txBody>
      </p:sp>
      <p:pic>
        <p:nvPicPr>
          <p:cNvPr id="254" name="Google Shape;254;p21"/>
          <p:cNvPicPr preferRelativeResize="0"/>
          <p:nvPr/>
        </p:nvPicPr>
        <p:blipFill rotWithShape="1">
          <a:blip r:embed="rId3">
            <a:alphaModFix/>
          </a:blip>
          <a:srcRect/>
          <a:stretch/>
        </p:blipFill>
        <p:spPr>
          <a:xfrm>
            <a:off x="-102732" y="5896655"/>
            <a:ext cx="1147762" cy="1147762"/>
          </a:xfrm>
          <a:prstGeom prst="rect">
            <a:avLst/>
          </a:prstGeom>
          <a:noFill/>
          <a:ln>
            <a:noFill/>
          </a:ln>
        </p:spPr>
      </p:pic>
      <p:sp>
        <p:nvSpPr>
          <p:cNvPr id="255" name="Google Shape;255;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err="1"/>
              <a:t>Bioevaluación</a:t>
            </a:r>
            <a:r>
              <a:rPr lang="en-US" b="1" dirty="0"/>
              <a:t> de </a:t>
            </a:r>
            <a:r>
              <a:rPr lang="en-US" b="1" dirty="0" err="1"/>
              <a:t>macroinvertebrados</a:t>
            </a:r>
            <a:r>
              <a:rPr lang="en-US" b="1" dirty="0"/>
              <a:t> </a:t>
            </a:r>
            <a:r>
              <a:rPr lang="en-US" b="1" dirty="0" err="1"/>
              <a:t>en</a:t>
            </a:r>
            <a:r>
              <a:rPr lang="en-US" b="1" dirty="0"/>
              <a:t> el arroyo del Campus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body" idx="1"/>
          </p:nvPr>
        </p:nvSpPr>
        <p:spPr>
          <a:xfrm>
            <a:off x="838200" y="1618003"/>
            <a:ext cx="10813473" cy="4351338"/>
          </a:xfrm>
          <a:prstGeom prst="rect">
            <a:avLst/>
          </a:prstGeom>
          <a:noFill/>
          <a:ln>
            <a:noFill/>
          </a:ln>
        </p:spPr>
        <p:txBody>
          <a:bodyPr spcFirstLastPara="1" wrap="square" lIns="91425" tIns="45700" rIns="91425" bIns="45700" anchor="t" anchorCtr="0">
            <a:normAutofit/>
          </a:bodyPr>
          <a:lstStyle/>
          <a:p>
            <a:pPr marL="342900" lvl="0" indent="-342900">
              <a:buFont typeface="Arial" panose="020B0604020202020204" pitchFamily="34" charset="0"/>
              <a:buChar char="•"/>
            </a:pPr>
            <a:r>
              <a:rPr lang="es-AR" dirty="0">
                <a:effectLst/>
                <a:latin typeface="Calibri" panose="020F0502020204030204" pitchFamily="34" charset="0"/>
                <a:ea typeface="Calibri" panose="020F0502020204030204" pitchFamily="34" charset="0"/>
                <a:cs typeface="Calibri" panose="020F0502020204030204" pitchFamily="34" charset="0"/>
              </a:rPr>
              <a:t>Para la actividad de apertura, vamos a ver un breve vídeo de unos jóvenes científicos explorando el río Colorado. </a:t>
            </a:r>
            <a:endParaRPr lang="es-AR" dirty="0">
              <a:effectLst/>
              <a:latin typeface="Calibri" panose="020F0502020204030204" pitchFamily="34" charset="0"/>
              <a:ea typeface="Arial" panose="020B0604020202020204" pitchFamily="34" charset="0"/>
              <a:cs typeface="Calibri" panose="020F0502020204030204" pitchFamily="34" charset="0"/>
            </a:endParaRPr>
          </a:p>
          <a:p>
            <a:pPr marL="342900" lvl="0" indent="-342900">
              <a:buFont typeface="Arial" panose="020B0604020202020204" pitchFamily="34" charset="0"/>
              <a:buChar char="•"/>
            </a:pPr>
            <a:r>
              <a:rPr lang="es-AR" dirty="0">
                <a:effectLst/>
                <a:latin typeface="Calibri" panose="020F0502020204030204" pitchFamily="34" charset="0"/>
                <a:ea typeface="Calibri" panose="020F0502020204030204" pitchFamily="34" charset="0"/>
                <a:cs typeface="Calibri" panose="020F0502020204030204" pitchFamily="34" charset="0"/>
              </a:rPr>
              <a:t>En el vídeo, verás a los estudiantes recolectando macroinvertebrados y peces. Fíjate en las herramientas y métodos que utilizan para recolectar estos organismos: ... ¡Esto es lo que haremos hoy en el arroyo! </a:t>
            </a:r>
            <a:endParaRPr lang="es-AR" dirty="0">
              <a:effectLst/>
              <a:latin typeface="Calibri" panose="020F0502020204030204" pitchFamily="34" charset="0"/>
              <a:ea typeface="Arial" panose="020B0604020202020204" pitchFamily="34" charset="0"/>
              <a:cs typeface="Calibri" panose="020F0502020204030204" pitchFamily="34" charset="0"/>
            </a:endParaRPr>
          </a:p>
        </p:txBody>
      </p:sp>
      <p:sp>
        <p:nvSpPr>
          <p:cNvPr id="103" name="Google Shape;10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r>
              <a:rPr lang="en-US" sz="4400" b="1" i="0" u="none" strike="noStrike" cap="none" dirty="0" err="1">
                <a:solidFill>
                  <a:schemeClr val="dk1"/>
                </a:solidFill>
                <a:latin typeface="Calibri" panose="020F0502020204030204" pitchFamily="34" charset="0"/>
                <a:cs typeface="Calibri" panose="020F0502020204030204" pitchFamily="34" charset="0"/>
                <a:sym typeface="Arial"/>
              </a:rPr>
              <a:t>Actividad</a:t>
            </a:r>
            <a:r>
              <a:rPr lang="en-US" sz="4400" b="1" i="0" u="none" strike="noStrike" cap="none" dirty="0">
                <a:solidFill>
                  <a:schemeClr val="dk1"/>
                </a:solidFill>
                <a:latin typeface="Calibri" panose="020F0502020204030204" pitchFamily="34" charset="0"/>
                <a:cs typeface="Calibri" panose="020F0502020204030204" pitchFamily="34" charset="0"/>
                <a:sym typeface="Arial"/>
              </a:rPr>
              <a:t> </a:t>
            </a:r>
            <a:r>
              <a:rPr lang="en-US" sz="4400" b="1" i="0" u="none" strike="noStrike" cap="none" dirty="0" err="1">
                <a:solidFill>
                  <a:schemeClr val="dk1"/>
                </a:solidFill>
                <a:latin typeface="Calibri" panose="020F0502020204030204" pitchFamily="34" charset="0"/>
                <a:cs typeface="Calibri" panose="020F0502020204030204" pitchFamily="34" charset="0"/>
                <a:sym typeface="Arial"/>
              </a:rPr>
              <a:t>inicial</a:t>
            </a:r>
            <a:endParaRPr lang="en-US" sz="4400" b="1" i="0" u="none" strike="noStrike" cap="none" dirty="0">
              <a:solidFill>
                <a:schemeClr val="dk1"/>
              </a:solidFill>
              <a:latin typeface="Calibri" panose="020F0502020204030204" pitchFamily="34" charset="0"/>
              <a:cs typeface="Calibri" panose="020F0502020204030204" pitchFamily="34" charset="0"/>
              <a:sym typeface="Arial"/>
            </a:endParaRPr>
          </a:p>
        </p:txBody>
      </p:sp>
      <p:pic>
        <p:nvPicPr>
          <p:cNvPr id="104" name="Google Shape;104;p3"/>
          <p:cNvPicPr preferRelativeResize="0"/>
          <p:nvPr/>
        </p:nvPicPr>
        <p:blipFill rotWithShape="1">
          <a:blip r:embed="rId3">
            <a:alphaModFix/>
          </a:blip>
          <a:srcRect/>
          <a:stretch/>
        </p:blipFill>
        <p:spPr>
          <a:xfrm>
            <a:off x="-102732" y="5896655"/>
            <a:ext cx="1147762" cy="11477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body" idx="1"/>
          </p:nvPr>
        </p:nvSpPr>
        <p:spPr>
          <a:xfrm>
            <a:off x="838200" y="1618003"/>
            <a:ext cx="10813473"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000"/>
              <a:buNone/>
            </a:pPr>
            <a:r>
              <a:rPr lang="en-US" sz="3000" u="sng" dirty="0"/>
              <a:t>Video: What You Take Away (Freshwaters Illustrated) </a:t>
            </a:r>
            <a:endParaRPr dirty="0"/>
          </a:p>
          <a:p>
            <a:pPr marL="0" lvl="0" indent="0" algn="l" rtl="0">
              <a:lnSpc>
                <a:spcPct val="90000"/>
              </a:lnSpc>
              <a:spcBef>
                <a:spcPts val="1000"/>
              </a:spcBef>
              <a:spcAft>
                <a:spcPts val="0"/>
              </a:spcAft>
              <a:buClr>
                <a:schemeClr val="dk1"/>
              </a:buClr>
              <a:buSzPts val="3000"/>
              <a:buNone/>
            </a:pPr>
            <a:endParaRPr sz="3000" u="sng" dirty="0"/>
          </a:p>
          <a:p>
            <a:pPr marL="0" lvl="0" indent="0" algn="l" rtl="0">
              <a:lnSpc>
                <a:spcPct val="90000"/>
              </a:lnSpc>
              <a:spcBef>
                <a:spcPts val="1000"/>
              </a:spcBef>
              <a:spcAft>
                <a:spcPts val="0"/>
              </a:spcAft>
              <a:buClr>
                <a:schemeClr val="dk1"/>
              </a:buClr>
              <a:buSzPts val="3000"/>
              <a:buNone/>
            </a:pPr>
            <a:r>
              <a:rPr lang="en-US" sz="3000" dirty="0"/>
              <a:t>https://</a:t>
            </a:r>
            <a:r>
              <a:rPr lang="en-US" sz="3000" dirty="0" err="1"/>
              <a:t>www.freshwatersillustrated.org</a:t>
            </a:r>
            <a:r>
              <a:rPr lang="en-US" sz="3000" dirty="0"/>
              <a:t>/what-you-take-away</a:t>
            </a:r>
            <a:endParaRPr dirty="0"/>
          </a:p>
        </p:txBody>
      </p:sp>
      <p:sp>
        <p:nvSpPr>
          <p:cNvPr id="110" name="Google Shape;11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i="0" u="none" strike="noStrike" cap="none" dirty="0" err="1">
                <a:solidFill>
                  <a:schemeClr val="dk1"/>
                </a:solidFill>
                <a:latin typeface="Calibri"/>
                <a:ea typeface="Calibri"/>
                <a:cs typeface="Calibri"/>
                <a:sym typeface="Arial"/>
              </a:rPr>
              <a:t>Actividad</a:t>
            </a:r>
            <a:r>
              <a:rPr lang="en-US" sz="4400" b="1" i="0" u="none" strike="noStrike" cap="none" dirty="0">
                <a:solidFill>
                  <a:schemeClr val="dk1"/>
                </a:solidFill>
                <a:latin typeface="Calibri"/>
                <a:ea typeface="Calibri"/>
                <a:cs typeface="Calibri"/>
                <a:sym typeface="Arial"/>
              </a:rPr>
              <a:t> </a:t>
            </a:r>
            <a:r>
              <a:rPr lang="en-US" sz="4400" b="1" i="0" u="none" strike="noStrike" cap="none" dirty="0" err="1">
                <a:solidFill>
                  <a:schemeClr val="dk1"/>
                </a:solidFill>
                <a:latin typeface="Calibri"/>
                <a:ea typeface="Calibri"/>
                <a:cs typeface="Calibri"/>
                <a:sym typeface="Arial"/>
              </a:rPr>
              <a:t>inicial</a:t>
            </a:r>
            <a:endParaRPr dirty="0"/>
          </a:p>
        </p:txBody>
      </p:sp>
      <p:pic>
        <p:nvPicPr>
          <p:cNvPr id="111" name="Google Shape;111;p4"/>
          <p:cNvPicPr preferRelativeResize="0"/>
          <p:nvPr/>
        </p:nvPicPr>
        <p:blipFill rotWithShape="1">
          <a:blip r:embed="rId3">
            <a:alphaModFix/>
          </a:blip>
          <a:srcRect/>
          <a:stretch/>
        </p:blipFill>
        <p:spPr>
          <a:xfrm>
            <a:off x="-102732" y="5896655"/>
            <a:ext cx="1147762" cy="11477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body" idx="1"/>
          </p:nvPr>
        </p:nvSpPr>
        <p:spPr>
          <a:xfrm>
            <a:off x="838200" y="1618003"/>
            <a:ext cx="10813473" cy="4351338"/>
          </a:xfrm>
          <a:prstGeom prst="rect">
            <a:avLst/>
          </a:prstGeom>
          <a:noFill/>
          <a:ln>
            <a:noFill/>
          </a:ln>
        </p:spPr>
        <p:txBody>
          <a:bodyPr spcFirstLastPara="1" wrap="square" lIns="91425" tIns="45700" rIns="91425" bIns="45700" anchor="t" anchorCtr="0">
            <a:normAutofit/>
          </a:bodyPr>
          <a:lstStyle/>
          <a:p>
            <a:pPr marL="114300" indent="0">
              <a:buNone/>
            </a:pPr>
            <a:r>
              <a:rPr lang="es-AR" dirty="0">
                <a:effectLst/>
                <a:latin typeface="Calibri" panose="020F0502020204030204" pitchFamily="34" charset="0"/>
                <a:ea typeface="Calibri" panose="020F0502020204030204" pitchFamily="34" charset="0"/>
                <a:cs typeface="Calibri" panose="020F0502020204030204" pitchFamily="34" charset="0"/>
              </a:rPr>
              <a:t>1.¿Qué tipo de herramientas y métodos utilizaron los jóvenes científicos para recoger macroinvertebrados? ¿Y los peces?</a:t>
            </a:r>
            <a:endParaRPr lang="es-AR"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38" name="Google Shape;13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i="0" u="none" strike="noStrike" cap="none" dirty="0" err="1">
                <a:solidFill>
                  <a:schemeClr val="dk1"/>
                </a:solidFill>
                <a:latin typeface="Calibri"/>
                <a:ea typeface="Calibri"/>
                <a:cs typeface="Calibri"/>
                <a:sym typeface="Arial"/>
              </a:rPr>
              <a:t>Actividad</a:t>
            </a:r>
            <a:r>
              <a:rPr lang="en-US" sz="4400" b="1" i="0" u="none" strike="noStrike" cap="none" dirty="0">
                <a:solidFill>
                  <a:schemeClr val="dk1"/>
                </a:solidFill>
                <a:latin typeface="Calibri"/>
                <a:ea typeface="Calibri"/>
                <a:cs typeface="Calibri"/>
                <a:sym typeface="Arial"/>
              </a:rPr>
              <a:t> </a:t>
            </a:r>
            <a:r>
              <a:rPr lang="en-US" sz="4400" b="1" i="0" u="none" strike="noStrike" cap="none" dirty="0" err="1">
                <a:solidFill>
                  <a:schemeClr val="dk1"/>
                </a:solidFill>
                <a:latin typeface="Calibri"/>
                <a:ea typeface="Calibri"/>
                <a:cs typeface="Calibri"/>
                <a:sym typeface="Arial"/>
              </a:rPr>
              <a:t>inicial</a:t>
            </a:r>
            <a:r>
              <a:rPr lang="en-US" sz="4400" b="1" i="0" u="none" strike="noStrike" cap="none" dirty="0">
                <a:solidFill>
                  <a:schemeClr val="dk1"/>
                </a:solidFill>
                <a:latin typeface="Calibri"/>
                <a:ea typeface="Calibri"/>
                <a:cs typeface="Calibri"/>
                <a:sym typeface="Arial"/>
              </a:rPr>
              <a:t>: </a:t>
            </a:r>
            <a:r>
              <a:rPr lang="en-US" sz="4400" b="1" i="0" u="none" strike="noStrike" cap="none" dirty="0" err="1">
                <a:solidFill>
                  <a:schemeClr val="dk1"/>
                </a:solidFill>
                <a:latin typeface="Calibri"/>
                <a:ea typeface="Calibri"/>
                <a:cs typeface="Calibri"/>
                <a:sym typeface="Arial"/>
              </a:rPr>
              <a:t>Preguntas</a:t>
            </a:r>
            <a:r>
              <a:rPr lang="en-US" sz="4400" b="1" i="0" u="none" strike="noStrike" cap="none" dirty="0">
                <a:solidFill>
                  <a:schemeClr val="dk1"/>
                </a:solidFill>
                <a:latin typeface="Calibri"/>
                <a:ea typeface="Calibri"/>
                <a:cs typeface="Calibri"/>
                <a:sym typeface="Arial"/>
              </a:rPr>
              <a:t> para </a:t>
            </a:r>
            <a:r>
              <a:rPr lang="en-US" sz="4400" b="1" i="0" u="none" strike="noStrike" cap="none" dirty="0" err="1">
                <a:solidFill>
                  <a:schemeClr val="dk1"/>
                </a:solidFill>
                <a:latin typeface="Calibri"/>
                <a:ea typeface="Calibri"/>
                <a:cs typeface="Calibri"/>
                <a:sym typeface="Arial"/>
              </a:rPr>
              <a:t>debatir</a:t>
            </a:r>
            <a:endParaRPr dirty="0"/>
          </a:p>
        </p:txBody>
      </p:sp>
      <p:pic>
        <p:nvPicPr>
          <p:cNvPr id="139" name="Google Shape;139;p8"/>
          <p:cNvPicPr preferRelativeResize="0"/>
          <p:nvPr/>
        </p:nvPicPr>
        <p:blipFill rotWithShape="1">
          <a:blip r:embed="rId3">
            <a:alphaModFix/>
          </a:blip>
          <a:srcRect/>
          <a:stretch/>
        </p:blipFill>
        <p:spPr>
          <a:xfrm>
            <a:off x="-102732" y="5896655"/>
            <a:ext cx="1147762" cy="11477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body" idx="1"/>
          </p:nvPr>
        </p:nvSpPr>
        <p:spPr>
          <a:xfrm>
            <a:off x="838200" y="1618003"/>
            <a:ext cx="10813473" cy="4351338"/>
          </a:xfrm>
          <a:prstGeom prst="rect">
            <a:avLst/>
          </a:prstGeom>
          <a:noFill/>
          <a:ln>
            <a:noFill/>
          </a:ln>
        </p:spPr>
        <p:txBody>
          <a:bodyPr spcFirstLastPara="1" wrap="square" lIns="91425" tIns="45700" rIns="91425" bIns="45700" anchor="t" anchorCtr="0">
            <a:normAutofit/>
          </a:bodyPr>
          <a:lstStyle/>
          <a:p>
            <a:pPr marL="114300" indent="0">
              <a:buNone/>
            </a:pPr>
            <a:r>
              <a:rPr lang="es-AR" dirty="0">
                <a:effectLst/>
                <a:latin typeface="Calibri" panose="020F0502020204030204" pitchFamily="34" charset="0"/>
                <a:ea typeface="Calibri" panose="020F0502020204030204" pitchFamily="34" charset="0"/>
                <a:cs typeface="Calibri" panose="020F0502020204030204" pitchFamily="34" charset="0"/>
              </a:rPr>
              <a:t>1.¿Qué tipo de herramientas y métodos utilizaron los jóvenes científicos para recoger macroinvertebrados? ¿Y los peces?</a:t>
            </a:r>
            <a:endParaRPr lang="es-AR"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s-AR" dirty="0">
                <a:effectLst/>
                <a:latin typeface="Calibri" panose="020F0502020204030204" pitchFamily="34" charset="0"/>
                <a:ea typeface="Calibri" panose="020F0502020204030204" pitchFamily="34" charset="0"/>
                <a:cs typeface="Calibri" panose="020F0502020204030204" pitchFamily="34" charset="0"/>
              </a:rPr>
              <a:t>2.¿Te ha sorprendido que los macroinvertebrados también puedan encontrarse en grandes ríos, como el río Colorado, así como en pequeños arroyos?</a:t>
            </a:r>
            <a:endParaRPr lang="es-AR"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38" name="Google Shape;13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i="0" u="none" strike="noStrike" cap="none" dirty="0" err="1">
                <a:solidFill>
                  <a:schemeClr val="dk1"/>
                </a:solidFill>
                <a:latin typeface="Calibri"/>
                <a:ea typeface="Calibri"/>
                <a:cs typeface="Calibri"/>
                <a:sym typeface="Arial"/>
              </a:rPr>
              <a:t>Actividad</a:t>
            </a:r>
            <a:r>
              <a:rPr lang="en-US" sz="4400" b="1" i="0" u="none" strike="noStrike" cap="none" dirty="0">
                <a:solidFill>
                  <a:schemeClr val="dk1"/>
                </a:solidFill>
                <a:latin typeface="Calibri"/>
                <a:ea typeface="Calibri"/>
                <a:cs typeface="Calibri"/>
                <a:sym typeface="Arial"/>
              </a:rPr>
              <a:t> </a:t>
            </a:r>
            <a:r>
              <a:rPr lang="en-US" sz="4400" b="1" i="0" u="none" strike="noStrike" cap="none" dirty="0" err="1">
                <a:solidFill>
                  <a:schemeClr val="dk1"/>
                </a:solidFill>
                <a:latin typeface="Calibri"/>
                <a:ea typeface="Calibri"/>
                <a:cs typeface="Calibri"/>
                <a:sym typeface="Arial"/>
              </a:rPr>
              <a:t>inicial</a:t>
            </a:r>
            <a:r>
              <a:rPr lang="en-US" sz="4400" b="1" i="0" u="none" strike="noStrike" cap="none" dirty="0">
                <a:solidFill>
                  <a:schemeClr val="dk1"/>
                </a:solidFill>
                <a:latin typeface="Calibri"/>
                <a:ea typeface="Calibri"/>
                <a:cs typeface="Calibri"/>
                <a:sym typeface="Arial"/>
              </a:rPr>
              <a:t>: </a:t>
            </a:r>
            <a:r>
              <a:rPr lang="en-US" sz="4400" b="1" i="0" u="none" strike="noStrike" cap="none" dirty="0" err="1">
                <a:solidFill>
                  <a:schemeClr val="dk1"/>
                </a:solidFill>
                <a:latin typeface="Calibri"/>
                <a:ea typeface="Calibri"/>
                <a:cs typeface="Calibri"/>
                <a:sym typeface="Arial"/>
              </a:rPr>
              <a:t>Preguntas</a:t>
            </a:r>
            <a:r>
              <a:rPr lang="en-US" sz="4400" b="1" i="0" u="none" strike="noStrike" cap="none" dirty="0">
                <a:solidFill>
                  <a:schemeClr val="dk1"/>
                </a:solidFill>
                <a:latin typeface="Calibri"/>
                <a:ea typeface="Calibri"/>
                <a:cs typeface="Calibri"/>
                <a:sym typeface="Arial"/>
              </a:rPr>
              <a:t> para </a:t>
            </a:r>
            <a:r>
              <a:rPr lang="en-US" sz="4400" b="1" i="0" u="none" strike="noStrike" cap="none" dirty="0" err="1">
                <a:solidFill>
                  <a:schemeClr val="dk1"/>
                </a:solidFill>
                <a:latin typeface="Calibri"/>
                <a:ea typeface="Calibri"/>
                <a:cs typeface="Calibri"/>
                <a:sym typeface="Arial"/>
              </a:rPr>
              <a:t>debatir</a:t>
            </a:r>
            <a:endParaRPr dirty="0"/>
          </a:p>
        </p:txBody>
      </p:sp>
      <p:pic>
        <p:nvPicPr>
          <p:cNvPr id="139" name="Google Shape;139;p8"/>
          <p:cNvPicPr preferRelativeResize="0"/>
          <p:nvPr/>
        </p:nvPicPr>
        <p:blipFill rotWithShape="1">
          <a:blip r:embed="rId3">
            <a:alphaModFix/>
          </a:blip>
          <a:srcRect/>
          <a:stretch/>
        </p:blipFill>
        <p:spPr>
          <a:xfrm>
            <a:off x="-102732" y="5896655"/>
            <a:ext cx="1147762" cy="1147762"/>
          </a:xfrm>
          <a:prstGeom prst="rect">
            <a:avLst/>
          </a:prstGeom>
          <a:noFill/>
          <a:ln>
            <a:noFill/>
          </a:ln>
        </p:spPr>
      </p:pic>
    </p:spTree>
    <p:extLst>
      <p:ext uri="{BB962C8B-B14F-4D97-AF65-F5344CB8AC3E}">
        <p14:creationId xmlns:p14="http://schemas.microsoft.com/office/powerpoint/2010/main" val="1758790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body" idx="1"/>
          </p:nvPr>
        </p:nvSpPr>
        <p:spPr>
          <a:xfrm>
            <a:off x="838200" y="1618003"/>
            <a:ext cx="10813473" cy="4351338"/>
          </a:xfrm>
          <a:prstGeom prst="rect">
            <a:avLst/>
          </a:prstGeom>
          <a:noFill/>
          <a:ln>
            <a:noFill/>
          </a:ln>
        </p:spPr>
        <p:txBody>
          <a:bodyPr spcFirstLastPara="1" wrap="square" lIns="91425" tIns="45700" rIns="91425" bIns="45700" anchor="t" anchorCtr="0">
            <a:normAutofit/>
          </a:bodyPr>
          <a:lstStyle/>
          <a:p>
            <a:pPr marL="114300" indent="0">
              <a:buNone/>
            </a:pPr>
            <a:r>
              <a:rPr lang="es-AR" dirty="0">
                <a:effectLst/>
                <a:latin typeface="Calibri" panose="020F0502020204030204" pitchFamily="34" charset="0"/>
                <a:ea typeface="Calibri" panose="020F0502020204030204" pitchFamily="34" charset="0"/>
                <a:cs typeface="Calibri" panose="020F0502020204030204" pitchFamily="34" charset="0"/>
              </a:rPr>
              <a:t>1.¿Qué tipo de herramientas y métodos utilizaron los jóvenes científicos para recoger macroinvertebrados? ¿Y los peces?</a:t>
            </a:r>
            <a:endParaRPr lang="es-AR"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s-AR" dirty="0">
                <a:effectLst/>
                <a:latin typeface="Calibri" panose="020F0502020204030204" pitchFamily="34" charset="0"/>
                <a:ea typeface="Calibri" panose="020F0502020204030204" pitchFamily="34" charset="0"/>
                <a:cs typeface="Calibri" panose="020F0502020204030204" pitchFamily="34" charset="0"/>
              </a:rPr>
              <a:t>2.¿Te ha sorprendido que los macroinvertebrados también puedan encontrarse en grandes ríos, como el río Colorado, así como en pequeños arroyos?</a:t>
            </a:r>
            <a:endParaRPr lang="es-AR"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s-AR" dirty="0">
                <a:effectLst/>
                <a:latin typeface="Calibri" panose="020F0502020204030204" pitchFamily="34" charset="0"/>
                <a:ea typeface="Calibri" panose="020F0502020204030204" pitchFamily="34" charset="0"/>
                <a:cs typeface="Calibri" panose="020F0502020204030204" pitchFamily="34" charset="0"/>
              </a:rPr>
              <a:t>3.¿Hay algo que te haya sorprendido en este vídeo?</a:t>
            </a:r>
            <a:endParaRPr lang="es-AR" dirty="0">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138" name="Google Shape;13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i="0" u="none" strike="noStrike" cap="none" dirty="0" err="1">
                <a:solidFill>
                  <a:schemeClr val="dk1"/>
                </a:solidFill>
                <a:latin typeface="Calibri"/>
                <a:ea typeface="Calibri"/>
                <a:cs typeface="Calibri"/>
                <a:sym typeface="Arial"/>
              </a:rPr>
              <a:t>Actividad</a:t>
            </a:r>
            <a:r>
              <a:rPr lang="en-US" sz="4400" b="1" i="0" u="none" strike="noStrike" cap="none" dirty="0">
                <a:solidFill>
                  <a:schemeClr val="dk1"/>
                </a:solidFill>
                <a:latin typeface="Calibri"/>
                <a:ea typeface="Calibri"/>
                <a:cs typeface="Calibri"/>
                <a:sym typeface="Arial"/>
              </a:rPr>
              <a:t> </a:t>
            </a:r>
            <a:r>
              <a:rPr lang="en-US" sz="4400" b="1" i="0" u="none" strike="noStrike" cap="none" dirty="0" err="1">
                <a:solidFill>
                  <a:schemeClr val="dk1"/>
                </a:solidFill>
                <a:latin typeface="Calibri"/>
                <a:ea typeface="Calibri"/>
                <a:cs typeface="Calibri"/>
                <a:sym typeface="Arial"/>
              </a:rPr>
              <a:t>inicial</a:t>
            </a:r>
            <a:r>
              <a:rPr lang="en-US" sz="4400" b="1" i="0" u="none" strike="noStrike" cap="none" dirty="0">
                <a:solidFill>
                  <a:schemeClr val="dk1"/>
                </a:solidFill>
                <a:latin typeface="Calibri"/>
                <a:ea typeface="Calibri"/>
                <a:cs typeface="Calibri"/>
                <a:sym typeface="Arial"/>
              </a:rPr>
              <a:t>: </a:t>
            </a:r>
            <a:r>
              <a:rPr lang="en-US" sz="4400" b="1" i="0" u="none" strike="noStrike" cap="none" dirty="0" err="1">
                <a:solidFill>
                  <a:schemeClr val="dk1"/>
                </a:solidFill>
                <a:latin typeface="Calibri"/>
                <a:ea typeface="Calibri"/>
                <a:cs typeface="Calibri"/>
                <a:sym typeface="Arial"/>
              </a:rPr>
              <a:t>Preguntas</a:t>
            </a:r>
            <a:r>
              <a:rPr lang="en-US" sz="4400" b="1" i="0" u="none" strike="noStrike" cap="none" dirty="0">
                <a:solidFill>
                  <a:schemeClr val="dk1"/>
                </a:solidFill>
                <a:latin typeface="Calibri"/>
                <a:ea typeface="Calibri"/>
                <a:cs typeface="Calibri"/>
                <a:sym typeface="Arial"/>
              </a:rPr>
              <a:t> para </a:t>
            </a:r>
            <a:r>
              <a:rPr lang="en-US" sz="4400" b="1" i="0" u="none" strike="noStrike" cap="none" dirty="0" err="1">
                <a:solidFill>
                  <a:schemeClr val="dk1"/>
                </a:solidFill>
                <a:latin typeface="Calibri"/>
                <a:ea typeface="Calibri"/>
                <a:cs typeface="Calibri"/>
                <a:sym typeface="Arial"/>
              </a:rPr>
              <a:t>debatir</a:t>
            </a:r>
            <a:endParaRPr dirty="0"/>
          </a:p>
        </p:txBody>
      </p:sp>
      <p:pic>
        <p:nvPicPr>
          <p:cNvPr id="139" name="Google Shape;139;p8"/>
          <p:cNvPicPr preferRelativeResize="0"/>
          <p:nvPr/>
        </p:nvPicPr>
        <p:blipFill rotWithShape="1">
          <a:blip r:embed="rId3">
            <a:alphaModFix/>
          </a:blip>
          <a:srcRect/>
          <a:stretch/>
        </p:blipFill>
        <p:spPr>
          <a:xfrm>
            <a:off x="-102732" y="5896655"/>
            <a:ext cx="1147762" cy="1147762"/>
          </a:xfrm>
          <a:prstGeom prst="rect">
            <a:avLst/>
          </a:prstGeom>
          <a:noFill/>
          <a:ln>
            <a:noFill/>
          </a:ln>
        </p:spPr>
      </p:pic>
    </p:spTree>
    <p:extLst>
      <p:ext uri="{BB962C8B-B14F-4D97-AF65-F5344CB8AC3E}">
        <p14:creationId xmlns:p14="http://schemas.microsoft.com/office/powerpoint/2010/main" val="3233462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body" idx="1"/>
          </p:nvPr>
        </p:nvSpPr>
        <p:spPr>
          <a:xfrm>
            <a:off x="838200" y="1618003"/>
            <a:ext cx="10813473" cy="4351338"/>
          </a:xfrm>
          <a:prstGeom prst="rect">
            <a:avLst/>
          </a:prstGeom>
          <a:noFill/>
          <a:ln>
            <a:noFill/>
          </a:ln>
        </p:spPr>
        <p:txBody>
          <a:bodyPr spcFirstLastPara="1" wrap="square" lIns="91425" tIns="45700" rIns="91425" bIns="45700" anchor="t" anchorCtr="0">
            <a:normAutofit/>
          </a:bodyPr>
          <a:lstStyle/>
          <a:p>
            <a:pPr marL="114300" indent="0">
              <a:buNone/>
            </a:pPr>
            <a:r>
              <a:rPr lang="es-AR" dirty="0">
                <a:effectLst/>
                <a:latin typeface="Calibri" panose="020F0502020204030204" pitchFamily="34" charset="0"/>
                <a:ea typeface="Calibri" panose="020F0502020204030204" pitchFamily="34" charset="0"/>
                <a:cs typeface="Calibri" panose="020F0502020204030204" pitchFamily="34" charset="0"/>
              </a:rPr>
              <a:t>1.¿Qué tipo de herramientas y métodos utilizaron los jóvenes científicos para recoger macroinvertebrados? ¿Y los peces?</a:t>
            </a:r>
            <a:endParaRPr lang="es-AR"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s-AR" dirty="0">
                <a:effectLst/>
                <a:latin typeface="Calibri" panose="020F0502020204030204" pitchFamily="34" charset="0"/>
                <a:ea typeface="Calibri" panose="020F0502020204030204" pitchFamily="34" charset="0"/>
                <a:cs typeface="Calibri" panose="020F0502020204030204" pitchFamily="34" charset="0"/>
              </a:rPr>
              <a:t>2.¿Te ha sorprendido que los macroinvertebrados también puedan encontrarse en grandes ríos, como el río Colorado, así como en pequeños arroyos?</a:t>
            </a:r>
            <a:endParaRPr lang="es-AR"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s-AR" dirty="0">
                <a:effectLst/>
                <a:latin typeface="Calibri" panose="020F0502020204030204" pitchFamily="34" charset="0"/>
                <a:ea typeface="Calibri" panose="020F0502020204030204" pitchFamily="34" charset="0"/>
                <a:cs typeface="Calibri" panose="020F0502020204030204" pitchFamily="34" charset="0"/>
              </a:rPr>
              <a:t>3.¿Hay algo que te haya sorprendido en este vídeo?</a:t>
            </a:r>
            <a:endParaRPr lang="es-AR"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buNone/>
            </a:pPr>
            <a:r>
              <a:rPr lang="es-AR" dirty="0">
                <a:effectLst/>
                <a:latin typeface="Calibri" panose="020F0502020204030204" pitchFamily="34" charset="0"/>
                <a:ea typeface="Calibri" panose="020F0502020204030204" pitchFamily="34" charset="0"/>
                <a:cs typeface="Calibri" panose="020F0502020204030204" pitchFamily="34" charset="0"/>
              </a:rPr>
              <a:t>4.¿Qué otras observaciones o preguntas tienes después de ver este vídeo? </a:t>
            </a:r>
            <a:endParaRPr dirty="0">
              <a:latin typeface="Calibri" panose="020F0502020204030204" pitchFamily="34" charset="0"/>
              <a:cs typeface="Calibri" panose="020F0502020204030204" pitchFamily="34" charset="0"/>
            </a:endParaRPr>
          </a:p>
        </p:txBody>
      </p:sp>
      <p:sp>
        <p:nvSpPr>
          <p:cNvPr id="138" name="Google Shape;13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i="0" u="none" strike="noStrike" cap="none" dirty="0" err="1">
                <a:solidFill>
                  <a:schemeClr val="dk1"/>
                </a:solidFill>
                <a:latin typeface="Calibri"/>
                <a:ea typeface="Calibri"/>
                <a:cs typeface="Calibri"/>
                <a:sym typeface="Arial"/>
              </a:rPr>
              <a:t>Actividad</a:t>
            </a:r>
            <a:r>
              <a:rPr lang="en-US" sz="4400" b="1" i="0" u="none" strike="noStrike" cap="none" dirty="0">
                <a:solidFill>
                  <a:schemeClr val="dk1"/>
                </a:solidFill>
                <a:latin typeface="Calibri"/>
                <a:ea typeface="Calibri"/>
                <a:cs typeface="Calibri"/>
                <a:sym typeface="Arial"/>
              </a:rPr>
              <a:t> </a:t>
            </a:r>
            <a:r>
              <a:rPr lang="en-US" sz="4400" b="1" i="0" u="none" strike="noStrike" cap="none" dirty="0" err="1">
                <a:solidFill>
                  <a:schemeClr val="dk1"/>
                </a:solidFill>
                <a:latin typeface="Calibri"/>
                <a:ea typeface="Calibri"/>
                <a:cs typeface="Calibri"/>
                <a:sym typeface="Arial"/>
              </a:rPr>
              <a:t>inicial</a:t>
            </a:r>
            <a:r>
              <a:rPr lang="en-US" sz="4400" b="1" i="0" u="none" strike="noStrike" cap="none" dirty="0">
                <a:solidFill>
                  <a:schemeClr val="dk1"/>
                </a:solidFill>
                <a:latin typeface="Calibri"/>
                <a:ea typeface="Calibri"/>
                <a:cs typeface="Calibri"/>
                <a:sym typeface="Arial"/>
              </a:rPr>
              <a:t>: </a:t>
            </a:r>
            <a:r>
              <a:rPr lang="en-US" sz="4400" b="1" i="0" u="none" strike="noStrike" cap="none" dirty="0" err="1">
                <a:solidFill>
                  <a:schemeClr val="dk1"/>
                </a:solidFill>
                <a:latin typeface="Calibri"/>
                <a:ea typeface="Calibri"/>
                <a:cs typeface="Calibri"/>
                <a:sym typeface="Arial"/>
              </a:rPr>
              <a:t>Preguntas</a:t>
            </a:r>
            <a:r>
              <a:rPr lang="en-US" sz="4400" b="1" i="0" u="none" strike="noStrike" cap="none" dirty="0">
                <a:solidFill>
                  <a:schemeClr val="dk1"/>
                </a:solidFill>
                <a:latin typeface="Calibri"/>
                <a:ea typeface="Calibri"/>
                <a:cs typeface="Calibri"/>
                <a:sym typeface="Arial"/>
              </a:rPr>
              <a:t> para </a:t>
            </a:r>
            <a:r>
              <a:rPr lang="en-US" sz="4400" b="1" i="0" u="none" strike="noStrike" cap="none" dirty="0" err="1">
                <a:solidFill>
                  <a:schemeClr val="dk1"/>
                </a:solidFill>
                <a:latin typeface="Calibri"/>
                <a:ea typeface="Calibri"/>
                <a:cs typeface="Calibri"/>
                <a:sym typeface="Arial"/>
              </a:rPr>
              <a:t>debatir</a:t>
            </a:r>
            <a:endParaRPr dirty="0"/>
          </a:p>
        </p:txBody>
      </p:sp>
      <p:pic>
        <p:nvPicPr>
          <p:cNvPr id="139" name="Google Shape;139;p8"/>
          <p:cNvPicPr preferRelativeResize="0"/>
          <p:nvPr/>
        </p:nvPicPr>
        <p:blipFill rotWithShape="1">
          <a:blip r:embed="rId3">
            <a:alphaModFix/>
          </a:blip>
          <a:srcRect/>
          <a:stretch/>
        </p:blipFill>
        <p:spPr>
          <a:xfrm>
            <a:off x="-102732" y="5896655"/>
            <a:ext cx="1147762" cy="1147762"/>
          </a:xfrm>
          <a:prstGeom prst="rect">
            <a:avLst/>
          </a:prstGeom>
          <a:noFill/>
          <a:ln>
            <a:noFill/>
          </a:ln>
        </p:spPr>
      </p:pic>
    </p:spTree>
    <p:extLst>
      <p:ext uri="{BB962C8B-B14F-4D97-AF65-F5344CB8AC3E}">
        <p14:creationId xmlns:p14="http://schemas.microsoft.com/office/powerpoint/2010/main" val="830214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0" y="18255"/>
            <a:ext cx="1141476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AR" sz="3600" b="1" dirty="0">
                <a:effectLst/>
                <a:latin typeface="Calibri" panose="020F0502020204030204" pitchFamily="34" charset="0"/>
                <a:ea typeface="Calibri" panose="020F0502020204030204" pitchFamily="34" charset="0"/>
                <a:cs typeface="Calibri" panose="020F0502020204030204" pitchFamily="34" charset="0"/>
              </a:rPr>
              <a:t>Métodos de recolección de macroinvertebrados</a:t>
            </a:r>
            <a:endParaRPr sz="3600" b="1" dirty="0">
              <a:latin typeface="Calibri" panose="020F0502020204030204" pitchFamily="34" charset="0"/>
              <a:cs typeface="Calibri" panose="020F0502020204030204" pitchFamily="34" charset="0"/>
            </a:endParaRPr>
          </a:p>
        </p:txBody>
      </p:sp>
      <p:pic>
        <p:nvPicPr>
          <p:cNvPr id="146" name="Google Shape;146;p9"/>
          <p:cNvPicPr preferRelativeResize="0"/>
          <p:nvPr/>
        </p:nvPicPr>
        <p:blipFill rotWithShape="1">
          <a:blip r:embed="rId3">
            <a:alphaModFix/>
          </a:blip>
          <a:srcRect/>
          <a:stretch/>
        </p:blipFill>
        <p:spPr>
          <a:xfrm>
            <a:off x="-102732" y="5896655"/>
            <a:ext cx="1147762" cy="1147762"/>
          </a:xfrm>
          <a:prstGeom prst="rect">
            <a:avLst/>
          </a:prstGeom>
          <a:noFill/>
          <a:ln>
            <a:noFill/>
          </a:ln>
        </p:spPr>
      </p:pic>
      <p:sp>
        <p:nvSpPr>
          <p:cNvPr id="147" name="Google Shape;147;p9"/>
          <p:cNvSpPr txBox="1">
            <a:spLocks noGrp="1"/>
          </p:cNvSpPr>
          <p:nvPr>
            <p:ph type="body" idx="1"/>
          </p:nvPr>
        </p:nvSpPr>
        <p:spPr>
          <a:xfrm>
            <a:off x="228600" y="2006600"/>
            <a:ext cx="11186160" cy="4833145"/>
          </a:xfrm>
          <a:prstGeom prst="rect">
            <a:avLst/>
          </a:prstGeom>
          <a:noFill/>
          <a:ln>
            <a:noFill/>
          </a:ln>
        </p:spPr>
        <p:txBody>
          <a:bodyPr spcFirstLastPara="1" wrap="square" lIns="91425" tIns="45700" rIns="91425" bIns="45700" anchor="t" anchorCtr="0">
            <a:normAutofit/>
          </a:bodyPr>
          <a:lstStyle/>
          <a:p>
            <a:pPr marL="0" lvl="0" indent="0">
              <a:buNone/>
            </a:pPr>
            <a:r>
              <a:rPr lang="es-AR" sz="3200" dirty="0">
                <a:effectLst/>
                <a:latin typeface="Calibri" panose="020F0502020204030204" pitchFamily="34" charset="0"/>
                <a:ea typeface="Calibri" panose="020F0502020204030204" pitchFamily="34" charset="0"/>
                <a:cs typeface="Calibri" panose="020F0502020204030204" pitchFamily="34" charset="0"/>
              </a:rPr>
              <a:t>Hoy vamos a recolectar e identificar macroinvertebrados del arroyo de nuestro campus.</a:t>
            </a:r>
            <a:endParaRPr lang="es-AR" sz="3200" dirty="0">
              <a:effectLst/>
              <a:latin typeface="Calibri" panose="020F0502020204030204" pitchFamily="34" charset="0"/>
              <a:ea typeface="Times New Roman" panose="02020603050405020304" pitchFamily="18" charset="0"/>
              <a:cs typeface="Calibri" panose="020F0502020204030204" pitchFamily="34" charset="0"/>
            </a:endParaRPr>
          </a:p>
          <a:p>
            <a:pPr marL="0" lvl="0" indent="0">
              <a:buNone/>
            </a:pPr>
            <a:r>
              <a:rPr lang="es-AR" sz="3200" dirty="0">
                <a:effectLst/>
                <a:latin typeface="Calibri" panose="020F0502020204030204" pitchFamily="34" charset="0"/>
                <a:ea typeface="Calibri" panose="020F0502020204030204" pitchFamily="34" charset="0"/>
                <a:cs typeface="Calibri" panose="020F0502020204030204" pitchFamily="34" charset="0"/>
              </a:rPr>
              <a:t> Antes de salir al arroyo, necesitamos aprender métodos para recolectar macroinvertebrados del arroyo.</a:t>
            </a:r>
            <a:endParaRPr lang="es-AR" sz="3200" dirty="0">
              <a:effectLst/>
              <a:latin typeface="Calibri" panose="020F0502020204030204" pitchFamily="34" charset="0"/>
              <a:ea typeface="Times New Roman" panose="02020603050405020304" pitchFamily="18" charset="0"/>
              <a:cs typeface="Calibri" panose="020F0502020204030204" pitchFamily="34" charset="0"/>
            </a:endParaRPr>
          </a:p>
          <a:p>
            <a:pPr marL="0" lvl="0" indent="0" algn="l" rtl="0">
              <a:lnSpc>
                <a:spcPct val="90000"/>
              </a:lnSpc>
              <a:spcBef>
                <a:spcPts val="1000"/>
              </a:spcBef>
              <a:spcAft>
                <a:spcPts val="0"/>
              </a:spcAft>
              <a:buClr>
                <a:schemeClr val="dk1"/>
              </a:buClr>
              <a:buSzPts val="2800"/>
              <a:buNone/>
            </a:pPr>
            <a:endParaRPr u="sng" dirty="0"/>
          </a:p>
          <a:p>
            <a:pPr marL="228600" lvl="0" indent="-228600" algn="l" rtl="0">
              <a:lnSpc>
                <a:spcPct val="90000"/>
              </a:lnSpc>
              <a:spcBef>
                <a:spcPts val="1000"/>
              </a:spcBef>
              <a:spcAft>
                <a:spcPts val="0"/>
              </a:spcAft>
              <a:buClr>
                <a:schemeClr val="dk1"/>
              </a:buClr>
              <a:buSzPts val="2800"/>
              <a:buChar char="•"/>
            </a:pPr>
            <a:r>
              <a:rPr lang="en-US" i="1" dirty="0" err="1"/>
              <a:t>Puede</a:t>
            </a:r>
            <a:r>
              <a:rPr lang="en-US" i="1" dirty="0"/>
              <a:t> </a:t>
            </a:r>
            <a:r>
              <a:rPr lang="en-US" i="1" dirty="0" err="1"/>
              <a:t>tomar</a:t>
            </a:r>
            <a:r>
              <a:rPr lang="en-US" i="1" dirty="0"/>
              <a:t> </a:t>
            </a:r>
            <a:r>
              <a:rPr lang="en-US" i="1" dirty="0" err="1"/>
              <a:t>apuntes</a:t>
            </a:r>
            <a:r>
              <a:rPr lang="en-US" i="1" dirty="0"/>
              <a:t> </a:t>
            </a:r>
            <a:r>
              <a:rPr lang="en-US" i="1" dirty="0" err="1"/>
              <a:t>si</a:t>
            </a:r>
            <a:r>
              <a:rPr lang="en-US" i="1" dirty="0"/>
              <a:t> </a:t>
            </a:r>
            <a:r>
              <a:rPr lang="en-US" i="1" dirty="0" err="1"/>
              <a:t>quiere</a:t>
            </a:r>
            <a:r>
              <a:rPr lang="en-US" i="1" dirty="0"/>
              <a:t>! </a:t>
            </a:r>
            <a:endParaRPr dirty="0"/>
          </a:p>
          <a:p>
            <a:pPr marL="0" lvl="0" indent="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1447</Words>
  <Application>Microsoft Macintosh PowerPoint</Application>
  <PresentationFormat>Panorámica</PresentationFormat>
  <Paragraphs>173</Paragraphs>
  <Slides>21</Slides>
  <Notes>20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Impact</vt:lpstr>
      <vt:lpstr>Times New Roman</vt:lpstr>
      <vt:lpstr>Office Theme</vt:lpstr>
      <vt:lpstr>Bioevaluación de arroyos,  Parte B</vt:lpstr>
      <vt:lpstr>Agenda</vt:lpstr>
      <vt:lpstr>Actividad inicial</vt:lpstr>
      <vt:lpstr>Actividad inicial</vt:lpstr>
      <vt:lpstr>Actividad inicial: Preguntas para debatir</vt:lpstr>
      <vt:lpstr>Actividad inicial: Preguntas para debatir</vt:lpstr>
      <vt:lpstr>Actividad inicial: Preguntas para debatir</vt:lpstr>
      <vt:lpstr>Actividad inicial: Preguntas para debatir</vt:lpstr>
      <vt:lpstr>Métodos de recolección de macroinvertebrados</vt:lpstr>
      <vt:lpstr>Métodos de recolección de macroinvertebrados</vt:lpstr>
      <vt:lpstr>Métodos de recolección de macroinvertebrados</vt:lpstr>
      <vt:lpstr>Métodos de recolección de macroinvertebrados</vt:lpstr>
      <vt:lpstr>Métodos de recolección de macroinvertebrados</vt:lpstr>
      <vt:lpstr>Métodos de recolección de macroinvertebrados</vt:lpstr>
      <vt:lpstr>¿Por qué es importante la estandarización de la muestra?</vt:lpstr>
      <vt:lpstr>¿Por qué es importante la estandarización de la muestra?</vt:lpstr>
      <vt:lpstr>Presentación de PowerPoint</vt:lpstr>
      <vt:lpstr>Recolección e identificación de macroinvertebrados en arroyos del campus </vt:lpstr>
      <vt:lpstr>Recolección e identificación de macroinvertebrados en arroyos del campus </vt:lpstr>
      <vt:lpstr>Configuración de la hoja de datos (ejemplo)</vt:lpstr>
      <vt:lpstr>Bioevaluación de macroinvertebrados en el arroyo del Campus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Bioevaluación de arroyos,  Parte B</dc:title>
  <dc:creator>Microsoft Office User</dc:creator>
  <cp:lastModifiedBy>Ma.Verónica Choque Campos</cp:lastModifiedBy>
  <cp:revision>3</cp:revision>
  <dcterms:created xsi:type="dcterms:W3CDTF">2021-10-18T14:38:32Z</dcterms:created>
  <dcterms:modified xsi:type="dcterms:W3CDTF">2023-06-14T18:13:54Z</dcterms:modified>
</cp:coreProperties>
</file>