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258" r:id="rId3"/>
    <p:sldId id="321" r:id="rId4"/>
    <p:sldId id="322" r:id="rId5"/>
    <p:sldId id="323" r:id="rId6"/>
    <p:sldId id="324" r:id="rId7"/>
    <p:sldId id="325" r:id="rId8"/>
    <p:sldId id="327" r:id="rId9"/>
    <p:sldId id="326" r:id="rId10"/>
    <p:sldId id="328" r:id="rId11"/>
    <p:sldId id="329" r:id="rId12"/>
    <p:sldId id="334" r:id="rId13"/>
    <p:sldId id="330" r:id="rId14"/>
    <p:sldId id="332" r:id="rId15"/>
    <p:sldId id="331" r:id="rId16"/>
    <p:sldId id="333" r:id="rId17"/>
    <p:sldId id="336" r:id="rId18"/>
    <p:sldId id="335" r:id="rId19"/>
    <p:sldId id="337" r:id="rId20"/>
    <p:sldId id="264" r:id="rId21"/>
    <p:sldId id="291" r:id="rId22"/>
    <p:sldId id="338" r:id="rId23"/>
    <p:sldId id="271" r:id="rId24"/>
    <p:sldId id="26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4848"/>
  </p:normalViewPr>
  <p:slideViewPr>
    <p:cSldViewPr snapToGrid="0" snapToObjects="1">
      <p:cViewPr varScale="1">
        <p:scale>
          <a:sx n="91" d="100"/>
          <a:sy n="91" d="100"/>
        </p:scale>
        <p:origin x="128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A5CC43-731F-084F-A1B1-D9B9891A0817}" type="datetimeFigureOut">
              <a:rPr lang="en-US" smtClean="0"/>
              <a:t>3/28/22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B54B0F-F909-D442-8ED1-140544A4D891}" type="slidenum">
              <a:rPr lang="en-US" smtClean="0"/>
              <a:t>‹#›</a:t>
            </a:fld>
            <a:endParaRPr lang="en-US"/>
          </a:p>
        </p:txBody>
      </p:sp>
    </p:spTree>
    <p:extLst>
      <p:ext uri="{BB962C8B-B14F-4D97-AF65-F5344CB8AC3E}">
        <p14:creationId xmlns:p14="http://schemas.microsoft.com/office/powerpoint/2010/main" val="2452449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B54B0F-F909-D442-8ED1-140544A4D891}" type="slidenum">
              <a:rPr lang="en-US" smtClean="0"/>
              <a:t>5</a:t>
            </a:fld>
            <a:endParaRPr lang="en-US"/>
          </a:p>
        </p:txBody>
      </p:sp>
    </p:spTree>
    <p:extLst>
      <p:ext uri="{BB962C8B-B14F-4D97-AF65-F5344CB8AC3E}">
        <p14:creationId xmlns:p14="http://schemas.microsoft.com/office/powerpoint/2010/main" val="3127567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7568D-727F-3A45-BD12-4694607FD6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9C039C9-F663-A842-BD73-2B3D5B667D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2C9EDB-0FD9-FF41-9E6D-F1F635746C11}"/>
              </a:ext>
            </a:extLst>
          </p:cNvPr>
          <p:cNvSpPr>
            <a:spLocks noGrp="1"/>
          </p:cNvSpPr>
          <p:nvPr>
            <p:ph type="dt" sz="half" idx="10"/>
          </p:nvPr>
        </p:nvSpPr>
        <p:spPr/>
        <p:txBody>
          <a:bodyPr/>
          <a:lstStyle/>
          <a:p>
            <a:fld id="{679726A4-490C-9740-A1BE-3306EA400905}" type="datetimeFigureOut">
              <a:rPr lang="en-US" smtClean="0"/>
              <a:t>3/28/22</a:t>
            </a:fld>
            <a:endParaRPr lang="en-US"/>
          </a:p>
        </p:txBody>
      </p:sp>
      <p:sp>
        <p:nvSpPr>
          <p:cNvPr id="5" name="Footer Placeholder 4">
            <a:extLst>
              <a:ext uri="{FF2B5EF4-FFF2-40B4-BE49-F238E27FC236}">
                <a16:creationId xmlns:a16="http://schemas.microsoft.com/office/drawing/2014/main" id="{4EEA86E1-27F9-3241-9F20-2EE2510761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226FA3-1A59-364D-A516-4798C61B229B}"/>
              </a:ext>
            </a:extLst>
          </p:cNvPr>
          <p:cNvSpPr>
            <a:spLocks noGrp="1"/>
          </p:cNvSpPr>
          <p:nvPr>
            <p:ph type="sldNum" sz="quarter" idx="12"/>
          </p:nvPr>
        </p:nvSpPr>
        <p:spPr/>
        <p:txBody>
          <a:bodyPr/>
          <a:lstStyle/>
          <a:p>
            <a:fld id="{2FCACD78-33E6-F14B-A93F-EC19FE720B84}" type="slidenum">
              <a:rPr lang="en-US" smtClean="0"/>
              <a:t>‹#›</a:t>
            </a:fld>
            <a:endParaRPr lang="en-US"/>
          </a:p>
        </p:txBody>
      </p:sp>
    </p:spTree>
    <p:extLst>
      <p:ext uri="{BB962C8B-B14F-4D97-AF65-F5344CB8AC3E}">
        <p14:creationId xmlns:p14="http://schemas.microsoft.com/office/powerpoint/2010/main" val="1843659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12A25-E618-0947-A302-6D8CB36C4D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549A9A-DAE1-DB4C-9EA0-F6D95DAE866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87EB16-D9A5-BA42-B270-E9895F69A77E}"/>
              </a:ext>
            </a:extLst>
          </p:cNvPr>
          <p:cNvSpPr>
            <a:spLocks noGrp="1"/>
          </p:cNvSpPr>
          <p:nvPr>
            <p:ph type="dt" sz="half" idx="10"/>
          </p:nvPr>
        </p:nvSpPr>
        <p:spPr/>
        <p:txBody>
          <a:bodyPr/>
          <a:lstStyle/>
          <a:p>
            <a:fld id="{679726A4-490C-9740-A1BE-3306EA400905}" type="datetimeFigureOut">
              <a:rPr lang="en-US" smtClean="0"/>
              <a:t>3/28/22</a:t>
            </a:fld>
            <a:endParaRPr lang="en-US"/>
          </a:p>
        </p:txBody>
      </p:sp>
      <p:sp>
        <p:nvSpPr>
          <p:cNvPr id="5" name="Footer Placeholder 4">
            <a:extLst>
              <a:ext uri="{FF2B5EF4-FFF2-40B4-BE49-F238E27FC236}">
                <a16:creationId xmlns:a16="http://schemas.microsoft.com/office/drawing/2014/main" id="{A1138578-5778-3044-B7C5-E27F4FE64D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3E24E8-D78B-754A-9270-F80FC5FCECA0}"/>
              </a:ext>
            </a:extLst>
          </p:cNvPr>
          <p:cNvSpPr>
            <a:spLocks noGrp="1"/>
          </p:cNvSpPr>
          <p:nvPr>
            <p:ph type="sldNum" sz="quarter" idx="12"/>
          </p:nvPr>
        </p:nvSpPr>
        <p:spPr/>
        <p:txBody>
          <a:bodyPr/>
          <a:lstStyle/>
          <a:p>
            <a:fld id="{2FCACD78-33E6-F14B-A93F-EC19FE720B84}" type="slidenum">
              <a:rPr lang="en-US" smtClean="0"/>
              <a:t>‹#›</a:t>
            </a:fld>
            <a:endParaRPr lang="en-US"/>
          </a:p>
        </p:txBody>
      </p:sp>
    </p:spTree>
    <p:extLst>
      <p:ext uri="{BB962C8B-B14F-4D97-AF65-F5344CB8AC3E}">
        <p14:creationId xmlns:p14="http://schemas.microsoft.com/office/powerpoint/2010/main" val="1107077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32E8D7-8461-0141-9286-68435D4C67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3077AB6-0E6B-4A4E-9276-11E107792A7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B7C1E3-A3B3-FA4A-A39F-FB06BE271E79}"/>
              </a:ext>
            </a:extLst>
          </p:cNvPr>
          <p:cNvSpPr>
            <a:spLocks noGrp="1"/>
          </p:cNvSpPr>
          <p:nvPr>
            <p:ph type="dt" sz="half" idx="10"/>
          </p:nvPr>
        </p:nvSpPr>
        <p:spPr/>
        <p:txBody>
          <a:bodyPr/>
          <a:lstStyle/>
          <a:p>
            <a:fld id="{679726A4-490C-9740-A1BE-3306EA400905}" type="datetimeFigureOut">
              <a:rPr lang="en-US" smtClean="0"/>
              <a:t>3/28/22</a:t>
            </a:fld>
            <a:endParaRPr lang="en-US"/>
          </a:p>
        </p:txBody>
      </p:sp>
      <p:sp>
        <p:nvSpPr>
          <p:cNvPr id="5" name="Footer Placeholder 4">
            <a:extLst>
              <a:ext uri="{FF2B5EF4-FFF2-40B4-BE49-F238E27FC236}">
                <a16:creationId xmlns:a16="http://schemas.microsoft.com/office/drawing/2014/main" id="{951049AD-5FC6-F145-9DE5-537B33CB9F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F34CF4-AF9F-F341-8655-72F26F46AD03}"/>
              </a:ext>
            </a:extLst>
          </p:cNvPr>
          <p:cNvSpPr>
            <a:spLocks noGrp="1"/>
          </p:cNvSpPr>
          <p:nvPr>
            <p:ph type="sldNum" sz="quarter" idx="12"/>
          </p:nvPr>
        </p:nvSpPr>
        <p:spPr/>
        <p:txBody>
          <a:bodyPr/>
          <a:lstStyle/>
          <a:p>
            <a:fld id="{2FCACD78-33E6-F14B-A93F-EC19FE720B84}" type="slidenum">
              <a:rPr lang="en-US" smtClean="0"/>
              <a:t>‹#›</a:t>
            </a:fld>
            <a:endParaRPr lang="en-US"/>
          </a:p>
        </p:txBody>
      </p:sp>
    </p:spTree>
    <p:extLst>
      <p:ext uri="{BB962C8B-B14F-4D97-AF65-F5344CB8AC3E}">
        <p14:creationId xmlns:p14="http://schemas.microsoft.com/office/powerpoint/2010/main" val="1570698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439AD-3985-8148-BC4C-6738017ECA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980A70-8F20-B64D-9E18-0D850CA7D69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ED57B1-BE49-D442-BF1B-6E6BDF0BB7E2}"/>
              </a:ext>
            </a:extLst>
          </p:cNvPr>
          <p:cNvSpPr>
            <a:spLocks noGrp="1"/>
          </p:cNvSpPr>
          <p:nvPr>
            <p:ph type="dt" sz="half" idx="10"/>
          </p:nvPr>
        </p:nvSpPr>
        <p:spPr/>
        <p:txBody>
          <a:bodyPr/>
          <a:lstStyle/>
          <a:p>
            <a:fld id="{679726A4-490C-9740-A1BE-3306EA400905}" type="datetimeFigureOut">
              <a:rPr lang="en-US" smtClean="0"/>
              <a:t>3/28/22</a:t>
            </a:fld>
            <a:endParaRPr lang="en-US"/>
          </a:p>
        </p:txBody>
      </p:sp>
      <p:sp>
        <p:nvSpPr>
          <p:cNvPr id="5" name="Footer Placeholder 4">
            <a:extLst>
              <a:ext uri="{FF2B5EF4-FFF2-40B4-BE49-F238E27FC236}">
                <a16:creationId xmlns:a16="http://schemas.microsoft.com/office/drawing/2014/main" id="{38EAACA0-D023-2D44-8BB4-816DDC684C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620BB9-5871-264D-A501-4F6EA4EE588D}"/>
              </a:ext>
            </a:extLst>
          </p:cNvPr>
          <p:cNvSpPr>
            <a:spLocks noGrp="1"/>
          </p:cNvSpPr>
          <p:nvPr>
            <p:ph type="sldNum" sz="quarter" idx="12"/>
          </p:nvPr>
        </p:nvSpPr>
        <p:spPr/>
        <p:txBody>
          <a:bodyPr/>
          <a:lstStyle/>
          <a:p>
            <a:fld id="{2FCACD78-33E6-F14B-A93F-EC19FE720B84}" type="slidenum">
              <a:rPr lang="en-US" smtClean="0"/>
              <a:t>‹#›</a:t>
            </a:fld>
            <a:endParaRPr lang="en-US"/>
          </a:p>
        </p:txBody>
      </p:sp>
      <p:pic>
        <p:nvPicPr>
          <p:cNvPr id="7" name="Picture 6">
            <a:extLst>
              <a:ext uri="{FF2B5EF4-FFF2-40B4-BE49-F238E27FC236}">
                <a16:creationId xmlns:a16="http://schemas.microsoft.com/office/drawing/2014/main" id="{96C12BD6-07D3-F041-A59A-9B029A13A68C}"/>
              </a:ext>
            </a:extLst>
          </p:cNvPr>
          <p:cNvPicPr>
            <a:picLocks noChangeAspect="1"/>
          </p:cNvPicPr>
          <p:nvPr userDrawn="1"/>
        </p:nvPicPr>
        <p:blipFill>
          <a:blip r:embed="rId2"/>
          <a:stretch>
            <a:fillRect/>
          </a:stretch>
        </p:blipFill>
        <p:spPr>
          <a:xfrm>
            <a:off x="-102732" y="5896655"/>
            <a:ext cx="1147762" cy="1147762"/>
          </a:xfrm>
          <a:prstGeom prst="rect">
            <a:avLst/>
          </a:prstGeom>
        </p:spPr>
      </p:pic>
    </p:spTree>
    <p:extLst>
      <p:ext uri="{BB962C8B-B14F-4D97-AF65-F5344CB8AC3E}">
        <p14:creationId xmlns:p14="http://schemas.microsoft.com/office/powerpoint/2010/main" val="791922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F0408-ACD9-D341-A407-AC60BF0C5E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931C94-6D94-ED4A-BD1B-29C91DEA2F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DD557E7-62E7-4048-96A6-982999F9D0E1}"/>
              </a:ext>
            </a:extLst>
          </p:cNvPr>
          <p:cNvSpPr>
            <a:spLocks noGrp="1"/>
          </p:cNvSpPr>
          <p:nvPr>
            <p:ph type="dt" sz="half" idx="10"/>
          </p:nvPr>
        </p:nvSpPr>
        <p:spPr/>
        <p:txBody>
          <a:bodyPr/>
          <a:lstStyle/>
          <a:p>
            <a:fld id="{679726A4-490C-9740-A1BE-3306EA400905}" type="datetimeFigureOut">
              <a:rPr lang="en-US" smtClean="0"/>
              <a:t>3/28/22</a:t>
            </a:fld>
            <a:endParaRPr lang="en-US"/>
          </a:p>
        </p:txBody>
      </p:sp>
      <p:sp>
        <p:nvSpPr>
          <p:cNvPr id="5" name="Footer Placeholder 4">
            <a:extLst>
              <a:ext uri="{FF2B5EF4-FFF2-40B4-BE49-F238E27FC236}">
                <a16:creationId xmlns:a16="http://schemas.microsoft.com/office/drawing/2014/main" id="{ACF09EC8-C399-934E-AF0A-A94912BB1D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3CC035-FF69-2C4B-BC0C-D216C340318D}"/>
              </a:ext>
            </a:extLst>
          </p:cNvPr>
          <p:cNvSpPr>
            <a:spLocks noGrp="1"/>
          </p:cNvSpPr>
          <p:nvPr>
            <p:ph type="sldNum" sz="quarter" idx="12"/>
          </p:nvPr>
        </p:nvSpPr>
        <p:spPr/>
        <p:txBody>
          <a:bodyPr/>
          <a:lstStyle/>
          <a:p>
            <a:fld id="{2FCACD78-33E6-F14B-A93F-EC19FE720B84}" type="slidenum">
              <a:rPr lang="en-US" smtClean="0"/>
              <a:t>‹#›</a:t>
            </a:fld>
            <a:endParaRPr lang="en-US"/>
          </a:p>
        </p:txBody>
      </p:sp>
    </p:spTree>
    <p:extLst>
      <p:ext uri="{BB962C8B-B14F-4D97-AF65-F5344CB8AC3E}">
        <p14:creationId xmlns:p14="http://schemas.microsoft.com/office/powerpoint/2010/main" val="3587111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64FD9-8B90-E743-B398-9A9CD0F8FE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EFDE15-ADF6-824A-AAD2-6696F2C0AFD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82EE41-3E13-8F46-949C-C3547812307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4DF846-CCB2-4941-9434-B7A1F3AAFB15}"/>
              </a:ext>
            </a:extLst>
          </p:cNvPr>
          <p:cNvSpPr>
            <a:spLocks noGrp="1"/>
          </p:cNvSpPr>
          <p:nvPr>
            <p:ph type="dt" sz="half" idx="10"/>
          </p:nvPr>
        </p:nvSpPr>
        <p:spPr/>
        <p:txBody>
          <a:bodyPr/>
          <a:lstStyle/>
          <a:p>
            <a:fld id="{679726A4-490C-9740-A1BE-3306EA400905}" type="datetimeFigureOut">
              <a:rPr lang="en-US" smtClean="0"/>
              <a:t>3/28/22</a:t>
            </a:fld>
            <a:endParaRPr lang="en-US"/>
          </a:p>
        </p:txBody>
      </p:sp>
      <p:sp>
        <p:nvSpPr>
          <p:cNvPr id="6" name="Footer Placeholder 5">
            <a:extLst>
              <a:ext uri="{FF2B5EF4-FFF2-40B4-BE49-F238E27FC236}">
                <a16:creationId xmlns:a16="http://schemas.microsoft.com/office/drawing/2014/main" id="{7EC68C12-7766-0D4C-ACE5-E7D1601EA1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37C92A-A852-D443-953C-C1179EDA9EB9}"/>
              </a:ext>
            </a:extLst>
          </p:cNvPr>
          <p:cNvSpPr>
            <a:spLocks noGrp="1"/>
          </p:cNvSpPr>
          <p:nvPr>
            <p:ph type="sldNum" sz="quarter" idx="12"/>
          </p:nvPr>
        </p:nvSpPr>
        <p:spPr/>
        <p:txBody>
          <a:bodyPr/>
          <a:lstStyle/>
          <a:p>
            <a:fld id="{2FCACD78-33E6-F14B-A93F-EC19FE720B84}" type="slidenum">
              <a:rPr lang="en-US" smtClean="0"/>
              <a:t>‹#›</a:t>
            </a:fld>
            <a:endParaRPr lang="en-US"/>
          </a:p>
        </p:txBody>
      </p:sp>
    </p:spTree>
    <p:extLst>
      <p:ext uri="{BB962C8B-B14F-4D97-AF65-F5344CB8AC3E}">
        <p14:creationId xmlns:p14="http://schemas.microsoft.com/office/powerpoint/2010/main" val="4167975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5BAC6-BD18-8F4B-87EF-6F6E2F8FAA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6AF71F-4BDF-F349-A2EB-FC3126EE39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AF12A71-020C-7044-BCB0-0FDCA387A45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6E1DBA-D4FB-184E-8D42-32A7E7E6B0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650CAB0-5406-D14D-8979-370B4609423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751B6D-FD9E-0C41-9201-EB66C9A98802}"/>
              </a:ext>
            </a:extLst>
          </p:cNvPr>
          <p:cNvSpPr>
            <a:spLocks noGrp="1"/>
          </p:cNvSpPr>
          <p:nvPr>
            <p:ph type="dt" sz="half" idx="10"/>
          </p:nvPr>
        </p:nvSpPr>
        <p:spPr/>
        <p:txBody>
          <a:bodyPr/>
          <a:lstStyle/>
          <a:p>
            <a:fld id="{679726A4-490C-9740-A1BE-3306EA400905}" type="datetimeFigureOut">
              <a:rPr lang="en-US" smtClean="0"/>
              <a:t>3/28/22</a:t>
            </a:fld>
            <a:endParaRPr lang="en-US"/>
          </a:p>
        </p:txBody>
      </p:sp>
      <p:sp>
        <p:nvSpPr>
          <p:cNvPr id="8" name="Footer Placeholder 7">
            <a:extLst>
              <a:ext uri="{FF2B5EF4-FFF2-40B4-BE49-F238E27FC236}">
                <a16:creationId xmlns:a16="http://schemas.microsoft.com/office/drawing/2014/main" id="{EFFD04BD-35F4-9943-BF06-E0EC3842D4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9AEF12-2A9D-2A46-A153-477B67DA926C}"/>
              </a:ext>
            </a:extLst>
          </p:cNvPr>
          <p:cNvSpPr>
            <a:spLocks noGrp="1"/>
          </p:cNvSpPr>
          <p:nvPr>
            <p:ph type="sldNum" sz="quarter" idx="12"/>
          </p:nvPr>
        </p:nvSpPr>
        <p:spPr/>
        <p:txBody>
          <a:bodyPr/>
          <a:lstStyle/>
          <a:p>
            <a:fld id="{2FCACD78-33E6-F14B-A93F-EC19FE720B84}" type="slidenum">
              <a:rPr lang="en-US" smtClean="0"/>
              <a:t>‹#›</a:t>
            </a:fld>
            <a:endParaRPr lang="en-US"/>
          </a:p>
        </p:txBody>
      </p:sp>
    </p:spTree>
    <p:extLst>
      <p:ext uri="{BB962C8B-B14F-4D97-AF65-F5344CB8AC3E}">
        <p14:creationId xmlns:p14="http://schemas.microsoft.com/office/powerpoint/2010/main" val="1117284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E074B-332C-4249-B090-635D445E911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DE594C2-A0E9-2749-B925-9D48CF669B00}"/>
              </a:ext>
            </a:extLst>
          </p:cNvPr>
          <p:cNvSpPr>
            <a:spLocks noGrp="1"/>
          </p:cNvSpPr>
          <p:nvPr>
            <p:ph type="dt" sz="half" idx="10"/>
          </p:nvPr>
        </p:nvSpPr>
        <p:spPr/>
        <p:txBody>
          <a:bodyPr/>
          <a:lstStyle/>
          <a:p>
            <a:fld id="{679726A4-490C-9740-A1BE-3306EA400905}" type="datetimeFigureOut">
              <a:rPr lang="en-US" smtClean="0"/>
              <a:t>3/28/22</a:t>
            </a:fld>
            <a:endParaRPr lang="en-US"/>
          </a:p>
        </p:txBody>
      </p:sp>
      <p:sp>
        <p:nvSpPr>
          <p:cNvPr id="4" name="Footer Placeholder 3">
            <a:extLst>
              <a:ext uri="{FF2B5EF4-FFF2-40B4-BE49-F238E27FC236}">
                <a16:creationId xmlns:a16="http://schemas.microsoft.com/office/drawing/2014/main" id="{BB3A96BD-B489-1D49-A6D0-14AC8AFAB30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53446F-8749-904B-85B2-A45F98531B42}"/>
              </a:ext>
            </a:extLst>
          </p:cNvPr>
          <p:cNvSpPr>
            <a:spLocks noGrp="1"/>
          </p:cNvSpPr>
          <p:nvPr>
            <p:ph type="sldNum" sz="quarter" idx="12"/>
          </p:nvPr>
        </p:nvSpPr>
        <p:spPr/>
        <p:txBody>
          <a:bodyPr/>
          <a:lstStyle/>
          <a:p>
            <a:fld id="{2FCACD78-33E6-F14B-A93F-EC19FE720B84}" type="slidenum">
              <a:rPr lang="en-US" smtClean="0"/>
              <a:t>‹#›</a:t>
            </a:fld>
            <a:endParaRPr lang="en-US"/>
          </a:p>
        </p:txBody>
      </p:sp>
    </p:spTree>
    <p:extLst>
      <p:ext uri="{BB962C8B-B14F-4D97-AF65-F5344CB8AC3E}">
        <p14:creationId xmlns:p14="http://schemas.microsoft.com/office/powerpoint/2010/main" val="4040547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567E30-445B-144E-85CD-00D7809BABCD}"/>
              </a:ext>
            </a:extLst>
          </p:cNvPr>
          <p:cNvSpPr>
            <a:spLocks noGrp="1"/>
          </p:cNvSpPr>
          <p:nvPr>
            <p:ph type="dt" sz="half" idx="10"/>
          </p:nvPr>
        </p:nvSpPr>
        <p:spPr/>
        <p:txBody>
          <a:bodyPr/>
          <a:lstStyle/>
          <a:p>
            <a:fld id="{679726A4-490C-9740-A1BE-3306EA400905}" type="datetimeFigureOut">
              <a:rPr lang="en-US" smtClean="0"/>
              <a:t>3/28/22</a:t>
            </a:fld>
            <a:endParaRPr lang="en-US"/>
          </a:p>
        </p:txBody>
      </p:sp>
      <p:sp>
        <p:nvSpPr>
          <p:cNvPr id="3" name="Footer Placeholder 2">
            <a:extLst>
              <a:ext uri="{FF2B5EF4-FFF2-40B4-BE49-F238E27FC236}">
                <a16:creationId xmlns:a16="http://schemas.microsoft.com/office/drawing/2014/main" id="{17AEF9E4-DF33-A64E-B1ED-BB255CF8B6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9B213C-6DA5-F34D-ADD7-96AFF8B728C0}"/>
              </a:ext>
            </a:extLst>
          </p:cNvPr>
          <p:cNvSpPr>
            <a:spLocks noGrp="1"/>
          </p:cNvSpPr>
          <p:nvPr>
            <p:ph type="sldNum" sz="quarter" idx="12"/>
          </p:nvPr>
        </p:nvSpPr>
        <p:spPr/>
        <p:txBody>
          <a:bodyPr/>
          <a:lstStyle/>
          <a:p>
            <a:fld id="{2FCACD78-33E6-F14B-A93F-EC19FE720B84}" type="slidenum">
              <a:rPr lang="en-US" smtClean="0"/>
              <a:t>‹#›</a:t>
            </a:fld>
            <a:endParaRPr lang="en-US"/>
          </a:p>
        </p:txBody>
      </p:sp>
    </p:spTree>
    <p:extLst>
      <p:ext uri="{BB962C8B-B14F-4D97-AF65-F5344CB8AC3E}">
        <p14:creationId xmlns:p14="http://schemas.microsoft.com/office/powerpoint/2010/main" val="1507941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A5DBE-848C-A74E-BDC2-C011D96B97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00D72C-5652-2740-AE30-0EC077A787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C00A0F-1EB3-904C-B6A4-DD5A6FEF4A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398D44C-EB58-C742-AF9D-6B08B23B6772}"/>
              </a:ext>
            </a:extLst>
          </p:cNvPr>
          <p:cNvSpPr>
            <a:spLocks noGrp="1"/>
          </p:cNvSpPr>
          <p:nvPr>
            <p:ph type="dt" sz="half" idx="10"/>
          </p:nvPr>
        </p:nvSpPr>
        <p:spPr/>
        <p:txBody>
          <a:bodyPr/>
          <a:lstStyle/>
          <a:p>
            <a:fld id="{679726A4-490C-9740-A1BE-3306EA400905}" type="datetimeFigureOut">
              <a:rPr lang="en-US" smtClean="0"/>
              <a:t>3/28/22</a:t>
            </a:fld>
            <a:endParaRPr lang="en-US"/>
          </a:p>
        </p:txBody>
      </p:sp>
      <p:sp>
        <p:nvSpPr>
          <p:cNvPr id="6" name="Footer Placeholder 5">
            <a:extLst>
              <a:ext uri="{FF2B5EF4-FFF2-40B4-BE49-F238E27FC236}">
                <a16:creationId xmlns:a16="http://schemas.microsoft.com/office/drawing/2014/main" id="{519E25BE-7AAD-6249-83B2-765B702263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71FF23-9252-7641-B7EF-046992EA3788}"/>
              </a:ext>
            </a:extLst>
          </p:cNvPr>
          <p:cNvSpPr>
            <a:spLocks noGrp="1"/>
          </p:cNvSpPr>
          <p:nvPr>
            <p:ph type="sldNum" sz="quarter" idx="12"/>
          </p:nvPr>
        </p:nvSpPr>
        <p:spPr/>
        <p:txBody>
          <a:bodyPr/>
          <a:lstStyle/>
          <a:p>
            <a:fld id="{2FCACD78-33E6-F14B-A93F-EC19FE720B84}" type="slidenum">
              <a:rPr lang="en-US" smtClean="0"/>
              <a:t>‹#›</a:t>
            </a:fld>
            <a:endParaRPr lang="en-US"/>
          </a:p>
        </p:txBody>
      </p:sp>
    </p:spTree>
    <p:extLst>
      <p:ext uri="{BB962C8B-B14F-4D97-AF65-F5344CB8AC3E}">
        <p14:creationId xmlns:p14="http://schemas.microsoft.com/office/powerpoint/2010/main" val="635573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12904-E832-2742-AA75-3B11616258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2E4317-28C2-CD49-AE14-4A1114B403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281E00-4629-074F-84E3-92074F6011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8DFDE7B-8B82-5847-8CD4-9C93B6C470E7}"/>
              </a:ext>
            </a:extLst>
          </p:cNvPr>
          <p:cNvSpPr>
            <a:spLocks noGrp="1"/>
          </p:cNvSpPr>
          <p:nvPr>
            <p:ph type="dt" sz="half" idx="10"/>
          </p:nvPr>
        </p:nvSpPr>
        <p:spPr/>
        <p:txBody>
          <a:bodyPr/>
          <a:lstStyle/>
          <a:p>
            <a:fld id="{679726A4-490C-9740-A1BE-3306EA400905}" type="datetimeFigureOut">
              <a:rPr lang="en-US" smtClean="0"/>
              <a:t>3/28/22</a:t>
            </a:fld>
            <a:endParaRPr lang="en-US"/>
          </a:p>
        </p:txBody>
      </p:sp>
      <p:sp>
        <p:nvSpPr>
          <p:cNvPr id="6" name="Footer Placeholder 5">
            <a:extLst>
              <a:ext uri="{FF2B5EF4-FFF2-40B4-BE49-F238E27FC236}">
                <a16:creationId xmlns:a16="http://schemas.microsoft.com/office/drawing/2014/main" id="{FFEBCC26-F73D-7244-9788-49EA029FBC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1F308-B476-6E43-A3C0-2D5258680DCC}"/>
              </a:ext>
            </a:extLst>
          </p:cNvPr>
          <p:cNvSpPr>
            <a:spLocks noGrp="1"/>
          </p:cNvSpPr>
          <p:nvPr>
            <p:ph type="sldNum" sz="quarter" idx="12"/>
          </p:nvPr>
        </p:nvSpPr>
        <p:spPr/>
        <p:txBody>
          <a:bodyPr/>
          <a:lstStyle/>
          <a:p>
            <a:fld id="{2FCACD78-33E6-F14B-A93F-EC19FE720B84}" type="slidenum">
              <a:rPr lang="en-US" smtClean="0"/>
              <a:t>‹#›</a:t>
            </a:fld>
            <a:endParaRPr lang="en-US"/>
          </a:p>
        </p:txBody>
      </p:sp>
    </p:spTree>
    <p:extLst>
      <p:ext uri="{BB962C8B-B14F-4D97-AF65-F5344CB8AC3E}">
        <p14:creationId xmlns:p14="http://schemas.microsoft.com/office/powerpoint/2010/main" val="498743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C8F0BE-BF0A-B242-BB8A-E6EDF79464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AB8B48-2F22-5042-8753-72912406DA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01919B-A2BD-544F-851D-F3F5B20B8F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9726A4-490C-9740-A1BE-3306EA400905}" type="datetimeFigureOut">
              <a:rPr lang="en-US" smtClean="0"/>
              <a:t>3/28/22</a:t>
            </a:fld>
            <a:endParaRPr lang="en-US"/>
          </a:p>
        </p:txBody>
      </p:sp>
      <p:sp>
        <p:nvSpPr>
          <p:cNvPr id="5" name="Footer Placeholder 4">
            <a:extLst>
              <a:ext uri="{FF2B5EF4-FFF2-40B4-BE49-F238E27FC236}">
                <a16:creationId xmlns:a16="http://schemas.microsoft.com/office/drawing/2014/main" id="{DC9B4409-3E93-C343-96E8-844D470736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0CC3577-36FE-3546-9A77-4A6F71D2C1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CACD78-33E6-F14B-A93F-EC19FE720B84}" type="slidenum">
              <a:rPr lang="en-US" smtClean="0"/>
              <a:t>‹#›</a:t>
            </a:fld>
            <a:endParaRPr lang="en-US"/>
          </a:p>
        </p:txBody>
      </p:sp>
    </p:spTree>
    <p:extLst>
      <p:ext uri="{BB962C8B-B14F-4D97-AF65-F5344CB8AC3E}">
        <p14:creationId xmlns:p14="http://schemas.microsoft.com/office/powerpoint/2010/main" val="606242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7C13D-DCD5-1248-BBB9-60272B5D837F}"/>
              </a:ext>
            </a:extLst>
          </p:cNvPr>
          <p:cNvSpPr>
            <a:spLocks noGrp="1"/>
          </p:cNvSpPr>
          <p:nvPr>
            <p:ph type="ctrTitle"/>
          </p:nvPr>
        </p:nvSpPr>
        <p:spPr/>
        <p:txBody>
          <a:bodyPr/>
          <a:lstStyle/>
          <a:p>
            <a:r>
              <a:rPr lang="en-US" b="1" dirty="0"/>
              <a:t>Chemical Monitoring, Part B</a:t>
            </a:r>
          </a:p>
        </p:txBody>
      </p:sp>
      <p:sp>
        <p:nvSpPr>
          <p:cNvPr id="3" name="Subtitle 2">
            <a:extLst>
              <a:ext uri="{FF2B5EF4-FFF2-40B4-BE49-F238E27FC236}">
                <a16:creationId xmlns:a16="http://schemas.microsoft.com/office/drawing/2014/main" id="{293F69CF-A8EC-4140-8A7B-9BEC3A2333AD}"/>
              </a:ext>
            </a:extLst>
          </p:cNvPr>
          <p:cNvSpPr>
            <a:spLocks noGrp="1"/>
          </p:cNvSpPr>
          <p:nvPr>
            <p:ph type="subTitle" idx="1"/>
          </p:nvPr>
        </p:nvSpPr>
        <p:spPr/>
        <p:txBody>
          <a:bodyPr/>
          <a:lstStyle/>
          <a:p>
            <a:r>
              <a:rPr lang="en-US"/>
              <a:t>Learning Module #6</a:t>
            </a:r>
            <a:endParaRPr lang="en-US" dirty="0"/>
          </a:p>
        </p:txBody>
      </p:sp>
    </p:spTree>
    <p:extLst>
      <p:ext uri="{BB962C8B-B14F-4D97-AF65-F5344CB8AC3E}">
        <p14:creationId xmlns:p14="http://schemas.microsoft.com/office/powerpoint/2010/main" val="2389539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395BB-452E-2E45-9135-32032A871930}"/>
              </a:ext>
            </a:extLst>
          </p:cNvPr>
          <p:cNvSpPr>
            <a:spLocks noGrp="1"/>
          </p:cNvSpPr>
          <p:nvPr>
            <p:ph type="title"/>
          </p:nvPr>
        </p:nvSpPr>
        <p:spPr/>
        <p:txBody>
          <a:bodyPr/>
          <a:lstStyle/>
          <a:p>
            <a:r>
              <a:rPr lang="en-US" b="1" dirty="0"/>
              <a:t>Discussion question:</a:t>
            </a:r>
          </a:p>
        </p:txBody>
      </p:sp>
      <p:sp>
        <p:nvSpPr>
          <p:cNvPr id="3" name="Content Placeholder 2">
            <a:extLst>
              <a:ext uri="{FF2B5EF4-FFF2-40B4-BE49-F238E27FC236}">
                <a16:creationId xmlns:a16="http://schemas.microsoft.com/office/drawing/2014/main" id="{3789B2C0-D965-4945-9418-E41DFF0D741E}"/>
              </a:ext>
            </a:extLst>
          </p:cNvPr>
          <p:cNvSpPr>
            <a:spLocks noGrp="1"/>
          </p:cNvSpPr>
          <p:nvPr>
            <p:ph idx="1"/>
          </p:nvPr>
        </p:nvSpPr>
        <p:spPr/>
        <p:txBody>
          <a:bodyPr/>
          <a:lstStyle/>
          <a:p>
            <a:r>
              <a:rPr lang="en-US" dirty="0"/>
              <a:t>Why do you think we need to calibrate conductivity probe?</a:t>
            </a:r>
          </a:p>
          <a:p>
            <a:endParaRPr lang="en-US" dirty="0"/>
          </a:p>
        </p:txBody>
      </p:sp>
    </p:spTree>
    <p:extLst>
      <p:ext uri="{BB962C8B-B14F-4D97-AF65-F5344CB8AC3E}">
        <p14:creationId xmlns:p14="http://schemas.microsoft.com/office/powerpoint/2010/main" val="2983607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93E7A-6FD2-6241-825E-AD21319D1659}"/>
              </a:ext>
            </a:extLst>
          </p:cNvPr>
          <p:cNvSpPr>
            <a:spLocks noGrp="1"/>
          </p:cNvSpPr>
          <p:nvPr>
            <p:ph type="title"/>
          </p:nvPr>
        </p:nvSpPr>
        <p:spPr>
          <a:xfrm>
            <a:off x="0" y="0"/>
            <a:ext cx="10515600" cy="1325563"/>
          </a:xfrm>
        </p:spPr>
        <p:txBody>
          <a:bodyPr/>
          <a:lstStyle/>
          <a:p>
            <a:r>
              <a:rPr lang="en-US" b="1" dirty="0"/>
              <a:t>2) pH</a:t>
            </a:r>
          </a:p>
        </p:txBody>
      </p:sp>
      <p:sp>
        <p:nvSpPr>
          <p:cNvPr id="3" name="Content Placeholder 2">
            <a:extLst>
              <a:ext uri="{FF2B5EF4-FFF2-40B4-BE49-F238E27FC236}">
                <a16:creationId xmlns:a16="http://schemas.microsoft.com/office/drawing/2014/main" id="{E22D831C-E55F-2A45-9AD6-1FDA602C6510}"/>
              </a:ext>
            </a:extLst>
          </p:cNvPr>
          <p:cNvSpPr>
            <a:spLocks noGrp="1"/>
          </p:cNvSpPr>
          <p:nvPr>
            <p:ph idx="1"/>
          </p:nvPr>
        </p:nvSpPr>
        <p:spPr>
          <a:xfrm>
            <a:off x="753532" y="955963"/>
            <a:ext cx="10607195" cy="5532705"/>
          </a:xfrm>
        </p:spPr>
        <p:txBody>
          <a:bodyPr>
            <a:normAutofit fontScale="55000" lnSpcReduction="20000"/>
          </a:bodyPr>
          <a:lstStyle/>
          <a:p>
            <a:endParaRPr lang="en-US" dirty="0"/>
          </a:p>
          <a:p>
            <a:pPr marL="0" indent="0">
              <a:buNone/>
            </a:pPr>
            <a:r>
              <a:rPr lang="en-US" b="1" dirty="0"/>
              <a:t>Notes: </a:t>
            </a:r>
            <a:endParaRPr lang="en-US" sz="3300" dirty="0"/>
          </a:p>
          <a:p>
            <a:r>
              <a:rPr lang="en-US" sz="3300" dirty="0"/>
              <a:t>Take two measurements, the duplicate precision rule for pH is 0.25 standard units </a:t>
            </a:r>
          </a:p>
          <a:p>
            <a:r>
              <a:rPr lang="en-US" sz="3300" dirty="0"/>
              <a:t>Hold reagent bottle vertical to ensure uniform drops </a:t>
            </a:r>
          </a:p>
          <a:p>
            <a:r>
              <a:rPr lang="en-US" sz="3300" dirty="0"/>
              <a:t>Use a white background and view the comparator box with the light shining over your shoulders into the comparator. </a:t>
            </a:r>
          </a:p>
          <a:p>
            <a:endParaRPr lang="en-US" sz="3300" dirty="0"/>
          </a:p>
          <a:p>
            <a:pPr marL="0" indent="0">
              <a:buNone/>
            </a:pPr>
            <a:r>
              <a:rPr lang="en-US" sz="3300" b="1" dirty="0"/>
              <a:t>Directions:</a:t>
            </a:r>
          </a:p>
          <a:p>
            <a:pPr marL="0" indent="0">
              <a:buNone/>
            </a:pPr>
            <a:r>
              <a:rPr lang="en-US" sz="3300" dirty="0"/>
              <a:t>1. Rinse two small glass tubes twice with sample water. </a:t>
            </a:r>
          </a:p>
          <a:p>
            <a:pPr marL="0" indent="0">
              <a:buNone/>
            </a:pPr>
            <a:r>
              <a:rPr lang="en-US" sz="3300" dirty="0"/>
              <a:t>2. Fill each tube to the 5 mL line with sample water. </a:t>
            </a:r>
            <a:r>
              <a:rPr lang="en-US" sz="3300" strike="sngStrike" dirty="0"/>
              <a:t>If using the octa-slide 2 viewer pH test, fill each tube to the 10 mL line and proceed with next step. Overfill the tube and ‘flick’ out excess water. Ensure that the meniscus is at the fill line. </a:t>
            </a:r>
          </a:p>
          <a:p>
            <a:pPr marL="0" indent="0">
              <a:buNone/>
            </a:pPr>
            <a:r>
              <a:rPr lang="en-US" sz="3300" dirty="0"/>
              <a:t>3. Add 10 drops of the pH wide range indicator to each tube. </a:t>
            </a:r>
          </a:p>
          <a:p>
            <a:pPr marL="0" indent="0">
              <a:buNone/>
            </a:pPr>
            <a:r>
              <a:rPr lang="en-US" sz="3300" dirty="0"/>
              <a:t>4. Cap and gently invert the tubes several times to ensure mixing. </a:t>
            </a:r>
          </a:p>
          <a:p>
            <a:pPr marL="0" indent="0">
              <a:buNone/>
            </a:pPr>
            <a:r>
              <a:rPr lang="en-US" sz="3300" dirty="0"/>
              <a:t>5. Use the color comparator boxes to determine the pH level. </a:t>
            </a:r>
          </a:p>
          <a:p>
            <a:pPr marL="0" indent="0">
              <a:buNone/>
            </a:pPr>
            <a:r>
              <a:rPr lang="en-US" sz="3300" dirty="0"/>
              <a:t>6. Record pH to the nearest 0.25 standard units. </a:t>
            </a:r>
            <a:r>
              <a:rPr lang="en-US" sz="3300" dirty="0">
                <a:highlight>
                  <a:srgbClr val="FFFF00"/>
                </a:highlight>
              </a:rPr>
              <a:t>**Pour sample into waste jug </a:t>
            </a:r>
          </a:p>
          <a:p>
            <a:pPr marL="0" indent="0">
              <a:buNone/>
            </a:pPr>
            <a:r>
              <a:rPr lang="en-US" sz="3300" dirty="0"/>
              <a:t>7. Rinse glass vials and caps with distilled water so they are ready for your next sampling event. </a:t>
            </a:r>
            <a:r>
              <a:rPr lang="en-US" sz="3300" dirty="0">
                <a:highlight>
                  <a:srgbClr val="FFFF00"/>
                </a:highlight>
              </a:rPr>
              <a:t>**Pour any sample waste into waste jug</a:t>
            </a:r>
          </a:p>
        </p:txBody>
      </p:sp>
    </p:spTree>
    <p:extLst>
      <p:ext uri="{BB962C8B-B14F-4D97-AF65-F5344CB8AC3E}">
        <p14:creationId xmlns:p14="http://schemas.microsoft.com/office/powerpoint/2010/main" val="3204571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395BB-452E-2E45-9135-32032A871930}"/>
              </a:ext>
            </a:extLst>
          </p:cNvPr>
          <p:cNvSpPr>
            <a:spLocks noGrp="1"/>
          </p:cNvSpPr>
          <p:nvPr>
            <p:ph type="title"/>
          </p:nvPr>
        </p:nvSpPr>
        <p:spPr/>
        <p:txBody>
          <a:bodyPr/>
          <a:lstStyle/>
          <a:p>
            <a:r>
              <a:rPr lang="en-US" b="1" dirty="0"/>
              <a:t>Discussion question:</a:t>
            </a:r>
          </a:p>
        </p:txBody>
      </p:sp>
      <p:sp>
        <p:nvSpPr>
          <p:cNvPr id="3" name="Content Placeholder 2">
            <a:extLst>
              <a:ext uri="{FF2B5EF4-FFF2-40B4-BE49-F238E27FC236}">
                <a16:creationId xmlns:a16="http://schemas.microsoft.com/office/drawing/2014/main" id="{3789B2C0-D965-4945-9418-E41DFF0D741E}"/>
              </a:ext>
            </a:extLst>
          </p:cNvPr>
          <p:cNvSpPr>
            <a:spLocks noGrp="1"/>
          </p:cNvSpPr>
          <p:nvPr>
            <p:ph idx="1"/>
          </p:nvPr>
        </p:nvSpPr>
        <p:spPr/>
        <p:txBody>
          <a:bodyPr/>
          <a:lstStyle/>
          <a:p>
            <a:r>
              <a:rPr lang="en-US" dirty="0"/>
              <a:t>Why do you think we are instructed to take pH measurements twice (instead of once)?</a:t>
            </a:r>
          </a:p>
          <a:p>
            <a:endParaRPr lang="en-US" dirty="0"/>
          </a:p>
        </p:txBody>
      </p:sp>
    </p:spTree>
    <p:extLst>
      <p:ext uri="{BB962C8B-B14F-4D97-AF65-F5344CB8AC3E}">
        <p14:creationId xmlns:p14="http://schemas.microsoft.com/office/powerpoint/2010/main" val="2812635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93E7A-6FD2-6241-825E-AD21319D1659}"/>
              </a:ext>
            </a:extLst>
          </p:cNvPr>
          <p:cNvSpPr>
            <a:spLocks noGrp="1"/>
          </p:cNvSpPr>
          <p:nvPr>
            <p:ph type="title"/>
          </p:nvPr>
        </p:nvSpPr>
        <p:spPr>
          <a:xfrm>
            <a:off x="0" y="0"/>
            <a:ext cx="10515600" cy="1325563"/>
          </a:xfrm>
        </p:spPr>
        <p:txBody>
          <a:bodyPr/>
          <a:lstStyle/>
          <a:p>
            <a:r>
              <a:rPr lang="en-US" b="1" dirty="0"/>
              <a:t>3) Dissolved Oxygen</a:t>
            </a:r>
          </a:p>
        </p:txBody>
      </p:sp>
      <p:sp>
        <p:nvSpPr>
          <p:cNvPr id="3" name="Content Placeholder 2">
            <a:extLst>
              <a:ext uri="{FF2B5EF4-FFF2-40B4-BE49-F238E27FC236}">
                <a16:creationId xmlns:a16="http://schemas.microsoft.com/office/drawing/2014/main" id="{E22D831C-E55F-2A45-9AD6-1FDA602C6510}"/>
              </a:ext>
            </a:extLst>
          </p:cNvPr>
          <p:cNvSpPr>
            <a:spLocks noGrp="1"/>
          </p:cNvSpPr>
          <p:nvPr>
            <p:ph idx="1"/>
          </p:nvPr>
        </p:nvSpPr>
        <p:spPr>
          <a:xfrm>
            <a:off x="753533" y="955963"/>
            <a:ext cx="10515600" cy="5124018"/>
          </a:xfrm>
        </p:spPr>
        <p:txBody>
          <a:bodyPr>
            <a:normAutofit fontScale="85000" lnSpcReduction="20000"/>
          </a:bodyPr>
          <a:lstStyle/>
          <a:p>
            <a:endParaRPr lang="en-US" dirty="0"/>
          </a:p>
          <a:p>
            <a:pPr marL="0" indent="0">
              <a:buNone/>
            </a:pPr>
            <a:r>
              <a:rPr lang="en-US" b="1" dirty="0"/>
              <a:t>Notes: </a:t>
            </a:r>
            <a:endParaRPr lang="en-US" dirty="0"/>
          </a:p>
          <a:p>
            <a:r>
              <a:rPr lang="en-US" dirty="0"/>
              <a:t>Take two measurements for dissolved oxygen, the duplicate precision rule for dissolved oxygen is +/- 0.6 mg/L </a:t>
            </a:r>
          </a:p>
          <a:p>
            <a:r>
              <a:rPr lang="en-US" dirty="0"/>
              <a:t>Hold reagent bottles vertical to ensure uniform drops </a:t>
            </a:r>
          </a:p>
          <a:p>
            <a:pPr marL="0" indent="0">
              <a:buNone/>
            </a:pPr>
            <a:br>
              <a:rPr lang="en-US" dirty="0"/>
            </a:br>
            <a:endParaRPr lang="en-US" dirty="0"/>
          </a:p>
          <a:p>
            <a:pPr marL="0" indent="0">
              <a:buNone/>
            </a:pPr>
            <a:r>
              <a:rPr lang="en-US" b="1" dirty="0"/>
              <a:t>A- Collect two replicate samples to ensure precision </a:t>
            </a:r>
            <a:br>
              <a:rPr lang="en-US" dirty="0"/>
            </a:br>
            <a:endParaRPr lang="en-US" dirty="0"/>
          </a:p>
          <a:p>
            <a:pPr marL="0" indent="0">
              <a:buNone/>
            </a:pPr>
            <a:r>
              <a:rPr lang="en-US" dirty="0"/>
              <a:t>1. Using the two dissolved oxygen sample bottles in your kit, remove caps and rinse bottles twice with stream water. In a well-mixed area of the stream, hold both bottles under water and carefully fill them completely with water, avoiding trapping air bubbles or bubbling air into the sample (which may add dissolved oxygen) and cap under water. Avoid collecting samples in areas that you have disturbed the substrate. </a:t>
            </a:r>
          </a:p>
          <a:p>
            <a:pPr marL="0" indent="0">
              <a:buNone/>
            </a:pPr>
            <a:endParaRPr lang="en-US" dirty="0"/>
          </a:p>
        </p:txBody>
      </p:sp>
    </p:spTree>
    <p:extLst>
      <p:ext uri="{BB962C8B-B14F-4D97-AF65-F5344CB8AC3E}">
        <p14:creationId xmlns:p14="http://schemas.microsoft.com/office/powerpoint/2010/main" val="2408927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93E7A-6FD2-6241-825E-AD21319D1659}"/>
              </a:ext>
            </a:extLst>
          </p:cNvPr>
          <p:cNvSpPr>
            <a:spLocks noGrp="1"/>
          </p:cNvSpPr>
          <p:nvPr>
            <p:ph type="title"/>
          </p:nvPr>
        </p:nvSpPr>
        <p:spPr>
          <a:xfrm>
            <a:off x="0" y="0"/>
            <a:ext cx="10515600" cy="1325563"/>
          </a:xfrm>
        </p:spPr>
        <p:txBody>
          <a:bodyPr/>
          <a:lstStyle/>
          <a:p>
            <a:r>
              <a:rPr lang="en-US" b="1" dirty="0"/>
              <a:t>3) Dissolved Oxygen</a:t>
            </a:r>
          </a:p>
        </p:txBody>
      </p:sp>
      <p:sp>
        <p:nvSpPr>
          <p:cNvPr id="3" name="Content Placeholder 2">
            <a:extLst>
              <a:ext uri="{FF2B5EF4-FFF2-40B4-BE49-F238E27FC236}">
                <a16:creationId xmlns:a16="http://schemas.microsoft.com/office/drawing/2014/main" id="{E22D831C-E55F-2A45-9AD6-1FDA602C6510}"/>
              </a:ext>
            </a:extLst>
          </p:cNvPr>
          <p:cNvSpPr>
            <a:spLocks noGrp="1"/>
          </p:cNvSpPr>
          <p:nvPr>
            <p:ph idx="1"/>
          </p:nvPr>
        </p:nvSpPr>
        <p:spPr>
          <a:xfrm>
            <a:off x="753533" y="955963"/>
            <a:ext cx="10515600" cy="5124018"/>
          </a:xfrm>
        </p:spPr>
        <p:txBody>
          <a:bodyPr>
            <a:normAutofit lnSpcReduction="10000"/>
          </a:bodyPr>
          <a:lstStyle/>
          <a:p>
            <a:endParaRPr lang="en-US" dirty="0"/>
          </a:p>
          <a:p>
            <a:pPr marL="0" indent="0">
              <a:buNone/>
            </a:pPr>
            <a:r>
              <a:rPr lang="en-US" b="1" dirty="0"/>
              <a:t>B- “Fixing” the samples </a:t>
            </a:r>
            <a:endParaRPr lang="en-US" dirty="0"/>
          </a:p>
          <a:p>
            <a:r>
              <a:rPr lang="en-US" dirty="0"/>
              <a:t>Note: “fix” both sample bottles at the same time </a:t>
            </a:r>
          </a:p>
          <a:p>
            <a:pPr marL="0" indent="0">
              <a:buNone/>
            </a:pPr>
            <a:r>
              <a:rPr lang="en-US" dirty="0"/>
              <a:t>2. In quick succession, add 8 drops of </a:t>
            </a:r>
            <a:r>
              <a:rPr lang="en-US" i="1" dirty="0" err="1"/>
              <a:t>Manganous</a:t>
            </a:r>
            <a:r>
              <a:rPr lang="en-US" i="1" dirty="0"/>
              <a:t> Sulfate </a:t>
            </a:r>
            <a:r>
              <a:rPr lang="en-US" dirty="0"/>
              <a:t>Solution to each sample bottle then 8 drops of </a:t>
            </a:r>
            <a:r>
              <a:rPr lang="en-US" i="1" dirty="0"/>
              <a:t>Alkaline Potassium Iodide </a:t>
            </a:r>
            <a:r>
              <a:rPr lang="en-US" i="1" dirty="0" err="1"/>
              <a:t>Azide</a:t>
            </a:r>
            <a:r>
              <a:rPr lang="en-US" i="1" dirty="0"/>
              <a:t> </a:t>
            </a:r>
            <a:r>
              <a:rPr lang="en-US" dirty="0"/>
              <a:t>to each sample bottle. Cap the bottles and invert several times. Wait until the precipitate settles below the shoulder of the bottle before proceeding to step 3. </a:t>
            </a:r>
          </a:p>
          <a:p>
            <a:pPr marL="0" indent="0">
              <a:buNone/>
            </a:pPr>
            <a:r>
              <a:rPr lang="en-US" dirty="0"/>
              <a:t>3. Add 8 drops of </a:t>
            </a:r>
            <a:r>
              <a:rPr lang="en-US" i="1" dirty="0"/>
              <a:t>Sulfuric Acid 1:1</a:t>
            </a:r>
            <a:r>
              <a:rPr lang="en-US" dirty="0"/>
              <a:t>. Cap and repeatedly invert bottles until the brown flakes dissolve. This may take some time, so be patient. Once this step is complete, the solution is now “fixed” and may range in color from yellow to orange brown </a:t>
            </a:r>
          </a:p>
          <a:p>
            <a:pPr marL="0" indent="0">
              <a:buNone/>
            </a:pPr>
            <a:endParaRPr lang="en-US" dirty="0"/>
          </a:p>
        </p:txBody>
      </p:sp>
    </p:spTree>
    <p:extLst>
      <p:ext uri="{BB962C8B-B14F-4D97-AF65-F5344CB8AC3E}">
        <p14:creationId xmlns:p14="http://schemas.microsoft.com/office/powerpoint/2010/main" val="499415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93E7A-6FD2-6241-825E-AD21319D1659}"/>
              </a:ext>
            </a:extLst>
          </p:cNvPr>
          <p:cNvSpPr>
            <a:spLocks noGrp="1"/>
          </p:cNvSpPr>
          <p:nvPr>
            <p:ph type="title"/>
          </p:nvPr>
        </p:nvSpPr>
        <p:spPr>
          <a:xfrm>
            <a:off x="0" y="0"/>
            <a:ext cx="10515600" cy="1325563"/>
          </a:xfrm>
        </p:spPr>
        <p:txBody>
          <a:bodyPr/>
          <a:lstStyle/>
          <a:p>
            <a:r>
              <a:rPr lang="en-US" b="1" dirty="0"/>
              <a:t>3) Dissolved Oxygen</a:t>
            </a:r>
          </a:p>
        </p:txBody>
      </p:sp>
      <p:sp>
        <p:nvSpPr>
          <p:cNvPr id="3" name="Content Placeholder 2">
            <a:extLst>
              <a:ext uri="{FF2B5EF4-FFF2-40B4-BE49-F238E27FC236}">
                <a16:creationId xmlns:a16="http://schemas.microsoft.com/office/drawing/2014/main" id="{E22D831C-E55F-2A45-9AD6-1FDA602C6510}"/>
              </a:ext>
            </a:extLst>
          </p:cNvPr>
          <p:cNvSpPr>
            <a:spLocks noGrp="1"/>
          </p:cNvSpPr>
          <p:nvPr>
            <p:ph idx="1"/>
          </p:nvPr>
        </p:nvSpPr>
        <p:spPr>
          <a:xfrm>
            <a:off x="753532" y="955962"/>
            <a:ext cx="10565631" cy="5532705"/>
          </a:xfrm>
        </p:spPr>
        <p:txBody>
          <a:bodyPr>
            <a:normAutofit fontScale="55000" lnSpcReduction="20000"/>
          </a:bodyPr>
          <a:lstStyle/>
          <a:p>
            <a:pPr marL="0" indent="0">
              <a:buNone/>
            </a:pPr>
            <a:endParaRPr lang="en-US" sz="3300" dirty="0"/>
          </a:p>
          <a:p>
            <a:pPr marL="0" indent="0">
              <a:buNone/>
            </a:pPr>
            <a:r>
              <a:rPr lang="en-US" sz="3300" b="1" dirty="0"/>
              <a:t>C- Titrating the sample </a:t>
            </a:r>
            <a:endParaRPr lang="en-US" sz="3300" dirty="0"/>
          </a:p>
          <a:p>
            <a:r>
              <a:rPr lang="en-US" sz="3300" dirty="0"/>
              <a:t>Note: Process one sample bottle at a time </a:t>
            </a:r>
          </a:p>
          <a:p>
            <a:endParaRPr lang="en-US" sz="3300" dirty="0"/>
          </a:p>
          <a:p>
            <a:pPr marL="0" indent="0">
              <a:buNone/>
            </a:pPr>
            <a:r>
              <a:rPr lang="en-US" sz="3300" dirty="0"/>
              <a:t>4. Rinse the titration tube twice with a small amount of the fixed sample. Dispose of rinse water in the waste jug. Next, place 20 mL of the fixed sample into the glass titration vial for analysis. </a:t>
            </a:r>
          </a:p>
          <a:p>
            <a:pPr marL="0" indent="0">
              <a:buNone/>
            </a:pPr>
            <a:r>
              <a:rPr lang="en-US" sz="3300" dirty="0"/>
              <a:t>5. Using the pink tip, fill the titrator (small syringe) to the 10mL line with </a:t>
            </a:r>
            <a:r>
              <a:rPr lang="en-US" sz="3300" i="1" dirty="0"/>
              <a:t>Sodium Thiosulfate</a:t>
            </a:r>
            <a:r>
              <a:rPr lang="en-US" sz="3300" dirty="0"/>
              <a:t>. Make sure no bubbles are in the titrator. Place the titrator into the hole in the cap of the glass titration vial, or, depending on which kit is used, hold the eyedropper above the fixed sample. </a:t>
            </a:r>
          </a:p>
          <a:p>
            <a:pPr marL="0" indent="0">
              <a:buNone/>
            </a:pPr>
            <a:r>
              <a:rPr lang="en-US" sz="3300" dirty="0"/>
              <a:t>6. Slowly add </a:t>
            </a:r>
            <a:r>
              <a:rPr lang="en-US" sz="3300" i="1" dirty="0"/>
              <a:t>Sodium Thiosulfate </a:t>
            </a:r>
            <a:r>
              <a:rPr lang="en-US" sz="3300" dirty="0"/>
              <a:t>from the titrator into the sample. After each drop, swirl to thoroughly to mix the Sodium Thiosulfate throughout the solution. Continue one drop at a time until the solution turns a </a:t>
            </a:r>
            <a:r>
              <a:rPr lang="en-US" sz="3300" b="1" dirty="0"/>
              <a:t>pale straw yellow color</a:t>
            </a:r>
            <a:r>
              <a:rPr lang="en-US" sz="3300" dirty="0"/>
              <a:t>. *Note-High light intensity degrades Sodium Thiosulfate - do not allow the sample bottle to be exposed to the sun for long periods of time. </a:t>
            </a:r>
          </a:p>
          <a:p>
            <a:pPr marL="0" indent="0">
              <a:buNone/>
            </a:pPr>
            <a:r>
              <a:rPr lang="en-US" sz="3300" dirty="0"/>
              <a:t>7. Remove the titration vial cap and titrator CAREFULLY so as not to lose any of the Sodium Thiosulfate (you will continue titrating in step 9). Add 8 drops of </a:t>
            </a:r>
            <a:r>
              <a:rPr lang="en-US" sz="3300" i="1" dirty="0"/>
              <a:t>Starch Solution </a:t>
            </a:r>
            <a:r>
              <a:rPr lang="en-US" sz="3300" dirty="0"/>
              <a:t>to the titration vial that is holding the sample. The sample will turn dark blue. Continue titrating with </a:t>
            </a:r>
            <a:r>
              <a:rPr lang="en-US" sz="3300" i="1" dirty="0"/>
              <a:t>Sodium Thiosulfate </a:t>
            </a:r>
            <a:r>
              <a:rPr lang="en-US" sz="3300" b="1" dirty="0"/>
              <a:t>ONE DROP AT A TIME</a:t>
            </a:r>
            <a:r>
              <a:rPr lang="en-US" sz="3300" dirty="0"/>
              <a:t>, swirling thoroughly after each drop, until the solution turns from blue to clear. </a:t>
            </a:r>
          </a:p>
          <a:p>
            <a:pPr marL="0" indent="0">
              <a:buNone/>
            </a:pPr>
            <a:r>
              <a:rPr lang="en-US" sz="3300" dirty="0"/>
              <a:t>8. Read the amount of dissolved oxygen in your sample directly from the syringe (direct reading titrator). Tick marks measure 0.2 ppm. Read the final dissolved oxygen value at the liquid side of the green plunger disk inside the titrator. </a:t>
            </a:r>
          </a:p>
          <a:p>
            <a:pPr marL="0" indent="0">
              <a:buNone/>
            </a:pPr>
            <a:r>
              <a:rPr lang="en-US" sz="3300" dirty="0"/>
              <a:t>9. Repeat the procedures of Step C for the second sample bottle. </a:t>
            </a:r>
          </a:p>
          <a:p>
            <a:pPr marL="0" indent="0">
              <a:buNone/>
            </a:pPr>
            <a:endParaRPr lang="en-US" dirty="0"/>
          </a:p>
        </p:txBody>
      </p:sp>
    </p:spTree>
    <p:extLst>
      <p:ext uri="{BB962C8B-B14F-4D97-AF65-F5344CB8AC3E}">
        <p14:creationId xmlns:p14="http://schemas.microsoft.com/office/powerpoint/2010/main" val="22103510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395BB-452E-2E45-9135-32032A871930}"/>
              </a:ext>
            </a:extLst>
          </p:cNvPr>
          <p:cNvSpPr>
            <a:spLocks noGrp="1"/>
          </p:cNvSpPr>
          <p:nvPr>
            <p:ph type="title"/>
          </p:nvPr>
        </p:nvSpPr>
        <p:spPr/>
        <p:txBody>
          <a:bodyPr/>
          <a:lstStyle/>
          <a:p>
            <a:r>
              <a:rPr lang="en-US" b="1" dirty="0"/>
              <a:t>Discussion question:</a:t>
            </a:r>
          </a:p>
        </p:txBody>
      </p:sp>
      <p:sp>
        <p:nvSpPr>
          <p:cNvPr id="3" name="Content Placeholder 2">
            <a:extLst>
              <a:ext uri="{FF2B5EF4-FFF2-40B4-BE49-F238E27FC236}">
                <a16:creationId xmlns:a16="http://schemas.microsoft.com/office/drawing/2014/main" id="{3789B2C0-D965-4945-9418-E41DFF0D741E}"/>
              </a:ext>
            </a:extLst>
          </p:cNvPr>
          <p:cNvSpPr>
            <a:spLocks noGrp="1"/>
          </p:cNvSpPr>
          <p:nvPr>
            <p:ph idx="1"/>
          </p:nvPr>
        </p:nvSpPr>
        <p:spPr/>
        <p:txBody>
          <a:bodyPr/>
          <a:lstStyle/>
          <a:p>
            <a:r>
              <a:rPr lang="en-US" dirty="0"/>
              <a:t>Why do you think we need to ensure that there is no air in the DO sample bottle?</a:t>
            </a:r>
          </a:p>
          <a:p>
            <a:endParaRPr lang="en-US" dirty="0"/>
          </a:p>
        </p:txBody>
      </p:sp>
    </p:spTree>
    <p:extLst>
      <p:ext uri="{BB962C8B-B14F-4D97-AF65-F5344CB8AC3E}">
        <p14:creationId xmlns:p14="http://schemas.microsoft.com/office/powerpoint/2010/main" val="1574134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26CC8-EFCA-4545-9CA4-3697A6195600}"/>
              </a:ext>
            </a:extLst>
          </p:cNvPr>
          <p:cNvSpPr>
            <a:spLocks noGrp="1"/>
          </p:cNvSpPr>
          <p:nvPr>
            <p:ph type="title"/>
          </p:nvPr>
        </p:nvSpPr>
        <p:spPr>
          <a:xfrm>
            <a:off x="0" y="0"/>
            <a:ext cx="10515600" cy="1325563"/>
          </a:xfrm>
        </p:spPr>
        <p:txBody>
          <a:bodyPr/>
          <a:lstStyle/>
          <a:p>
            <a:r>
              <a:rPr lang="en-US" b="1" dirty="0"/>
              <a:t>YSI Probe</a:t>
            </a:r>
          </a:p>
        </p:txBody>
      </p:sp>
      <p:pic>
        <p:nvPicPr>
          <p:cNvPr id="8" name="Picture 7">
            <a:extLst>
              <a:ext uri="{FF2B5EF4-FFF2-40B4-BE49-F238E27FC236}">
                <a16:creationId xmlns:a16="http://schemas.microsoft.com/office/drawing/2014/main" id="{85872F59-B9AF-CE44-A457-C1D67FB05FC2}"/>
              </a:ext>
            </a:extLst>
          </p:cNvPr>
          <p:cNvPicPr>
            <a:picLocks noChangeAspect="1"/>
          </p:cNvPicPr>
          <p:nvPr/>
        </p:nvPicPr>
        <p:blipFill rotWithShape="1">
          <a:blip r:embed="rId2"/>
          <a:srcRect b="4242"/>
          <a:stretch/>
        </p:blipFill>
        <p:spPr>
          <a:xfrm>
            <a:off x="3911600" y="1962533"/>
            <a:ext cx="4368800" cy="4244303"/>
          </a:xfrm>
          <a:prstGeom prst="rect">
            <a:avLst/>
          </a:prstGeom>
        </p:spPr>
      </p:pic>
      <p:sp>
        <p:nvSpPr>
          <p:cNvPr id="9" name="TextBox 8">
            <a:extLst>
              <a:ext uri="{FF2B5EF4-FFF2-40B4-BE49-F238E27FC236}">
                <a16:creationId xmlns:a16="http://schemas.microsoft.com/office/drawing/2014/main" id="{EFD34BDC-FF0D-B646-B0D8-2CCB49DE7EE3}"/>
              </a:ext>
            </a:extLst>
          </p:cNvPr>
          <p:cNvSpPr txBox="1"/>
          <p:nvPr/>
        </p:nvSpPr>
        <p:spPr>
          <a:xfrm>
            <a:off x="6236699" y="6211669"/>
            <a:ext cx="2043701" cy="646331"/>
          </a:xfrm>
          <a:prstGeom prst="rect">
            <a:avLst/>
          </a:prstGeom>
          <a:noFill/>
        </p:spPr>
        <p:txBody>
          <a:bodyPr wrap="none" rtlCol="0">
            <a:spAutoFit/>
          </a:bodyPr>
          <a:lstStyle/>
          <a:p>
            <a:r>
              <a:rPr lang="en-US" dirty="0"/>
              <a:t>Image: Cole-Parmer</a:t>
            </a:r>
          </a:p>
          <a:p>
            <a:endParaRPr lang="en-US" dirty="0"/>
          </a:p>
        </p:txBody>
      </p:sp>
    </p:spTree>
    <p:extLst>
      <p:ext uri="{BB962C8B-B14F-4D97-AF65-F5344CB8AC3E}">
        <p14:creationId xmlns:p14="http://schemas.microsoft.com/office/powerpoint/2010/main" val="20953978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26CC8-EFCA-4545-9CA4-3697A6195600}"/>
              </a:ext>
            </a:extLst>
          </p:cNvPr>
          <p:cNvSpPr>
            <a:spLocks noGrp="1"/>
          </p:cNvSpPr>
          <p:nvPr>
            <p:ph type="title"/>
          </p:nvPr>
        </p:nvSpPr>
        <p:spPr>
          <a:xfrm>
            <a:off x="0" y="0"/>
            <a:ext cx="10515600" cy="1325563"/>
          </a:xfrm>
        </p:spPr>
        <p:txBody>
          <a:bodyPr/>
          <a:lstStyle/>
          <a:p>
            <a:r>
              <a:rPr lang="en-US" b="1" dirty="0"/>
              <a:t>Compare and Contrast – YSI Probe and Adopt-A-Stream Protocols</a:t>
            </a:r>
          </a:p>
        </p:txBody>
      </p:sp>
      <p:pic>
        <p:nvPicPr>
          <p:cNvPr id="8" name="Picture 7">
            <a:extLst>
              <a:ext uri="{FF2B5EF4-FFF2-40B4-BE49-F238E27FC236}">
                <a16:creationId xmlns:a16="http://schemas.microsoft.com/office/drawing/2014/main" id="{85872F59-B9AF-CE44-A457-C1D67FB05FC2}"/>
              </a:ext>
            </a:extLst>
          </p:cNvPr>
          <p:cNvPicPr>
            <a:picLocks noChangeAspect="1"/>
          </p:cNvPicPr>
          <p:nvPr/>
        </p:nvPicPr>
        <p:blipFill rotWithShape="1">
          <a:blip r:embed="rId2"/>
          <a:srcRect b="4242"/>
          <a:stretch/>
        </p:blipFill>
        <p:spPr>
          <a:xfrm>
            <a:off x="3911600" y="1962533"/>
            <a:ext cx="4368800" cy="4244303"/>
          </a:xfrm>
          <a:prstGeom prst="rect">
            <a:avLst/>
          </a:prstGeom>
        </p:spPr>
      </p:pic>
      <p:sp>
        <p:nvSpPr>
          <p:cNvPr id="9" name="TextBox 8">
            <a:extLst>
              <a:ext uri="{FF2B5EF4-FFF2-40B4-BE49-F238E27FC236}">
                <a16:creationId xmlns:a16="http://schemas.microsoft.com/office/drawing/2014/main" id="{EFD34BDC-FF0D-B646-B0D8-2CCB49DE7EE3}"/>
              </a:ext>
            </a:extLst>
          </p:cNvPr>
          <p:cNvSpPr txBox="1"/>
          <p:nvPr/>
        </p:nvSpPr>
        <p:spPr>
          <a:xfrm>
            <a:off x="6236699" y="6211669"/>
            <a:ext cx="2043701" cy="646331"/>
          </a:xfrm>
          <a:prstGeom prst="rect">
            <a:avLst/>
          </a:prstGeom>
          <a:noFill/>
        </p:spPr>
        <p:txBody>
          <a:bodyPr wrap="none" rtlCol="0">
            <a:spAutoFit/>
          </a:bodyPr>
          <a:lstStyle/>
          <a:p>
            <a:r>
              <a:rPr lang="en-US" dirty="0"/>
              <a:t>Image: Cole-Parmer</a:t>
            </a:r>
          </a:p>
          <a:p>
            <a:endParaRPr lang="en-US" dirty="0"/>
          </a:p>
        </p:txBody>
      </p:sp>
    </p:spTree>
    <p:extLst>
      <p:ext uri="{BB962C8B-B14F-4D97-AF65-F5344CB8AC3E}">
        <p14:creationId xmlns:p14="http://schemas.microsoft.com/office/powerpoint/2010/main" val="3416024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4321D5D0-840B-694B-806F-D331AD7F2CE5}"/>
              </a:ext>
            </a:extLst>
          </p:cNvPr>
          <p:cNvGraphicFramePr>
            <a:graphicFrameLocks noGrp="1"/>
          </p:cNvGraphicFramePr>
          <p:nvPr>
            <p:extLst>
              <p:ext uri="{D42A27DB-BD31-4B8C-83A1-F6EECF244321}">
                <p14:modId xmlns:p14="http://schemas.microsoft.com/office/powerpoint/2010/main" val="538349548"/>
              </p:ext>
            </p:extLst>
          </p:nvPr>
        </p:nvGraphicFramePr>
        <p:xfrm>
          <a:off x="1450109" y="539555"/>
          <a:ext cx="9093201" cy="5778116"/>
        </p:xfrm>
        <a:graphic>
          <a:graphicData uri="http://schemas.openxmlformats.org/drawingml/2006/table">
            <a:tbl>
              <a:tblPr firstRow="1" bandRow="1">
                <a:tableStyleId>{5C22544A-7EE6-4342-B048-85BDC9FD1C3A}</a:tableStyleId>
              </a:tblPr>
              <a:tblGrid>
                <a:gridCol w="1084785">
                  <a:extLst>
                    <a:ext uri="{9D8B030D-6E8A-4147-A177-3AD203B41FA5}">
                      <a16:colId xmlns:a16="http://schemas.microsoft.com/office/drawing/2014/main" val="3192188828"/>
                    </a:ext>
                  </a:extLst>
                </a:gridCol>
                <a:gridCol w="3809246">
                  <a:extLst>
                    <a:ext uri="{9D8B030D-6E8A-4147-A177-3AD203B41FA5}">
                      <a16:colId xmlns:a16="http://schemas.microsoft.com/office/drawing/2014/main" val="1382079385"/>
                    </a:ext>
                  </a:extLst>
                </a:gridCol>
                <a:gridCol w="4199170">
                  <a:extLst>
                    <a:ext uri="{9D8B030D-6E8A-4147-A177-3AD203B41FA5}">
                      <a16:colId xmlns:a16="http://schemas.microsoft.com/office/drawing/2014/main" val="1836725157"/>
                    </a:ext>
                  </a:extLst>
                </a:gridCol>
              </a:tblGrid>
              <a:tr h="1475394">
                <a:tc>
                  <a:txBody>
                    <a:bodyPr/>
                    <a:lstStyle/>
                    <a:p>
                      <a:endParaRPr lang="en-US" sz="3000" dirty="0"/>
                    </a:p>
                  </a:txBody>
                  <a:tcPr/>
                </a:tc>
                <a:tc>
                  <a:txBody>
                    <a:bodyPr/>
                    <a:lstStyle/>
                    <a:p>
                      <a:r>
                        <a:rPr lang="en-US" sz="3000" dirty="0"/>
                        <a:t>Adopt-A-Stream Protocols</a:t>
                      </a:r>
                    </a:p>
                  </a:txBody>
                  <a:tcPr/>
                </a:tc>
                <a:tc>
                  <a:txBody>
                    <a:bodyPr/>
                    <a:lstStyle/>
                    <a:p>
                      <a:r>
                        <a:rPr lang="en-US" sz="3000" dirty="0"/>
                        <a:t>YSI Probe</a:t>
                      </a:r>
                    </a:p>
                  </a:txBody>
                  <a:tcPr/>
                </a:tc>
                <a:extLst>
                  <a:ext uri="{0D108BD9-81ED-4DB2-BD59-A6C34878D82A}">
                    <a16:rowId xmlns:a16="http://schemas.microsoft.com/office/drawing/2014/main" val="3047134444"/>
                  </a:ext>
                </a:extLst>
              </a:tr>
              <a:tr h="2151361">
                <a:tc>
                  <a:txBody>
                    <a:bodyPr/>
                    <a:lstStyle/>
                    <a:p>
                      <a:r>
                        <a:rPr lang="en-US" sz="3000" dirty="0"/>
                        <a:t>Pros</a:t>
                      </a:r>
                    </a:p>
                  </a:txBody>
                  <a:tcPr/>
                </a:tc>
                <a:tc>
                  <a:txBody>
                    <a:bodyPr/>
                    <a:lstStyle/>
                    <a:p>
                      <a:endParaRPr lang="en-US" sz="3000"/>
                    </a:p>
                  </a:txBody>
                  <a:tcPr/>
                </a:tc>
                <a:tc>
                  <a:txBody>
                    <a:bodyPr/>
                    <a:lstStyle/>
                    <a:p>
                      <a:endParaRPr lang="en-US" sz="3000"/>
                    </a:p>
                  </a:txBody>
                  <a:tcPr/>
                </a:tc>
                <a:extLst>
                  <a:ext uri="{0D108BD9-81ED-4DB2-BD59-A6C34878D82A}">
                    <a16:rowId xmlns:a16="http://schemas.microsoft.com/office/drawing/2014/main" val="1138929247"/>
                  </a:ext>
                </a:extLst>
              </a:tr>
              <a:tr h="2151361">
                <a:tc>
                  <a:txBody>
                    <a:bodyPr/>
                    <a:lstStyle/>
                    <a:p>
                      <a:r>
                        <a:rPr lang="en-US" sz="3000" dirty="0"/>
                        <a:t>Cons</a:t>
                      </a:r>
                    </a:p>
                  </a:txBody>
                  <a:tcPr/>
                </a:tc>
                <a:tc>
                  <a:txBody>
                    <a:bodyPr/>
                    <a:lstStyle/>
                    <a:p>
                      <a:endParaRPr lang="en-US" sz="3000"/>
                    </a:p>
                  </a:txBody>
                  <a:tcPr/>
                </a:tc>
                <a:tc>
                  <a:txBody>
                    <a:bodyPr/>
                    <a:lstStyle/>
                    <a:p>
                      <a:endParaRPr lang="en-US" sz="3000" dirty="0"/>
                    </a:p>
                  </a:txBody>
                  <a:tcPr/>
                </a:tc>
                <a:extLst>
                  <a:ext uri="{0D108BD9-81ED-4DB2-BD59-A6C34878D82A}">
                    <a16:rowId xmlns:a16="http://schemas.microsoft.com/office/drawing/2014/main" val="1085107892"/>
                  </a:ext>
                </a:extLst>
              </a:tr>
            </a:tbl>
          </a:graphicData>
        </a:graphic>
      </p:graphicFrame>
    </p:spTree>
    <p:extLst>
      <p:ext uri="{BB962C8B-B14F-4D97-AF65-F5344CB8AC3E}">
        <p14:creationId xmlns:p14="http://schemas.microsoft.com/office/powerpoint/2010/main" val="100498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E7E2C-E84D-1448-8726-EE9B9907D91A}"/>
              </a:ext>
            </a:extLst>
          </p:cNvPr>
          <p:cNvSpPr>
            <a:spLocks noGrp="1"/>
          </p:cNvSpPr>
          <p:nvPr>
            <p:ph type="title"/>
          </p:nvPr>
        </p:nvSpPr>
        <p:spPr>
          <a:xfrm>
            <a:off x="0" y="0"/>
            <a:ext cx="10515600" cy="1325563"/>
          </a:xfrm>
        </p:spPr>
        <p:txBody>
          <a:bodyPr/>
          <a:lstStyle/>
          <a:p>
            <a:r>
              <a:rPr lang="en-US" b="1" dirty="0"/>
              <a:t>Agenda</a:t>
            </a:r>
          </a:p>
        </p:txBody>
      </p:sp>
      <p:graphicFrame>
        <p:nvGraphicFramePr>
          <p:cNvPr id="4" name="Content Placeholder 3">
            <a:extLst>
              <a:ext uri="{FF2B5EF4-FFF2-40B4-BE49-F238E27FC236}">
                <a16:creationId xmlns:a16="http://schemas.microsoft.com/office/drawing/2014/main" id="{9149E5B5-9B6C-324C-9D31-1E8FB39FC989}"/>
              </a:ext>
            </a:extLst>
          </p:cNvPr>
          <p:cNvGraphicFramePr>
            <a:graphicFrameLocks noGrp="1"/>
          </p:cNvGraphicFramePr>
          <p:nvPr>
            <p:ph idx="1"/>
            <p:extLst>
              <p:ext uri="{D42A27DB-BD31-4B8C-83A1-F6EECF244321}">
                <p14:modId xmlns:p14="http://schemas.microsoft.com/office/powerpoint/2010/main" val="259441274"/>
              </p:ext>
            </p:extLst>
          </p:nvPr>
        </p:nvGraphicFramePr>
        <p:xfrm>
          <a:off x="753533" y="937569"/>
          <a:ext cx="10515600" cy="4754880"/>
        </p:xfrm>
        <a:graphic>
          <a:graphicData uri="http://schemas.openxmlformats.org/drawingml/2006/table">
            <a:tbl>
              <a:tblPr firstRow="1" bandRow="1">
                <a:tableStyleId>{2D5ABB26-0587-4C30-8999-92F81FD0307C}</a:tableStyleId>
              </a:tblPr>
              <a:tblGrid>
                <a:gridCol w="1588752">
                  <a:extLst>
                    <a:ext uri="{9D8B030D-6E8A-4147-A177-3AD203B41FA5}">
                      <a16:colId xmlns:a16="http://schemas.microsoft.com/office/drawing/2014/main" val="1524927852"/>
                    </a:ext>
                  </a:extLst>
                </a:gridCol>
                <a:gridCol w="2777067">
                  <a:extLst>
                    <a:ext uri="{9D8B030D-6E8A-4147-A177-3AD203B41FA5}">
                      <a16:colId xmlns:a16="http://schemas.microsoft.com/office/drawing/2014/main" val="1432199566"/>
                    </a:ext>
                  </a:extLst>
                </a:gridCol>
                <a:gridCol w="6149781">
                  <a:extLst>
                    <a:ext uri="{9D8B030D-6E8A-4147-A177-3AD203B41FA5}">
                      <a16:colId xmlns:a16="http://schemas.microsoft.com/office/drawing/2014/main" val="2868729337"/>
                    </a:ext>
                  </a:extLst>
                </a:gridCol>
              </a:tblGrid>
              <a:tr h="370840">
                <a:tc>
                  <a:txBody>
                    <a:bodyPr/>
                    <a:lstStyle/>
                    <a:p>
                      <a:r>
                        <a:rPr lang="en-US" sz="3000" b="1" u="sng" dirty="0"/>
                        <a:t>Time</a:t>
                      </a:r>
                    </a:p>
                  </a:txBody>
                  <a:tcPr/>
                </a:tc>
                <a:tc>
                  <a:txBody>
                    <a:bodyPr/>
                    <a:lstStyle/>
                    <a:p>
                      <a:r>
                        <a:rPr lang="en-US" sz="3000" b="1" u="sng" dirty="0"/>
                        <a:t>Length</a:t>
                      </a:r>
                    </a:p>
                  </a:txBody>
                  <a:tcPr/>
                </a:tc>
                <a:tc>
                  <a:txBody>
                    <a:bodyPr/>
                    <a:lstStyle/>
                    <a:p>
                      <a:r>
                        <a:rPr lang="en-US" sz="3000" b="1" u="sng" dirty="0"/>
                        <a:t>Activity</a:t>
                      </a:r>
                    </a:p>
                  </a:txBody>
                  <a:tcPr/>
                </a:tc>
                <a:extLst>
                  <a:ext uri="{0D108BD9-81ED-4DB2-BD59-A6C34878D82A}">
                    <a16:rowId xmlns:a16="http://schemas.microsoft.com/office/drawing/2014/main" val="2398274764"/>
                  </a:ext>
                </a:extLst>
              </a:tr>
              <a:tr h="370840">
                <a:tc>
                  <a:txBody>
                    <a:bodyPr/>
                    <a:lstStyle/>
                    <a:p>
                      <a:r>
                        <a:rPr lang="en-US" sz="3000" b="1" dirty="0"/>
                        <a:t>1:00</a:t>
                      </a:r>
                    </a:p>
                  </a:txBody>
                  <a:tcPr/>
                </a:tc>
                <a:tc>
                  <a:txBody>
                    <a:bodyPr/>
                    <a:lstStyle/>
                    <a:p>
                      <a:r>
                        <a:rPr lang="en-US" sz="3000" b="1" dirty="0"/>
                        <a:t>10 min</a:t>
                      </a:r>
                    </a:p>
                  </a:txBody>
                  <a:tcPr/>
                </a:tc>
                <a:tc>
                  <a:txBody>
                    <a:bodyPr/>
                    <a:lstStyle/>
                    <a:p>
                      <a:r>
                        <a:rPr lang="en-US" sz="3000" b="1" i="0" dirty="0"/>
                        <a:t>Opening Activity</a:t>
                      </a:r>
                    </a:p>
                  </a:txBody>
                  <a:tcPr/>
                </a:tc>
                <a:extLst>
                  <a:ext uri="{0D108BD9-81ED-4DB2-BD59-A6C34878D82A}">
                    <a16:rowId xmlns:a16="http://schemas.microsoft.com/office/drawing/2014/main" val="1534362251"/>
                  </a:ext>
                </a:extLst>
              </a:tr>
              <a:tr h="370840">
                <a:tc>
                  <a:txBody>
                    <a:bodyPr/>
                    <a:lstStyle/>
                    <a:p>
                      <a:r>
                        <a:rPr lang="en-US" sz="3000" b="1" dirty="0"/>
                        <a:t>1:10</a:t>
                      </a:r>
                    </a:p>
                  </a:txBody>
                  <a:tcPr/>
                </a:tc>
                <a:tc>
                  <a:txBody>
                    <a:bodyPr/>
                    <a:lstStyle/>
                    <a:p>
                      <a:r>
                        <a:rPr lang="en-US" sz="3000" b="1" dirty="0"/>
                        <a:t>1 hour</a:t>
                      </a:r>
                    </a:p>
                  </a:txBody>
                  <a:tcPr/>
                </a:tc>
                <a:tc>
                  <a:txBody>
                    <a:bodyPr/>
                    <a:lstStyle/>
                    <a:p>
                      <a:r>
                        <a:rPr lang="en-US" sz="3000" b="1" u="none" kern="1200" dirty="0">
                          <a:solidFill>
                            <a:schemeClr val="tx1"/>
                          </a:solidFill>
                          <a:effectLst/>
                          <a:latin typeface="+mn-lt"/>
                          <a:ea typeface="+mn-ea"/>
                          <a:cs typeface="+mn-cs"/>
                        </a:rPr>
                        <a:t>Adopt-A-Stream protocols for Chemical Monitoring</a:t>
                      </a:r>
                    </a:p>
                  </a:txBody>
                  <a:tcPr/>
                </a:tc>
                <a:extLst>
                  <a:ext uri="{0D108BD9-81ED-4DB2-BD59-A6C34878D82A}">
                    <a16:rowId xmlns:a16="http://schemas.microsoft.com/office/drawing/2014/main" val="2014844016"/>
                  </a:ext>
                </a:extLst>
              </a:tr>
              <a:tr h="370840">
                <a:tc>
                  <a:txBody>
                    <a:bodyPr/>
                    <a:lstStyle/>
                    <a:p>
                      <a:r>
                        <a:rPr lang="en-US" sz="3000" b="1" dirty="0"/>
                        <a:t>2:10</a:t>
                      </a:r>
                    </a:p>
                  </a:txBody>
                  <a:tcPr/>
                </a:tc>
                <a:tc>
                  <a:txBody>
                    <a:bodyPr/>
                    <a:lstStyle/>
                    <a:p>
                      <a:r>
                        <a:rPr lang="en-US" sz="3000" b="1" dirty="0"/>
                        <a:t>20 min</a:t>
                      </a:r>
                    </a:p>
                  </a:txBody>
                  <a:tcPr/>
                </a:tc>
                <a:tc>
                  <a:txBody>
                    <a:bodyPr/>
                    <a:lstStyle/>
                    <a:p>
                      <a:r>
                        <a:rPr lang="en-US" sz="3000" b="1" i="0" u="none" kern="1200" dirty="0">
                          <a:solidFill>
                            <a:schemeClr val="tx1"/>
                          </a:solidFill>
                          <a:effectLst/>
                          <a:latin typeface="+mn-lt"/>
                          <a:ea typeface="+mn-ea"/>
                          <a:cs typeface="+mn-cs"/>
                        </a:rPr>
                        <a:t>Compare and Contrast</a:t>
                      </a:r>
                    </a:p>
                  </a:txBody>
                  <a:tcPr/>
                </a:tc>
                <a:extLst>
                  <a:ext uri="{0D108BD9-81ED-4DB2-BD59-A6C34878D82A}">
                    <a16:rowId xmlns:a16="http://schemas.microsoft.com/office/drawing/2014/main" val="466795420"/>
                  </a:ext>
                </a:extLst>
              </a:tr>
              <a:tr h="370840">
                <a:tc>
                  <a:txBody>
                    <a:bodyPr/>
                    <a:lstStyle/>
                    <a:p>
                      <a:r>
                        <a:rPr lang="en-US" sz="3000" i="1" dirty="0"/>
                        <a:t>2:30</a:t>
                      </a:r>
                    </a:p>
                  </a:txBody>
                  <a:tcPr/>
                </a:tc>
                <a:tc>
                  <a:txBody>
                    <a:bodyPr/>
                    <a:lstStyle/>
                    <a:p>
                      <a:r>
                        <a:rPr lang="en-US" sz="3000" i="1" dirty="0"/>
                        <a:t>15 Min</a:t>
                      </a:r>
                    </a:p>
                  </a:txBody>
                  <a:tcPr/>
                </a:tc>
                <a:tc>
                  <a:txBody>
                    <a:bodyPr/>
                    <a:lstStyle/>
                    <a:p>
                      <a:r>
                        <a:rPr lang="en-US" sz="3000" b="0" i="1" dirty="0"/>
                        <a:t>BREAK</a:t>
                      </a:r>
                    </a:p>
                  </a:txBody>
                  <a:tcPr/>
                </a:tc>
                <a:extLst>
                  <a:ext uri="{0D108BD9-81ED-4DB2-BD59-A6C34878D82A}">
                    <a16:rowId xmlns:a16="http://schemas.microsoft.com/office/drawing/2014/main" val="2256298246"/>
                  </a:ext>
                </a:extLst>
              </a:tr>
              <a:tr h="370840">
                <a:tc>
                  <a:txBody>
                    <a:bodyPr/>
                    <a:lstStyle/>
                    <a:p>
                      <a:r>
                        <a:rPr lang="en-US" sz="3000" b="1" dirty="0"/>
                        <a:t>2:45</a:t>
                      </a:r>
                    </a:p>
                  </a:txBody>
                  <a:tcPr/>
                </a:tc>
                <a:tc>
                  <a:txBody>
                    <a:bodyPr/>
                    <a:lstStyle/>
                    <a:p>
                      <a:r>
                        <a:rPr lang="en-US" sz="3000" b="1" dirty="0"/>
                        <a:t>1 hour, 25 min</a:t>
                      </a:r>
                    </a:p>
                  </a:txBody>
                  <a:tcPr/>
                </a:tc>
                <a:tc>
                  <a:txBody>
                    <a:bodyPr/>
                    <a:lstStyle/>
                    <a:p>
                      <a:r>
                        <a:rPr lang="en-US" sz="3000" b="1" u="none" kern="1200" dirty="0">
                          <a:solidFill>
                            <a:schemeClr val="tx1"/>
                          </a:solidFill>
                          <a:effectLst/>
                          <a:latin typeface="+mn-lt"/>
                          <a:ea typeface="+mn-ea"/>
                          <a:cs typeface="+mn-cs"/>
                        </a:rPr>
                        <a:t>Chemical Monitoring in our Campus Stream</a:t>
                      </a:r>
                    </a:p>
                  </a:txBody>
                  <a:tcPr/>
                </a:tc>
                <a:extLst>
                  <a:ext uri="{0D108BD9-81ED-4DB2-BD59-A6C34878D82A}">
                    <a16:rowId xmlns:a16="http://schemas.microsoft.com/office/drawing/2014/main" val="3734918781"/>
                  </a:ext>
                </a:extLst>
              </a:tr>
              <a:tr h="370840">
                <a:tc>
                  <a:txBody>
                    <a:bodyPr/>
                    <a:lstStyle/>
                    <a:p>
                      <a:r>
                        <a:rPr lang="en-US" sz="3000" b="1" dirty="0"/>
                        <a:t>4:10</a:t>
                      </a:r>
                    </a:p>
                  </a:txBody>
                  <a:tcPr/>
                </a:tc>
                <a:tc>
                  <a:txBody>
                    <a:bodyPr/>
                    <a:lstStyle/>
                    <a:p>
                      <a:r>
                        <a:rPr lang="en-US" sz="3000" b="1" dirty="0"/>
                        <a:t>15 Min</a:t>
                      </a:r>
                    </a:p>
                  </a:txBody>
                  <a:tcPr/>
                </a:tc>
                <a:tc>
                  <a:txBody>
                    <a:bodyPr/>
                    <a:lstStyle/>
                    <a:p>
                      <a:r>
                        <a:rPr lang="en-US" sz="3000" b="1" dirty="0"/>
                        <a:t>Closing Activity</a:t>
                      </a:r>
                    </a:p>
                  </a:txBody>
                  <a:tcPr/>
                </a:tc>
                <a:extLst>
                  <a:ext uri="{0D108BD9-81ED-4DB2-BD59-A6C34878D82A}">
                    <a16:rowId xmlns:a16="http://schemas.microsoft.com/office/drawing/2014/main" val="1545067471"/>
                  </a:ext>
                </a:extLst>
              </a:tr>
            </a:tbl>
          </a:graphicData>
        </a:graphic>
      </p:graphicFrame>
    </p:spTree>
    <p:extLst>
      <p:ext uri="{BB962C8B-B14F-4D97-AF65-F5344CB8AC3E}">
        <p14:creationId xmlns:p14="http://schemas.microsoft.com/office/powerpoint/2010/main" val="37322182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0CC058-47A9-BC4F-A31E-767184AB0CD1}"/>
              </a:ext>
            </a:extLst>
          </p:cNvPr>
          <p:cNvSpPr txBox="1"/>
          <p:nvPr/>
        </p:nvSpPr>
        <p:spPr>
          <a:xfrm>
            <a:off x="4310895" y="1074509"/>
            <a:ext cx="3570209" cy="4708981"/>
          </a:xfrm>
          <a:prstGeom prst="rect">
            <a:avLst/>
          </a:prstGeom>
          <a:solidFill>
            <a:srgbClr val="ECC2D8"/>
          </a:solidFill>
          <a:ln w="53975">
            <a:solidFill>
              <a:srgbClr val="002060"/>
            </a:solidFill>
          </a:ln>
        </p:spPr>
        <p:txBody>
          <a:bodyPr wrap="none" rtlCol="0">
            <a:spAutoFit/>
          </a:bodyPr>
          <a:lstStyle/>
          <a:p>
            <a:pPr algn="ctr"/>
            <a:r>
              <a:rPr lang="en-US" sz="10000" dirty="0">
                <a:latin typeface="Impact" panose="020B0806030902050204" pitchFamily="34" charset="0"/>
              </a:rPr>
              <a:t>Take </a:t>
            </a:r>
          </a:p>
          <a:p>
            <a:pPr algn="ctr"/>
            <a:r>
              <a:rPr lang="en-US" sz="10000" dirty="0">
                <a:latin typeface="Impact" panose="020B0806030902050204" pitchFamily="34" charset="0"/>
              </a:rPr>
              <a:t>a </a:t>
            </a:r>
          </a:p>
          <a:p>
            <a:pPr algn="ctr"/>
            <a:r>
              <a:rPr lang="en-US" sz="10000" dirty="0">
                <a:latin typeface="Impact" panose="020B0806030902050204" pitchFamily="34" charset="0"/>
              </a:rPr>
              <a:t>break!</a:t>
            </a:r>
          </a:p>
        </p:txBody>
      </p:sp>
    </p:spTree>
    <p:extLst>
      <p:ext uri="{BB962C8B-B14F-4D97-AF65-F5344CB8AC3E}">
        <p14:creationId xmlns:p14="http://schemas.microsoft.com/office/powerpoint/2010/main" val="10250997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067CA-BFEE-7948-915A-FE718DD4C2B4}"/>
              </a:ext>
            </a:extLst>
          </p:cNvPr>
          <p:cNvSpPr>
            <a:spLocks noGrp="1"/>
          </p:cNvSpPr>
          <p:nvPr>
            <p:ph type="title"/>
          </p:nvPr>
        </p:nvSpPr>
        <p:spPr/>
        <p:txBody>
          <a:bodyPr/>
          <a:lstStyle/>
          <a:p>
            <a:r>
              <a:rPr lang="en-US" b="1" dirty="0"/>
              <a:t>Chemical Monitoring of our Campus Stream </a:t>
            </a:r>
          </a:p>
        </p:txBody>
      </p:sp>
      <p:sp>
        <p:nvSpPr>
          <p:cNvPr id="7" name="Rectangle 6">
            <a:extLst>
              <a:ext uri="{FF2B5EF4-FFF2-40B4-BE49-F238E27FC236}">
                <a16:creationId xmlns:a16="http://schemas.microsoft.com/office/drawing/2014/main" id="{CECC6CD0-D361-3941-967B-DE0F40578CB2}"/>
              </a:ext>
            </a:extLst>
          </p:cNvPr>
          <p:cNvSpPr/>
          <p:nvPr/>
        </p:nvSpPr>
        <p:spPr>
          <a:xfrm rot="18928397">
            <a:off x="4352319" y="2330728"/>
            <a:ext cx="3090745" cy="3090745"/>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C601C26-B98B-B941-B30F-9E1E3C4F0BCC}"/>
              </a:ext>
            </a:extLst>
          </p:cNvPr>
          <p:cNvSpPr txBox="1"/>
          <p:nvPr/>
        </p:nvSpPr>
        <p:spPr>
          <a:xfrm>
            <a:off x="4837818" y="3214381"/>
            <a:ext cx="2119745" cy="1323439"/>
          </a:xfrm>
          <a:prstGeom prst="rect">
            <a:avLst/>
          </a:prstGeom>
          <a:noFill/>
        </p:spPr>
        <p:txBody>
          <a:bodyPr wrap="square" rtlCol="0">
            <a:spAutoFit/>
          </a:bodyPr>
          <a:lstStyle/>
          <a:p>
            <a:pPr algn="ctr"/>
            <a:r>
              <a:rPr lang="en-US" sz="4000" dirty="0"/>
              <a:t>SAFETY</a:t>
            </a:r>
          </a:p>
          <a:p>
            <a:pPr algn="ctr"/>
            <a:r>
              <a:rPr lang="en-US" sz="4000" dirty="0"/>
              <a:t>FIRST</a:t>
            </a:r>
          </a:p>
        </p:txBody>
      </p:sp>
    </p:spTree>
    <p:extLst>
      <p:ext uri="{BB962C8B-B14F-4D97-AF65-F5344CB8AC3E}">
        <p14:creationId xmlns:p14="http://schemas.microsoft.com/office/powerpoint/2010/main" val="13212195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D29D0-972D-464B-A069-5AD3EDB305A9}"/>
              </a:ext>
            </a:extLst>
          </p:cNvPr>
          <p:cNvSpPr>
            <a:spLocks noGrp="1"/>
          </p:cNvSpPr>
          <p:nvPr>
            <p:ph type="title"/>
          </p:nvPr>
        </p:nvSpPr>
        <p:spPr/>
        <p:txBody>
          <a:bodyPr/>
          <a:lstStyle/>
          <a:p>
            <a:r>
              <a:rPr lang="en-US" b="1" dirty="0"/>
              <a:t>Chemical Monitoring of our Campus Stream</a:t>
            </a:r>
          </a:p>
        </p:txBody>
      </p:sp>
      <p:sp>
        <p:nvSpPr>
          <p:cNvPr id="3" name="Content Placeholder 2">
            <a:extLst>
              <a:ext uri="{FF2B5EF4-FFF2-40B4-BE49-F238E27FC236}">
                <a16:creationId xmlns:a16="http://schemas.microsoft.com/office/drawing/2014/main" id="{CB399321-1928-C34F-8A94-6E1A15E031E4}"/>
              </a:ext>
            </a:extLst>
          </p:cNvPr>
          <p:cNvSpPr>
            <a:spLocks noGrp="1"/>
          </p:cNvSpPr>
          <p:nvPr>
            <p:ph idx="1"/>
          </p:nvPr>
        </p:nvSpPr>
        <p:spPr>
          <a:xfrm>
            <a:off x="1932708" y="1690688"/>
            <a:ext cx="10965873" cy="5032375"/>
          </a:xfrm>
        </p:spPr>
        <p:txBody>
          <a:bodyPr>
            <a:normAutofit fontScale="62500" lnSpcReduction="20000"/>
          </a:bodyPr>
          <a:lstStyle/>
          <a:p>
            <a:pPr marL="0" indent="0">
              <a:buNone/>
            </a:pPr>
            <a:r>
              <a:rPr lang="en-US" u="sng" dirty="0"/>
              <a:t>You will need:</a:t>
            </a:r>
          </a:p>
          <a:p>
            <a:pPr marL="514350" indent="-514350">
              <a:buFont typeface="+mj-lt"/>
              <a:buAutoNum type="arabicPeriod"/>
            </a:pPr>
            <a:r>
              <a:rPr lang="en-US" dirty="0"/>
              <a:t>Field directions for Chemical Monitoring</a:t>
            </a:r>
          </a:p>
          <a:p>
            <a:pPr marL="514350" indent="-514350">
              <a:buFont typeface="+mj-lt"/>
              <a:buAutoNum type="arabicPeriod"/>
            </a:pPr>
            <a:r>
              <a:rPr lang="en-US" dirty="0"/>
              <a:t>Chemical Monitoring Form</a:t>
            </a:r>
          </a:p>
          <a:p>
            <a:pPr marL="0" indent="0">
              <a:buNone/>
            </a:pPr>
            <a:endParaRPr lang="en-US" dirty="0"/>
          </a:p>
          <a:p>
            <a:pPr marL="514350" indent="-514350">
              <a:buFont typeface="+mj-lt"/>
              <a:buAutoNum type="arabicPeriod"/>
            </a:pPr>
            <a:r>
              <a:rPr lang="en-US" dirty="0"/>
              <a:t>Pencil/Clipboard</a:t>
            </a:r>
          </a:p>
          <a:p>
            <a:pPr marL="514350" indent="-514350">
              <a:buFont typeface="+mj-lt"/>
              <a:buAutoNum type="arabicPeriod"/>
            </a:pPr>
            <a:r>
              <a:rPr lang="en-US" dirty="0"/>
              <a:t>Gloves</a:t>
            </a:r>
          </a:p>
          <a:p>
            <a:pPr marL="514350" indent="-514350">
              <a:buFont typeface="+mj-lt"/>
              <a:buAutoNum type="arabicPeriod"/>
            </a:pPr>
            <a:r>
              <a:rPr lang="en-US" dirty="0"/>
              <a:t>Safety Glasses</a:t>
            </a:r>
          </a:p>
          <a:p>
            <a:pPr marL="514350" indent="-514350">
              <a:buFont typeface="+mj-lt"/>
              <a:buAutoNum type="arabicPeriod"/>
            </a:pPr>
            <a:r>
              <a:rPr lang="en-US" dirty="0"/>
              <a:t>Waste Jug (one per class)</a:t>
            </a:r>
          </a:p>
          <a:p>
            <a:pPr marL="514350" indent="-514350">
              <a:buFont typeface="+mj-lt"/>
              <a:buAutoNum type="arabicPeriod"/>
            </a:pPr>
            <a:r>
              <a:rPr lang="en-US" dirty="0"/>
              <a:t>Conductivity/Temperature Probe (one per group)</a:t>
            </a:r>
          </a:p>
          <a:p>
            <a:pPr marL="514350" indent="-514350">
              <a:buFont typeface="+mj-lt"/>
              <a:buAutoNum type="arabicPeriod"/>
            </a:pPr>
            <a:r>
              <a:rPr lang="en-US" dirty="0"/>
              <a:t>pH sampling Kit (one per group)</a:t>
            </a:r>
          </a:p>
          <a:p>
            <a:pPr marL="514350" indent="-514350">
              <a:buFont typeface="+mj-lt"/>
              <a:buAutoNum type="arabicPeriod"/>
            </a:pPr>
            <a:r>
              <a:rPr lang="en-US" dirty="0"/>
              <a:t>Dissolved Oxygen Sampling Kit (one per group)</a:t>
            </a:r>
          </a:p>
          <a:p>
            <a:pPr marL="514350" indent="-514350">
              <a:buFont typeface="+mj-lt"/>
              <a:buAutoNum type="arabicPeriod"/>
            </a:pPr>
            <a:r>
              <a:rPr lang="en-US" dirty="0"/>
              <a:t>Water boots</a:t>
            </a:r>
          </a:p>
          <a:p>
            <a:pPr marL="514350" indent="-514350">
              <a:buFont typeface="+mj-lt"/>
              <a:buAutoNum type="arabicPeriod"/>
            </a:pPr>
            <a:r>
              <a:rPr lang="en-US" dirty="0"/>
              <a:t>Backpack </a:t>
            </a:r>
          </a:p>
          <a:p>
            <a:pPr marL="0" indent="0">
              <a:buNone/>
            </a:pPr>
            <a:endParaRPr lang="en-US" dirty="0"/>
          </a:p>
          <a:p>
            <a:pPr marL="0" indent="0">
              <a:buNone/>
            </a:pPr>
            <a:r>
              <a:rPr lang="en-US" b="1" dirty="0"/>
              <a:t>Make sure to wear GLOVES and SAFTEY GLASSES at all times when handling chemicals! </a:t>
            </a:r>
          </a:p>
        </p:txBody>
      </p:sp>
    </p:spTree>
    <p:extLst>
      <p:ext uri="{BB962C8B-B14F-4D97-AF65-F5344CB8AC3E}">
        <p14:creationId xmlns:p14="http://schemas.microsoft.com/office/powerpoint/2010/main" val="31537806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479D4-A0B6-FF47-8660-97312C2B238B}"/>
              </a:ext>
            </a:extLst>
          </p:cNvPr>
          <p:cNvSpPr>
            <a:spLocks noGrp="1"/>
          </p:cNvSpPr>
          <p:nvPr>
            <p:ph type="title"/>
          </p:nvPr>
        </p:nvSpPr>
        <p:spPr/>
        <p:txBody>
          <a:bodyPr/>
          <a:lstStyle/>
          <a:p>
            <a:r>
              <a:rPr lang="en-US" b="1" dirty="0"/>
              <a:t>Closing Activity</a:t>
            </a:r>
          </a:p>
        </p:txBody>
      </p:sp>
      <p:sp>
        <p:nvSpPr>
          <p:cNvPr id="4" name="Content Placeholder 2">
            <a:extLst>
              <a:ext uri="{FF2B5EF4-FFF2-40B4-BE49-F238E27FC236}">
                <a16:creationId xmlns:a16="http://schemas.microsoft.com/office/drawing/2014/main" id="{3F2A18BA-4637-B54D-81DA-57F885DD42B8}"/>
              </a:ext>
            </a:extLst>
          </p:cNvPr>
          <p:cNvSpPr txBox="1">
            <a:spLocks/>
          </p:cNvSpPr>
          <p:nvPr/>
        </p:nvSpPr>
        <p:spPr>
          <a:xfrm>
            <a:off x="1075267" y="169068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000" u="sng" dirty="0"/>
              <a:t>Instructions:</a:t>
            </a:r>
          </a:p>
          <a:p>
            <a:pPr marL="514350" indent="-514350">
              <a:buFont typeface="+mj-lt"/>
              <a:buAutoNum type="arabicPeriod"/>
            </a:pPr>
            <a:r>
              <a:rPr lang="en-US" sz="3000" dirty="0"/>
              <a:t>Write your response to the questions on the lesson worksheet.</a:t>
            </a:r>
          </a:p>
        </p:txBody>
      </p:sp>
    </p:spTree>
    <p:extLst>
      <p:ext uri="{BB962C8B-B14F-4D97-AF65-F5344CB8AC3E}">
        <p14:creationId xmlns:p14="http://schemas.microsoft.com/office/powerpoint/2010/main" val="7321219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479D4-A0B6-FF47-8660-97312C2B238B}"/>
              </a:ext>
            </a:extLst>
          </p:cNvPr>
          <p:cNvSpPr>
            <a:spLocks noGrp="1"/>
          </p:cNvSpPr>
          <p:nvPr>
            <p:ph type="title"/>
          </p:nvPr>
        </p:nvSpPr>
        <p:spPr/>
        <p:txBody>
          <a:bodyPr/>
          <a:lstStyle/>
          <a:p>
            <a:r>
              <a:rPr lang="en-US" b="1" dirty="0"/>
              <a:t>Closing Activity</a:t>
            </a:r>
          </a:p>
        </p:txBody>
      </p:sp>
      <p:sp>
        <p:nvSpPr>
          <p:cNvPr id="3" name="Content Placeholder 2">
            <a:extLst>
              <a:ext uri="{FF2B5EF4-FFF2-40B4-BE49-F238E27FC236}">
                <a16:creationId xmlns:a16="http://schemas.microsoft.com/office/drawing/2014/main" id="{AB42A34C-9353-874B-A82B-FC0D162D01EA}"/>
              </a:ext>
            </a:extLst>
          </p:cNvPr>
          <p:cNvSpPr>
            <a:spLocks noGrp="1"/>
          </p:cNvSpPr>
          <p:nvPr>
            <p:ph idx="1"/>
          </p:nvPr>
        </p:nvSpPr>
        <p:spPr>
          <a:xfrm>
            <a:off x="753533" y="1690688"/>
            <a:ext cx="10515600" cy="4351338"/>
          </a:xfrm>
        </p:spPr>
        <p:txBody>
          <a:bodyPr>
            <a:normAutofit fontScale="85000" lnSpcReduction="20000"/>
          </a:bodyPr>
          <a:lstStyle/>
          <a:p>
            <a:pPr marL="0" indent="0">
              <a:buNone/>
            </a:pPr>
            <a:endParaRPr lang="en-US" dirty="0"/>
          </a:p>
          <a:p>
            <a:r>
              <a:rPr lang="en-US" sz="3200" dirty="0"/>
              <a:t>Question 1: You are a water researcher for Athens Clarke County. You are going to be in charge of an upcoming water quality sampling event of the North Oconee River, and will take place four times per year. The sampling event will including measuring temperature, conductivity, dissolved oxygen, and </a:t>
            </a:r>
            <a:r>
              <a:rPr lang="en-US" sz="3200" dirty="0" err="1"/>
              <a:t>pH.</a:t>
            </a:r>
            <a:r>
              <a:rPr lang="en-US" sz="3200" dirty="0"/>
              <a:t> You are sponsored by a large corporation that has given you a $10,000 budget for the sampling. Would you choose to use Georgia Adopt-a-Stream protocols for chemical monitoring, or a YSI probe? Explain your answer. </a:t>
            </a:r>
          </a:p>
          <a:p>
            <a:pPr marL="0" indent="0">
              <a:buNone/>
            </a:pPr>
            <a:endParaRPr lang="en-US" sz="3200" dirty="0"/>
          </a:p>
          <a:p>
            <a:r>
              <a:rPr lang="en-US" sz="3200" dirty="0"/>
              <a:t>Question 2: Why do we measure pH twice using Georgia Adopt-A-Stream protocols? </a:t>
            </a:r>
          </a:p>
        </p:txBody>
      </p:sp>
    </p:spTree>
    <p:extLst>
      <p:ext uri="{BB962C8B-B14F-4D97-AF65-F5344CB8AC3E}">
        <p14:creationId xmlns:p14="http://schemas.microsoft.com/office/powerpoint/2010/main" val="2370849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54C3BF-62BA-144B-90F1-C9EB464B590C}"/>
              </a:ext>
            </a:extLst>
          </p:cNvPr>
          <p:cNvSpPr>
            <a:spLocks noGrp="1"/>
          </p:cNvSpPr>
          <p:nvPr>
            <p:ph idx="1"/>
          </p:nvPr>
        </p:nvSpPr>
        <p:spPr>
          <a:xfrm>
            <a:off x="838200" y="2290695"/>
            <a:ext cx="10515600" cy="4351338"/>
          </a:xfrm>
        </p:spPr>
        <p:txBody>
          <a:bodyPr>
            <a:normAutofit/>
          </a:bodyPr>
          <a:lstStyle/>
          <a:p>
            <a:pPr marL="0" indent="0">
              <a:buNone/>
            </a:pPr>
            <a:r>
              <a:rPr lang="en-US" sz="3000" u="sng" dirty="0"/>
              <a:t>Instructions:</a:t>
            </a:r>
          </a:p>
          <a:p>
            <a:pPr marL="514350" indent="-514350">
              <a:buFont typeface="+mj-lt"/>
              <a:buAutoNum type="arabicPeriod"/>
            </a:pPr>
            <a:r>
              <a:rPr lang="en-US" sz="3000" dirty="0"/>
              <a:t>Write your response to the questions on the paper.</a:t>
            </a:r>
          </a:p>
          <a:p>
            <a:pPr marL="514350" indent="-514350">
              <a:buFont typeface="+mj-lt"/>
              <a:buAutoNum type="arabicPeriod"/>
            </a:pPr>
            <a:r>
              <a:rPr lang="en-US" sz="3000" dirty="0"/>
              <a:t>Share with a partner</a:t>
            </a:r>
          </a:p>
          <a:p>
            <a:pPr marL="514350" indent="-514350">
              <a:buFont typeface="+mj-lt"/>
              <a:buAutoNum type="arabicPeriod"/>
            </a:pPr>
            <a:r>
              <a:rPr lang="en-US" sz="3000" dirty="0"/>
              <a:t>Class discussion</a:t>
            </a:r>
          </a:p>
        </p:txBody>
      </p:sp>
      <p:sp>
        <p:nvSpPr>
          <p:cNvPr id="5" name="Title 1">
            <a:extLst>
              <a:ext uri="{FF2B5EF4-FFF2-40B4-BE49-F238E27FC236}">
                <a16:creationId xmlns:a16="http://schemas.microsoft.com/office/drawing/2014/main" id="{45B38908-6D6D-9546-90E8-8878026FE2FF}"/>
              </a:ext>
            </a:extLst>
          </p:cNvPr>
          <p:cNvSpPr>
            <a:spLocks noGrp="1"/>
          </p:cNvSpPr>
          <p:nvPr>
            <p:ph type="title"/>
          </p:nvPr>
        </p:nvSpPr>
        <p:spPr>
          <a:xfrm>
            <a:off x="838200" y="365125"/>
            <a:ext cx="10515600" cy="1325563"/>
          </a:xfrm>
        </p:spPr>
        <p:txBody>
          <a:bodyPr/>
          <a:lstStyle/>
          <a:p>
            <a:r>
              <a:rPr lang="en-US" b="1" dirty="0"/>
              <a:t>Opening Activity </a:t>
            </a:r>
          </a:p>
        </p:txBody>
      </p:sp>
    </p:spTree>
    <p:extLst>
      <p:ext uri="{BB962C8B-B14F-4D97-AF65-F5344CB8AC3E}">
        <p14:creationId xmlns:p14="http://schemas.microsoft.com/office/powerpoint/2010/main" val="2330859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54C3BF-62BA-144B-90F1-C9EB464B590C}"/>
              </a:ext>
            </a:extLst>
          </p:cNvPr>
          <p:cNvSpPr>
            <a:spLocks noGrp="1"/>
          </p:cNvSpPr>
          <p:nvPr>
            <p:ph idx="1"/>
          </p:nvPr>
        </p:nvSpPr>
        <p:spPr>
          <a:xfrm>
            <a:off x="838200" y="2290695"/>
            <a:ext cx="10515600" cy="4351338"/>
          </a:xfrm>
        </p:spPr>
        <p:txBody>
          <a:bodyPr>
            <a:normAutofit/>
          </a:bodyPr>
          <a:lstStyle/>
          <a:p>
            <a:pPr marL="514350" indent="-514350">
              <a:buFont typeface="+mj-lt"/>
              <a:buAutoNum type="arabicPeriod"/>
            </a:pPr>
            <a:r>
              <a:rPr lang="en-US" sz="4500" b="1" dirty="0"/>
              <a:t>Have you ever measured water temperature or pH before? If so, how did you do each?</a:t>
            </a:r>
          </a:p>
        </p:txBody>
      </p:sp>
      <p:sp>
        <p:nvSpPr>
          <p:cNvPr id="5" name="Title 1">
            <a:extLst>
              <a:ext uri="{FF2B5EF4-FFF2-40B4-BE49-F238E27FC236}">
                <a16:creationId xmlns:a16="http://schemas.microsoft.com/office/drawing/2014/main" id="{45B38908-6D6D-9546-90E8-8878026FE2FF}"/>
              </a:ext>
            </a:extLst>
          </p:cNvPr>
          <p:cNvSpPr>
            <a:spLocks noGrp="1"/>
          </p:cNvSpPr>
          <p:nvPr>
            <p:ph type="title"/>
          </p:nvPr>
        </p:nvSpPr>
        <p:spPr>
          <a:xfrm>
            <a:off x="838200" y="365125"/>
            <a:ext cx="10515600" cy="1325563"/>
          </a:xfrm>
        </p:spPr>
        <p:txBody>
          <a:bodyPr/>
          <a:lstStyle/>
          <a:p>
            <a:r>
              <a:rPr lang="en-US" b="1" dirty="0"/>
              <a:t>Opening Activity </a:t>
            </a:r>
          </a:p>
        </p:txBody>
      </p:sp>
    </p:spTree>
    <p:extLst>
      <p:ext uri="{BB962C8B-B14F-4D97-AF65-F5344CB8AC3E}">
        <p14:creationId xmlns:p14="http://schemas.microsoft.com/office/powerpoint/2010/main" val="3297982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D29D0-972D-464B-A069-5AD3EDB305A9}"/>
              </a:ext>
            </a:extLst>
          </p:cNvPr>
          <p:cNvSpPr>
            <a:spLocks noGrp="1"/>
          </p:cNvSpPr>
          <p:nvPr>
            <p:ph type="title"/>
          </p:nvPr>
        </p:nvSpPr>
        <p:spPr/>
        <p:txBody>
          <a:bodyPr/>
          <a:lstStyle/>
          <a:p>
            <a:r>
              <a:rPr lang="en-US" b="1" dirty="0"/>
              <a:t>Protocols for Chemical Monitoring </a:t>
            </a:r>
          </a:p>
        </p:txBody>
      </p:sp>
      <p:sp>
        <p:nvSpPr>
          <p:cNvPr id="3" name="Content Placeholder 2">
            <a:extLst>
              <a:ext uri="{FF2B5EF4-FFF2-40B4-BE49-F238E27FC236}">
                <a16:creationId xmlns:a16="http://schemas.microsoft.com/office/drawing/2014/main" id="{CB399321-1928-C34F-8A94-6E1A15E031E4}"/>
              </a:ext>
            </a:extLst>
          </p:cNvPr>
          <p:cNvSpPr>
            <a:spLocks noGrp="1"/>
          </p:cNvSpPr>
          <p:nvPr>
            <p:ph idx="1"/>
          </p:nvPr>
        </p:nvSpPr>
        <p:spPr>
          <a:xfrm>
            <a:off x="1932708" y="1690688"/>
            <a:ext cx="10965873" cy="5032375"/>
          </a:xfrm>
        </p:spPr>
        <p:txBody>
          <a:bodyPr>
            <a:normAutofit fontScale="70000" lnSpcReduction="20000"/>
          </a:bodyPr>
          <a:lstStyle/>
          <a:p>
            <a:pPr marL="0" indent="0">
              <a:buNone/>
            </a:pPr>
            <a:r>
              <a:rPr lang="en-US" u="sng" dirty="0"/>
              <a:t>You will need:</a:t>
            </a:r>
          </a:p>
          <a:p>
            <a:pPr marL="514350" indent="-514350">
              <a:buFont typeface="+mj-lt"/>
              <a:buAutoNum type="arabicPeriod"/>
            </a:pPr>
            <a:r>
              <a:rPr lang="en-US" dirty="0"/>
              <a:t>Field directions for Chemical Monitoring</a:t>
            </a:r>
          </a:p>
          <a:p>
            <a:pPr marL="514350" indent="-514350">
              <a:buFont typeface="+mj-lt"/>
              <a:buAutoNum type="arabicPeriod"/>
            </a:pPr>
            <a:r>
              <a:rPr lang="en-US" dirty="0"/>
              <a:t>Chemical Monitoring Form</a:t>
            </a:r>
          </a:p>
          <a:p>
            <a:pPr marL="0" indent="0">
              <a:buNone/>
            </a:pPr>
            <a:endParaRPr lang="en-US" dirty="0"/>
          </a:p>
          <a:p>
            <a:pPr marL="514350" indent="-514350">
              <a:buFont typeface="+mj-lt"/>
              <a:buAutoNum type="arabicPeriod"/>
            </a:pPr>
            <a:r>
              <a:rPr lang="en-US" dirty="0"/>
              <a:t>Pencil/Clipboard</a:t>
            </a:r>
          </a:p>
          <a:p>
            <a:pPr marL="514350" indent="-514350">
              <a:buFont typeface="+mj-lt"/>
              <a:buAutoNum type="arabicPeriod"/>
            </a:pPr>
            <a:r>
              <a:rPr lang="en-US" dirty="0"/>
              <a:t>Gloves</a:t>
            </a:r>
          </a:p>
          <a:p>
            <a:pPr marL="514350" indent="-514350">
              <a:buFont typeface="+mj-lt"/>
              <a:buAutoNum type="arabicPeriod"/>
            </a:pPr>
            <a:r>
              <a:rPr lang="en-US" dirty="0"/>
              <a:t>Safety Glasses</a:t>
            </a:r>
          </a:p>
          <a:p>
            <a:pPr marL="514350" indent="-514350">
              <a:buFont typeface="+mj-lt"/>
              <a:buAutoNum type="arabicPeriod"/>
            </a:pPr>
            <a:r>
              <a:rPr lang="en-US" dirty="0"/>
              <a:t>Sample water</a:t>
            </a:r>
          </a:p>
          <a:p>
            <a:pPr marL="514350" indent="-514350">
              <a:buFont typeface="+mj-lt"/>
              <a:buAutoNum type="arabicPeriod"/>
            </a:pPr>
            <a:r>
              <a:rPr lang="en-US" dirty="0"/>
              <a:t>Waste Jug</a:t>
            </a:r>
          </a:p>
          <a:p>
            <a:pPr marL="514350" indent="-514350">
              <a:buFont typeface="+mj-lt"/>
              <a:buAutoNum type="arabicPeriod"/>
            </a:pPr>
            <a:r>
              <a:rPr lang="en-US" dirty="0"/>
              <a:t>Conductivity/Temperature Probe</a:t>
            </a:r>
          </a:p>
          <a:p>
            <a:pPr marL="514350" indent="-514350">
              <a:buFont typeface="+mj-lt"/>
              <a:buAutoNum type="arabicPeriod"/>
            </a:pPr>
            <a:r>
              <a:rPr lang="en-US" dirty="0"/>
              <a:t>pH sampling Kit</a:t>
            </a:r>
          </a:p>
          <a:p>
            <a:pPr marL="514350" indent="-514350">
              <a:buFont typeface="+mj-lt"/>
              <a:buAutoNum type="arabicPeriod"/>
            </a:pPr>
            <a:r>
              <a:rPr lang="en-US" dirty="0"/>
              <a:t>Dissolved Oxygen Sampling Kit</a:t>
            </a:r>
          </a:p>
          <a:p>
            <a:pPr marL="0" indent="0">
              <a:buNone/>
            </a:pPr>
            <a:endParaRPr lang="en-US" dirty="0"/>
          </a:p>
          <a:p>
            <a:pPr marL="0" indent="0">
              <a:buNone/>
            </a:pPr>
            <a:r>
              <a:rPr lang="en-US" b="1" dirty="0"/>
              <a:t>Make sure to wear GLOVES and SAFTEY GLASSES at all times when handling chemicals! </a:t>
            </a:r>
          </a:p>
        </p:txBody>
      </p:sp>
    </p:spTree>
    <p:extLst>
      <p:ext uri="{BB962C8B-B14F-4D97-AF65-F5344CB8AC3E}">
        <p14:creationId xmlns:p14="http://schemas.microsoft.com/office/powerpoint/2010/main" val="1752254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93E7A-6FD2-6241-825E-AD21319D1659}"/>
              </a:ext>
            </a:extLst>
          </p:cNvPr>
          <p:cNvSpPr>
            <a:spLocks noGrp="1"/>
          </p:cNvSpPr>
          <p:nvPr>
            <p:ph type="title"/>
          </p:nvPr>
        </p:nvSpPr>
        <p:spPr/>
        <p:txBody>
          <a:bodyPr/>
          <a:lstStyle/>
          <a:p>
            <a:r>
              <a:rPr lang="en-US" b="1" dirty="0"/>
              <a:t>1) Temperature/Conductivity</a:t>
            </a:r>
          </a:p>
        </p:txBody>
      </p:sp>
      <p:sp>
        <p:nvSpPr>
          <p:cNvPr id="3" name="Content Placeholder 2">
            <a:extLst>
              <a:ext uri="{FF2B5EF4-FFF2-40B4-BE49-F238E27FC236}">
                <a16:creationId xmlns:a16="http://schemas.microsoft.com/office/drawing/2014/main" id="{E22D831C-E55F-2A45-9AD6-1FDA602C6510}"/>
              </a:ext>
            </a:extLst>
          </p:cNvPr>
          <p:cNvSpPr>
            <a:spLocks noGrp="1"/>
          </p:cNvSpPr>
          <p:nvPr>
            <p:ph idx="1"/>
          </p:nvPr>
        </p:nvSpPr>
        <p:spPr/>
        <p:txBody>
          <a:bodyPr/>
          <a:lstStyle/>
          <a:p>
            <a:pPr marL="0" indent="0">
              <a:buNone/>
            </a:pPr>
            <a:r>
              <a:rPr lang="en-US" dirty="0"/>
              <a:t>Measured with one probe!</a:t>
            </a:r>
          </a:p>
        </p:txBody>
      </p:sp>
      <p:pic>
        <p:nvPicPr>
          <p:cNvPr id="5" name="Picture 4">
            <a:extLst>
              <a:ext uri="{FF2B5EF4-FFF2-40B4-BE49-F238E27FC236}">
                <a16:creationId xmlns:a16="http://schemas.microsoft.com/office/drawing/2014/main" id="{F201D6B7-3F16-CE4B-AD2D-A66CDC3A3703}"/>
              </a:ext>
            </a:extLst>
          </p:cNvPr>
          <p:cNvPicPr>
            <a:picLocks noChangeAspect="1"/>
          </p:cNvPicPr>
          <p:nvPr/>
        </p:nvPicPr>
        <p:blipFill>
          <a:blip r:embed="rId2"/>
          <a:stretch>
            <a:fillRect/>
          </a:stretch>
        </p:blipFill>
        <p:spPr>
          <a:xfrm>
            <a:off x="7989867" y="863600"/>
            <a:ext cx="2715556" cy="4775200"/>
          </a:xfrm>
          <a:prstGeom prst="rect">
            <a:avLst/>
          </a:prstGeom>
        </p:spPr>
      </p:pic>
      <p:sp>
        <p:nvSpPr>
          <p:cNvPr id="6" name="TextBox 5">
            <a:extLst>
              <a:ext uri="{FF2B5EF4-FFF2-40B4-BE49-F238E27FC236}">
                <a16:creationId xmlns:a16="http://schemas.microsoft.com/office/drawing/2014/main" id="{3448C5ED-5FC0-D94A-8296-94F17945546D}"/>
              </a:ext>
            </a:extLst>
          </p:cNvPr>
          <p:cNvSpPr txBox="1"/>
          <p:nvPr/>
        </p:nvSpPr>
        <p:spPr>
          <a:xfrm>
            <a:off x="7989867" y="5805011"/>
            <a:ext cx="2336665" cy="369332"/>
          </a:xfrm>
          <a:prstGeom prst="rect">
            <a:avLst/>
          </a:prstGeom>
          <a:noFill/>
        </p:spPr>
        <p:txBody>
          <a:bodyPr wrap="none" rtlCol="0">
            <a:spAutoFit/>
          </a:bodyPr>
          <a:lstStyle/>
          <a:p>
            <a:r>
              <a:rPr lang="en-US" dirty="0"/>
              <a:t>Image: Fisher Scientific</a:t>
            </a:r>
          </a:p>
        </p:txBody>
      </p:sp>
    </p:spTree>
    <p:extLst>
      <p:ext uri="{BB962C8B-B14F-4D97-AF65-F5344CB8AC3E}">
        <p14:creationId xmlns:p14="http://schemas.microsoft.com/office/powerpoint/2010/main" val="1113960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93E7A-6FD2-6241-825E-AD21319D1659}"/>
              </a:ext>
            </a:extLst>
          </p:cNvPr>
          <p:cNvSpPr>
            <a:spLocks noGrp="1"/>
          </p:cNvSpPr>
          <p:nvPr>
            <p:ph type="title"/>
          </p:nvPr>
        </p:nvSpPr>
        <p:spPr/>
        <p:txBody>
          <a:bodyPr/>
          <a:lstStyle/>
          <a:p>
            <a:r>
              <a:rPr lang="en-US" b="1" dirty="0"/>
              <a:t>1a) Temperature</a:t>
            </a:r>
          </a:p>
        </p:txBody>
      </p:sp>
      <p:sp>
        <p:nvSpPr>
          <p:cNvPr id="3" name="Content Placeholder 2">
            <a:extLst>
              <a:ext uri="{FF2B5EF4-FFF2-40B4-BE49-F238E27FC236}">
                <a16:creationId xmlns:a16="http://schemas.microsoft.com/office/drawing/2014/main" id="{E22D831C-E55F-2A45-9AD6-1FDA602C6510}"/>
              </a:ext>
            </a:extLst>
          </p:cNvPr>
          <p:cNvSpPr>
            <a:spLocks noGrp="1"/>
          </p:cNvSpPr>
          <p:nvPr>
            <p:ph idx="1"/>
          </p:nvPr>
        </p:nvSpPr>
        <p:spPr>
          <a:xfrm>
            <a:off x="838200" y="1286933"/>
            <a:ext cx="10515600" cy="4890030"/>
          </a:xfrm>
        </p:spPr>
        <p:txBody>
          <a:bodyPr>
            <a:normAutofit fontScale="92500" lnSpcReduction="20000"/>
          </a:bodyPr>
          <a:lstStyle/>
          <a:p>
            <a:pPr marL="0" indent="0">
              <a:buNone/>
            </a:pPr>
            <a:br>
              <a:rPr lang="en-US" dirty="0"/>
            </a:br>
            <a:r>
              <a:rPr lang="en-US" b="1" dirty="0"/>
              <a:t>Notes: </a:t>
            </a:r>
            <a:endParaRPr lang="en-US" dirty="0"/>
          </a:p>
          <a:p>
            <a:r>
              <a:rPr lang="en-US" dirty="0"/>
              <a:t> Record air temperature before water temperature </a:t>
            </a:r>
          </a:p>
          <a:p>
            <a:r>
              <a:rPr lang="en-US" dirty="0"/>
              <a:t> Take one measurement for air temperature and water temperature </a:t>
            </a:r>
          </a:p>
          <a:p>
            <a:pPr marL="0" indent="0">
              <a:buNone/>
            </a:pPr>
            <a:br>
              <a:rPr lang="en-US" dirty="0"/>
            </a:br>
            <a:r>
              <a:rPr lang="en-US" b="1" dirty="0"/>
              <a:t>Directions:</a:t>
            </a:r>
          </a:p>
          <a:p>
            <a:pPr marL="0" indent="0">
              <a:buNone/>
            </a:pPr>
            <a:r>
              <a:rPr lang="en-US" dirty="0"/>
              <a:t>1. Air temperature - place the dry thermometer in a shady area and record temperature after reading stabilizes. Record temperature in degrees Celsius to the nearest 0.5 degree. </a:t>
            </a:r>
          </a:p>
          <a:p>
            <a:pPr marL="0" indent="0">
              <a:buNone/>
            </a:pPr>
            <a:r>
              <a:rPr lang="en-US" dirty="0"/>
              <a:t>2. Water temperature - take the temperature reading of the water in the shade. It is best to take the temperature reading directly in the stream, but if you cannot, place thermometer directly into a bucket of sample water (in the shade) and record temperature. Take reading after temperature has stabilized (about 2 minutes). Record temperature in degrees Celsius to the nearest 0.5 degree. </a:t>
            </a:r>
          </a:p>
          <a:p>
            <a:pPr marL="0" indent="0">
              <a:buNone/>
            </a:pPr>
            <a:endParaRPr lang="en-US" dirty="0"/>
          </a:p>
        </p:txBody>
      </p:sp>
    </p:spTree>
    <p:extLst>
      <p:ext uri="{BB962C8B-B14F-4D97-AF65-F5344CB8AC3E}">
        <p14:creationId xmlns:p14="http://schemas.microsoft.com/office/powerpoint/2010/main" val="2227521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395BB-452E-2E45-9135-32032A871930}"/>
              </a:ext>
            </a:extLst>
          </p:cNvPr>
          <p:cNvSpPr>
            <a:spLocks noGrp="1"/>
          </p:cNvSpPr>
          <p:nvPr>
            <p:ph type="title"/>
          </p:nvPr>
        </p:nvSpPr>
        <p:spPr/>
        <p:txBody>
          <a:bodyPr/>
          <a:lstStyle/>
          <a:p>
            <a:r>
              <a:rPr lang="en-US" b="1" dirty="0"/>
              <a:t>Discussion question:</a:t>
            </a:r>
          </a:p>
        </p:txBody>
      </p:sp>
      <p:sp>
        <p:nvSpPr>
          <p:cNvPr id="3" name="Content Placeholder 2">
            <a:extLst>
              <a:ext uri="{FF2B5EF4-FFF2-40B4-BE49-F238E27FC236}">
                <a16:creationId xmlns:a16="http://schemas.microsoft.com/office/drawing/2014/main" id="{3789B2C0-D965-4945-9418-E41DFF0D741E}"/>
              </a:ext>
            </a:extLst>
          </p:cNvPr>
          <p:cNvSpPr>
            <a:spLocks noGrp="1"/>
          </p:cNvSpPr>
          <p:nvPr>
            <p:ph idx="1"/>
          </p:nvPr>
        </p:nvSpPr>
        <p:spPr/>
        <p:txBody>
          <a:bodyPr/>
          <a:lstStyle/>
          <a:p>
            <a:r>
              <a:rPr lang="en-US" dirty="0"/>
              <a:t>Why do you think measure air temperature before water temperature?</a:t>
            </a:r>
          </a:p>
          <a:p>
            <a:endParaRPr lang="en-US" dirty="0"/>
          </a:p>
        </p:txBody>
      </p:sp>
    </p:spTree>
    <p:extLst>
      <p:ext uri="{BB962C8B-B14F-4D97-AF65-F5344CB8AC3E}">
        <p14:creationId xmlns:p14="http://schemas.microsoft.com/office/powerpoint/2010/main" val="1864619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93E7A-6FD2-6241-825E-AD21319D1659}"/>
              </a:ext>
            </a:extLst>
          </p:cNvPr>
          <p:cNvSpPr>
            <a:spLocks noGrp="1"/>
          </p:cNvSpPr>
          <p:nvPr>
            <p:ph type="title"/>
          </p:nvPr>
        </p:nvSpPr>
        <p:spPr/>
        <p:txBody>
          <a:bodyPr/>
          <a:lstStyle/>
          <a:p>
            <a:r>
              <a:rPr lang="en-US" b="1" dirty="0"/>
              <a:t>1b) Conductivity</a:t>
            </a:r>
          </a:p>
        </p:txBody>
      </p:sp>
      <p:sp>
        <p:nvSpPr>
          <p:cNvPr id="3" name="Content Placeholder 2">
            <a:extLst>
              <a:ext uri="{FF2B5EF4-FFF2-40B4-BE49-F238E27FC236}">
                <a16:creationId xmlns:a16="http://schemas.microsoft.com/office/drawing/2014/main" id="{E22D831C-E55F-2A45-9AD6-1FDA602C6510}"/>
              </a:ext>
            </a:extLst>
          </p:cNvPr>
          <p:cNvSpPr>
            <a:spLocks noGrp="1"/>
          </p:cNvSpPr>
          <p:nvPr>
            <p:ph idx="1"/>
          </p:nvPr>
        </p:nvSpPr>
        <p:spPr>
          <a:xfrm>
            <a:off x="838200" y="1286933"/>
            <a:ext cx="10515600" cy="4890030"/>
          </a:xfrm>
        </p:spPr>
        <p:txBody>
          <a:bodyPr>
            <a:normAutofit fontScale="92500" lnSpcReduction="10000"/>
          </a:bodyPr>
          <a:lstStyle/>
          <a:p>
            <a:pPr marL="0" indent="0">
              <a:buNone/>
            </a:pPr>
            <a:br>
              <a:rPr lang="en-US" dirty="0"/>
            </a:br>
            <a:r>
              <a:rPr lang="en-US" b="1" dirty="0"/>
              <a:t>Notes: </a:t>
            </a:r>
            <a:endParaRPr lang="en-US" dirty="0"/>
          </a:p>
          <a:p>
            <a:r>
              <a:rPr lang="en-US" dirty="0"/>
              <a:t> Take one measurement for this parameter </a:t>
            </a:r>
          </a:p>
          <a:p>
            <a:r>
              <a:rPr lang="en-US" dirty="0"/>
              <a:t>PROBES HAVE ALREADY BEEN CALIBRATED!! </a:t>
            </a:r>
          </a:p>
          <a:p>
            <a:pPr marL="0" indent="0">
              <a:buNone/>
            </a:pPr>
            <a:br>
              <a:rPr lang="en-US" dirty="0"/>
            </a:br>
            <a:r>
              <a:rPr lang="en-US" b="1" dirty="0"/>
              <a:t>Directions:</a:t>
            </a:r>
            <a:endParaRPr lang="en-US" dirty="0"/>
          </a:p>
          <a:p>
            <a:pPr marL="514350" indent="-514350">
              <a:buFont typeface="+mj-lt"/>
              <a:buAutoNum type="arabicPeriod"/>
            </a:pPr>
            <a:r>
              <a:rPr lang="en-US" dirty="0"/>
              <a:t>Remove electrode cap. Turn the meter on (On/Off Key). </a:t>
            </a:r>
          </a:p>
          <a:p>
            <a:pPr marL="514350" indent="-514350">
              <a:buFont typeface="+mj-lt"/>
              <a:buAutoNum type="arabicPeriod"/>
            </a:pPr>
            <a:r>
              <a:rPr lang="en-US" dirty="0"/>
              <a:t> Dip electrode into waterbody. Make sure sensor is fully covered. </a:t>
            </a:r>
          </a:p>
          <a:p>
            <a:pPr marL="514350" indent="-514350">
              <a:buFont typeface="+mj-lt"/>
              <a:buAutoNum type="arabicPeriod"/>
            </a:pPr>
            <a:r>
              <a:rPr lang="en-US" dirty="0"/>
              <a:t>Wait for reading to stabilize (Automatic Temperature Compensation corrects for temperature changes). </a:t>
            </a:r>
          </a:p>
          <a:p>
            <a:pPr marL="514350" indent="-514350">
              <a:buFont typeface="+mj-lt"/>
              <a:buAutoNum type="arabicPeriod"/>
            </a:pPr>
            <a:r>
              <a:rPr lang="en-US" dirty="0"/>
              <a:t>Press ‘Hold’ and record reading on data sheet. </a:t>
            </a:r>
          </a:p>
          <a:p>
            <a:pPr marL="0" indent="0">
              <a:buNone/>
            </a:pPr>
            <a:endParaRPr lang="en-US" dirty="0"/>
          </a:p>
        </p:txBody>
      </p:sp>
    </p:spTree>
    <p:extLst>
      <p:ext uri="{BB962C8B-B14F-4D97-AF65-F5344CB8AC3E}">
        <p14:creationId xmlns:p14="http://schemas.microsoft.com/office/powerpoint/2010/main" val="36015453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4836</TotalTime>
  <Words>1464</Words>
  <Application>Microsoft Macintosh PowerPoint</Application>
  <PresentationFormat>Widescreen</PresentationFormat>
  <Paragraphs>152</Paragraphs>
  <Slides>24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Impact</vt:lpstr>
      <vt:lpstr>Office Theme</vt:lpstr>
      <vt:lpstr>Chemical Monitoring, Part B</vt:lpstr>
      <vt:lpstr>Agenda</vt:lpstr>
      <vt:lpstr>Opening Activity </vt:lpstr>
      <vt:lpstr>Opening Activity </vt:lpstr>
      <vt:lpstr>Protocols for Chemical Monitoring </vt:lpstr>
      <vt:lpstr>1) Temperature/Conductivity</vt:lpstr>
      <vt:lpstr>1a) Temperature</vt:lpstr>
      <vt:lpstr>Discussion question:</vt:lpstr>
      <vt:lpstr>1b) Conductivity</vt:lpstr>
      <vt:lpstr>Discussion question:</vt:lpstr>
      <vt:lpstr>2) pH</vt:lpstr>
      <vt:lpstr>Discussion question:</vt:lpstr>
      <vt:lpstr>3) Dissolved Oxygen</vt:lpstr>
      <vt:lpstr>3) Dissolved Oxygen</vt:lpstr>
      <vt:lpstr>3) Dissolved Oxygen</vt:lpstr>
      <vt:lpstr>Discussion question:</vt:lpstr>
      <vt:lpstr>YSI Probe</vt:lpstr>
      <vt:lpstr>Compare and Contrast – YSI Probe and Adopt-A-Stream Protocols</vt:lpstr>
      <vt:lpstr>PowerPoint Presentation</vt:lpstr>
      <vt:lpstr>PowerPoint Presentation</vt:lpstr>
      <vt:lpstr>Chemical Monitoring of our Campus Stream </vt:lpstr>
      <vt:lpstr>Chemical Monitoring of our Campus Stream</vt:lpstr>
      <vt:lpstr>Closing Activity</vt:lpstr>
      <vt:lpstr>Closing Activity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Urban Watersheds</dc:title>
  <dc:creator>Microsoft Office User</dc:creator>
  <cp:lastModifiedBy>K. Solomon</cp:lastModifiedBy>
  <cp:revision>65</cp:revision>
  <dcterms:created xsi:type="dcterms:W3CDTF">2021-10-18T14:38:32Z</dcterms:created>
  <dcterms:modified xsi:type="dcterms:W3CDTF">2022-03-28T20:49:40Z</dcterms:modified>
</cp:coreProperties>
</file>