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321" r:id="rId4"/>
    <p:sldId id="390" r:id="rId5"/>
    <p:sldId id="391" r:id="rId6"/>
    <p:sldId id="392" r:id="rId7"/>
    <p:sldId id="393" r:id="rId8"/>
    <p:sldId id="394" r:id="rId9"/>
    <p:sldId id="395" r:id="rId10"/>
    <p:sldId id="396" r:id="rId11"/>
    <p:sldId id="264" r:id="rId12"/>
    <p:sldId id="397" r:id="rId13"/>
    <p:sldId id="266" r:id="rId14"/>
    <p:sldId id="399" r:id="rId15"/>
    <p:sldId id="400" r:id="rId16"/>
    <p:sldId id="401" r:id="rId17"/>
    <p:sldId id="402" r:id="rId18"/>
    <p:sldId id="403" r:id="rId19"/>
    <p:sldId id="404" r:id="rId20"/>
    <p:sldId id="405" r:id="rId21"/>
    <p:sldId id="4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C2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848"/>
  </p:normalViewPr>
  <p:slideViewPr>
    <p:cSldViewPr snapToGrid="0" snapToObjects="1">
      <p:cViewPr varScale="1">
        <p:scale>
          <a:sx n="91" d="100"/>
          <a:sy n="91" d="100"/>
        </p:scale>
        <p:origin x="1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5CC43-731F-084F-A1B1-D9B9891A0817}" type="datetimeFigureOut">
              <a:rPr lang="en-US" smtClean="0"/>
              <a:t>4/2/22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54B0F-F909-D442-8ED1-140544A4D891}" type="slidenum">
              <a:rPr lang="en-US" smtClean="0"/>
              <a:t>‹#›</a:t>
            </a:fld>
            <a:endParaRPr lang="en-US"/>
          </a:p>
        </p:txBody>
      </p:sp>
    </p:spTree>
    <p:extLst>
      <p:ext uri="{BB962C8B-B14F-4D97-AF65-F5344CB8AC3E}">
        <p14:creationId xmlns:p14="http://schemas.microsoft.com/office/powerpoint/2010/main" val="245244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9</a:t>
            </a:fld>
            <a:endParaRPr lang="en-US"/>
          </a:p>
        </p:txBody>
      </p:sp>
    </p:spTree>
    <p:extLst>
      <p:ext uri="{BB962C8B-B14F-4D97-AF65-F5344CB8AC3E}">
        <p14:creationId xmlns:p14="http://schemas.microsoft.com/office/powerpoint/2010/main" val="117137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10</a:t>
            </a:fld>
            <a:endParaRPr lang="en-US"/>
          </a:p>
        </p:txBody>
      </p:sp>
    </p:spTree>
    <p:extLst>
      <p:ext uri="{BB962C8B-B14F-4D97-AF65-F5344CB8AC3E}">
        <p14:creationId xmlns:p14="http://schemas.microsoft.com/office/powerpoint/2010/main" val="1115262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12</a:t>
            </a:fld>
            <a:endParaRPr lang="en-US"/>
          </a:p>
        </p:txBody>
      </p:sp>
    </p:spTree>
    <p:extLst>
      <p:ext uri="{BB962C8B-B14F-4D97-AF65-F5344CB8AC3E}">
        <p14:creationId xmlns:p14="http://schemas.microsoft.com/office/powerpoint/2010/main" val="252417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568D-727F-3A45-BD12-4694607FD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039C9-F663-A842-BD73-2B3D5B667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C9EDB-0FD9-FF41-9E6D-F1F635746C11}"/>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5" name="Footer Placeholder 4">
            <a:extLst>
              <a:ext uri="{FF2B5EF4-FFF2-40B4-BE49-F238E27FC236}">
                <a16:creationId xmlns:a16="http://schemas.microsoft.com/office/drawing/2014/main" id="{4EEA86E1-27F9-3241-9F20-2EE25107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6FA3-1A59-364D-A516-4798C61B229B}"/>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84365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A25-E618-0947-A302-6D8CB36C4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49A9A-DAE1-DB4C-9EA0-F6D95DAE8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7EB16-D9A5-BA42-B270-E9895F69A77E}"/>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5" name="Footer Placeholder 4">
            <a:extLst>
              <a:ext uri="{FF2B5EF4-FFF2-40B4-BE49-F238E27FC236}">
                <a16:creationId xmlns:a16="http://schemas.microsoft.com/office/drawing/2014/main" id="{A1138578-5778-3044-B7C5-E27F4FE6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24E8-D78B-754A-9270-F80FC5FCECA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10707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2E8D7-8461-0141-9286-68435D4C6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77AB6-0E6B-4A4E-9276-11E107792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7C1E3-A3B3-FA4A-A39F-FB06BE271E79}"/>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5" name="Footer Placeholder 4">
            <a:extLst>
              <a:ext uri="{FF2B5EF4-FFF2-40B4-BE49-F238E27FC236}">
                <a16:creationId xmlns:a16="http://schemas.microsoft.com/office/drawing/2014/main" id="{951049AD-5FC6-F145-9DE5-537B33CB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34CF4-AF9F-F341-8655-72F26F46AD03}"/>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57069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39AD-3985-8148-BC4C-6738017EC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0A70-8F20-B64D-9E18-0D850CA7D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D57B1-BE49-D442-BF1B-6E6BDF0BB7E2}"/>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5" name="Footer Placeholder 4">
            <a:extLst>
              <a:ext uri="{FF2B5EF4-FFF2-40B4-BE49-F238E27FC236}">
                <a16:creationId xmlns:a16="http://schemas.microsoft.com/office/drawing/2014/main" id="{38EAACA0-D023-2D44-8BB4-816DDC68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20BB9-5871-264D-A501-4F6EA4EE588D}"/>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79192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0408-ACD9-D341-A407-AC60BF0C5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31C94-6D94-ED4A-BD1B-29C91DEA2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557E7-62E7-4048-96A6-982999F9D0E1}"/>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5" name="Footer Placeholder 4">
            <a:extLst>
              <a:ext uri="{FF2B5EF4-FFF2-40B4-BE49-F238E27FC236}">
                <a16:creationId xmlns:a16="http://schemas.microsoft.com/office/drawing/2014/main" id="{ACF09EC8-C399-934E-AF0A-A94912BB1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CC035-FF69-2C4B-BC0C-D216C340318D}"/>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358711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FD9-8B90-E743-B398-9A9CD0F8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FDE15-ADF6-824A-AAD2-6696F2C0AF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2EE41-3E13-8F46-949C-C354781230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DF846-CCB2-4941-9434-B7A1F3AAFB15}"/>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6" name="Footer Placeholder 5">
            <a:extLst>
              <a:ext uri="{FF2B5EF4-FFF2-40B4-BE49-F238E27FC236}">
                <a16:creationId xmlns:a16="http://schemas.microsoft.com/office/drawing/2014/main" id="{7EC68C12-7766-0D4C-ACE5-E7D1601EA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C92A-A852-D443-953C-C1179EDA9EB9}"/>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16797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BAC6-BD18-8F4B-87EF-6F6E2F8FA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6AF71F-4BDF-F349-A2EB-FC3126EE3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F12A71-020C-7044-BCB0-0FDCA387A4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E1DBA-D4FB-184E-8D42-32A7E7E6B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50CAB0-5406-D14D-8979-370B46094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1B6D-FD9E-0C41-9201-EB66C9A98802}"/>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8" name="Footer Placeholder 7">
            <a:extLst>
              <a:ext uri="{FF2B5EF4-FFF2-40B4-BE49-F238E27FC236}">
                <a16:creationId xmlns:a16="http://schemas.microsoft.com/office/drawing/2014/main" id="{EFFD04BD-35F4-9943-BF06-E0EC3842D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AEF12-2A9D-2A46-A153-477B67DA926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11728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74B-332C-4249-B090-635D445E91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594C2-A0E9-2749-B925-9D48CF669B00}"/>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4" name="Footer Placeholder 3">
            <a:extLst>
              <a:ext uri="{FF2B5EF4-FFF2-40B4-BE49-F238E27FC236}">
                <a16:creationId xmlns:a16="http://schemas.microsoft.com/office/drawing/2014/main" id="{BB3A96BD-B489-1D49-A6D0-14AC8AFAB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3446F-8749-904B-85B2-A45F98531B42}"/>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04054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67E30-445B-144E-85CD-00D7809BABCD}"/>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3" name="Footer Placeholder 2">
            <a:extLst>
              <a:ext uri="{FF2B5EF4-FFF2-40B4-BE49-F238E27FC236}">
                <a16:creationId xmlns:a16="http://schemas.microsoft.com/office/drawing/2014/main" id="{17AEF9E4-DF33-A64E-B1ED-BB255CF8B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B213C-6DA5-F34D-ADD7-96AFF8B728C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5079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DBE-848C-A74E-BDC2-C011D96B9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0D72C-5652-2740-AE30-0EC077A78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00A0F-1EB3-904C-B6A4-DD5A6FEF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8D44C-EB58-C742-AF9D-6B08B23B6772}"/>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6" name="Footer Placeholder 5">
            <a:extLst>
              <a:ext uri="{FF2B5EF4-FFF2-40B4-BE49-F238E27FC236}">
                <a16:creationId xmlns:a16="http://schemas.microsoft.com/office/drawing/2014/main" id="{519E25BE-7AAD-6249-83B2-765B70226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1FF23-9252-7641-B7EF-046992EA3788}"/>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63557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904-E832-2742-AA75-3B1161625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E4317-28C2-CD49-AE14-4A1114B40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81E00-4629-074F-84E3-92074F601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DFDE7B-8B82-5847-8CD4-9C93B6C470E7}"/>
              </a:ext>
            </a:extLst>
          </p:cNvPr>
          <p:cNvSpPr>
            <a:spLocks noGrp="1"/>
          </p:cNvSpPr>
          <p:nvPr>
            <p:ph type="dt" sz="half" idx="10"/>
          </p:nvPr>
        </p:nvSpPr>
        <p:spPr/>
        <p:txBody>
          <a:bodyPr/>
          <a:lstStyle/>
          <a:p>
            <a:fld id="{679726A4-490C-9740-A1BE-3306EA400905}" type="datetimeFigureOut">
              <a:rPr lang="en-US" smtClean="0"/>
              <a:t>4/2/22</a:t>
            </a:fld>
            <a:endParaRPr lang="en-US"/>
          </a:p>
        </p:txBody>
      </p:sp>
      <p:sp>
        <p:nvSpPr>
          <p:cNvPr id="6" name="Footer Placeholder 5">
            <a:extLst>
              <a:ext uri="{FF2B5EF4-FFF2-40B4-BE49-F238E27FC236}">
                <a16:creationId xmlns:a16="http://schemas.microsoft.com/office/drawing/2014/main" id="{FFEBCC26-F73D-7244-9788-49EA029F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1F308-B476-6E43-A3C0-2D5258680DC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987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8F0BE-BF0A-B242-BB8A-E6EDF7946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B8B48-2F22-5042-8753-72912406D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919B-A2BD-544F-851D-F3F5B20B8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726A4-490C-9740-A1BE-3306EA400905}" type="datetimeFigureOut">
              <a:rPr lang="en-US" smtClean="0"/>
              <a:t>4/2/22</a:t>
            </a:fld>
            <a:endParaRPr lang="en-US"/>
          </a:p>
        </p:txBody>
      </p:sp>
      <p:sp>
        <p:nvSpPr>
          <p:cNvPr id="5" name="Footer Placeholder 4">
            <a:extLst>
              <a:ext uri="{FF2B5EF4-FFF2-40B4-BE49-F238E27FC236}">
                <a16:creationId xmlns:a16="http://schemas.microsoft.com/office/drawing/2014/main" id="{DC9B4409-3E93-C343-96E8-844D47073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CC3577-36FE-3546-9A77-4A6F71D2C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ACD78-33E6-F14B-A93F-EC19FE720B84}" type="slidenum">
              <a:rPr lang="en-US" smtClean="0"/>
              <a:t>‹#›</a:t>
            </a:fld>
            <a:endParaRPr lang="en-US"/>
          </a:p>
        </p:txBody>
      </p:sp>
    </p:spTree>
    <p:extLst>
      <p:ext uri="{BB962C8B-B14F-4D97-AF65-F5344CB8AC3E}">
        <p14:creationId xmlns:p14="http://schemas.microsoft.com/office/powerpoint/2010/main" val="60624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aterblues.psu.edu/themes/penn-state/full-mov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C13D-DCD5-1248-BBB9-60272B5D837F}"/>
              </a:ext>
            </a:extLst>
          </p:cNvPr>
          <p:cNvSpPr>
            <a:spLocks noGrp="1"/>
          </p:cNvSpPr>
          <p:nvPr>
            <p:ph type="ctrTitle"/>
          </p:nvPr>
        </p:nvSpPr>
        <p:spPr/>
        <p:txBody>
          <a:bodyPr/>
          <a:lstStyle/>
          <a:p>
            <a:r>
              <a:rPr lang="en-US" b="1" dirty="0"/>
              <a:t>Water Pollution Prevention</a:t>
            </a:r>
          </a:p>
        </p:txBody>
      </p:sp>
      <p:sp>
        <p:nvSpPr>
          <p:cNvPr id="3" name="Subtitle 2">
            <a:extLst>
              <a:ext uri="{FF2B5EF4-FFF2-40B4-BE49-F238E27FC236}">
                <a16:creationId xmlns:a16="http://schemas.microsoft.com/office/drawing/2014/main" id="{293F69CF-A8EC-4140-8A7B-9BEC3A2333AD}"/>
              </a:ext>
            </a:extLst>
          </p:cNvPr>
          <p:cNvSpPr>
            <a:spLocks noGrp="1"/>
          </p:cNvSpPr>
          <p:nvPr>
            <p:ph type="subTitle" idx="1"/>
          </p:nvPr>
        </p:nvSpPr>
        <p:spPr/>
        <p:txBody>
          <a:bodyPr/>
          <a:lstStyle/>
          <a:p>
            <a:r>
              <a:rPr lang="en-US"/>
              <a:t>Learning Module #19</a:t>
            </a:r>
            <a:endParaRPr lang="en-US" dirty="0"/>
          </a:p>
        </p:txBody>
      </p:sp>
      <p:pic>
        <p:nvPicPr>
          <p:cNvPr id="9" name="Picture 8">
            <a:extLst>
              <a:ext uri="{FF2B5EF4-FFF2-40B4-BE49-F238E27FC236}">
                <a16:creationId xmlns:a16="http://schemas.microsoft.com/office/drawing/2014/main" id="{1F949E5D-609E-2B4D-8778-B7182F4B3B4F}"/>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238953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Water Blues, Green Solutions</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lnSpcReduction="10000"/>
          </a:bodyPr>
          <a:lstStyle/>
          <a:p>
            <a:pPr marL="0" indent="0">
              <a:buNone/>
            </a:pPr>
            <a:r>
              <a:rPr lang="en-US" dirty="0"/>
              <a:t>Informational PowerPoint slide(s) should include:</a:t>
            </a:r>
          </a:p>
          <a:p>
            <a:pPr lvl="1"/>
            <a:r>
              <a:rPr lang="en-US" dirty="0"/>
              <a:t>Title </a:t>
            </a:r>
          </a:p>
          <a:p>
            <a:pPr lvl="1"/>
            <a:r>
              <a:rPr lang="en-US" dirty="0"/>
              <a:t>1 or 2 PowerPoint slides</a:t>
            </a:r>
          </a:p>
          <a:p>
            <a:pPr lvl="1"/>
            <a:r>
              <a:rPr lang="en-US" dirty="0"/>
              <a:t>2 or more images</a:t>
            </a:r>
          </a:p>
          <a:p>
            <a:pPr lvl="1"/>
            <a:r>
              <a:rPr lang="en-US" dirty="0"/>
              <a:t>Description of how the solution helps prevent water pollution</a:t>
            </a:r>
          </a:p>
          <a:p>
            <a:pPr marL="0" indent="0">
              <a:buNone/>
            </a:pPr>
            <a:endParaRPr lang="en-US" dirty="0"/>
          </a:p>
          <a:p>
            <a:r>
              <a:rPr lang="en-US" dirty="0"/>
              <a:t>You will have approximately 25 min to complete your research and create your PowerPoint slide(s). </a:t>
            </a:r>
          </a:p>
          <a:p>
            <a:r>
              <a:rPr lang="en-US" dirty="0"/>
              <a:t>When your slides are complete, send them to your instructor.</a:t>
            </a:r>
          </a:p>
          <a:p>
            <a:r>
              <a:rPr lang="en-US" dirty="0"/>
              <a:t>You will be presenting your slide(s) to the class. </a:t>
            </a:r>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370422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4310895" y="1074509"/>
            <a:ext cx="3570209" cy="4708981"/>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Take </a:t>
            </a:r>
          </a:p>
          <a:p>
            <a:pPr algn="ctr"/>
            <a:r>
              <a:rPr lang="en-US" sz="10000" dirty="0">
                <a:latin typeface="Impact" panose="020B0806030902050204" pitchFamily="34" charset="0"/>
              </a:rPr>
              <a:t>a </a:t>
            </a:r>
          </a:p>
          <a:p>
            <a:pPr algn="ctr"/>
            <a:r>
              <a:rPr lang="en-US" sz="10000" dirty="0">
                <a:latin typeface="Impact" panose="020B0806030902050204" pitchFamily="34" charset="0"/>
              </a:rPr>
              <a:t>break!</a:t>
            </a:r>
          </a:p>
        </p:txBody>
      </p:sp>
      <p:pic>
        <p:nvPicPr>
          <p:cNvPr id="4" name="Picture 3">
            <a:extLst>
              <a:ext uri="{FF2B5EF4-FFF2-40B4-BE49-F238E27FC236}">
                <a16:creationId xmlns:a16="http://schemas.microsoft.com/office/drawing/2014/main" id="{A4033B9B-B3A2-B142-9C5B-0F72ADE7C373}"/>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02509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Solutions to River Pollution</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r>
              <a:rPr lang="en-US" dirty="0"/>
              <a:t>We will now present our solutions to river pollution slides to the class! </a:t>
            </a:r>
          </a:p>
          <a:p>
            <a:r>
              <a:rPr lang="en-US" dirty="0"/>
              <a:t>You will have ~3 minutes to present your slides and ~1-2 minutes for questions from the rest of the group. </a:t>
            </a:r>
          </a:p>
          <a:p>
            <a:pPr marL="0" indent="0">
              <a:buNone/>
            </a:pPr>
            <a:endParaRPr lang="en-US" dirty="0"/>
          </a:p>
          <a:p>
            <a:r>
              <a:rPr lang="en-US" dirty="0"/>
              <a:t>Feel free to take notes on your own, if you so choose! </a:t>
            </a:r>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401417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88601" y="1393485"/>
            <a:ext cx="10515600" cy="4071030"/>
          </a:xfrm>
        </p:spPr>
        <p:txBody>
          <a:bodyPr>
            <a:normAutofit fontScale="25000" lnSpcReduction="20000"/>
          </a:bodyPr>
          <a:lstStyle/>
          <a:p>
            <a:pPr marL="0" indent="0">
              <a:buNone/>
            </a:pPr>
            <a:r>
              <a:rPr lang="en-US" b="1" dirty="0"/>
              <a:t> </a:t>
            </a:r>
            <a:endParaRPr lang="en-US" sz="9200" dirty="0"/>
          </a:p>
          <a:p>
            <a:pPr marL="0" indent="0">
              <a:buNone/>
            </a:pPr>
            <a:r>
              <a:rPr lang="en-US" sz="9200" b="1" dirty="0"/>
              <a:t>Scenario: </a:t>
            </a:r>
            <a:endParaRPr lang="en-US" sz="9200" dirty="0"/>
          </a:p>
          <a:p>
            <a:pPr marL="0" indent="0">
              <a:buNone/>
            </a:pPr>
            <a:r>
              <a:rPr lang="en-US" sz="9200" dirty="0"/>
              <a:t>You and your partner are a freshwater scientist and landscape architect at Blue Ridge University. </a:t>
            </a:r>
          </a:p>
          <a:p>
            <a:pPr marL="0" indent="0">
              <a:buNone/>
            </a:pPr>
            <a:r>
              <a:rPr lang="en-US" sz="9200" dirty="0"/>
              <a:t> </a:t>
            </a:r>
          </a:p>
          <a:p>
            <a:pPr marL="0" indent="0">
              <a:buNone/>
            </a:pPr>
            <a:r>
              <a:rPr lang="en-US" sz="9200" dirty="0"/>
              <a:t>There is a stream that runs through the STEM Campus of Blue Ridge University called Reedy Creek. In a recent water quality monitoring event, you found that Reedy Creek is polluted. You determined that Reedy Creek has high levels of:</a:t>
            </a:r>
          </a:p>
          <a:p>
            <a:r>
              <a:rPr lang="en-US" sz="9200" dirty="0"/>
              <a:t>Conductivity</a:t>
            </a:r>
          </a:p>
          <a:p>
            <a:r>
              <a:rPr lang="en-US" sz="9200" dirty="0"/>
              <a:t>Nitrogen</a:t>
            </a:r>
          </a:p>
          <a:p>
            <a:r>
              <a:rPr lang="en-US" sz="9200" dirty="0"/>
              <a:t>Phosphorus</a:t>
            </a:r>
          </a:p>
          <a:p>
            <a:r>
              <a:rPr lang="en-US" sz="9200" i="1" dirty="0"/>
              <a:t>E. coli</a:t>
            </a:r>
            <a:r>
              <a:rPr lang="en-US" sz="9200" dirty="0"/>
              <a:t> </a:t>
            </a:r>
          </a:p>
          <a:p>
            <a:pPr marL="0" indent="0">
              <a:buNone/>
            </a:pPr>
            <a:r>
              <a:rPr lang="en-US" sz="9200" dirty="0"/>
              <a:t> </a:t>
            </a:r>
          </a:p>
          <a:p>
            <a:pPr marL="0" indent="0">
              <a:buNone/>
            </a:pPr>
            <a:r>
              <a:rPr lang="en-US" sz="9200" dirty="0"/>
              <a:t>In hopes of improving the water quality of Reedy Creek, you and your partner have just been awarded a $10,000 grant to install eco-friendly design features to the STEM campus of Blue Ridge University. </a:t>
            </a:r>
          </a:p>
          <a:p>
            <a:pPr marL="0" indent="0">
              <a:buNone/>
            </a:pPr>
            <a:endParaRPr lang="en-US" dirty="0"/>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Stream Pollution Prevention Plans</a:t>
            </a:r>
          </a:p>
        </p:txBody>
      </p:sp>
    </p:spTree>
    <p:extLst>
      <p:ext uri="{BB962C8B-B14F-4D97-AF65-F5344CB8AC3E}">
        <p14:creationId xmlns:p14="http://schemas.microsoft.com/office/powerpoint/2010/main" val="20033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88600" y="1218274"/>
            <a:ext cx="10628261" cy="5274601"/>
          </a:xfrm>
        </p:spPr>
        <p:txBody>
          <a:bodyPr>
            <a:normAutofit fontScale="85000" lnSpcReduction="20000"/>
          </a:bodyPr>
          <a:lstStyle/>
          <a:p>
            <a:pPr marL="0" indent="0">
              <a:buNone/>
            </a:pPr>
            <a:r>
              <a:rPr lang="en-US" b="1" dirty="0"/>
              <a:t> </a:t>
            </a:r>
            <a:endParaRPr lang="en-US" sz="9200" dirty="0"/>
          </a:p>
          <a:p>
            <a:pPr marL="0" indent="0">
              <a:buNone/>
            </a:pPr>
            <a:r>
              <a:rPr lang="en-US" b="1" dirty="0"/>
              <a:t>Exploring the Excel File:</a:t>
            </a:r>
            <a:endParaRPr lang="en-US" dirty="0"/>
          </a:p>
          <a:p>
            <a:r>
              <a:rPr lang="en-US" dirty="0"/>
              <a:t>Open up the excel file sent you by the instructor. </a:t>
            </a:r>
          </a:p>
          <a:p>
            <a:pPr lvl="0"/>
            <a:r>
              <a:rPr lang="en-US" dirty="0"/>
              <a:t>Sheet 1 – Reference Map </a:t>
            </a:r>
          </a:p>
          <a:p>
            <a:pPr lvl="1"/>
            <a:r>
              <a:rPr lang="en-US" dirty="0"/>
              <a:t>This is a reference map of the campus. </a:t>
            </a:r>
          </a:p>
          <a:p>
            <a:pPr lvl="1"/>
            <a:r>
              <a:rPr lang="en-US" dirty="0"/>
              <a:t>You will NOT make changes to this sheet. </a:t>
            </a:r>
          </a:p>
          <a:p>
            <a:pPr lvl="1"/>
            <a:r>
              <a:rPr lang="en-US" dirty="0"/>
              <a:t>Notice the map is split up into squares. Each square represents an area of 5 feet x 5 feet.</a:t>
            </a:r>
          </a:p>
          <a:p>
            <a:pPr lvl="0"/>
            <a:r>
              <a:rPr lang="en-US" dirty="0"/>
              <a:t>Sheet 2 – Stream Pollution Prevention Map </a:t>
            </a:r>
          </a:p>
          <a:p>
            <a:pPr lvl="1"/>
            <a:r>
              <a:rPr lang="en-US" dirty="0"/>
              <a:t>This is the very similar to the reference map, except you will notice there is now a separate key that includes eco-friendly design features. </a:t>
            </a:r>
          </a:p>
          <a:p>
            <a:pPr lvl="1"/>
            <a:r>
              <a:rPr lang="en-US" dirty="0"/>
              <a:t>This is the map you will use for your Stream Pollution Prevention Plan (i.e., the one you WILL change). </a:t>
            </a:r>
          </a:p>
          <a:p>
            <a:pPr lvl="0"/>
            <a:r>
              <a:rPr lang="en-US" dirty="0"/>
              <a:t>Sheet 3 – Budget </a:t>
            </a:r>
          </a:p>
          <a:p>
            <a:pPr lvl="1"/>
            <a:r>
              <a:rPr lang="en-US" dirty="0"/>
              <a:t>This sheet includes costs of each design feature. This sheet will also allow you to calculate the total costs of your Stream Pollution Prevention Plan. </a:t>
            </a:r>
          </a:p>
          <a:p>
            <a:pPr lvl="1"/>
            <a:r>
              <a:rPr lang="en-US" dirty="0"/>
              <a:t>You will ONLY make changes to the yellow column. Do not change anything in the red column, unless instructed to do so! </a:t>
            </a:r>
          </a:p>
          <a:p>
            <a:pPr marL="0" indent="0">
              <a:buNone/>
            </a:pPr>
            <a:endParaRPr lang="en-US" dirty="0"/>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Stream Pollution Prevention Plans</a:t>
            </a:r>
          </a:p>
        </p:txBody>
      </p:sp>
    </p:spTree>
    <p:extLst>
      <p:ext uri="{BB962C8B-B14F-4D97-AF65-F5344CB8AC3E}">
        <p14:creationId xmlns:p14="http://schemas.microsoft.com/office/powerpoint/2010/main" val="228342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88600" y="1218274"/>
            <a:ext cx="10628261" cy="5274601"/>
          </a:xfrm>
        </p:spPr>
        <p:txBody>
          <a:bodyPr>
            <a:normAutofit/>
          </a:bodyPr>
          <a:lstStyle/>
          <a:p>
            <a:pPr marL="0" indent="0">
              <a:buNone/>
            </a:pPr>
            <a:r>
              <a:rPr lang="en-US" b="1" dirty="0"/>
              <a:t> </a:t>
            </a:r>
            <a:endParaRPr lang="en-US" sz="2200" dirty="0"/>
          </a:p>
          <a:p>
            <a:pPr lvl="0"/>
            <a:r>
              <a:rPr lang="en-US" sz="2200" dirty="0"/>
              <a:t>Sheet 4 – Example: Steam Pollution Prevention Map</a:t>
            </a:r>
          </a:p>
          <a:p>
            <a:pPr lvl="1"/>
            <a:r>
              <a:rPr lang="en-US" sz="2200" dirty="0"/>
              <a:t>This is an example of a Steam Pollution Prevention Plan. </a:t>
            </a:r>
          </a:p>
          <a:p>
            <a:pPr lvl="1"/>
            <a:r>
              <a:rPr lang="en-US" sz="2200" dirty="0"/>
              <a:t>In this example, the only eco-friendly design element this team added was making the entire parking lot porous pavement. </a:t>
            </a:r>
          </a:p>
          <a:p>
            <a:pPr lvl="0"/>
            <a:r>
              <a:rPr lang="en-US" sz="2200" dirty="0"/>
              <a:t>Sheet 5 – Example: Budget </a:t>
            </a:r>
          </a:p>
          <a:p>
            <a:pPr lvl="1"/>
            <a:r>
              <a:rPr lang="en-US" sz="2200" dirty="0"/>
              <a:t>This is an example of a Costs sheet</a:t>
            </a:r>
          </a:p>
          <a:p>
            <a:pPr lvl="1"/>
            <a:r>
              <a:rPr lang="en-US" sz="2200" dirty="0"/>
              <a:t>In this example, the only two eco-friendly design elements this team added were:</a:t>
            </a:r>
          </a:p>
          <a:p>
            <a:pPr lvl="2"/>
            <a:r>
              <a:rPr lang="en-US" sz="2200" dirty="0"/>
              <a:t>Making the entire parking lot porous pavement (400 squares, $8000)</a:t>
            </a:r>
          </a:p>
          <a:p>
            <a:pPr lvl="2"/>
            <a:r>
              <a:rPr lang="en-US" sz="2200" dirty="0"/>
              <a:t>Creating educational materials (1; $2000)</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Stream Pollution Prevention Plans</a:t>
            </a:r>
          </a:p>
        </p:txBody>
      </p:sp>
    </p:spTree>
    <p:extLst>
      <p:ext uri="{BB962C8B-B14F-4D97-AF65-F5344CB8AC3E}">
        <p14:creationId xmlns:p14="http://schemas.microsoft.com/office/powerpoint/2010/main" val="163319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88600" y="1505243"/>
            <a:ext cx="10642329" cy="4987632"/>
          </a:xfrm>
        </p:spPr>
        <p:txBody>
          <a:bodyPr>
            <a:normAutofit lnSpcReduction="10000"/>
          </a:bodyPr>
          <a:lstStyle/>
          <a:p>
            <a:pPr marL="0" indent="0">
              <a:buNone/>
            </a:pPr>
            <a:r>
              <a:rPr lang="en-US" b="1" dirty="0"/>
              <a:t>Your task:</a:t>
            </a:r>
            <a:endParaRPr lang="en-US" dirty="0"/>
          </a:p>
          <a:p>
            <a:pPr lvl="0"/>
            <a:r>
              <a:rPr lang="en-US" dirty="0"/>
              <a:t>You and your partner will have ~50 minutes to design a Stream Pollution Prevention Plan for Reedy Creek at Blue Ridge University. </a:t>
            </a:r>
          </a:p>
          <a:p>
            <a:pPr lvl="0"/>
            <a:r>
              <a:rPr lang="en-US" dirty="0"/>
              <a:t>To do this, you will select the TYPE of eco-friendly design features that you want to include in your plan, and the NUMBER of each (based on 5x5 foot squares). You will create your plan on:</a:t>
            </a:r>
          </a:p>
          <a:p>
            <a:pPr lvl="1"/>
            <a:r>
              <a:rPr lang="en-US" dirty="0"/>
              <a:t>Sheet 2 – Stream Pollution Prevention Map – Indicate/design the eco-friendly features you are choosing to add by changing the colors of the squares according to the key. </a:t>
            </a:r>
          </a:p>
          <a:p>
            <a:pPr lvl="1"/>
            <a:r>
              <a:rPr lang="en-US" dirty="0"/>
              <a:t>Sheet 3 – Budget ­– Keep track of your costs of the eco-friendly features you are choosing to add by indicating the number of squares of each feature using the yellow column. This will automatically add up your total costs, and the grant money you have left.  </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Stream Pollution Prevention Plans</a:t>
            </a:r>
          </a:p>
        </p:txBody>
      </p:sp>
    </p:spTree>
    <p:extLst>
      <p:ext uri="{BB962C8B-B14F-4D97-AF65-F5344CB8AC3E}">
        <p14:creationId xmlns:p14="http://schemas.microsoft.com/office/powerpoint/2010/main" val="398862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88600" y="1505243"/>
            <a:ext cx="10642329" cy="4987632"/>
          </a:xfrm>
        </p:spPr>
        <p:txBody>
          <a:bodyPr>
            <a:normAutofit/>
          </a:bodyPr>
          <a:lstStyle/>
          <a:p>
            <a:pPr marL="0" lvl="0" indent="0">
              <a:buNone/>
            </a:pPr>
            <a:r>
              <a:rPr lang="en-US" b="1" dirty="0"/>
              <a:t>A few important notes:</a:t>
            </a:r>
          </a:p>
          <a:p>
            <a:pPr lvl="1"/>
            <a:r>
              <a:rPr lang="en-US" dirty="0"/>
              <a:t>You must stay within your budget ($10,000). </a:t>
            </a:r>
          </a:p>
          <a:p>
            <a:pPr lvl="1"/>
            <a:r>
              <a:rPr lang="en-US" dirty="0"/>
              <a:t>You CANNOT remove buildings, but you CAN remove other features if you so choose (grass, trees, sidewalk, road, parking lot). </a:t>
            </a:r>
          </a:p>
          <a:p>
            <a:pPr lvl="2"/>
            <a:r>
              <a:rPr lang="en-US" dirty="0"/>
              <a:t>There is no cost to remove features (only costs are to install features). </a:t>
            </a:r>
          </a:p>
          <a:p>
            <a:pPr lvl="2"/>
            <a:r>
              <a:rPr lang="en-US" dirty="0"/>
              <a:t>You can alter the buildings by adding green roofing. </a:t>
            </a:r>
          </a:p>
          <a:p>
            <a:pPr lvl="1"/>
            <a:r>
              <a:rPr lang="en-US" dirty="0"/>
              <a:t>You must balance the needs of the stream with the needs of the students and faculty/staff on campus. </a:t>
            </a:r>
          </a:p>
          <a:p>
            <a:pPr lvl="2"/>
            <a:r>
              <a:rPr lang="en-US" dirty="0"/>
              <a:t>For example, you could replace the roads and parking lot with grass… but how would students and teachers get to work?</a:t>
            </a:r>
          </a:p>
          <a:p>
            <a:pPr lvl="2"/>
            <a:r>
              <a:rPr lang="en-US" dirty="0"/>
              <a:t>As another example, you replace the sidewalks with dirt, but would this be sustainable in the long term? </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Stream Pollution Prevention Plans</a:t>
            </a:r>
          </a:p>
        </p:txBody>
      </p:sp>
    </p:spTree>
    <p:extLst>
      <p:ext uri="{BB962C8B-B14F-4D97-AF65-F5344CB8AC3E}">
        <p14:creationId xmlns:p14="http://schemas.microsoft.com/office/powerpoint/2010/main" val="342013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88600" y="1505243"/>
            <a:ext cx="10642329" cy="4987632"/>
          </a:xfrm>
        </p:spPr>
        <p:txBody>
          <a:bodyPr>
            <a:normAutofit fontScale="85000" lnSpcReduction="10000"/>
          </a:bodyPr>
          <a:lstStyle/>
          <a:p>
            <a:pPr marL="0" lvl="0" indent="0">
              <a:buNone/>
            </a:pPr>
            <a:r>
              <a:rPr lang="en-US" b="1" dirty="0"/>
              <a:t>A few more important notes:</a:t>
            </a:r>
          </a:p>
          <a:p>
            <a:pPr lvl="1"/>
            <a:r>
              <a:rPr lang="en-US" dirty="0"/>
              <a:t>There is a suggested key of colors for the eco-friendly design features, but you can change this key if you so choose (i.e., choose different colors). </a:t>
            </a:r>
          </a:p>
          <a:p>
            <a:pPr lvl="1"/>
            <a:r>
              <a:rPr lang="en-US" dirty="0"/>
              <a:t>“Education materials” is not a design feature, but a could be a part of your Stream Pollution Prevention Plan. So, you will need to decide whether to make educational materials (spend all $2000 dollars) or NOT to create educational materials (spend nothing; $0). </a:t>
            </a:r>
          </a:p>
          <a:p>
            <a:pPr lvl="2"/>
            <a:r>
              <a:rPr lang="en-US" dirty="0"/>
              <a:t>If you decide to create educational materials, you will insert a “1” in the yellow column beside “Education materials” and then describe what kind of educational materials you plan to create in your presentations.</a:t>
            </a:r>
          </a:p>
          <a:p>
            <a:pPr lvl="2"/>
            <a:r>
              <a:rPr lang="en-US" dirty="0"/>
              <a:t>Examples could of informational material (but are not limited to):</a:t>
            </a:r>
          </a:p>
          <a:p>
            <a:pPr lvl="3"/>
            <a:r>
              <a:rPr lang="en-US" dirty="0"/>
              <a:t>Informational signs on importance of water quality </a:t>
            </a:r>
          </a:p>
          <a:p>
            <a:pPr lvl="3"/>
            <a:r>
              <a:rPr lang="en-US" dirty="0"/>
              <a:t>Brochures on importance of water quality</a:t>
            </a:r>
          </a:p>
          <a:p>
            <a:pPr lvl="3"/>
            <a:r>
              <a:rPr lang="en-US" dirty="0"/>
              <a:t>Lesson plans for STEM classes on the University Campus</a:t>
            </a:r>
          </a:p>
          <a:p>
            <a:pPr lvl="1"/>
            <a:r>
              <a:rPr lang="en-US" dirty="0"/>
              <a:t>If there are design features that you want to include in your plan that you DON’T see on the list, just ask your instructor how much that feature should cost per square. Your instructor will help you add it into your costs page. </a:t>
            </a:r>
          </a:p>
          <a:p>
            <a:pPr lvl="1"/>
            <a:r>
              <a:rPr lang="en-US" dirty="0"/>
              <a:t>You can count the number of squares by multiplying, or by using the “=</a:t>
            </a:r>
            <a:r>
              <a:rPr lang="en-US" dirty="0" err="1"/>
              <a:t>countblank</a:t>
            </a:r>
            <a:r>
              <a:rPr lang="en-US" dirty="0"/>
              <a:t>()” command in excel. Your instructor will show you an example, and there are instructions under the “Restoration Design Features” Key.</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Stream Pollution Prevention Plans</a:t>
            </a:r>
          </a:p>
        </p:txBody>
      </p:sp>
    </p:spTree>
    <p:extLst>
      <p:ext uri="{BB962C8B-B14F-4D97-AF65-F5344CB8AC3E}">
        <p14:creationId xmlns:p14="http://schemas.microsoft.com/office/powerpoint/2010/main" val="126409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88600" y="1505243"/>
            <a:ext cx="10642329" cy="4987632"/>
          </a:xfrm>
        </p:spPr>
        <p:txBody>
          <a:bodyPr>
            <a:normAutofit fontScale="92500" lnSpcReduction="10000"/>
          </a:bodyPr>
          <a:lstStyle/>
          <a:p>
            <a:pPr marL="0" indent="0">
              <a:buNone/>
            </a:pPr>
            <a:r>
              <a:rPr lang="en-US" b="1" dirty="0"/>
              <a:t>Presentations</a:t>
            </a:r>
            <a:endParaRPr lang="en-US" dirty="0"/>
          </a:p>
          <a:p>
            <a:pPr lvl="0"/>
            <a:r>
              <a:rPr lang="en-US" dirty="0"/>
              <a:t>After you have created your Stream Pollution Prevention Plan, you will have ~5 minutes to present your team’s plan to the rest of the class and ~2 minutes for questions. During the presentation, you will need to:</a:t>
            </a:r>
          </a:p>
          <a:p>
            <a:pPr lvl="0"/>
            <a:r>
              <a:rPr lang="en-US" dirty="0"/>
              <a:t>Use your Stream Prevention Plan Map to:</a:t>
            </a:r>
          </a:p>
          <a:p>
            <a:pPr lvl="1"/>
            <a:r>
              <a:rPr lang="en-US" dirty="0"/>
              <a:t>Discuss which of the design features you chose to add and why you chose those features. </a:t>
            </a:r>
          </a:p>
          <a:p>
            <a:pPr lvl="1"/>
            <a:r>
              <a:rPr lang="en-US" dirty="0"/>
              <a:t>Show where you chose to add each of the features (i.e., we decided to plan trees around the Science building). </a:t>
            </a:r>
          </a:p>
          <a:p>
            <a:pPr lvl="0"/>
            <a:r>
              <a:rPr lang="en-US" dirty="0"/>
              <a:t>Use your Budget to:</a:t>
            </a:r>
          </a:p>
          <a:p>
            <a:pPr lvl="1"/>
            <a:r>
              <a:rPr lang="en-US" dirty="0"/>
              <a:t>Discuss how much you spent on each of the design features, and how much of your budget you had left over (if any).  </a:t>
            </a:r>
          </a:p>
          <a:p>
            <a:pPr lvl="1"/>
            <a:r>
              <a:rPr lang="en-US" dirty="0"/>
              <a:t>If you chose to add educational materials, explain why you chose to add this feature, and what kind of educational materials you would have created. </a:t>
            </a:r>
          </a:p>
          <a:p>
            <a:endParaRPr lang="en-US" dirty="0"/>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Stream Pollution Prevention Plans</a:t>
            </a:r>
          </a:p>
        </p:txBody>
      </p:sp>
    </p:spTree>
    <p:extLst>
      <p:ext uri="{BB962C8B-B14F-4D97-AF65-F5344CB8AC3E}">
        <p14:creationId xmlns:p14="http://schemas.microsoft.com/office/powerpoint/2010/main" val="20856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E2C-E84D-1448-8726-EE9B9907D91A}"/>
              </a:ext>
            </a:extLst>
          </p:cNvPr>
          <p:cNvSpPr>
            <a:spLocks noGrp="1"/>
          </p:cNvSpPr>
          <p:nvPr>
            <p:ph type="title"/>
          </p:nvPr>
        </p:nvSpPr>
        <p:spPr>
          <a:xfrm>
            <a:off x="0" y="0"/>
            <a:ext cx="10515600" cy="1325563"/>
          </a:xfrm>
        </p:spPr>
        <p:txBody>
          <a:bodyPr/>
          <a:lstStyle/>
          <a:p>
            <a:r>
              <a:rPr lang="en-US" b="1" dirty="0"/>
              <a:t>Agenda</a:t>
            </a:r>
          </a:p>
        </p:txBody>
      </p:sp>
      <p:graphicFrame>
        <p:nvGraphicFramePr>
          <p:cNvPr id="4" name="Content Placeholder 3">
            <a:extLst>
              <a:ext uri="{FF2B5EF4-FFF2-40B4-BE49-F238E27FC236}">
                <a16:creationId xmlns:a16="http://schemas.microsoft.com/office/drawing/2014/main" id="{9149E5B5-9B6C-324C-9D31-1E8FB39FC989}"/>
              </a:ext>
            </a:extLst>
          </p:cNvPr>
          <p:cNvGraphicFramePr>
            <a:graphicFrameLocks noGrp="1"/>
          </p:cNvGraphicFramePr>
          <p:nvPr>
            <p:ph idx="1"/>
            <p:extLst>
              <p:ext uri="{D42A27DB-BD31-4B8C-83A1-F6EECF244321}">
                <p14:modId xmlns:p14="http://schemas.microsoft.com/office/powerpoint/2010/main" val="2880974455"/>
              </p:ext>
            </p:extLst>
          </p:nvPr>
        </p:nvGraphicFramePr>
        <p:xfrm>
          <a:off x="753532" y="1325563"/>
          <a:ext cx="11179387" cy="4297680"/>
        </p:xfrm>
        <a:graphic>
          <a:graphicData uri="http://schemas.openxmlformats.org/drawingml/2006/table">
            <a:tbl>
              <a:tblPr firstRow="1" bandRow="1">
                <a:tableStyleId>{2D5ABB26-0587-4C30-8999-92F81FD0307C}</a:tableStyleId>
              </a:tblPr>
              <a:tblGrid>
                <a:gridCol w="1689040">
                  <a:extLst>
                    <a:ext uri="{9D8B030D-6E8A-4147-A177-3AD203B41FA5}">
                      <a16:colId xmlns:a16="http://schemas.microsoft.com/office/drawing/2014/main" val="1524927852"/>
                    </a:ext>
                  </a:extLst>
                </a:gridCol>
                <a:gridCol w="2952367">
                  <a:extLst>
                    <a:ext uri="{9D8B030D-6E8A-4147-A177-3AD203B41FA5}">
                      <a16:colId xmlns:a16="http://schemas.microsoft.com/office/drawing/2014/main" val="1432199566"/>
                    </a:ext>
                  </a:extLst>
                </a:gridCol>
                <a:gridCol w="6537980">
                  <a:extLst>
                    <a:ext uri="{9D8B030D-6E8A-4147-A177-3AD203B41FA5}">
                      <a16:colId xmlns:a16="http://schemas.microsoft.com/office/drawing/2014/main" val="2868729337"/>
                    </a:ext>
                  </a:extLst>
                </a:gridCol>
              </a:tblGrid>
              <a:tr h="370840">
                <a:tc>
                  <a:txBody>
                    <a:bodyPr/>
                    <a:lstStyle/>
                    <a:p>
                      <a:r>
                        <a:rPr lang="en-US" sz="3000" b="1" u="sng" dirty="0"/>
                        <a:t>Time</a:t>
                      </a:r>
                    </a:p>
                  </a:txBody>
                  <a:tcPr/>
                </a:tc>
                <a:tc>
                  <a:txBody>
                    <a:bodyPr/>
                    <a:lstStyle/>
                    <a:p>
                      <a:r>
                        <a:rPr lang="en-US" sz="3000" b="1" u="sng" dirty="0"/>
                        <a:t>Length</a:t>
                      </a:r>
                    </a:p>
                  </a:txBody>
                  <a:tcPr/>
                </a:tc>
                <a:tc>
                  <a:txBody>
                    <a:bodyPr/>
                    <a:lstStyle/>
                    <a:p>
                      <a:r>
                        <a:rPr lang="en-US" sz="3000" b="1" u="sng" dirty="0"/>
                        <a:t>Activity</a:t>
                      </a:r>
                    </a:p>
                  </a:txBody>
                  <a:tcPr/>
                </a:tc>
                <a:extLst>
                  <a:ext uri="{0D108BD9-81ED-4DB2-BD59-A6C34878D82A}">
                    <a16:rowId xmlns:a16="http://schemas.microsoft.com/office/drawing/2014/main" val="2398274764"/>
                  </a:ext>
                </a:extLst>
              </a:tr>
              <a:tr h="370840">
                <a:tc>
                  <a:txBody>
                    <a:bodyPr/>
                    <a:lstStyle/>
                    <a:p>
                      <a:r>
                        <a:rPr lang="en-US" sz="3000" b="1" dirty="0"/>
                        <a:t>9:00</a:t>
                      </a:r>
                    </a:p>
                  </a:txBody>
                  <a:tcPr/>
                </a:tc>
                <a:tc>
                  <a:txBody>
                    <a:bodyPr/>
                    <a:lstStyle/>
                    <a:p>
                      <a:r>
                        <a:rPr lang="en-US" sz="3000" b="1" i="0" dirty="0"/>
                        <a:t>15 min</a:t>
                      </a:r>
                    </a:p>
                  </a:txBody>
                  <a:tcPr/>
                </a:tc>
                <a:tc>
                  <a:txBody>
                    <a:bodyPr/>
                    <a:lstStyle/>
                    <a:p>
                      <a:r>
                        <a:rPr lang="en-US" sz="3000" b="1" i="0" dirty="0"/>
                        <a:t>Opening Activity</a:t>
                      </a:r>
                    </a:p>
                  </a:txBody>
                  <a:tcPr/>
                </a:tc>
                <a:extLst>
                  <a:ext uri="{0D108BD9-81ED-4DB2-BD59-A6C34878D82A}">
                    <a16:rowId xmlns:a16="http://schemas.microsoft.com/office/drawing/2014/main" val="1534362251"/>
                  </a:ext>
                </a:extLst>
              </a:tr>
              <a:tr h="370840">
                <a:tc>
                  <a:txBody>
                    <a:bodyPr/>
                    <a:lstStyle/>
                    <a:p>
                      <a:r>
                        <a:rPr lang="en-US" sz="3000" b="1" dirty="0"/>
                        <a:t>9:15</a:t>
                      </a:r>
                    </a:p>
                  </a:txBody>
                  <a:tcPr/>
                </a:tc>
                <a:tc>
                  <a:txBody>
                    <a:bodyPr/>
                    <a:lstStyle/>
                    <a:p>
                      <a:r>
                        <a:rPr lang="en-US" sz="3000" b="1" dirty="0"/>
                        <a:t>1 hour</a:t>
                      </a:r>
                    </a:p>
                  </a:txBody>
                  <a:tcPr/>
                </a:tc>
                <a:tc>
                  <a:txBody>
                    <a:bodyPr/>
                    <a:lstStyle/>
                    <a:p>
                      <a:r>
                        <a:rPr lang="en-US" sz="3000" b="1" dirty="0"/>
                        <a:t>Water Blues, Green Solutions</a:t>
                      </a:r>
                    </a:p>
                  </a:txBody>
                  <a:tcPr/>
                </a:tc>
                <a:extLst>
                  <a:ext uri="{0D108BD9-81ED-4DB2-BD59-A6C34878D82A}">
                    <a16:rowId xmlns:a16="http://schemas.microsoft.com/office/drawing/2014/main" val="2014844016"/>
                  </a:ext>
                </a:extLst>
              </a:tr>
              <a:tr h="370840">
                <a:tc>
                  <a:txBody>
                    <a:bodyPr/>
                    <a:lstStyle/>
                    <a:p>
                      <a:r>
                        <a:rPr lang="en-US" sz="3000" b="0" i="1" dirty="0"/>
                        <a:t>10:15</a:t>
                      </a:r>
                    </a:p>
                  </a:txBody>
                  <a:tcPr/>
                </a:tc>
                <a:tc>
                  <a:txBody>
                    <a:bodyPr/>
                    <a:lstStyle/>
                    <a:p>
                      <a:r>
                        <a:rPr lang="en-US" sz="3000" b="0" i="1" dirty="0"/>
                        <a:t>15 min</a:t>
                      </a:r>
                    </a:p>
                  </a:txBody>
                  <a:tcPr/>
                </a:tc>
                <a:tc>
                  <a:txBody>
                    <a:bodyPr/>
                    <a:lstStyle/>
                    <a:p>
                      <a:r>
                        <a:rPr lang="en-US" sz="3000" b="0" i="1" dirty="0"/>
                        <a:t>BREAK</a:t>
                      </a:r>
                    </a:p>
                  </a:txBody>
                  <a:tcPr/>
                </a:tc>
                <a:extLst>
                  <a:ext uri="{0D108BD9-81ED-4DB2-BD59-A6C34878D82A}">
                    <a16:rowId xmlns:a16="http://schemas.microsoft.com/office/drawing/2014/main" val="466795420"/>
                  </a:ext>
                </a:extLst>
              </a:tr>
              <a:tr h="370840">
                <a:tc>
                  <a:txBody>
                    <a:bodyPr/>
                    <a:lstStyle/>
                    <a:p>
                      <a:r>
                        <a:rPr lang="en-US" sz="3000" b="1" i="0" dirty="0"/>
                        <a:t>10:30</a:t>
                      </a:r>
                    </a:p>
                  </a:txBody>
                  <a:tcPr/>
                </a:tc>
                <a:tc>
                  <a:txBody>
                    <a:bodyPr/>
                    <a:lstStyle/>
                    <a:p>
                      <a:r>
                        <a:rPr lang="en-US" sz="3000" b="1" i="0" dirty="0"/>
                        <a:t>30 min</a:t>
                      </a:r>
                    </a:p>
                  </a:txBody>
                  <a:tcPr/>
                </a:tc>
                <a:tc>
                  <a:txBody>
                    <a:bodyPr/>
                    <a:lstStyle/>
                    <a:p>
                      <a:r>
                        <a:rPr lang="en-US" sz="3000" b="1" i="0" dirty="0"/>
                        <a:t>Solutions to Stream and River Pollution</a:t>
                      </a:r>
                    </a:p>
                  </a:txBody>
                  <a:tcPr/>
                </a:tc>
                <a:extLst>
                  <a:ext uri="{0D108BD9-81ED-4DB2-BD59-A6C34878D82A}">
                    <a16:rowId xmlns:a16="http://schemas.microsoft.com/office/drawing/2014/main" val="348056304"/>
                  </a:ext>
                </a:extLst>
              </a:tr>
              <a:tr h="370840">
                <a:tc>
                  <a:txBody>
                    <a:bodyPr/>
                    <a:lstStyle/>
                    <a:p>
                      <a:r>
                        <a:rPr lang="en-US" sz="3000" b="1" dirty="0"/>
                        <a:t>11:00</a:t>
                      </a:r>
                    </a:p>
                  </a:txBody>
                  <a:tcPr/>
                </a:tc>
                <a:tc>
                  <a:txBody>
                    <a:bodyPr/>
                    <a:lstStyle/>
                    <a:p>
                      <a:r>
                        <a:rPr lang="en-US" sz="3000" b="1" dirty="0"/>
                        <a:t>1 hour</a:t>
                      </a:r>
                    </a:p>
                  </a:txBody>
                  <a:tcPr/>
                </a:tc>
                <a:tc>
                  <a:txBody>
                    <a:bodyPr/>
                    <a:lstStyle/>
                    <a:p>
                      <a:r>
                        <a:rPr lang="en-US" sz="3000" b="1" u="none" kern="1200" dirty="0">
                          <a:solidFill>
                            <a:schemeClr val="tx1"/>
                          </a:solidFill>
                          <a:effectLst/>
                          <a:latin typeface="+mn-lt"/>
                          <a:ea typeface="+mn-ea"/>
                          <a:cs typeface="+mn-cs"/>
                        </a:rPr>
                        <a:t>Stream Pollution Prevention Plan</a:t>
                      </a:r>
                    </a:p>
                  </a:txBody>
                  <a:tcPr/>
                </a:tc>
                <a:extLst>
                  <a:ext uri="{0D108BD9-81ED-4DB2-BD59-A6C34878D82A}">
                    <a16:rowId xmlns:a16="http://schemas.microsoft.com/office/drawing/2014/main" val="3734918781"/>
                  </a:ext>
                </a:extLst>
              </a:tr>
              <a:tr h="370840">
                <a:tc>
                  <a:txBody>
                    <a:bodyPr/>
                    <a:lstStyle/>
                    <a:p>
                      <a:r>
                        <a:rPr lang="en-US" sz="3000" b="1" dirty="0"/>
                        <a:t>12:00</a:t>
                      </a:r>
                    </a:p>
                  </a:txBody>
                  <a:tcPr/>
                </a:tc>
                <a:tc>
                  <a:txBody>
                    <a:bodyPr/>
                    <a:lstStyle/>
                    <a:p>
                      <a:r>
                        <a:rPr lang="en-US" sz="3000" b="1" dirty="0"/>
                        <a:t>30 min</a:t>
                      </a:r>
                    </a:p>
                  </a:txBody>
                  <a:tcPr/>
                </a:tc>
                <a:tc>
                  <a:txBody>
                    <a:bodyPr/>
                    <a:lstStyle/>
                    <a:p>
                      <a:r>
                        <a:rPr lang="en-US" sz="3000" b="1" dirty="0"/>
                        <a:t>Stream Pollution Prevention Plan Presentations</a:t>
                      </a:r>
                    </a:p>
                  </a:txBody>
                  <a:tcPr/>
                </a:tc>
                <a:extLst>
                  <a:ext uri="{0D108BD9-81ED-4DB2-BD59-A6C34878D82A}">
                    <a16:rowId xmlns:a16="http://schemas.microsoft.com/office/drawing/2014/main" val="1545067471"/>
                  </a:ext>
                </a:extLst>
              </a:tr>
            </a:tbl>
          </a:graphicData>
        </a:graphic>
      </p:graphicFrame>
      <p:pic>
        <p:nvPicPr>
          <p:cNvPr id="7" name="Picture 6">
            <a:extLst>
              <a:ext uri="{FF2B5EF4-FFF2-40B4-BE49-F238E27FC236}">
                <a16:creationId xmlns:a16="http://schemas.microsoft.com/office/drawing/2014/main" id="{8AE367C2-54EC-E24B-BBB1-AD5F8D5378C5}"/>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373221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88600" y="1505243"/>
            <a:ext cx="10642329" cy="4987632"/>
          </a:xfrm>
        </p:spPr>
        <p:txBody>
          <a:bodyPr>
            <a:normAutofit/>
          </a:bodyPr>
          <a:lstStyle/>
          <a:p>
            <a:pPr marL="0" indent="0">
              <a:buNone/>
            </a:pPr>
            <a:r>
              <a:rPr lang="en-US" b="1" dirty="0"/>
              <a:t>Tips</a:t>
            </a:r>
          </a:p>
          <a:p>
            <a:pPr marL="0" indent="0">
              <a:buNone/>
            </a:pPr>
            <a:r>
              <a:rPr lang="en-US" dirty="0"/>
              <a:t>Before you get started, it would be helpful to discuss with your partner:</a:t>
            </a:r>
          </a:p>
          <a:p>
            <a:pPr lvl="1"/>
            <a:r>
              <a:rPr lang="en-US" dirty="0"/>
              <a:t>Which design features do we want to include in our plan and why?</a:t>
            </a:r>
          </a:p>
          <a:p>
            <a:pPr lvl="1"/>
            <a:r>
              <a:rPr lang="en-US" dirty="0"/>
              <a:t>Which design features do we not want to include in our plan and why?</a:t>
            </a:r>
          </a:p>
          <a:p>
            <a:pPr lvl="1"/>
            <a:r>
              <a:rPr lang="en-US" dirty="0"/>
              <a:t>Where do we want to place our design features? </a:t>
            </a:r>
          </a:p>
          <a:p>
            <a:pPr lvl="1"/>
            <a:r>
              <a:rPr lang="en-US" dirty="0"/>
              <a:t>How many of each feature do we need to cover the desired area?</a:t>
            </a:r>
          </a:p>
          <a:p>
            <a:endParaRPr lang="en-US" dirty="0"/>
          </a:p>
          <a:p>
            <a:pPr marL="0" indent="0">
              <a:buNone/>
            </a:pPr>
            <a:r>
              <a:rPr lang="en-US" dirty="0"/>
              <a:t>Feel free to experiment with your Budget before you decide on your final Plan! </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Stream Pollution Prevention Plans</a:t>
            </a:r>
          </a:p>
        </p:txBody>
      </p:sp>
    </p:spTree>
    <p:extLst>
      <p:ext uri="{BB962C8B-B14F-4D97-AF65-F5344CB8AC3E}">
        <p14:creationId xmlns:p14="http://schemas.microsoft.com/office/powerpoint/2010/main" val="193771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74532" y="1870368"/>
            <a:ext cx="10642329" cy="4987632"/>
          </a:xfrm>
        </p:spPr>
        <p:txBody>
          <a:bodyPr>
            <a:normAutofit/>
          </a:bodyPr>
          <a:lstStyle/>
          <a:p>
            <a:pPr marL="0" indent="0">
              <a:buNone/>
            </a:pPr>
            <a:r>
              <a:rPr lang="en-US" b="1" dirty="0"/>
              <a:t>We will now present our plans to the class !</a:t>
            </a:r>
            <a:endParaRPr lang="en-US" dirty="0"/>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Stream Pollution Prevention Plan Presentations</a:t>
            </a:r>
          </a:p>
        </p:txBody>
      </p:sp>
    </p:spTree>
    <p:extLst>
      <p:ext uri="{BB962C8B-B14F-4D97-AF65-F5344CB8AC3E}">
        <p14:creationId xmlns:p14="http://schemas.microsoft.com/office/powerpoint/2010/main" val="379998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1618003"/>
            <a:ext cx="10813473" cy="4351338"/>
          </a:xfrm>
        </p:spPr>
        <p:txBody>
          <a:bodyPr>
            <a:normAutofit/>
          </a:bodyPr>
          <a:lstStyle/>
          <a:p>
            <a:pPr marL="0" indent="0">
              <a:buNone/>
            </a:pPr>
            <a:r>
              <a:rPr lang="en-US" sz="3000" dirty="0"/>
              <a:t>Answer the following question on your lesson worksheet. </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Opening Activity</a:t>
            </a:r>
          </a:p>
        </p:txBody>
      </p:sp>
      <p:pic>
        <p:nvPicPr>
          <p:cNvPr id="8" name="Picture 7">
            <a:extLst>
              <a:ext uri="{FF2B5EF4-FFF2-40B4-BE49-F238E27FC236}">
                <a16:creationId xmlns:a16="http://schemas.microsoft.com/office/drawing/2014/main" id="{F16A1CA2-2168-1343-AAFC-05F227DE1F8B}"/>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1418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1618003"/>
            <a:ext cx="10813473" cy="4351338"/>
          </a:xfrm>
        </p:spPr>
        <p:txBody>
          <a:bodyPr>
            <a:normAutofit/>
          </a:bodyPr>
          <a:lstStyle/>
          <a:p>
            <a:pPr marL="0" indent="0">
              <a:buNone/>
            </a:pPr>
            <a:r>
              <a:rPr lang="en-US" sz="3200" dirty="0"/>
              <a:t>Over the past weeks, we have learned all about how and why streams and rivers can become polluted. Today, we are going to be focusing on potential ways to prevent (or mitigate) stream and river pollution. </a:t>
            </a:r>
          </a:p>
          <a:p>
            <a:pPr marL="0" indent="0">
              <a:buNone/>
            </a:pPr>
            <a:endParaRPr lang="en-US" sz="3200" dirty="0"/>
          </a:p>
          <a:p>
            <a:pPr marL="0" indent="0">
              <a:buNone/>
            </a:pPr>
            <a:r>
              <a:rPr lang="en-US" sz="3200" dirty="0"/>
              <a:t>Question 1: What are some ways that we can prevent our streams and rivers from becoming polluted? </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Opening Activity</a:t>
            </a:r>
          </a:p>
        </p:txBody>
      </p:sp>
      <p:pic>
        <p:nvPicPr>
          <p:cNvPr id="8" name="Picture 7">
            <a:extLst>
              <a:ext uri="{FF2B5EF4-FFF2-40B4-BE49-F238E27FC236}">
                <a16:creationId xmlns:a16="http://schemas.microsoft.com/office/drawing/2014/main" id="{F16A1CA2-2168-1343-AAFC-05F227DE1F8B}"/>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09494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Water Blues, Green Solutions</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lstStyle/>
          <a:p>
            <a:r>
              <a:rPr lang="en-US" u="sng" dirty="0">
                <a:hlinkClick r:id="rId2"/>
              </a:rPr>
              <a:t>https://www.waterblues.psu.edu/themes/penn-state/full-movie</a:t>
            </a:r>
            <a:endParaRPr lang="en-US" dirty="0"/>
          </a:p>
          <a:p>
            <a:endParaRPr lang="en-US" dirty="0"/>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218511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Water Blues, Green Solutions</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r>
              <a:rPr lang="en-US" dirty="0"/>
              <a:t>To learn about solutions to water pollution, you are going to explore the “Water Blues, Green Solutions” website on your own. </a:t>
            </a:r>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4186450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Water Blues, Green Solutions</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r>
              <a:rPr lang="en-US" dirty="0"/>
              <a:t>To learn about solutions to water pollution, you are going to explore the “Water Blues, Green Solutions” website on your own. </a:t>
            </a:r>
          </a:p>
          <a:p>
            <a:r>
              <a:rPr lang="en-US" dirty="0"/>
              <a:t>Go to: </a:t>
            </a:r>
            <a:r>
              <a:rPr lang="en-US" dirty="0" err="1"/>
              <a:t>waterblues.org</a:t>
            </a:r>
            <a:endParaRPr lang="en-US" dirty="0"/>
          </a:p>
          <a:p>
            <a:r>
              <a:rPr lang="en-US" dirty="0"/>
              <a:t>Each tile represents a video or audio clip of different solutions to water pollution. You will spend the next ~20 minutes exploring the website watching and listening to these clips in order to learn about various solutions to water pollution. </a:t>
            </a:r>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913911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Water Blues, Green Solutions</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pPr marL="0" indent="0">
              <a:buNone/>
            </a:pPr>
            <a:r>
              <a:rPr lang="en-US" u="sng" dirty="0"/>
              <a:t>Instructions:</a:t>
            </a:r>
          </a:p>
          <a:p>
            <a:r>
              <a:rPr lang="en-US" dirty="0"/>
              <a:t>For each clip you choose to watch our listen to on </a:t>
            </a:r>
            <a:r>
              <a:rPr lang="en-US" dirty="0" err="1"/>
              <a:t>waterblues.org</a:t>
            </a:r>
            <a:r>
              <a:rPr lang="en-US" dirty="0"/>
              <a:t>, use the table in your lesson worksheet to write down:</a:t>
            </a:r>
          </a:p>
          <a:p>
            <a:pPr marL="971550" lvl="1" indent="-514350">
              <a:buFont typeface="+mj-lt"/>
              <a:buAutoNum type="arabicPeriod"/>
            </a:pPr>
            <a:r>
              <a:rPr lang="en-US" dirty="0"/>
              <a:t>The title of the clip</a:t>
            </a:r>
          </a:p>
          <a:p>
            <a:pPr marL="971550" lvl="1" indent="-514350">
              <a:buFont typeface="+mj-lt"/>
              <a:buAutoNum type="arabicPeriod"/>
            </a:pPr>
            <a:r>
              <a:rPr lang="en-US" dirty="0"/>
              <a:t>1-2 sentences about the pollution “solution” described in the clip. </a:t>
            </a:r>
          </a:p>
          <a:p>
            <a:endParaRPr lang="en-US" dirty="0"/>
          </a:p>
          <a:p>
            <a:r>
              <a:rPr lang="en-US" b="1" dirty="0"/>
              <a:t>You should use headphones to listen to the clips! </a:t>
            </a:r>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319727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Water Blues, Green Solutions</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pPr marL="0" indent="0">
              <a:buNone/>
            </a:pPr>
            <a:r>
              <a:rPr lang="en-US" dirty="0"/>
              <a:t>Pick one of the “solutions” you learned about on the website to:</a:t>
            </a:r>
          </a:p>
          <a:p>
            <a:pPr lvl="1"/>
            <a:r>
              <a:rPr lang="en-US" dirty="0"/>
              <a:t>Do additional research on this solution</a:t>
            </a:r>
          </a:p>
          <a:p>
            <a:pPr lvl="1"/>
            <a:r>
              <a:rPr lang="en-US" dirty="0"/>
              <a:t>Create an information PowerPoint slide about this solution</a:t>
            </a:r>
          </a:p>
          <a:p>
            <a:pPr marL="457200" lvl="1" indent="0">
              <a:buNone/>
            </a:pPr>
            <a:endParaRPr lang="en-US" dirty="0"/>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244672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14389</TotalTime>
  <Words>1686</Words>
  <Application>Microsoft Macintosh PowerPoint</Application>
  <PresentationFormat>Widescreen</PresentationFormat>
  <Paragraphs>152</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Impact</vt:lpstr>
      <vt:lpstr>Office Theme</vt:lpstr>
      <vt:lpstr>Water Pollution Prevention</vt:lpstr>
      <vt:lpstr>Agenda</vt:lpstr>
      <vt:lpstr>Opening Activity</vt:lpstr>
      <vt:lpstr>Opening Activity</vt:lpstr>
      <vt:lpstr>Water Blues, Green Solutions</vt:lpstr>
      <vt:lpstr>Water Blues, Green Solutions</vt:lpstr>
      <vt:lpstr>Water Blues, Green Solutions</vt:lpstr>
      <vt:lpstr>Water Blues, Green Solutions</vt:lpstr>
      <vt:lpstr>Water Blues, Green Solutions</vt:lpstr>
      <vt:lpstr>Water Blues, Green Solutions</vt:lpstr>
      <vt:lpstr>PowerPoint Presentation</vt:lpstr>
      <vt:lpstr>Solutions to River Pollution</vt:lpstr>
      <vt:lpstr>Stream Pollution Prevention Plans</vt:lpstr>
      <vt:lpstr>Stream Pollution Prevention Plans</vt:lpstr>
      <vt:lpstr>Stream Pollution Prevention Plans</vt:lpstr>
      <vt:lpstr>Stream Pollution Prevention Plans</vt:lpstr>
      <vt:lpstr>Stream Pollution Prevention Plans</vt:lpstr>
      <vt:lpstr>Stream Pollution Prevention Plans</vt:lpstr>
      <vt:lpstr>Stream Pollution Prevention Plans</vt:lpstr>
      <vt:lpstr>Stream Pollution Prevention Plans</vt:lpstr>
      <vt:lpstr>Stream Pollution Prevention Plan Presentations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Watersheds</dc:title>
  <dc:creator>Microsoft Office User</dc:creator>
  <cp:lastModifiedBy>K. Solomon</cp:lastModifiedBy>
  <cp:revision>161</cp:revision>
  <dcterms:created xsi:type="dcterms:W3CDTF">2021-10-18T14:38:32Z</dcterms:created>
  <dcterms:modified xsi:type="dcterms:W3CDTF">2022-04-02T18:41:33Z</dcterms:modified>
</cp:coreProperties>
</file>