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321" r:id="rId4"/>
    <p:sldId id="322" r:id="rId5"/>
    <p:sldId id="323" r:id="rId6"/>
    <p:sldId id="324" r:id="rId7"/>
    <p:sldId id="325" r:id="rId8"/>
    <p:sldId id="327" r:id="rId9"/>
    <p:sldId id="326" r:id="rId10"/>
    <p:sldId id="328" r:id="rId11"/>
    <p:sldId id="329" r:id="rId12"/>
    <p:sldId id="334" r:id="rId13"/>
    <p:sldId id="330" r:id="rId14"/>
    <p:sldId id="332" r:id="rId15"/>
    <p:sldId id="331" r:id="rId16"/>
    <p:sldId id="333" r:id="rId17"/>
    <p:sldId id="336" r:id="rId18"/>
    <p:sldId id="335" r:id="rId19"/>
    <p:sldId id="337" r:id="rId20"/>
    <p:sldId id="264" r:id="rId21"/>
    <p:sldId id="291" r:id="rId22"/>
    <p:sldId id="338" r:id="rId23"/>
    <p:sldId id="271" r:id="rId24"/>
    <p:sldId id="26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4"/>
    <p:restoredTop sz="84835"/>
  </p:normalViewPr>
  <p:slideViewPr>
    <p:cSldViewPr snapToGrid="0" snapToObjects="1">
      <p:cViewPr varScale="1">
        <p:scale>
          <a:sx n="53" d="100"/>
          <a:sy n="53" d="100"/>
        </p:scale>
        <p:origin x="168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5CC43-731F-084F-A1B1-D9B9891A0817}" type="datetimeFigureOut">
              <a:rPr lang="en-US" smtClean="0"/>
              <a:t>6/11/23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54B0F-F909-D442-8ED1-140544A4D8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49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6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568D-727F-3A45-BD12-4694607FD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039C9-F663-A842-BD73-2B3D5B667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C9EDB-0FD9-FF41-9E6D-F1F63574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A86E1-27F9-3241-9F20-2EE25107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6FA3-1A59-364D-A516-4798C61B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5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2A25-E618-0947-A302-6D8CB36C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49A9A-DAE1-DB4C-9EA0-F6D95DAE8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7EB16-D9A5-BA42-B270-E9895F69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38578-5778-3044-B7C5-E27F4FE6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E24E8-D78B-754A-9270-F80FC5FC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7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32E8D7-8461-0141-9286-68435D4C6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77AB6-0E6B-4A4E-9276-11E107792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7C1E3-A3B3-FA4A-A39F-FB06BE27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049AD-5FC6-F145-9DE5-537B33CB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34CF4-AF9F-F341-8655-72F26F46A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9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39AD-3985-8148-BC4C-6738017E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0A70-8F20-B64D-9E18-0D850CA7D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D57B1-BE49-D442-BF1B-6E6BDF0B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AACA0-D023-2D44-8BB4-816DDC68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20BB9-5871-264D-A501-4F6EA4EE5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C12BD6-07D3-F041-A59A-9B029A13A6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2732" y="5896655"/>
            <a:ext cx="1147762" cy="114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2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0408-ACD9-D341-A407-AC60BF0C5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31C94-6D94-ED4A-BD1B-29C91DEA2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557E7-62E7-4048-96A6-982999F9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09EC8-C399-934E-AF0A-A94912BB1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CC035-FF69-2C4B-BC0C-D216C340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1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4FD9-8B90-E743-B398-9A9CD0F8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FDE15-ADF6-824A-AAD2-6696F2C0A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2EE41-3E13-8F46-949C-C35478123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DF846-CCB2-4941-9434-B7A1F3AA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68C12-7766-0D4C-ACE5-E7D1601EA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7C92A-A852-D443-953C-C1179EDA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7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BAC6-BD18-8F4B-87EF-6F6E2F8FA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AF71F-4BDF-F349-A2EB-FC3126EE3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12A71-020C-7044-BCB0-0FDCA387A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E1DBA-D4FB-184E-8D42-32A7E7E6B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50CAB0-5406-D14D-8979-370B46094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751B6D-FD9E-0C41-9201-EB66C9A9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D04BD-35F4-9943-BF06-E0EC3842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9AEF12-2A9D-2A46-A153-477B67DA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8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074B-332C-4249-B090-635D445E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E594C2-A0E9-2749-B925-9D48CF66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A96BD-B489-1D49-A6D0-14AC8AFAB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3446F-8749-904B-85B2-A45F9853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4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67E30-445B-144E-85CD-00D7809B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EF9E4-DF33-A64E-B1ED-BB255CF8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B213C-6DA5-F34D-ADD7-96AFF8B7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4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5DBE-848C-A74E-BDC2-C011D96B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0D72C-5652-2740-AE30-0EC077A78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00A0F-1EB3-904C-B6A4-DD5A6FEF4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8D44C-EB58-C742-AF9D-6B08B23B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E25BE-7AAD-6249-83B2-765B7022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1FF23-9252-7641-B7EF-046992EA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7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12904-E832-2742-AA75-3B116162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E4317-28C2-CD49-AE14-4A1114B40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81E00-4629-074F-84E3-92074F601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FDE7B-8B82-5847-8CD4-9C93B6C47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BCC26-F73D-7244-9788-49EA029F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1F308-B476-6E43-A3C0-2D525868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4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8F0BE-BF0A-B242-BB8A-E6EDF7946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B8B48-2F22-5042-8753-72912406D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1919B-A2BD-544F-851D-F3F5B20B8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726A4-490C-9740-A1BE-3306EA400905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B4409-3E93-C343-96E8-844D47073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C3577-36FE-3546-9A77-4A6F71D2C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4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7C13D-DCD5-1248-BBB9-60272B5D83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Control </a:t>
            </a:r>
            <a:r>
              <a:rPr lang="en-US" b="1" dirty="0" err="1"/>
              <a:t>químico</a:t>
            </a:r>
            <a:r>
              <a:rPr lang="en-US" b="1" dirty="0"/>
              <a:t>, </a:t>
            </a:r>
            <a:r>
              <a:rPr lang="en-US" b="1" dirty="0" err="1"/>
              <a:t>Parte</a:t>
            </a:r>
            <a:r>
              <a:rPr lang="en-US" b="1" dirty="0"/>
              <a:t>  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F69CF-A8EC-4140-8A7B-9BEC3A2333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Módulo</a:t>
            </a:r>
            <a:r>
              <a:rPr lang="en-US" dirty="0"/>
              <a:t> de </a:t>
            </a:r>
            <a:r>
              <a:rPr lang="en-US" dirty="0" err="1"/>
              <a:t>aprendizaje</a:t>
            </a:r>
            <a:r>
              <a:rPr lang="en-US" dirty="0"/>
              <a:t> #6</a:t>
            </a:r>
          </a:p>
        </p:txBody>
      </p:sp>
    </p:spTree>
    <p:extLst>
      <p:ext uri="{BB962C8B-B14F-4D97-AF65-F5344CB8AC3E}">
        <p14:creationId xmlns:p14="http://schemas.microsoft.com/office/powerpoint/2010/main" val="2389539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395BB-452E-2E45-9135-32032A871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Pregunta</a:t>
            </a:r>
            <a:r>
              <a:rPr lang="en-US" b="1" dirty="0"/>
              <a:t> de debate: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9B2C0-D965-4945-9418-E41DFF0D7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cree que es </a:t>
            </a:r>
            <a:r>
              <a:rPr lang="en-US" dirty="0" err="1"/>
              <a:t>necesario</a:t>
            </a:r>
            <a:r>
              <a:rPr lang="en-US" dirty="0"/>
              <a:t> </a:t>
            </a:r>
            <a:r>
              <a:rPr lang="en-US" dirty="0" err="1"/>
              <a:t>calibrar</a:t>
            </a:r>
            <a:r>
              <a:rPr lang="en-US" dirty="0"/>
              <a:t> la </a:t>
            </a:r>
            <a:r>
              <a:rPr lang="en-US" dirty="0" err="1"/>
              <a:t>sonda</a:t>
            </a:r>
            <a:r>
              <a:rPr lang="en-US" dirty="0"/>
              <a:t> de </a:t>
            </a:r>
            <a:r>
              <a:rPr lang="en-US" dirty="0" err="1"/>
              <a:t>conductividad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83607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93E7A-6FD2-6241-825E-AD21319D1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-105829"/>
            <a:ext cx="10515600" cy="1325563"/>
          </a:xfrm>
        </p:spPr>
        <p:txBody>
          <a:bodyPr/>
          <a:lstStyle/>
          <a:p>
            <a:r>
              <a:rPr lang="en-US" b="1" dirty="0"/>
              <a:t>2) 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831C-E55F-2A45-9AD6-1FDA602C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59" y="556952"/>
            <a:ext cx="11687696" cy="5609670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b="1" dirty="0" err="1"/>
              <a:t>Notas</a:t>
            </a:r>
            <a:r>
              <a:rPr lang="en-US" b="1" dirty="0"/>
              <a:t>: </a:t>
            </a:r>
          </a:p>
          <a:p>
            <a:r>
              <a:rPr lang="en-US" dirty="0" err="1"/>
              <a:t>Realice</a:t>
            </a:r>
            <a:r>
              <a:rPr lang="en-US" dirty="0"/>
              <a:t> dos </a:t>
            </a:r>
            <a:r>
              <a:rPr lang="en-US" dirty="0" err="1"/>
              <a:t>mediciones</a:t>
            </a:r>
            <a:r>
              <a:rPr lang="en-US" dirty="0"/>
              <a:t>, la </a:t>
            </a:r>
            <a:r>
              <a:rPr lang="en-US" dirty="0" err="1"/>
              <a:t>regla</a:t>
            </a:r>
            <a:r>
              <a:rPr lang="en-US" dirty="0"/>
              <a:t> de </a:t>
            </a:r>
            <a:r>
              <a:rPr lang="en-US" dirty="0" err="1"/>
              <a:t>precisión</a:t>
            </a:r>
            <a:r>
              <a:rPr lang="en-US" dirty="0"/>
              <a:t> por </a:t>
            </a:r>
            <a:r>
              <a:rPr lang="en-US" dirty="0" err="1"/>
              <a:t>duplicado</a:t>
            </a:r>
            <a:r>
              <a:rPr lang="en-US" dirty="0"/>
              <a:t> para el pH es de 0,25 </a:t>
            </a:r>
            <a:r>
              <a:rPr lang="en-US" dirty="0" err="1"/>
              <a:t>unidades</a:t>
            </a:r>
            <a:r>
              <a:rPr lang="en-US" dirty="0"/>
              <a:t> </a:t>
            </a:r>
            <a:r>
              <a:rPr lang="en-US" dirty="0" err="1"/>
              <a:t>estándar</a:t>
            </a:r>
            <a:r>
              <a:rPr lang="en-US" dirty="0"/>
              <a:t> </a:t>
            </a:r>
          </a:p>
          <a:p>
            <a:r>
              <a:rPr lang="en-US" dirty="0" err="1"/>
              <a:t>Mantenga</a:t>
            </a:r>
            <a:r>
              <a:rPr lang="en-US" dirty="0"/>
              <a:t> el </a:t>
            </a:r>
            <a:r>
              <a:rPr lang="en-US" dirty="0" err="1"/>
              <a:t>frasco</a:t>
            </a:r>
            <a:r>
              <a:rPr lang="en-US" dirty="0"/>
              <a:t> de </a:t>
            </a:r>
            <a:r>
              <a:rPr lang="en-US" dirty="0" err="1"/>
              <a:t>reactivo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posición</a:t>
            </a:r>
            <a:r>
              <a:rPr lang="en-US" dirty="0"/>
              <a:t> vertical para </a:t>
            </a:r>
            <a:r>
              <a:rPr lang="en-US" dirty="0" err="1"/>
              <a:t>garantizar</a:t>
            </a:r>
            <a:r>
              <a:rPr lang="en-US" dirty="0"/>
              <a:t> </a:t>
            </a:r>
            <a:r>
              <a:rPr lang="en-US" dirty="0" err="1"/>
              <a:t>gotas</a:t>
            </a:r>
            <a:r>
              <a:rPr lang="en-US" dirty="0"/>
              <a:t> </a:t>
            </a:r>
            <a:r>
              <a:rPr lang="en-US" dirty="0" err="1"/>
              <a:t>uniformes</a:t>
            </a:r>
            <a:r>
              <a:rPr lang="en-US" dirty="0"/>
              <a:t> </a:t>
            </a:r>
          </a:p>
          <a:p>
            <a:r>
              <a:rPr lang="en-US" dirty="0" err="1"/>
              <a:t>Utilice</a:t>
            </a:r>
            <a:r>
              <a:rPr lang="en-US" dirty="0"/>
              <a:t> un </a:t>
            </a:r>
            <a:r>
              <a:rPr lang="en-US" dirty="0" err="1"/>
              <a:t>fondo</a:t>
            </a:r>
            <a:r>
              <a:rPr lang="en-US" dirty="0"/>
              <a:t> </a:t>
            </a:r>
            <a:r>
              <a:rPr lang="en-US" dirty="0" err="1"/>
              <a:t>blanco</a:t>
            </a:r>
            <a:r>
              <a:rPr lang="en-US" dirty="0"/>
              <a:t> y </a:t>
            </a:r>
            <a:r>
              <a:rPr lang="en-US" dirty="0" err="1"/>
              <a:t>vea</a:t>
            </a:r>
            <a:r>
              <a:rPr lang="en-US" dirty="0"/>
              <a:t> la </a:t>
            </a:r>
            <a:r>
              <a:rPr lang="en-US" dirty="0" err="1"/>
              <a:t>caja</a:t>
            </a:r>
            <a:r>
              <a:rPr lang="en-US" dirty="0"/>
              <a:t> del </a:t>
            </a:r>
            <a:r>
              <a:rPr lang="en-US" dirty="0" err="1"/>
              <a:t>comparador</a:t>
            </a:r>
            <a:r>
              <a:rPr lang="en-US" dirty="0"/>
              <a:t> con la luz </a:t>
            </a:r>
            <a:r>
              <a:rPr lang="en-US" dirty="0" err="1"/>
              <a:t>brillando</a:t>
            </a:r>
            <a:r>
              <a:rPr lang="en-US" dirty="0"/>
              <a:t> por </a:t>
            </a:r>
            <a:r>
              <a:rPr lang="en-US" dirty="0" err="1"/>
              <a:t>encima</a:t>
            </a:r>
            <a:r>
              <a:rPr lang="en-US" dirty="0"/>
              <a:t> de sus </a:t>
            </a:r>
            <a:r>
              <a:rPr lang="en-US" dirty="0" err="1"/>
              <a:t>hombros</a:t>
            </a:r>
            <a:r>
              <a:rPr lang="en-US" dirty="0"/>
              <a:t> </a:t>
            </a:r>
            <a:r>
              <a:rPr lang="en-US" dirty="0" err="1"/>
              <a:t>hacia</a:t>
            </a:r>
            <a:r>
              <a:rPr lang="en-US" dirty="0"/>
              <a:t> el </a:t>
            </a:r>
            <a:r>
              <a:rPr lang="en-US" dirty="0" err="1"/>
              <a:t>comparador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Instrucciones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Enjuague</a:t>
            </a:r>
            <a:r>
              <a:rPr lang="en-US" dirty="0"/>
              <a:t> dos </a:t>
            </a:r>
            <a:r>
              <a:rPr lang="en-US" dirty="0" err="1"/>
              <a:t>veces</a:t>
            </a:r>
            <a:r>
              <a:rPr lang="en-US" dirty="0"/>
              <a:t> dos </a:t>
            </a:r>
            <a:r>
              <a:rPr lang="en-US" dirty="0" err="1"/>
              <a:t>pequeños</a:t>
            </a:r>
            <a:r>
              <a:rPr lang="en-US" dirty="0"/>
              <a:t> </a:t>
            </a:r>
            <a:r>
              <a:rPr lang="en-US" dirty="0" err="1"/>
              <a:t>tubos</a:t>
            </a:r>
            <a:r>
              <a:rPr lang="en-US" dirty="0"/>
              <a:t> de </a:t>
            </a:r>
            <a:r>
              <a:rPr lang="en-US" dirty="0" err="1"/>
              <a:t>vidrio</a:t>
            </a:r>
            <a:r>
              <a:rPr lang="en-US" dirty="0"/>
              <a:t> con </a:t>
            </a:r>
            <a:r>
              <a:rPr lang="en-US" dirty="0" err="1"/>
              <a:t>agua</a:t>
            </a:r>
            <a:r>
              <a:rPr lang="en-US" dirty="0"/>
              <a:t> de </a:t>
            </a:r>
            <a:r>
              <a:rPr lang="en-US" dirty="0" err="1"/>
              <a:t>muestra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Llene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tubo</a:t>
            </a:r>
            <a:r>
              <a:rPr lang="en-US" dirty="0"/>
              <a:t> hasta la </a:t>
            </a:r>
            <a:r>
              <a:rPr lang="en-US" dirty="0" err="1"/>
              <a:t>línea</a:t>
            </a:r>
            <a:r>
              <a:rPr lang="en-US" dirty="0"/>
              <a:t> de 5 mL con </a:t>
            </a:r>
            <a:r>
              <a:rPr lang="en-US" dirty="0" err="1"/>
              <a:t>agua</a:t>
            </a:r>
            <a:r>
              <a:rPr lang="en-US" dirty="0"/>
              <a:t> de </a:t>
            </a:r>
            <a:r>
              <a:rPr lang="en-US" dirty="0" err="1"/>
              <a:t>muestra</a:t>
            </a:r>
            <a:r>
              <a:rPr lang="en-US" dirty="0"/>
              <a:t>. </a:t>
            </a:r>
            <a:r>
              <a:rPr lang="en-US" u="sng" dirty="0"/>
              <a:t>Si </a:t>
            </a:r>
            <a:r>
              <a:rPr lang="en-US" u="sng" dirty="0" err="1"/>
              <a:t>utiliza</a:t>
            </a:r>
            <a:r>
              <a:rPr lang="en-US" u="sng" dirty="0"/>
              <a:t> el test de pH octa-slide 2 viewer, </a:t>
            </a:r>
            <a:r>
              <a:rPr lang="en-US" u="sng" dirty="0" err="1"/>
              <a:t>llene</a:t>
            </a:r>
            <a:r>
              <a:rPr lang="en-US" u="sng" dirty="0"/>
              <a:t> </a:t>
            </a:r>
            <a:r>
              <a:rPr lang="en-US" u="sng" dirty="0" err="1"/>
              <a:t>cada</a:t>
            </a:r>
            <a:r>
              <a:rPr lang="en-US" u="sng" dirty="0"/>
              <a:t> </a:t>
            </a:r>
            <a:r>
              <a:rPr lang="en-US" u="sng" dirty="0" err="1"/>
              <a:t>tubo</a:t>
            </a:r>
            <a:r>
              <a:rPr lang="en-US" u="sng" dirty="0"/>
              <a:t> hasta la </a:t>
            </a:r>
            <a:r>
              <a:rPr lang="en-US" u="sng" dirty="0" err="1"/>
              <a:t>línea</a:t>
            </a:r>
            <a:r>
              <a:rPr lang="en-US" u="sng" dirty="0"/>
              <a:t> de 10 mL y </a:t>
            </a:r>
            <a:r>
              <a:rPr lang="en-US" u="sng" dirty="0" err="1"/>
              <a:t>continúe</a:t>
            </a:r>
            <a:r>
              <a:rPr lang="en-US" u="sng" dirty="0"/>
              <a:t> con el </a:t>
            </a:r>
            <a:r>
              <a:rPr lang="en-US" u="sng" dirty="0" err="1"/>
              <a:t>siguiente</a:t>
            </a:r>
            <a:r>
              <a:rPr lang="en-US" u="sng" dirty="0"/>
              <a:t> paso. </a:t>
            </a:r>
            <a:r>
              <a:rPr lang="en-US" u="sng" dirty="0" err="1"/>
              <a:t>Llene</a:t>
            </a:r>
            <a:r>
              <a:rPr lang="en-US" u="sng" dirty="0"/>
              <a:t> el </a:t>
            </a:r>
            <a:r>
              <a:rPr lang="en-US" u="sng" dirty="0" err="1"/>
              <a:t>tubo</a:t>
            </a:r>
            <a:r>
              <a:rPr lang="en-US" u="sng" dirty="0"/>
              <a:t> </a:t>
            </a:r>
            <a:r>
              <a:rPr lang="en-US" u="sng" dirty="0" err="1"/>
              <a:t>en</a:t>
            </a:r>
            <a:r>
              <a:rPr lang="en-US" u="sng" dirty="0"/>
              <a:t> </a:t>
            </a:r>
            <a:r>
              <a:rPr lang="en-US" u="sng" dirty="0" err="1"/>
              <a:t>exceso</a:t>
            </a:r>
            <a:r>
              <a:rPr lang="en-US" u="sng" dirty="0"/>
              <a:t> y "</a:t>
            </a:r>
            <a:r>
              <a:rPr lang="en-US" u="sng" dirty="0" err="1"/>
              <a:t>sacuda</a:t>
            </a:r>
            <a:r>
              <a:rPr lang="en-US" u="sng" dirty="0"/>
              <a:t>" el </a:t>
            </a:r>
            <a:r>
              <a:rPr lang="en-US" u="sng" dirty="0" err="1"/>
              <a:t>exceso</a:t>
            </a:r>
            <a:r>
              <a:rPr lang="en-US" u="sng" dirty="0"/>
              <a:t> de </a:t>
            </a:r>
            <a:r>
              <a:rPr lang="en-US" u="sng" dirty="0" err="1"/>
              <a:t>agua</a:t>
            </a:r>
            <a:r>
              <a:rPr lang="en-US" u="sng" dirty="0"/>
              <a:t>. </a:t>
            </a:r>
            <a:r>
              <a:rPr lang="en-US" u="sng" dirty="0" err="1"/>
              <a:t>Asegúrese</a:t>
            </a:r>
            <a:r>
              <a:rPr lang="en-US" u="sng" dirty="0"/>
              <a:t> de que el </a:t>
            </a:r>
            <a:r>
              <a:rPr lang="en-US" u="sng" dirty="0" err="1"/>
              <a:t>menisco</a:t>
            </a:r>
            <a:r>
              <a:rPr lang="en-US" u="sng" dirty="0"/>
              <a:t> </a:t>
            </a:r>
            <a:r>
              <a:rPr lang="en-US" u="sng" dirty="0" err="1"/>
              <a:t>está</a:t>
            </a:r>
            <a:r>
              <a:rPr lang="en-US" u="sng" dirty="0"/>
              <a:t> </a:t>
            </a:r>
            <a:r>
              <a:rPr lang="en-US" u="sng" dirty="0" err="1"/>
              <a:t>en</a:t>
            </a:r>
            <a:r>
              <a:rPr lang="en-US" u="sng" dirty="0"/>
              <a:t> la </a:t>
            </a:r>
            <a:r>
              <a:rPr lang="en-US" u="sng" dirty="0" err="1"/>
              <a:t>línea</a:t>
            </a:r>
            <a:r>
              <a:rPr lang="en-US" u="sng" dirty="0"/>
              <a:t> de </a:t>
            </a:r>
            <a:r>
              <a:rPr lang="en-US" u="sng" dirty="0" err="1"/>
              <a:t>llenado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Añada</a:t>
            </a:r>
            <a:r>
              <a:rPr lang="en-US" dirty="0"/>
              <a:t> 10 </a:t>
            </a:r>
            <a:r>
              <a:rPr lang="en-US" dirty="0" err="1"/>
              <a:t>gotas</a:t>
            </a:r>
            <a:r>
              <a:rPr lang="en-US" dirty="0"/>
              <a:t> del </a:t>
            </a:r>
            <a:r>
              <a:rPr lang="en-US" dirty="0" err="1"/>
              <a:t>indicador</a:t>
            </a:r>
            <a:r>
              <a:rPr lang="en-US" dirty="0"/>
              <a:t> de pH de </a:t>
            </a:r>
            <a:r>
              <a:rPr lang="en-US" dirty="0" err="1"/>
              <a:t>amplio</a:t>
            </a:r>
            <a:r>
              <a:rPr lang="en-US" dirty="0"/>
              <a:t> </a:t>
            </a:r>
            <a:r>
              <a:rPr lang="en-US" dirty="0" err="1"/>
              <a:t>rango</a:t>
            </a:r>
            <a:r>
              <a:rPr lang="en-US" dirty="0"/>
              <a:t> 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tubo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Tapar</a:t>
            </a:r>
            <a:r>
              <a:rPr lang="en-US" dirty="0"/>
              <a:t> e </a:t>
            </a:r>
            <a:r>
              <a:rPr lang="en-US" dirty="0" err="1"/>
              <a:t>invertir</a:t>
            </a:r>
            <a:r>
              <a:rPr lang="en-US" dirty="0"/>
              <a:t> </a:t>
            </a:r>
            <a:r>
              <a:rPr lang="en-US" dirty="0" err="1"/>
              <a:t>suavemente</a:t>
            </a:r>
            <a:r>
              <a:rPr lang="en-US" dirty="0"/>
              <a:t> los </a:t>
            </a:r>
            <a:r>
              <a:rPr lang="en-US" dirty="0" err="1"/>
              <a:t>tubos</a:t>
            </a:r>
            <a:r>
              <a:rPr lang="en-US" dirty="0"/>
              <a:t>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veces</a:t>
            </a:r>
            <a:r>
              <a:rPr lang="en-US" dirty="0"/>
              <a:t> para </a:t>
            </a:r>
            <a:r>
              <a:rPr lang="en-US" dirty="0" err="1"/>
              <a:t>asegurar</a:t>
            </a:r>
            <a:r>
              <a:rPr lang="en-US" dirty="0"/>
              <a:t> la </a:t>
            </a:r>
            <a:r>
              <a:rPr lang="en-US" dirty="0" err="1"/>
              <a:t>mezcla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US" dirty="0" err="1"/>
              <a:t>Utilizar</a:t>
            </a:r>
            <a:r>
              <a:rPr lang="en-US" dirty="0"/>
              <a:t> las </a:t>
            </a:r>
            <a:r>
              <a:rPr lang="en-US" dirty="0" err="1"/>
              <a:t>cajas</a:t>
            </a:r>
            <a:r>
              <a:rPr lang="en-US" dirty="0"/>
              <a:t> </a:t>
            </a:r>
            <a:r>
              <a:rPr lang="en-US" dirty="0" err="1"/>
              <a:t>comparadoras</a:t>
            </a:r>
            <a:r>
              <a:rPr lang="en-US" dirty="0"/>
              <a:t> de color para </a:t>
            </a:r>
            <a:r>
              <a:rPr lang="en-US" dirty="0" err="1"/>
              <a:t>determinar</a:t>
            </a:r>
            <a:r>
              <a:rPr lang="en-US" dirty="0"/>
              <a:t> el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pH.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6. Registrar el pH con una </a:t>
            </a:r>
            <a:r>
              <a:rPr lang="en-US" dirty="0" err="1"/>
              <a:t>precisión</a:t>
            </a:r>
            <a:r>
              <a:rPr lang="en-US" dirty="0"/>
              <a:t> de 0,25 </a:t>
            </a:r>
            <a:r>
              <a:rPr lang="en-US" dirty="0" err="1"/>
              <a:t>unidades</a:t>
            </a:r>
            <a:r>
              <a:rPr lang="en-US" dirty="0"/>
              <a:t> </a:t>
            </a:r>
            <a:r>
              <a:rPr lang="en-US" dirty="0" err="1"/>
              <a:t>estándar</a:t>
            </a:r>
            <a:r>
              <a:rPr lang="en-US" dirty="0"/>
              <a:t>. </a:t>
            </a:r>
            <a:r>
              <a:rPr lang="en-US" dirty="0">
                <a:highlight>
                  <a:srgbClr val="FFFF00"/>
                </a:highlight>
              </a:rPr>
              <a:t>**</a:t>
            </a:r>
            <a:r>
              <a:rPr lang="en-US" dirty="0" err="1">
                <a:highlight>
                  <a:srgbClr val="FFFF00"/>
                </a:highlight>
              </a:rPr>
              <a:t>Vierta</a:t>
            </a:r>
            <a:r>
              <a:rPr lang="en-US" dirty="0">
                <a:highlight>
                  <a:srgbClr val="FFFF00"/>
                </a:highlight>
              </a:rPr>
              <a:t> la </a:t>
            </a:r>
            <a:r>
              <a:rPr lang="en-US" dirty="0" err="1">
                <a:highlight>
                  <a:srgbClr val="FFFF00"/>
                </a:highlight>
              </a:rPr>
              <a:t>muestra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en</a:t>
            </a:r>
            <a:r>
              <a:rPr lang="en-US" dirty="0">
                <a:highlight>
                  <a:srgbClr val="FFFF00"/>
                </a:highlight>
              </a:rPr>
              <a:t> la </a:t>
            </a:r>
            <a:r>
              <a:rPr lang="en-US" dirty="0" err="1">
                <a:highlight>
                  <a:srgbClr val="FFFF00"/>
                </a:highlight>
              </a:rPr>
              <a:t>jarra</a:t>
            </a:r>
            <a:r>
              <a:rPr lang="en-US" dirty="0">
                <a:highlight>
                  <a:srgbClr val="FFFF00"/>
                </a:highlight>
              </a:rPr>
              <a:t> de </a:t>
            </a:r>
            <a:r>
              <a:rPr lang="en-US" dirty="0" err="1">
                <a:highlight>
                  <a:srgbClr val="FFFF00"/>
                </a:highlight>
              </a:rPr>
              <a:t>residuos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7. </a:t>
            </a:r>
            <a:r>
              <a:rPr lang="en-US" dirty="0" err="1"/>
              <a:t>Enjuague</a:t>
            </a:r>
            <a:r>
              <a:rPr lang="en-US" dirty="0"/>
              <a:t> los </a:t>
            </a:r>
            <a:r>
              <a:rPr lang="en-US" dirty="0" err="1"/>
              <a:t>frascos</a:t>
            </a:r>
            <a:r>
              <a:rPr lang="en-US" dirty="0"/>
              <a:t> de </a:t>
            </a:r>
            <a:r>
              <a:rPr lang="en-US" dirty="0" err="1"/>
              <a:t>vidrio</a:t>
            </a:r>
            <a:r>
              <a:rPr lang="en-US" dirty="0"/>
              <a:t> y las tapas con </a:t>
            </a:r>
            <a:r>
              <a:rPr lang="en-US" dirty="0" err="1"/>
              <a:t>agua</a:t>
            </a:r>
            <a:r>
              <a:rPr lang="en-US" dirty="0"/>
              <a:t> </a:t>
            </a:r>
            <a:r>
              <a:rPr lang="en-US" dirty="0" err="1"/>
              <a:t>destilada</a:t>
            </a:r>
            <a:r>
              <a:rPr lang="en-US" dirty="0"/>
              <a:t> para que </a:t>
            </a:r>
            <a:r>
              <a:rPr lang="en-US" dirty="0" err="1"/>
              <a:t>estén</a:t>
            </a:r>
            <a:r>
              <a:rPr lang="en-US" dirty="0"/>
              <a:t> </a:t>
            </a:r>
            <a:r>
              <a:rPr lang="en-US" dirty="0" err="1"/>
              <a:t>listos</a:t>
            </a:r>
            <a:r>
              <a:rPr lang="en-US" dirty="0"/>
              <a:t> para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próximo</a:t>
            </a:r>
            <a:r>
              <a:rPr lang="en-US" dirty="0"/>
              <a:t> </a:t>
            </a:r>
            <a:r>
              <a:rPr lang="en-US" dirty="0" err="1"/>
              <a:t>evento</a:t>
            </a:r>
            <a:r>
              <a:rPr lang="en-US" dirty="0"/>
              <a:t> de </a:t>
            </a:r>
            <a:r>
              <a:rPr lang="en-US" dirty="0" err="1"/>
              <a:t>muestreo</a:t>
            </a:r>
            <a:r>
              <a:rPr lang="en-US" dirty="0"/>
              <a:t>. **</a:t>
            </a:r>
            <a:r>
              <a:rPr lang="en-US" dirty="0" err="1">
                <a:highlight>
                  <a:srgbClr val="FFFF00"/>
                </a:highlight>
              </a:rPr>
              <a:t>Vierta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cualquier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residuo</a:t>
            </a:r>
            <a:r>
              <a:rPr lang="en-US" dirty="0">
                <a:highlight>
                  <a:srgbClr val="FFFF00"/>
                </a:highlight>
              </a:rPr>
              <a:t> de </a:t>
            </a:r>
            <a:r>
              <a:rPr lang="en-US" dirty="0" err="1">
                <a:highlight>
                  <a:srgbClr val="FFFF00"/>
                </a:highlight>
              </a:rPr>
              <a:t>muestra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en</a:t>
            </a:r>
            <a:r>
              <a:rPr lang="en-US" dirty="0">
                <a:highlight>
                  <a:srgbClr val="FFFF00"/>
                </a:highlight>
              </a:rPr>
              <a:t> la </a:t>
            </a:r>
            <a:r>
              <a:rPr lang="en-US" dirty="0" err="1">
                <a:highlight>
                  <a:srgbClr val="FFFF00"/>
                </a:highlight>
              </a:rPr>
              <a:t>jarra</a:t>
            </a:r>
            <a:r>
              <a:rPr lang="en-US" dirty="0">
                <a:highlight>
                  <a:srgbClr val="FFFF00"/>
                </a:highlight>
              </a:rPr>
              <a:t> de </a:t>
            </a:r>
            <a:r>
              <a:rPr lang="en-US" dirty="0" err="1">
                <a:highlight>
                  <a:srgbClr val="FFFF00"/>
                </a:highlight>
              </a:rPr>
              <a:t>residuos</a:t>
            </a:r>
            <a:r>
              <a:rPr lang="en-US" dirty="0"/>
              <a:t>.</a:t>
            </a:r>
            <a:endParaRPr lang="en-US" sz="33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04571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395BB-452E-2E45-9135-32032A871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Pregunta</a:t>
            </a:r>
            <a:r>
              <a:rPr lang="en-US" b="1" dirty="0"/>
              <a:t> de debate: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9B2C0-D965-4945-9418-E41DFF0D7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cree que se </a:t>
            </a:r>
            <a:r>
              <a:rPr lang="en-US" dirty="0" err="1"/>
              <a:t>nos</a:t>
            </a:r>
            <a:r>
              <a:rPr lang="en-US" dirty="0"/>
              <a:t> indica que </a:t>
            </a:r>
            <a:r>
              <a:rPr lang="en-US" dirty="0" err="1"/>
              <a:t>midamos</a:t>
            </a:r>
            <a:r>
              <a:rPr lang="en-US" dirty="0"/>
              <a:t> el pH dos </a:t>
            </a:r>
            <a:r>
              <a:rPr lang="en-US" dirty="0" err="1"/>
              <a:t>veces</a:t>
            </a:r>
            <a:r>
              <a:rPr lang="en-US" dirty="0"/>
              <a:t> 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 de una)?</a:t>
            </a:r>
          </a:p>
        </p:txBody>
      </p:sp>
    </p:spTree>
    <p:extLst>
      <p:ext uri="{BB962C8B-B14F-4D97-AF65-F5344CB8AC3E}">
        <p14:creationId xmlns:p14="http://schemas.microsoft.com/office/powerpoint/2010/main" val="2812635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93E7A-6FD2-6241-825E-AD21319D1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3) </a:t>
            </a:r>
            <a:r>
              <a:rPr lang="en-US" b="1" dirty="0" err="1"/>
              <a:t>Oxígeno</a:t>
            </a:r>
            <a:r>
              <a:rPr lang="en-US" b="1" dirty="0"/>
              <a:t> </a:t>
            </a:r>
            <a:r>
              <a:rPr lang="en-US" b="1" dirty="0" err="1"/>
              <a:t>disuelto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831C-E55F-2A45-9AD6-1FDA602C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33" y="955963"/>
            <a:ext cx="10515600" cy="5124018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b="1" dirty="0" err="1"/>
              <a:t>Notas</a:t>
            </a:r>
            <a:r>
              <a:rPr lang="en-US" b="1" dirty="0"/>
              <a:t>: </a:t>
            </a:r>
          </a:p>
          <a:p>
            <a:r>
              <a:rPr lang="en-US" dirty="0"/>
              <a:t>Tome dos </a:t>
            </a:r>
            <a:r>
              <a:rPr lang="en-US" dirty="0" err="1"/>
              <a:t>medidas</a:t>
            </a:r>
            <a:r>
              <a:rPr lang="en-US" dirty="0"/>
              <a:t> para el </a:t>
            </a:r>
            <a:r>
              <a:rPr lang="en-US" dirty="0" err="1"/>
              <a:t>oxígeno</a:t>
            </a:r>
            <a:r>
              <a:rPr lang="en-US" dirty="0"/>
              <a:t> </a:t>
            </a:r>
            <a:r>
              <a:rPr lang="en-US" dirty="0" err="1"/>
              <a:t>disuelto</a:t>
            </a:r>
            <a:r>
              <a:rPr lang="en-US" dirty="0"/>
              <a:t>, la </a:t>
            </a:r>
            <a:r>
              <a:rPr lang="en-US" dirty="0" err="1"/>
              <a:t>regla</a:t>
            </a:r>
            <a:r>
              <a:rPr lang="en-US" dirty="0"/>
              <a:t> de </a:t>
            </a:r>
            <a:r>
              <a:rPr lang="en-US" dirty="0" err="1"/>
              <a:t>precisión</a:t>
            </a:r>
            <a:r>
              <a:rPr lang="en-US" dirty="0"/>
              <a:t> de </a:t>
            </a:r>
            <a:r>
              <a:rPr lang="en-US" dirty="0" err="1"/>
              <a:t>duplicado</a:t>
            </a:r>
            <a:r>
              <a:rPr lang="en-US" dirty="0"/>
              <a:t> para el </a:t>
            </a:r>
            <a:r>
              <a:rPr lang="en-US" dirty="0" err="1"/>
              <a:t>oxígeno</a:t>
            </a:r>
            <a:r>
              <a:rPr lang="en-US" dirty="0"/>
              <a:t> </a:t>
            </a:r>
            <a:r>
              <a:rPr lang="en-US" dirty="0" err="1"/>
              <a:t>disuelto</a:t>
            </a:r>
            <a:r>
              <a:rPr lang="en-US" dirty="0"/>
              <a:t> es +/- 0,6 mg/L </a:t>
            </a:r>
          </a:p>
          <a:p>
            <a:r>
              <a:rPr lang="en-US" dirty="0" err="1"/>
              <a:t>Mantenga</a:t>
            </a:r>
            <a:r>
              <a:rPr lang="en-US" dirty="0"/>
              <a:t> las </a:t>
            </a:r>
            <a:r>
              <a:rPr lang="en-US" dirty="0" err="1"/>
              <a:t>botellas</a:t>
            </a:r>
            <a:r>
              <a:rPr lang="en-US" dirty="0"/>
              <a:t> de </a:t>
            </a:r>
            <a:r>
              <a:rPr lang="en-US" dirty="0" err="1"/>
              <a:t>reactivo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posición</a:t>
            </a:r>
            <a:r>
              <a:rPr lang="en-US" dirty="0"/>
              <a:t> vertical para </a:t>
            </a:r>
            <a:r>
              <a:rPr lang="en-US" dirty="0" err="1"/>
              <a:t>asegurar</a:t>
            </a:r>
            <a:r>
              <a:rPr lang="en-US" dirty="0"/>
              <a:t> </a:t>
            </a:r>
            <a:r>
              <a:rPr lang="en-US" dirty="0" err="1"/>
              <a:t>gotas</a:t>
            </a:r>
            <a:r>
              <a:rPr lang="en-US" dirty="0"/>
              <a:t> </a:t>
            </a:r>
            <a:r>
              <a:rPr lang="en-US" dirty="0" err="1"/>
              <a:t>uniformes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A- </a:t>
            </a:r>
            <a:r>
              <a:rPr lang="en-US" b="1" dirty="0" err="1"/>
              <a:t>Recoja</a:t>
            </a:r>
            <a:r>
              <a:rPr lang="en-US" b="1" dirty="0"/>
              <a:t> dos </a:t>
            </a:r>
            <a:r>
              <a:rPr lang="en-US" b="1" dirty="0" err="1"/>
              <a:t>muestras</a:t>
            </a:r>
            <a:r>
              <a:rPr lang="en-US" b="1" dirty="0"/>
              <a:t> </a:t>
            </a:r>
            <a:r>
              <a:rPr lang="en-US" b="1" dirty="0" err="1"/>
              <a:t>replicadas</a:t>
            </a:r>
            <a:r>
              <a:rPr lang="en-US" b="1" dirty="0"/>
              <a:t> para </a:t>
            </a:r>
            <a:r>
              <a:rPr lang="en-US" b="1" dirty="0" err="1"/>
              <a:t>asegurar</a:t>
            </a:r>
            <a:r>
              <a:rPr lang="en-US" b="1" dirty="0"/>
              <a:t> la </a:t>
            </a:r>
            <a:r>
              <a:rPr lang="en-US" b="1" dirty="0" err="1"/>
              <a:t>precisión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Utilizando</a:t>
            </a:r>
            <a:r>
              <a:rPr lang="en-US" dirty="0"/>
              <a:t> las dos </a:t>
            </a:r>
            <a:r>
              <a:rPr lang="en-US" dirty="0" err="1"/>
              <a:t>botellas</a:t>
            </a:r>
            <a:r>
              <a:rPr lang="en-US" dirty="0"/>
              <a:t> de </a:t>
            </a:r>
            <a:r>
              <a:rPr lang="en-US" dirty="0" err="1"/>
              <a:t>muestra</a:t>
            </a:r>
            <a:r>
              <a:rPr lang="en-US" dirty="0"/>
              <a:t> de </a:t>
            </a:r>
            <a:r>
              <a:rPr lang="en-US" dirty="0" err="1"/>
              <a:t>oxígeno</a:t>
            </a:r>
            <a:r>
              <a:rPr lang="en-US" dirty="0"/>
              <a:t> </a:t>
            </a:r>
            <a:r>
              <a:rPr lang="en-US" dirty="0" err="1"/>
              <a:t>disuelto</a:t>
            </a:r>
            <a:r>
              <a:rPr lang="en-US" dirty="0"/>
              <a:t> de </a:t>
            </a:r>
            <a:r>
              <a:rPr lang="en-US" dirty="0" err="1"/>
              <a:t>su</a:t>
            </a:r>
            <a:r>
              <a:rPr lang="en-US" dirty="0"/>
              <a:t> kit, retire los </a:t>
            </a:r>
            <a:r>
              <a:rPr lang="en-US" dirty="0" err="1"/>
              <a:t>tapones</a:t>
            </a:r>
            <a:r>
              <a:rPr lang="en-US" dirty="0"/>
              <a:t> y </a:t>
            </a:r>
            <a:r>
              <a:rPr lang="en-US" dirty="0" err="1"/>
              <a:t>enjuague</a:t>
            </a:r>
            <a:r>
              <a:rPr lang="en-US" dirty="0"/>
              <a:t> las </a:t>
            </a:r>
            <a:r>
              <a:rPr lang="en-US" dirty="0" err="1"/>
              <a:t>botellas</a:t>
            </a:r>
            <a:r>
              <a:rPr lang="en-US" dirty="0"/>
              <a:t> dos </a:t>
            </a:r>
            <a:r>
              <a:rPr lang="en-US" dirty="0" err="1"/>
              <a:t>veces</a:t>
            </a:r>
            <a:r>
              <a:rPr lang="en-US" dirty="0"/>
              <a:t> con </a:t>
            </a:r>
            <a:r>
              <a:rPr lang="en-US" dirty="0" err="1"/>
              <a:t>agua</a:t>
            </a:r>
            <a:r>
              <a:rPr lang="en-US" dirty="0"/>
              <a:t> </a:t>
            </a:r>
            <a:r>
              <a:rPr lang="en-US" dirty="0" err="1"/>
              <a:t>corriente</a:t>
            </a:r>
            <a:r>
              <a:rPr lang="en-US" dirty="0"/>
              <a:t>. 2. </a:t>
            </a:r>
            <a:r>
              <a:rPr lang="en-US" dirty="0" err="1"/>
              <a:t>En</a:t>
            </a:r>
            <a:r>
              <a:rPr lang="en-US" dirty="0"/>
              <a:t> una zona bien </a:t>
            </a:r>
            <a:r>
              <a:rPr lang="en-US" dirty="0" err="1"/>
              <a:t>mezclada</a:t>
            </a:r>
            <a:r>
              <a:rPr lang="en-US" dirty="0"/>
              <a:t> del arroyo, </a:t>
            </a:r>
            <a:r>
              <a:rPr lang="en-US" dirty="0" err="1"/>
              <a:t>sostenga</a:t>
            </a:r>
            <a:r>
              <a:rPr lang="en-US" dirty="0"/>
              <a:t> ambas </a:t>
            </a:r>
            <a:r>
              <a:rPr lang="en-US" dirty="0" err="1"/>
              <a:t>botellas</a:t>
            </a:r>
            <a:r>
              <a:rPr lang="en-US" dirty="0"/>
              <a:t> bajo el </a:t>
            </a:r>
            <a:r>
              <a:rPr lang="en-US" dirty="0" err="1"/>
              <a:t>agua</a:t>
            </a:r>
            <a:r>
              <a:rPr lang="en-US" dirty="0"/>
              <a:t> y </a:t>
            </a:r>
            <a:r>
              <a:rPr lang="en-US" dirty="0" err="1"/>
              <a:t>llénelas</a:t>
            </a:r>
            <a:r>
              <a:rPr lang="en-US" dirty="0"/>
              <a:t> con </a:t>
            </a:r>
            <a:r>
              <a:rPr lang="en-US" dirty="0" err="1"/>
              <a:t>cuidado</a:t>
            </a:r>
            <a:r>
              <a:rPr lang="en-US" dirty="0"/>
              <a:t> </a:t>
            </a:r>
            <a:r>
              <a:rPr lang="en-US" dirty="0" err="1"/>
              <a:t>completamente</a:t>
            </a:r>
            <a:r>
              <a:rPr lang="en-US" dirty="0"/>
              <a:t> con </a:t>
            </a:r>
            <a:r>
              <a:rPr lang="en-US" dirty="0" err="1"/>
              <a:t>agua</a:t>
            </a:r>
            <a:r>
              <a:rPr lang="en-US" dirty="0"/>
              <a:t>,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atrapar</a:t>
            </a:r>
            <a:r>
              <a:rPr lang="en-US" dirty="0"/>
              <a:t> </a:t>
            </a:r>
            <a:r>
              <a:rPr lang="en-US" dirty="0" err="1"/>
              <a:t>burbujas</a:t>
            </a:r>
            <a:r>
              <a:rPr lang="en-US" dirty="0"/>
              <a:t> de </a:t>
            </a:r>
            <a:r>
              <a:rPr lang="en-US" dirty="0" err="1"/>
              <a:t>aire</a:t>
            </a:r>
            <a:r>
              <a:rPr lang="en-US" dirty="0"/>
              <a:t> o </a:t>
            </a:r>
            <a:r>
              <a:rPr lang="en-US" dirty="0" err="1"/>
              <a:t>burbujear</a:t>
            </a:r>
            <a:r>
              <a:rPr lang="en-US" dirty="0"/>
              <a:t> </a:t>
            </a:r>
            <a:r>
              <a:rPr lang="en-US" dirty="0" err="1"/>
              <a:t>aire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muestra</a:t>
            </a:r>
            <a:r>
              <a:rPr lang="en-US" dirty="0"/>
              <a:t> (que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añadir</a:t>
            </a:r>
            <a:r>
              <a:rPr lang="en-US" dirty="0"/>
              <a:t> </a:t>
            </a:r>
            <a:r>
              <a:rPr lang="en-US" dirty="0" err="1"/>
              <a:t>oxígeno</a:t>
            </a:r>
            <a:r>
              <a:rPr lang="en-US" dirty="0"/>
              <a:t> </a:t>
            </a:r>
            <a:r>
              <a:rPr lang="en-US" dirty="0" err="1"/>
              <a:t>disuelto</a:t>
            </a:r>
            <a:r>
              <a:rPr lang="en-US" dirty="0"/>
              <a:t>) y tape bajo el </a:t>
            </a:r>
            <a:r>
              <a:rPr lang="en-US" dirty="0" err="1"/>
              <a:t>agua</a:t>
            </a:r>
            <a:r>
              <a:rPr lang="en-US" dirty="0"/>
              <a:t>. Evite </a:t>
            </a:r>
            <a:r>
              <a:rPr lang="en-US" dirty="0" err="1"/>
              <a:t>recoger</a:t>
            </a:r>
            <a:r>
              <a:rPr lang="en-US" dirty="0"/>
              <a:t> </a:t>
            </a:r>
            <a:r>
              <a:rPr lang="en-US" dirty="0" err="1"/>
              <a:t>muestras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zonas </a:t>
            </a:r>
            <a:r>
              <a:rPr lang="en-US" dirty="0" err="1"/>
              <a:t>en</a:t>
            </a:r>
            <a:r>
              <a:rPr lang="en-US" dirty="0"/>
              <a:t> las que </a:t>
            </a:r>
            <a:r>
              <a:rPr lang="en-US" dirty="0" err="1"/>
              <a:t>haya</a:t>
            </a:r>
            <a:r>
              <a:rPr lang="en-US" dirty="0"/>
              <a:t> </a:t>
            </a:r>
            <a:r>
              <a:rPr lang="en-US" dirty="0" err="1"/>
              <a:t>alterado</a:t>
            </a:r>
            <a:r>
              <a:rPr lang="en-US" dirty="0"/>
              <a:t> el </a:t>
            </a:r>
            <a:r>
              <a:rPr lang="en-US" dirty="0" err="1"/>
              <a:t>sustrato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8927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93E7A-6FD2-6241-825E-AD21319D1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3) </a:t>
            </a:r>
            <a:r>
              <a:rPr lang="en-US" b="1" dirty="0" err="1"/>
              <a:t>Oxígeno</a:t>
            </a:r>
            <a:r>
              <a:rPr lang="en-US" b="1" dirty="0"/>
              <a:t> </a:t>
            </a:r>
            <a:r>
              <a:rPr lang="en-US" b="1" dirty="0" err="1"/>
              <a:t>disuelto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831C-E55F-2A45-9AD6-1FDA602C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33" y="955963"/>
            <a:ext cx="10515600" cy="5124018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b="1" dirty="0"/>
              <a:t>B- "</a:t>
            </a:r>
            <a:r>
              <a:rPr lang="en-US" b="1" dirty="0" err="1"/>
              <a:t>Fijar</a:t>
            </a:r>
            <a:r>
              <a:rPr lang="en-US" b="1" dirty="0"/>
              <a:t>" las </a:t>
            </a:r>
            <a:r>
              <a:rPr lang="en-US" b="1" dirty="0" err="1"/>
              <a:t>muestras</a:t>
            </a:r>
            <a:r>
              <a:rPr lang="en-US" b="1" dirty="0"/>
              <a:t> </a:t>
            </a:r>
          </a:p>
          <a:p>
            <a:r>
              <a:rPr lang="en-US" dirty="0"/>
              <a:t>Nota: "</a:t>
            </a:r>
            <a:r>
              <a:rPr lang="en-US" dirty="0" err="1"/>
              <a:t>fijar</a:t>
            </a:r>
            <a:r>
              <a:rPr lang="en-US" dirty="0"/>
              <a:t>" los dos </a:t>
            </a:r>
            <a:r>
              <a:rPr lang="en-US" dirty="0" err="1"/>
              <a:t>frascos</a:t>
            </a:r>
            <a:r>
              <a:rPr lang="en-US" dirty="0"/>
              <a:t> de </a:t>
            </a:r>
            <a:r>
              <a:rPr lang="en-US" dirty="0" err="1"/>
              <a:t>muestras</a:t>
            </a:r>
            <a:r>
              <a:rPr lang="en-US" dirty="0"/>
              <a:t> al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En</a:t>
            </a:r>
            <a:r>
              <a:rPr lang="en-US" dirty="0"/>
              <a:t> una </a:t>
            </a:r>
            <a:r>
              <a:rPr lang="en-US" dirty="0" err="1"/>
              <a:t>rápida</a:t>
            </a:r>
            <a:r>
              <a:rPr lang="en-US" dirty="0"/>
              <a:t> </a:t>
            </a:r>
            <a:r>
              <a:rPr lang="en-US" dirty="0" err="1"/>
              <a:t>secuencia</a:t>
            </a:r>
            <a:r>
              <a:rPr lang="en-US" dirty="0"/>
              <a:t>, </a:t>
            </a:r>
            <a:r>
              <a:rPr lang="en-US" dirty="0" err="1"/>
              <a:t>agregue</a:t>
            </a:r>
            <a:r>
              <a:rPr lang="en-US" dirty="0"/>
              <a:t> 8 </a:t>
            </a:r>
            <a:r>
              <a:rPr lang="en-US" dirty="0" err="1"/>
              <a:t>gotas</a:t>
            </a:r>
            <a:r>
              <a:rPr lang="en-US" dirty="0"/>
              <a:t> de </a:t>
            </a:r>
            <a:r>
              <a:rPr lang="en-US" dirty="0" err="1"/>
              <a:t>solución</a:t>
            </a:r>
            <a:r>
              <a:rPr lang="en-US" dirty="0"/>
              <a:t> de </a:t>
            </a:r>
            <a:r>
              <a:rPr lang="en-US" dirty="0" err="1"/>
              <a:t>sulfato</a:t>
            </a:r>
            <a:r>
              <a:rPr lang="en-US" dirty="0"/>
              <a:t> de </a:t>
            </a:r>
            <a:r>
              <a:rPr lang="en-US" dirty="0" err="1"/>
              <a:t>manganeso</a:t>
            </a:r>
            <a:r>
              <a:rPr lang="en-US" dirty="0"/>
              <a:t> 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frasco</a:t>
            </a:r>
            <a:r>
              <a:rPr lang="en-US" dirty="0"/>
              <a:t> de </a:t>
            </a:r>
            <a:r>
              <a:rPr lang="en-US" dirty="0" err="1"/>
              <a:t>muestra</a:t>
            </a:r>
            <a:r>
              <a:rPr lang="en-US" dirty="0"/>
              <a:t> y </a:t>
            </a:r>
            <a:r>
              <a:rPr lang="en-US" dirty="0" err="1"/>
              <a:t>luego</a:t>
            </a:r>
            <a:r>
              <a:rPr lang="en-US" dirty="0"/>
              <a:t> 8 </a:t>
            </a:r>
            <a:r>
              <a:rPr lang="en-US" dirty="0" err="1"/>
              <a:t>gotas</a:t>
            </a:r>
            <a:r>
              <a:rPr lang="en-US" dirty="0"/>
              <a:t> de </a:t>
            </a:r>
            <a:r>
              <a:rPr lang="en-US" dirty="0" err="1"/>
              <a:t>yodo-azida</a:t>
            </a:r>
            <a:r>
              <a:rPr lang="en-US" dirty="0"/>
              <a:t> </a:t>
            </a:r>
            <a:r>
              <a:rPr lang="en-US" dirty="0" err="1"/>
              <a:t>alcalina</a:t>
            </a:r>
            <a:r>
              <a:rPr lang="en-US" dirty="0"/>
              <a:t> de </a:t>
            </a:r>
            <a:r>
              <a:rPr lang="en-US" dirty="0" err="1"/>
              <a:t>potasio</a:t>
            </a:r>
            <a:r>
              <a:rPr lang="en-US" dirty="0"/>
              <a:t> 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frasco</a:t>
            </a:r>
            <a:r>
              <a:rPr lang="en-US" dirty="0"/>
              <a:t> de </a:t>
            </a:r>
            <a:r>
              <a:rPr lang="en-US" dirty="0" err="1"/>
              <a:t>muestra</a:t>
            </a:r>
            <a:r>
              <a:rPr lang="en-US" dirty="0"/>
              <a:t>. </a:t>
            </a:r>
            <a:r>
              <a:rPr lang="en-US" dirty="0" err="1"/>
              <a:t>Tapar</a:t>
            </a:r>
            <a:r>
              <a:rPr lang="en-US" dirty="0"/>
              <a:t> los </a:t>
            </a:r>
            <a:r>
              <a:rPr lang="en-US" dirty="0" err="1"/>
              <a:t>frascos</a:t>
            </a:r>
            <a:r>
              <a:rPr lang="en-US" dirty="0"/>
              <a:t> e </a:t>
            </a:r>
            <a:r>
              <a:rPr lang="en-US" dirty="0" err="1"/>
              <a:t>invertirlos</a:t>
            </a:r>
            <a:r>
              <a:rPr lang="en-US" dirty="0"/>
              <a:t>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veces</a:t>
            </a:r>
            <a:r>
              <a:rPr lang="en-US" dirty="0"/>
              <a:t>. </a:t>
            </a:r>
            <a:r>
              <a:rPr lang="en-US" dirty="0" err="1"/>
              <a:t>Espere</a:t>
            </a:r>
            <a:r>
              <a:rPr lang="en-US" dirty="0"/>
              <a:t> hasta que el </a:t>
            </a:r>
            <a:r>
              <a:rPr lang="en-US" dirty="0" err="1"/>
              <a:t>precipitado</a:t>
            </a:r>
            <a:r>
              <a:rPr lang="en-US" dirty="0"/>
              <a:t> se </a:t>
            </a:r>
            <a:r>
              <a:rPr lang="en-US" dirty="0" err="1"/>
              <a:t>asiente</a:t>
            </a:r>
            <a:r>
              <a:rPr lang="en-US" dirty="0"/>
              <a:t> por </a:t>
            </a:r>
            <a:r>
              <a:rPr lang="en-US" dirty="0" err="1"/>
              <a:t>debajo</a:t>
            </a:r>
            <a:r>
              <a:rPr lang="en-US" dirty="0"/>
              <a:t> del </a:t>
            </a:r>
            <a:r>
              <a:rPr lang="en-US" dirty="0" err="1"/>
              <a:t>borde</a:t>
            </a:r>
            <a:r>
              <a:rPr lang="en-US" dirty="0"/>
              <a:t> de la </a:t>
            </a:r>
            <a:r>
              <a:rPr lang="en-US" dirty="0" err="1"/>
              <a:t>botella</a:t>
            </a:r>
            <a:r>
              <a:rPr lang="en-US" dirty="0"/>
              <a:t> antes de </a:t>
            </a:r>
            <a:r>
              <a:rPr lang="en-US" dirty="0" err="1"/>
              <a:t>proceder</a:t>
            </a:r>
            <a:r>
              <a:rPr lang="en-US" dirty="0"/>
              <a:t> al paso 3. 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Añada</a:t>
            </a:r>
            <a:r>
              <a:rPr lang="en-US" dirty="0"/>
              <a:t> 8 </a:t>
            </a:r>
            <a:r>
              <a:rPr lang="en-US" dirty="0" err="1"/>
              <a:t>gotas</a:t>
            </a:r>
            <a:r>
              <a:rPr lang="en-US" dirty="0"/>
              <a:t> de </a:t>
            </a:r>
            <a:r>
              <a:rPr lang="en-US" dirty="0" err="1"/>
              <a:t>ácido</a:t>
            </a:r>
            <a:r>
              <a:rPr lang="en-US" dirty="0"/>
              <a:t> </a:t>
            </a:r>
            <a:r>
              <a:rPr lang="en-US" dirty="0" err="1"/>
              <a:t>sulfúrico</a:t>
            </a:r>
            <a:r>
              <a:rPr lang="en-US" dirty="0"/>
              <a:t> 1:1. </a:t>
            </a:r>
            <a:r>
              <a:rPr lang="en-US" dirty="0" err="1"/>
              <a:t>Tapar</a:t>
            </a:r>
            <a:r>
              <a:rPr lang="en-US" dirty="0"/>
              <a:t> e </a:t>
            </a:r>
            <a:r>
              <a:rPr lang="en-US" dirty="0" err="1"/>
              <a:t>invertir</a:t>
            </a:r>
            <a:r>
              <a:rPr lang="en-US" dirty="0"/>
              <a:t> </a:t>
            </a:r>
            <a:r>
              <a:rPr lang="en-US" dirty="0" err="1"/>
              <a:t>repetidamente</a:t>
            </a:r>
            <a:r>
              <a:rPr lang="en-US" dirty="0"/>
              <a:t> las </a:t>
            </a:r>
            <a:r>
              <a:rPr lang="en-US" dirty="0" err="1"/>
              <a:t>botellas</a:t>
            </a:r>
            <a:r>
              <a:rPr lang="en-US" dirty="0"/>
              <a:t> hasta que se </a:t>
            </a:r>
            <a:r>
              <a:rPr lang="en-US" dirty="0" err="1"/>
              <a:t>disuelvan</a:t>
            </a:r>
            <a:r>
              <a:rPr lang="en-US" dirty="0"/>
              <a:t> los </a:t>
            </a:r>
            <a:r>
              <a:rPr lang="en-US" dirty="0" err="1"/>
              <a:t>copos</a:t>
            </a:r>
            <a:r>
              <a:rPr lang="en-US" dirty="0"/>
              <a:t> </a:t>
            </a:r>
            <a:r>
              <a:rPr lang="en-US" dirty="0" err="1"/>
              <a:t>marrones</a:t>
            </a:r>
            <a:r>
              <a:rPr lang="en-US" dirty="0"/>
              <a:t>.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llevar</a:t>
            </a:r>
            <a:r>
              <a:rPr lang="en-US" dirty="0"/>
              <a:t> </a:t>
            </a:r>
            <a:r>
              <a:rPr lang="en-US" dirty="0" err="1"/>
              <a:t>algún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, </a:t>
            </a:r>
            <a:r>
              <a:rPr lang="en-US" dirty="0" err="1"/>
              <a:t>así</a:t>
            </a:r>
            <a:r>
              <a:rPr lang="en-US" dirty="0"/>
              <a:t> que sea </a:t>
            </a:r>
            <a:r>
              <a:rPr lang="en-US" dirty="0" err="1"/>
              <a:t>paciente</a:t>
            </a:r>
            <a:r>
              <a:rPr lang="en-US" dirty="0"/>
              <a:t>. Una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completado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paso, la </a:t>
            </a:r>
            <a:r>
              <a:rPr lang="en-US" dirty="0" err="1"/>
              <a:t>solución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"</a:t>
            </a:r>
            <a:r>
              <a:rPr lang="en-US" dirty="0" err="1"/>
              <a:t>fijada</a:t>
            </a:r>
            <a:r>
              <a:rPr lang="en-US" dirty="0"/>
              <a:t>" y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variar</a:t>
            </a:r>
            <a:r>
              <a:rPr lang="en-US" dirty="0"/>
              <a:t> de color entre </a:t>
            </a:r>
            <a:r>
              <a:rPr lang="en-US" dirty="0" err="1"/>
              <a:t>amarillo</a:t>
            </a:r>
            <a:r>
              <a:rPr lang="en-US" dirty="0"/>
              <a:t> y </a:t>
            </a:r>
            <a:r>
              <a:rPr lang="en-US" dirty="0" err="1"/>
              <a:t>marrón</a:t>
            </a:r>
            <a:r>
              <a:rPr lang="en-US" dirty="0"/>
              <a:t> </a:t>
            </a:r>
            <a:r>
              <a:rPr lang="en-US" dirty="0" err="1"/>
              <a:t>anaranjado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9415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93E7A-6FD2-6241-825E-AD21319D1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3) </a:t>
            </a:r>
            <a:r>
              <a:rPr lang="en-US" b="1" dirty="0" err="1"/>
              <a:t>Oxígeno</a:t>
            </a:r>
            <a:r>
              <a:rPr lang="en-US" b="1" dirty="0"/>
              <a:t> </a:t>
            </a:r>
            <a:r>
              <a:rPr lang="en-US" b="1" dirty="0" err="1"/>
              <a:t>disuelto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831C-E55F-2A45-9AD6-1FDA602C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32" y="955962"/>
            <a:ext cx="10565631" cy="553270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sz="3300" dirty="0"/>
          </a:p>
          <a:p>
            <a:pPr marL="0" indent="0">
              <a:buNone/>
            </a:pPr>
            <a:r>
              <a:rPr lang="en-US" sz="3300" b="1" dirty="0"/>
              <a:t>C- </a:t>
            </a:r>
            <a:r>
              <a:rPr lang="en-US" sz="3300" b="1" dirty="0" err="1"/>
              <a:t>Valoración</a:t>
            </a:r>
            <a:r>
              <a:rPr lang="en-US" sz="3300" b="1" dirty="0"/>
              <a:t> de la </a:t>
            </a:r>
            <a:r>
              <a:rPr lang="en-US" sz="3300" b="1" dirty="0" err="1"/>
              <a:t>muestra</a:t>
            </a:r>
            <a:r>
              <a:rPr lang="en-US" sz="3300" b="1" dirty="0"/>
              <a:t> </a:t>
            </a:r>
          </a:p>
          <a:p>
            <a:r>
              <a:rPr lang="en-US" sz="3300" dirty="0"/>
              <a:t>Nota: </a:t>
            </a:r>
            <a:r>
              <a:rPr lang="en-US" sz="3300" dirty="0" err="1"/>
              <a:t>Procesar</a:t>
            </a:r>
            <a:r>
              <a:rPr lang="en-US" sz="3300" dirty="0"/>
              <a:t> un </a:t>
            </a:r>
            <a:r>
              <a:rPr lang="en-US" sz="3300" dirty="0" err="1"/>
              <a:t>frasco</a:t>
            </a:r>
            <a:r>
              <a:rPr lang="en-US" sz="3300" dirty="0"/>
              <a:t> de </a:t>
            </a:r>
            <a:r>
              <a:rPr lang="en-US" sz="3300" dirty="0" err="1"/>
              <a:t>muestra</a:t>
            </a:r>
            <a:r>
              <a:rPr lang="en-US" sz="3300" dirty="0"/>
              <a:t> a la </a:t>
            </a:r>
            <a:r>
              <a:rPr lang="en-US" sz="3300" dirty="0" err="1"/>
              <a:t>vez</a:t>
            </a:r>
            <a:r>
              <a:rPr lang="en-US" sz="3300" dirty="0"/>
              <a:t> </a:t>
            </a:r>
          </a:p>
          <a:p>
            <a:pPr marL="0" indent="0">
              <a:buNone/>
            </a:pPr>
            <a:endParaRPr lang="en-US" sz="3300" dirty="0"/>
          </a:p>
          <a:p>
            <a:pPr marL="0" indent="0">
              <a:buNone/>
            </a:pPr>
            <a:r>
              <a:rPr lang="en-US" sz="3300" dirty="0"/>
              <a:t>4. </a:t>
            </a:r>
            <a:r>
              <a:rPr lang="en-US" sz="3300" dirty="0" err="1"/>
              <a:t>Enjuagar</a:t>
            </a:r>
            <a:r>
              <a:rPr lang="en-US" sz="3300" dirty="0"/>
              <a:t> el </a:t>
            </a:r>
            <a:r>
              <a:rPr lang="en-US" sz="3300" dirty="0" err="1"/>
              <a:t>tubo</a:t>
            </a:r>
            <a:r>
              <a:rPr lang="en-US" sz="3300" dirty="0"/>
              <a:t> de </a:t>
            </a:r>
            <a:r>
              <a:rPr lang="en-US" sz="3300" dirty="0" err="1"/>
              <a:t>valoración</a:t>
            </a:r>
            <a:r>
              <a:rPr lang="en-US" sz="3300" dirty="0"/>
              <a:t> dos </a:t>
            </a:r>
            <a:r>
              <a:rPr lang="en-US" sz="3300" dirty="0" err="1"/>
              <a:t>veces</a:t>
            </a:r>
            <a:r>
              <a:rPr lang="en-US" sz="3300" dirty="0"/>
              <a:t> con una </a:t>
            </a:r>
            <a:r>
              <a:rPr lang="en-US" sz="3300" dirty="0" err="1"/>
              <a:t>pequeña</a:t>
            </a:r>
            <a:r>
              <a:rPr lang="en-US" sz="3300" dirty="0"/>
              <a:t> </a:t>
            </a:r>
            <a:r>
              <a:rPr lang="en-US" sz="3300" dirty="0" err="1"/>
              <a:t>cantidad</a:t>
            </a:r>
            <a:r>
              <a:rPr lang="en-US" sz="3300" dirty="0"/>
              <a:t> de la </a:t>
            </a:r>
            <a:r>
              <a:rPr lang="en-US" sz="3300" dirty="0" err="1"/>
              <a:t>muestra</a:t>
            </a:r>
            <a:r>
              <a:rPr lang="en-US" sz="3300" dirty="0"/>
              <a:t> </a:t>
            </a:r>
            <a:r>
              <a:rPr lang="en-US" sz="3300" dirty="0" err="1"/>
              <a:t>fijada</a:t>
            </a:r>
            <a:r>
              <a:rPr lang="en-US" sz="3300" dirty="0"/>
              <a:t>. </a:t>
            </a:r>
            <a:r>
              <a:rPr lang="en-US" sz="3300" dirty="0" err="1"/>
              <a:t>Deseche</a:t>
            </a:r>
            <a:r>
              <a:rPr lang="en-US" sz="3300" dirty="0"/>
              <a:t> el </a:t>
            </a:r>
            <a:r>
              <a:rPr lang="en-US" sz="3300" dirty="0" err="1"/>
              <a:t>agua</a:t>
            </a:r>
            <a:r>
              <a:rPr lang="en-US" sz="3300" dirty="0"/>
              <a:t> de </a:t>
            </a:r>
            <a:r>
              <a:rPr lang="en-US" sz="3300" dirty="0" err="1"/>
              <a:t>enjuague</a:t>
            </a:r>
            <a:r>
              <a:rPr lang="en-US" sz="3300" dirty="0"/>
              <a:t> </a:t>
            </a:r>
            <a:r>
              <a:rPr lang="en-US" sz="3300" dirty="0" err="1"/>
              <a:t>en</a:t>
            </a:r>
            <a:r>
              <a:rPr lang="en-US" sz="3300" dirty="0"/>
              <a:t> la </a:t>
            </a:r>
            <a:r>
              <a:rPr lang="en-US" sz="3300" dirty="0" err="1"/>
              <a:t>jarra</a:t>
            </a:r>
            <a:r>
              <a:rPr lang="en-US" sz="3300" dirty="0"/>
              <a:t> de </a:t>
            </a:r>
            <a:r>
              <a:rPr lang="en-US" sz="3300" dirty="0" err="1"/>
              <a:t>residuos</a:t>
            </a:r>
            <a:r>
              <a:rPr lang="en-US" sz="3300" dirty="0"/>
              <a:t>. A </a:t>
            </a:r>
            <a:r>
              <a:rPr lang="en-US" sz="3300" dirty="0" err="1"/>
              <a:t>continuación</a:t>
            </a:r>
            <a:r>
              <a:rPr lang="en-US" sz="3300" dirty="0"/>
              <a:t>, </a:t>
            </a:r>
            <a:r>
              <a:rPr lang="en-US" sz="3300" dirty="0" err="1"/>
              <a:t>coloque</a:t>
            </a:r>
            <a:r>
              <a:rPr lang="en-US" sz="3300" dirty="0"/>
              <a:t> 20 mL de la </a:t>
            </a:r>
            <a:r>
              <a:rPr lang="en-US" sz="3300" dirty="0" err="1"/>
              <a:t>muestra</a:t>
            </a:r>
            <a:r>
              <a:rPr lang="en-US" sz="3300" dirty="0"/>
              <a:t> </a:t>
            </a:r>
            <a:r>
              <a:rPr lang="en-US" sz="3300" dirty="0" err="1"/>
              <a:t>fija</a:t>
            </a:r>
            <a:r>
              <a:rPr lang="en-US" sz="3300" dirty="0"/>
              <a:t> </a:t>
            </a:r>
            <a:r>
              <a:rPr lang="en-US" sz="3300" dirty="0" err="1"/>
              <a:t>en</a:t>
            </a:r>
            <a:r>
              <a:rPr lang="en-US" sz="3300" dirty="0"/>
              <a:t> el </a:t>
            </a:r>
            <a:r>
              <a:rPr lang="en-US" sz="3300" dirty="0" err="1"/>
              <a:t>frasco</a:t>
            </a:r>
            <a:r>
              <a:rPr lang="en-US" sz="3300" dirty="0"/>
              <a:t> de </a:t>
            </a:r>
            <a:r>
              <a:rPr lang="en-US" sz="3300" dirty="0" err="1"/>
              <a:t>titulación</a:t>
            </a:r>
            <a:r>
              <a:rPr lang="en-US" sz="3300" dirty="0"/>
              <a:t> de </a:t>
            </a:r>
            <a:r>
              <a:rPr lang="en-US" sz="3300" dirty="0" err="1"/>
              <a:t>vidrio</a:t>
            </a:r>
            <a:r>
              <a:rPr lang="en-US" sz="3300" dirty="0"/>
              <a:t> para </a:t>
            </a:r>
            <a:r>
              <a:rPr lang="en-US" sz="3300" dirty="0" err="1"/>
              <a:t>su</a:t>
            </a:r>
            <a:r>
              <a:rPr lang="en-US" sz="3300" dirty="0"/>
              <a:t> </a:t>
            </a:r>
            <a:r>
              <a:rPr lang="en-US" sz="3300" dirty="0" err="1"/>
              <a:t>análisis</a:t>
            </a:r>
            <a:r>
              <a:rPr lang="en-US" sz="3300" dirty="0"/>
              <a:t>. </a:t>
            </a:r>
          </a:p>
          <a:p>
            <a:pPr marL="0" indent="0">
              <a:buNone/>
            </a:pPr>
            <a:r>
              <a:rPr lang="en-US" sz="3300" dirty="0"/>
              <a:t>5. </a:t>
            </a:r>
            <a:r>
              <a:rPr lang="en-US" sz="3300" dirty="0" err="1"/>
              <a:t>Usando</a:t>
            </a:r>
            <a:r>
              <a:rPr lang="en-US" sz="3300" dirty="0"/>
              <a:t> la </a:t>
            </a:r>
            <a:r>
              <a:rPr lang="en-US" sz="3300" dirty="0" err="1"/>
              <a:t>punta</a:t>
            </a:r>
            <a:r>
              <a:rPr lang="en-US" sz="3300" dirty="0"/>
              <a:t> </a:t>
            </a:r>
            <a:r>
              <a:rPr lang="en-US" sz="3300" dirty="0" err="1"/>
              <a:t>rosada</a:t>
            </a:r>
            <a:r>
              <a:rPr lang="en-US" sz="3300" dirty="0"/>
              <a:t>, </a:t>
            </a:r>
            <a:r>
              <a:rPr lang="en-US" sz="3300" dirty="0" err="1"/>
              <a:t>llene</a:t>
            </a:r>
            <a:r>
              <a:rPr lang="en-US" sz="3300" dirty="0"/>
              <a:t> el </a:t>
            </a:r>
            <a:r>
              <a:rPr lang="en-US" sz="3300" dirty="0" err="1"/>
              <a:t>titulador</a:t>
            </a:r>
            <a:r>
              <a:rPr lang="en-US" sz="3300" dirty="0"/>
              <a:t> (</a:t>
            </a:r>
            <a:r>
              <a:rPr lang="en-US" sz="3300" dirty="0" err="1"/>
              <a:t>jeringa</a:t>
            </a:r>
            <a:r>
              <a:rPr lang="en-US" sz="3300" dirty="0"/>
              <a:t> </a:t>
            </a:r>
            <a:r>
              <a:rPr lang="en-US" sz="3300" dirty="0" err="1"/>
              <a:t>pequeña</a:t>
            </a:r>
            <a:r>
              <a:rPr lang="en-US" sz="3300" dirty="0"/>
              <a:t>) hasta la </a:t>
            </a:r>
            <a:r>
              <a:rPr lang="en-US" sz="3300" dirty="0" err="1"/>
              <a:t>línea</a:t>
            </a:r>
            <a:r>
              <a:rPr lang="en-US" sz="3300" dirty="0"/>
              <a:t> de 10mL con </a:t>
            </a:r>
            <a:r>
              <a:rPr lang="en-US" sz="3300" dirty="0" err="1"/>
              <a:t>Tiosulfato</a:t>
            </a:r>
            <a:r>
              <a:rPr lang="en-US" sz="3300" dirty="0"/>
              <a:t> de Sodio. </a:t>
            </a:r>
            <a:r>
              <a:rPr lang="en-US" sz="3300" dirty="0" err="1"/>
              <a:t>Asegúrese</a:t>
            </a:r>
            <a:r>
              <a:rPr lang="en-US" sz="3300" dirty="0"/>
              <a:t> de que no </a:t>
            </a:r>
            <a:r>
              <a:rPr lang="en-US" sz="3300" dirty="0" err="1"/>
              <a:t>haya</a:t>
            </a:r>
            <a:r>
              <a:rPr lang="en-US" sz="3300" dirty="0"/>
              <a:t> </a:t>
            </a:r>
            <a:r>
              <a:rPr lang="en-US" sz="3300" dirty="0" err="1"/>
              <a:t>burbujas</a:t>
            </a:r>
            <a:r>
              <a:rPr lang="en-US" sz="3300" dirty="0"/>
              <a:t> </a:t>
            </a:r>
            <a:r>
              <a:rPr lang="en-US" sz="3300" dirty="0" err="1"/>
              <a:t>en</a:t>
            </a:r>
            <a:r>
              <a:rPr lang="en-US" sz="3300" dirty="0"/>
              <a:t> el </a:t>
            </a:r>
            <a:r>
              <a:rPr lang="en-US" sz="3300" dirty="0" err="1"/>
              <a:t>titulador</a:t>
            </a:r>
            <a:r>
              <a:rPr lang="en-US" sz="3300" dirty="0"/>
              <a:t>. </a:t>
            </a:r>
            <a:r>
              <a:rPr lang="en-US" sz="3300" dirty="0" err="1"/>
              <a:t>Coloque</a:t>
            </a:r>
            <a:r>
              <a:rPr lang="en-US" sz="3300" dirty="0"/>
              <a:t> el </a:t>
            </a:r>
            <a:r>
              <a:rPr lang="en-US" sz="3300" dirty="0" err="1"/>
              <a:t>titulador</a:t>
            </a:r>
            <a:r>
              <a:rPr lang="en-US" sz="3300" dirty="0"/>
              <a:t> </a:t>
            </a:r>
            <a:r>
              <a:rPr lang="en-US" sz="3300" dirty="0" err="1"/>
              <a:t>en</a:t>
            </a:r>
            <a:r>
              <a:rPr lang="en-US" sz="3300" dirty="0"/>
              <a:t> el </a:t>
            </a:r>
            <a:r>
              <a:rPr lang="en-US" sz="3300" dirty="0" err="1"/>
              <a:t>orificio</a:t>
            </a:r>
            <a:r>
              <a:rPr lang="en-US" sz="3300" dirty="0"/>
              <a:t> de la tapa del vial de </a:t>
            </a:r>
            <a:r>
              <a:rPr lang="en-US" sz="3300" dirty="0" err="1"/>
              <a:t>titulación</a:t>
            </a:r>
            <a:r>
              <a:rPr lang="en-US" sz="3300" dirty="0"/>
              <a:t> de </a:t>
            </a:r>
            <a:r>
              <a:rPr lang="en-US" sz="3300" dirty="0" err="1"/>
              <a:t>vidrio</a:t>
            </a:r>
            <a:r>
              <a:rPr lang="en-US" sz="3300" dirty="0"/>
              <a:t> o, </a:t>
            </a:r>
            <a:r>
              <a:rPr lang="en-US" sz="3300" dirty="0" err="1"/>
              <a:t>dependiendo</a:t>
            </a:r>
            <a:r>
              <a:rPr lang="en-US" sz="3300" dirty="0"/>
              <a:t> del kit que se </a:t>
            </a:r>
            <a:r>
              <a:rPr lang="en-US" sz="3300" dirty="0" err="1"/>
              <a:t>utilice</a:t>
            </a:r>
            <a:r>
              <a:rPr lang="en-US" sz="3300" dirty="0"/>
              <a:t>, </a:t>
            </a:r>
            <a:r>
              <a:rPr lang="en-US" sz="3300" dirty="0" err="1"/>
              <a:t>sostenga</a:t>
            </a:r>
            <a:r>
              <a:rPr lang="en-US" sz="3300" dirty="0"/>
              <a:t> el </a:t>
            </a:r>
            <a:r>
              <a:rPr lang="en-US" sz="3300" dirty="0" err="1"/>
              <a:t>cuentagotas</a:t>
            </a:r>
            <a:r>
              <a:rPr lang="en-US" sz="3300" dirty="0"/>
              <a:t> </a:t>
            </a:r>
            <a:r>
              <a:rPr lang="en-US" sz="3300" dirty="0" err="1"/>
              <a:t>sobre</a:t>
            </a:r>
            <a:r>
              <a:rPr lang="en-US" sz="3300" dirty="0"/>
              <a:t> la </a:t>
            </a:r>
            <a:r>
              <a:rPr lang="en-US" sz="3300" dirty="0" err="1"/>
              <a:t>muestra</a:t>
            </a:r>
            <a:r>
              <a:rPr lang="en-US" sz="3300" dirty="0"/>
              <a:t> </a:t>
            </a:r>
            <a:r>
              <a:rPr lang="en-US" sz="3300" dirty="0" err="1"/>
              <a:t>fija</a:t>
            </a:r>
            <a:r>
              <a:rPr lang="en-US" sz="3300" dirty="0"/>
              <a:t>. </a:t>
            </a:r>
          </a:p>
          <a:p>
            <a:pPr marL="0" indent="0">
              <a:buNone/>
            </a:pPr>
            <a:r>
              <a:rPr lang="en-US" sz="3300" dirty="0"/>
              <a:t>6. </a:t>
            </a:r>
            <a:r>
              <a:rPr lang="en-US" sz="3300" dirty="0" err="1"/>
              <a:t>Añada</a:t>
            </a:r>
            <a:r>
              <a:rPr lang="en-US" sz="3300" dirty="0"/>
              <a:t> lentamente el </a:t>
            </a:r>
            <a:r>
              <a:rPr lang="en-US" sz="3300" dirty="0" err="1"/>
              <a:t>tiosulfato</a:t>
            </a:r>
            <a:r>
              <a:rPr lang="en-US" sz="3300" dirty="0"/>
              <a:t> </a:t>
            </a:r>
            <a:r>
              <a:rPr lang="en-US" sz="3300" dirty="0" err="1"/>
              <a:t>sódico</a:t>
            </a:r>
            <a:r>
              <a:rPr lang="en-US" sz="3300" dirty="0"/>
              <a:t> del </a:t>
            </a:r>
            <a:r>
              <a:rPr lang="en-US" sz="3300" dirty="0" err="1"/>
              <a:t>titulador</a:t>
            </a:r>
            <a:r>
              <a:rPr lang="en-US" sz="3300" dirty="0"/>
              <a:t> a la </a:t>
            </a:r>
            <a:r>
              <a:rPr lang="en-US" sz="3300" dirty="0" err="1"/>
              <a:t>muestra</a:t>
            </a:r>
            <a:r>
              <a:rPr lang="en-US" sz="3300" dirty="0"/>
              <a:t>. </a:t>
            </a:r>
            <a:r>
              <a:rPr lang="en-US" sz="3300" dirty="0" err="1"/>
              <a:t>Después</a:t>
            </a:r>
            <a:r>
              <a:rPr lang="en-US" sz="3300" dirty="0"/>
              <a:t> de </a:t>
            </a:r>
            <a:r>
              <a:rPr lang="en-US" sz="3300" dirty="0" err="1"/>
              <a:t>cada</a:t>
            </a:r>
            <a:r>
              <a:rPr lang="en-US" sz="3300" dirty="0"/>
              <a:t> </a:t>
            </a:r>
            <a:r>
              <a:rPr lang="en-US" sz="3300" dirty="0" err="1"/>
              <a:t>gota</a:t>
            </a:r>
            <a:r>
              <a:rPr lang="en-US" sz="3300" dirty="0"/>
              <a:t>, </a:t>
            </a:r>
            <a:r>
              <a:rPr lang="en-US" sz="3300" dirty="0" err="1"/>
              <a:t>agitar</a:t>
            </a:r>
            <a:r>
              <a:rPr lang="en-US" sz="3300" dirty="0"/>
              <a:t> para </a:t>
            </a:r>
            <a:r>
              <a:rPr lang="en-US" sz="3300" dirty="0" err="1"/>
              <a:t>mezclar</a:t>
            </a:r>
            <a:r>
              <a:rPr lang="en-US" sz="3300" dirty="0"/>
              <a:t> bien el </a:t>
            </a:r>
            <a:r>
              <a:rPr lang="en-US" sz="3300" dirty="0" err="1"/>
              <a:t>tiosulfato</a:t>
            </a:r>
            <a:r>
              <a:rPr lang="en-US" sz="3300" dirty="0"/>
              <a:t> </a:t>
            </a:r>
            <a:r>
              <a:rPr lang="en-US" sz="3300" dirty="0" err="1"/>
              <a:t>sódico</a:t>
            </a:r>
            <a:r>
              <a:rPr lang="en-US" sz="3300" dirty="0"/>
              <a:t> </a:t>
            </a:r>
            <a:r>
              <a:rPr lang="en-US" sz="3300" dirty="0" err="1"/>
              <a:t>en</a:t>
            </a:r>
            <a:r>
              <a:rPr lang="en-US" sz="3300" dirty="0"/>
              <a:t> </a:t>
            </a:r>
            <a:r>
              <a:rPr lang="en-US" sz="3300" dirty="0" err="1"/>
              <a:t>toda</a:t>
            </a:r>
            <a:r>
              <a:rPr lang="en-US" sz="3300" dirty="0"/>
              <a:t> la </a:t>
            </a:r>
            <a:r>
              <a:rPr lang="en-US" sz="3300" dirty="0" err="1"/>
              <a:t>solución</a:t>
            </a:r>
            <a:r>
              <a:rPr lang="en-US" sz="3300" dirty="0"/>
              <a:t>. </a:t>
            </a:r>
            <a:r>
              <a:rPr lang="en-US" sz="3300" dirty="0" err="1"/>
              <a:t>Continúe</a:t>
            </a:r>
            <a:r>
              <a:rPr lang="en-US" sz="3300" dirty="0"/>
              <a:t> </a:t>
            </a:r>
            <a:r>
              <a:rPr lang="en-US" sz="3300" dirty="0" err="1"/>
              <a:t>añadiendo</a:t>
            </a:r>
            <a:r>
              <a:rPr lang="en-US" sz="3300" dirty="0"/>
              <a:t> una </a:t>
            </a:r>
            <a:r>
              <a:rPr lang="en-US" sz="3300" dirty="0" err="1"/>
              <a:t>gota</a:t>
            </a:r>
            <a:r>
              <a:rPr lang="en-US" sz="3300" dirty="0"/>
              <a:t> </a:t>
            </a:r>
            <a:r>
              <a:rPr lang="en-US" sz="3300" dirty="0" err="1"/>
              <a:t>cada</a:t>
            </a:r>
            <a:r>
              <a:rPr lang="en-US" sz="3300" dirty="0"/>
              <a:t> </a:t>
            </a:r>
            <a:r>
              <a:rPr lang="en-US" sz="3300" dirty="0" err="1"/>
              <a:t>vez</a:t>
            </a:r>
            <a:r>
              <a:rPr lang="en-US" sz="3300" dirty="0"/>
              <a:t> hasta que la </a:t>
            </a:r>
            <a:r>
              <a:rPr lang="en-US" sz="3300" dirty="0" err="1"/>
              <a:t>solución</a:t>
            </a:r>
            <a:r>
              <a:rPr lang="en-US" sz="3300" dirty="0"/>
              <a:t> </a:t>
            </a:r>
            <a:r>
              <a:rPr lang="en-US" sz="3300" dirty="0" err="1"/>
              <a:t>adquiera</a:t>
            </a:r>
            <a:r>
              <a:rPr lang="en-US" sz="3300" dirty="0"/>
              <a:t> </a:t>
            </a:r>
            <a:r>
              <a:rPr lang="en-US" sz="3300" b="1" dirty="0"/>
              <a:t>un color </a:t>
            </a:r>
            <a:r>
              <a:rPr lang="en-US" sz="3300" b="1" dirty="0" err="1"/>
              <a:t>amarillo</a:t>
            </a:r>
            <a:r>
              <a:rPr lang="en-US" sz="3300" b="1" dirty="0"/>
              <a:t> </a:t>
            </a:r>
            <a:r>
              <a:rPr lang="en-US" sz="3300" b="1" dirty="0" err="1"/>
              <a:t>pajizo</a:t>
            </a:r>
            <a:r>
              <a:rPr lang="en-US" sz="3300" b="1" dirty="0"/>
              <a:t> </a:t>
            </a:r>
            <a:r>
              <a:rPr lang="en-US" sz="3300" b="1" dirty="0" err="1"/>
              <a:t>pálido</a:t>
            </a:r>
            <a:r>
              <a:rPr lang="en-US" sz="3300" dirty="0"/>
              <a:t>. *Nota-La </a:t>
            </a:r>
            <a:r>
              <a:rPr lang="en-US" sz="3300" dirty="0" err="1"/>
              <a:t>alta</a:t>
            </a:r>
            <a:r>
              <a:rPr lang="en-US" sz="3300" dirty="0"/>
              <a:t> </a:t>
            </a:r>
            <a:r>
              <a:rPr lang="en-US" sz="3300" dirty="0" err="1"/>
              <a:t>intensidad</a:t>
            </a:r>
            <a:r>
              <a:rPr lang="en-US" sz="3300" dirty="0"/>
              <a:t> de la luz </a:t>
            </a:r>
            <a:r>
              <a:rPr lang="en-US" sz="3300" dirty="0" err="1"/>
              <a:t>degrada</a:t>
            </a:r>
            <a:r>
              <a:rPr lang="en-US" sz="3300" dirty="0"/>
              <a:t> el </a:t>
            </a:r>
            <a:r>
              <a:rPr lang="en-US" sz="3300" dirty="0" err="1"/>
              <a:t>Tiosulfato</a:t>
            </a:r>
            <a:r>
              <a:rPr lang="en-US" sz="3300" dirty="0"/>
              <a:t> de Sodio - no </a:t>
            </a:r>
            <a:r>
              <a:rPr lang="en-US" sz="3300" dirty="0" err="1"/>
              <a:t>permita</a:t>
            </a:r>
            <a:r>
              <a:rPr lang="en-US" sz="3300" dirty="0"/>
              <a:t> que la </a:t>
            </a:r>
            <a:r>
              <a:rPr lang="en-US" sz="3300" dirty="0" err="1"/>
              <a:t>botella</a:t>
            </a:r>
            <a:r>
              <a:rPr lang="en-US" sz="3300" dirty="0"/>
              <a:t> de </a:t>
            </a:r>
            <a:r>
              <a:rPr lang="en-US" sz="3300" dirty="0" err="1"/>
              <a:t>muestra</a:t>
            </a:r>
            <a:r>
              <a:rPr lang="en-US" sz="3300" dirty="0"/>
              <a:t> sea </a:t>
            </a:r>
            <a:r>
              <a:rPr lang="en-US" sz="3300" dirty="0" err="1"/>
              <a:t>expuesta</a:t>
            </a:r>
            <a:r>
              <a:rPr lang="en-US" sz="3300" dirty="0"/>
              <a:t> al sol por largos </a:t>
            </a:r>
            <a:r>
              <a:rPr lang="en-US" sz="3300" dirty="0" err="1"/>
              <a:t>períodos</a:t>
            </a:r>
            <a:r>
              <a:rPr lang="en-US" sz="3300" dirty="0"/>
              <a:t> de </a:t>
            </a:r>
            <a:r>
              <a:rPr lang="en-US" sz="3300" dirty="0" err="1"/>
              <a:t>tiempo</a:t>
            </a:r>
            <a:r>
              <a:rPr lang="en-US" sz="3300" dirty="0"/>
              <a:t>. </a:t>
            </a:r>
          </a:p>
          <a:p>
            <a:pPr marL="0" indent="0">
              <a:buNone/>
            </a:pPr>
            <a:r>
              <a:rPr lang="en-US" sz="3300" dirty="0"/>
              <a:t>7. 7. Retire la tapa del </a:t>
            </a:r>
            <a:r>
              <a:rPr lang="en-US" sz="3300" dirty="0" err="1"/>
              <a:t>frasco</a:t>
            </a:r>
            <a:r>
              <a:rPr lang="en-US" sz="3300" dirty="0"/>
              <a:t> de </a:t>
            </a:r>
            <a:r>
              <a:rPr lang="en-US" sz="3300" dirty="0" err="1"/>
              <a:t>titulación</a:t>
            </a:r>
            <a:r>
              <a:rPr lang="en-US" sz="3300" dirty="0"/>
              <a:t> y el </a:t>
            </a:r>
            <a:r>
              <a:rPr lang="en-US" sz="3300" dirty="0" err="1"/>
              <a:t>titulador</a:t>
            </a:r>
            <a:r>
              <a:rPr lang="en-US" sz="3300" dirty="0"/>
              <a:t> CUIDADOSAMENTE para no </a:t>
            </a:r>
            <a:r>
              <a:rPr lang="en-US" sz="3300" dirty="0" err="1"/>
              <a:t>perder</a:t>
            </a:r>
            <a:r>
              <a:rPr lang="en-US" sz="3300" dirty="0"/>
              <a:t> nada del </a:t>
            </a:r>
            <a:r>
              <a:rPr lang="en-US" sz="3300" dirty="0" err="1"/>
              <a:t>Tiosulfato</a:t>
            </a:r>
            <a:r>
              <a:rPr lang="en-US" sz="3300" dirty="0"/>
              <a:t> de Sodio (</a:t>
            </a:r>
            <a:r>
              <a:rPr lang="en-US" sz="3300" dirty="0" err="1"/>
              <a:t>continuará</a:t>
            </a:r>
            <a:r>
              <a:rPr lang="en-US" sz="3300" dirty="0"/>
              <a:t> </a:t>
            </a:r>
            <a:r>
              <a:rPr lang="en-US" sz="3300" dirty="0" err="1"/>
              <a:t>titulando</a:t>
            </a:r>
            <a:r>
              <a:rPr lang="en-US" sz="3300" dirty="0"/>
              <a:t> </a:t>
            </a:r>
            <a:r>
              <a:rPr lang="en-US" sz="3300" dirty="0" err="1"/>
              <a:t>en</a:t>
            </a:r>
            <a:r>
              <a:rPr lang="en-US" sz="3300" dirty="0"/>
              <a:t> el paso 9). 8. </a:t>
            </a:r>
            <a:r>
              <a:rPr lang="en-US" sz="3300" dirty="0" err="1"/>
              <a:t>Añada</a:t>
            </a:r>
            <a:r>
              <a:rPr lang="en-US" sz="3300" dirty="0"/>
              <a:t> 8 </a:t>
            </a:r>
            <a:r>
              <a:rPr lang="en-US" sz="3300" dirty="0" err="1"/>
              <a:t>gotas</a:t>
            </a:r>
            <a:r>
              <a:rPr lang="en-US" sz="3300" dirty="0"/>
              <a:t> de </a:t>
            </a:r>
            <a:r>
              <a:rPr lang="en-US" sz="3300" dirty="0" err="1"/>
              <a:t>solución</a:t>
            </a:r>
            <a:r>
              <a:rPr lang="en-US" sz="3300" dirty="0"/>
              <a:t> de </a:t>
            </a:r>
            <a:r>
              <a:rPr lang="en-US" sz="3300" dirty="0" err="1"/>
              <a:t>almidón</a:t>
            </a:r>
            <a:r>
              <a:rPr lang="en-US" sz="3300" dirty="0"/>
              <a:t> al vial de </a:t>
            </a:r>
            <a:r>
              <a:rPr lang="en-US" sz="3300" dirty="0" err="1"/>
              <a:t>valoración</a:t>
            </a:r>
            <a:r>
              <a:rPr lang="en-US" sz="3300" dirty="0"/>
              <a:t> que </a:t>
            </a:r>
            <a:r>
              <a:rPr lang="en-US" sz="3300" dirty="0" err="1"/>
              <a:t>contiene</a:t>
            </a:r>
            <a:r>
              <a:rPr lang="en-US" sz="3300" dirty="0"/>
              <a:t> la </a:t>
            </a:r>
            <a:r>
              <a:rPr lang="en-US" sz="3300" dirty="0" err="1"/>
              <a:t>muestra</a:t>
            </a:r>
            <a:r>
              <a:rPr lang="en-US" sz="3300" dirty="0"/>
              <a:t>. La </a:t>
            </a:r>
            <a:r>
              <a:rPr lang="en-US" sz="3300" dirty="0" err="1"/>
              <a:t>muestra</a:t>
            </a:r>
            <a:r>
              <a:rPr lang="en-US" sz="3300" dirty="0"/>
              <a:t> se </a:t>
            </a:r>
            <a:r>
              <a:rPr lang="en-US" sz="3300" dirty="0" err="1"/>
              <a:t>tornará</a:t>
            </a:r>
            <a:r>
              <a:rPr lang="en-US" sz="3300" dirty="0"/>
              <a:t> de color </a:t>
            </a:r>
            <a:r>
              <a:rPr lang="en-US" sz="3300" dirty="0" err="1"/>
              <a:t>azul</a:t>
            </a:r>
            <a:r>
              <a:rPr lang="en-US" sz="3300" dirty="0"/>
              <a:t> </a:t>
            </a:r>
            <a:r>
              <a:rPr lang="en-US" sz="3300" dirty="0" err="1"/>
              <a:t>oscuro</a:t>
            </a:r>
            <a:r>
              <a:rPr lang="en-US" sz="3300" dirty="0"/>
              <a:t>. </a:t>
            </a:r>
            <a:r>
              <a:rPr lang="en-US" sz="3300" dirty="0" err="1"/>
              <a:t>Continúa</a:t>
            </a:r>
            <a:r>
              <a:rPr lang="en-US" sz="3300" dirty="0"/>
              <a:t> </a:t>
            </a:r>
            <a:r>
              <a:rPr lang="en-US" sz="3300" dirty="0" err="1"/>
              <a:t>titulando</a:t>
            </a:r>
            <a:r>
              <a:rPr lang="en-US" sz="3300" dirty="0"/>
              <a:t> con </a:t>
            </a:r>
            <a:r>
              <a:rPr lang="en-US" sz="3300" dirty="0" err="1"/>
              <a:t>Tiosulfato</a:t>
            </a:r>
            <a:r>
              <a:rPr lang="en-US" sz="3300" dirty="0"/>
              <a:t> de Sodio </a:t>
            </a:r>
            <a:r>
              <a:rPr lang="en-US" sz="3300" b="1" dirty="0"/>
              <a:t>UNA GOTA A LA VEZ</a:t>
            </a:r>
            <a:r>
              <a:rPr lang="en-US" sz="3300" dirty="0"/>
              <a:t>, </a:t>
            </a:r>
            <a:r>
              <a:rPr lang="en-US" sz="3300" dirty="0" err="1"/>
              <a:t>agitando</a:t>
            </a:r>
            <a:r>
              <a:rPr lang="en-US" sz="3300" dirty="0"/>
              <a:t> bien </a:t>
            </a:r>
            <a:r>
              <a:rPr lang="en-US" sz="3300" dirty="0" err="1"/>
              <a:t>después</a:t>
            </a:r>
            <a:r>
              <a:rPr lang="en-US" sz="3300" dirty="0"/>
              <a:t> de </a:t>
            </a:r>
            <a:r>
              <a:rPr lang="en-US" sz="3300" dirty="0" err="1"/>
              <a:t>cada</a:t>
            </a:r>
            <a:r>
              <a:rPr lang="en-US" sz="3300" dirty="0"/>
              <a:t> </a:t>
            </a:r>
            <a:r>
              <a:rPr lang="en-US" sz="3300" dirty="0" err="1"/>
              <a:t>gota</a:t>
            </a:r>
            <a:r>
              <a:rPr lang="en-US" sz="3300" dirty="0"/>
              <a:t>, hasta que la </a:t>
            </a:r>
            <a:r>
              <a:rPr lang="en-US" sz="3300" dirty="0" err="1"/>
              <a:t>solución</a:t>
            </a:r>
            <a:r>
              <a:rPr lang="en-US" sz="3300" dirty="0"/>
              <a:t> </a:t>
            </a:r>
            <a:r>
              <a:rPr lang="en-US" sz="3300" dirty="0" err="1"/>
              <a:t>pase</a:t>
            </a:r>
            <a:r>
              <a:rPr lang="en-US" sz="3300" dirty="0"/>
              <a:t> de </a:t>
            </a:r>
            <a:r>
              <a:rPr lang="en-US" sz="3300" dirty="0" err="1"/>
              <a:t>azul</a:t>
            </a:r>
            <a:r>
              <a:rPr lang="en-US" sz="3300" dirty="0"/>
              <a:t> a </a:t>
            </a:r>
            <a:r>
              <a:rPr lang="en-US" sz="3300" dirty="0" err="1"/>
              <a:t>transparente</a:t>
            </a:r>
            <a:r>
              <a:rPr lang="en-US" sz="3300" dirty="0"/>
              <a:t>. </a:t>
            </a:r>
          </a:p>
          <a:p>
            <a:pPr marL="0" indent="0">
              <a:buNone/>
            </a:pPr>
            <a:r>
              <a:rPr lang="en-US" sz="3300" dirty="0"/>
              <a:t>8. Lea la </a:t>
            </a:r>
            <a:r>
              <a:rPr lang="en-US" sz="3300" dirty="0" err="1"/>
              <a:t>cantidad</a:t>
            </a:r>
            <a:r>
              <a:rPr lang="en-US" sz="3300" dirty="0"/>
              <a:t> de </a:t>
            </a:r>
            <a:r>
              <a:rPr lang="en-US" sz="3300" dirty="0" err="1"/>
              <a:t>oxígeno</a:t>
            </a:r>
            <a:r>
              <a:rPr lang="en-US" sz="3300" dirty="0"/>
              <a:t> </a:t>
            </a:r>
            <a:r>
              <a:rPr lang="en-US" sz="3300" dirty="0" err="1"/>
              <a:t>disuelto</a:t>
            </a:r>
            <a:r>
              <a:rPr lang="en-US" sz="3300" dirty="0"/>
              <a:t> </a:t>
            </a:r>
            <a:r>
              <a:rPr lang="en-US" sz="3300" dirty="0" err="1"/>
              <a:t>en</a:t>
            </a:r>
            <a:r>
              <a:rPr lang="en-US" sz="3300" dirty="0"/>
              <a:t> </a:t>
            </a:r>
            <a:r>
              <a:rPr lang="en-US" sz="3300" dirty="0" err="1"/>
              <a:t>su</a:t>
            </a:r>
            <a:r>
              <a:rPr lang="en-US" sz="3300" dirty="0"/>
              <a:t> </a:t>
            </a:r>
            <a:r>
              <a:rPr lang="en-US" sz="3300" dirty="0" err="1"/>
              <a:t>muestra</a:t>
            </a:r>
            <a:r>
              <a:rPr lang="en-US" sz="3300" dirty="0"/>
              <a:t> </a:t>
            </a:r>
            <a:r>
              <a:rPr lang="en-US" sz="3300" dirty="0" err="1"/>
              <a:t>directamente</a:t>
            </a:r>
            <a:r>
              <a:rPr lang="en-US" sz="3300" dirty="0"/>
              <a:t> de la </a:t>
            </a:r>
            <a:r>
              <a:rPr lang="en-US" sz="3300" dirty="0" err="1"/>
              <a:t>jeringa</a:t>
            </a:r>
            <a:r>
              <a:rPr lang="en-US" sz="3300" dirty="0"/>
              <a:t> (</a:t>
            </a:r>
            <a:r>
              <a:rPr lang="en-US" sz="3300" dirty="0" err="1"/>
              <a:t>titulador</a:t>
            </a:r>
            <a:r>
              <a:rPr lang="en-US" sz="3300" dirty="0"/>
              <a:t> de </a:t>
            </a:r>
            <a:r>
              <a:rPr lang="en-US" sz="3300" dirty="0" err="1"/>
              <a:t>lectura</a:t>
            </a:r>
            <a:r>
              <a:rPr lang="en-US" sz="3300" dirty="0"/>
              <a:t> </a:t>
            </a:r>
            <a:r>
              <a:rPr lang="en-US" sz="3300" dirty="0" err="1"/>
              <a:t>directa</a:t>
            </a:r>
            <a:r>
              <a:rPr lang="en-US" sz="3300" dirty="0"/>
              <a:t>). Las </a:t>
            </a:r>
            <a:r>
              <a:rPr lang="en-US" sz="3300" dirty="0" err="1"/>
              <a:t>marcas</a:t>
            </a:r>
            <a:r>
              <a:rPr lang="en-US" sz="3300" dirty="0"/>
              <a:t> de </a:t>
            </a:r>
            <a:r>
              <a:rPr lang="en-US" sz="3300" dirty="0" err="1"/>
              <a:t>graduación</a:t>
            </a:r>
            <a:r>
              <a:rPr lang="en-US" sz="3300" dirty="0"/>
              <a:t> </a:t>
            </a:r>
            <a:r>
              <a:rPr lang="en-US" sz="3300" dirty="0" err="1"/>
              <a:t>miden</a:t>
            </a:r>
            <a:r>
              <a:rPr lang="en-US" sz="3300" dirty="0"/>
              <a:t> 0,2 ppm. Lea el valor final de </a:t>
            </a:r>
            <a:r>
              <a:rPr lang="en-US" sz="3300" dirty="0" err="1"/>
              <a:t>oxígeno</a:t>
            </a:r>
            <a:r>
              <a:rPr lang="en-US" sz="3300" dirty="0"/>
              <a:t> </a:t>
            </a:r>
            <a:r>
              <a:rPr lang="en-US" sz="3300" dirty="0" err="1"/>
              <a:t>disuelto</a:t>
            </a:r>
            <a:r>
              <a:rPr lang="en-US" sz="3300" dirty="0"/>
              <a:t> </a:t>
            </a:r>
            <a:r>
              <a:rPr lang="en-US" sz="3300" dirty="0" err="1"/>
              <a:t>en</a:t>
            </a:r>
            <a:r>
              <a:rPr lang="en-US" sz="3300" dirty="0"/>
              <a:t> el </a:t>
            </a:r>
            <a:r>
              <a:rPr lang="en-US" sz="3300" dirty="0" err="1"/>
              <a:t>lado</a:t>
            </a:r>
            <a:r>
              <a:rPr lang="en-US" sz="3300" dirty="0"/>
              <a:t> </a:t>
            </a:r>
            <a:r>
              <a:rPr lang="en-US" sz="3300" dirty="0" err="1"/>
              <a:t>líquido</a:t>
            </a:r>
            <a:r>
              <a:rPr lang="en-US" sz="3300" dirty="0"/>
              <a:t> del disco de </a:t>
            </a:r>
            <a:r>
              <a:rPr lang="en-US" sz="3300" dirty="0" err="1"/>
              <a:t>émbolo</a:t>
            </a:r>
            <a:r>
              <a:rPr lang="en-US" sz="3300" dirty="0"/>
              <a:t> </a:t>
            </a:r>
            <a:r>
              <a:rPr lang="en-US" sz="3300" dirty="0" err="1"/>
              <a:t>verde</a:t>
            </a:r>
            <a:r>
              <a:rPr lang="en-US" sz="3300" dirty="0"/>
              <a:t> dentro del </a:t>
            </a:r>
            <a:r>
              <a:rPr lang="en-US" sz="3300" dirty="0" err="1"/>
              <a:t>valorador</a:t>
            </a:r>
            <a:r>
              <a:rPr lang="en-US" sz="3300" dirty="0"/>
              <a:t>. </a:t>
            </a:r>
          </a:p>
          <a:p>
            <a:pPr marL="0" indent="0">
              <a:buNone/>
            </a:pPr>
            <a:r>
              <a:rPr lang="en-US" sz="3300" dirty="0"/>
              <a:t>9. 9. </a:t>
            </a:r>
            <a:r>
              <a:rPr lang="en-US" sz="3300" dirty="0" err="1"/>
              <a:t>Repita</a:t>
            </a:r>
            <a:r>
              <a:rPr lang="en-US" sz="3300" dirty="0"/>
              <a:t> los </a:t>
            </a:r>
            <a:r>
              <a:rPr lang="en-US" sz="3300" dirty="0" err="1"/>
              <a:t>procedimientos</a:t>
            </a:r>
            <a:r>
              <a:rPr lang="en-US" sz="3300" dirty="0"/>
              <a:t> del paso C para la </a:t>
            </a:r>
            <a:r>
              <a:rPr lang="en-US" sz="3300" dirty="0" err="1"/>
              <a:t>segunda</a:t>
            </a:r>
            <a:r>
              <a:rPr lang="en-US" sz="3300" dirty="0"/>
              <a:t> </a:t>
            </a:r>
            <a:r>
              <a:rPr lang="en-US" sz="3300" dirty="0" err="1"/>
              <a:t>botella</a:t>
            </a:r>
            <a:r>
              <a:rPr lang="en-US" sz="3300" dirty="0"/>
              <a:t> de </a:t>
            </a:r>
            <a:r>
              <a:rPr lang="en-US" sz="3300" dirty="0" err="1"/>
              <a:t>muestra</a:t>
            </a:r>
            <a:r>
              <a:rPr lang="en-US" sz="33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351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395BB-452E-2E45-9135-32032A871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Pregunta</a:t>
            </a:r>
            <a:r>
              <a:rPr lang="en-US" b="1" dirty="0"/>
              <a:t> de debate: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9B2C0-D965-4945-9418-E41DFF0D7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hay que </a:t>
            </a:r>
            <a:r>
              <a:rPr lang="en-US" dirty="0" err="1"/>
              <a:t>asegurarse</a:t>
            </a:r>
            <a:r>
              <a:rPr lang="en-US" dirty="0"/>
              <a:t> de que no </a:t>
            </a:r>
            <a:r>
              <a:rPr lang="en-US" dirty="0" err="1"/>
              <a:t>haya</a:t>
            </a:r>
            <a:r>
              <a:rPr lang="en-US" dirty="0"/>
              <a:t> </a:t>
            </a:r>
            <a:r>
              <a:rPr lang="en-US" dirty="0" err="1"/>
              <a:t>aire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frasco</a:t>
            </a:r>
            <a:r>
              <a:rPr lang="en-US" dirty="0"/>
              <a:t> de la </a:t>
            </a:r>
            <a:r>
              <a:rPr lang="en-US" dirty="0" err="1"/>
              <a:t>muestra</a:t>
            </a:r>
            <a:r>
              <a:rPr lang="en-US" dirty="0"/>
              <a:t> de OD?</a:t>
            </a:r>
          </a:p>
        </p:txBody>
      </p:sp>
    </p:spTree>
    <p:extLst>
      <p:ext uri="{BB962C8B-B14F-4D97-AF65-F5344CB8AC3E}">
        <p14:creationId xmlns:p14="http://schemas.microsoft.com/office/powerpoint/2010/main" val="1574134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26CC8-EFCA-4545-9CA4-3697A619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911" y="281354"/>
            <a:ext cx="10515600" cy="1325563"/>
          </a:xfrm>
        </p:spPr>
        <p:txBody>
          <a:bodyPr/>
          <a:lstStyle/>
          <a:p>
            <a:r>
              <a:rPr lang="en-US" b="1" dirty="0" err="1"/>
              <a:t>Sonda</a:t>
            </a:r>
            <a:r>
              <a:rPr lang="en-US" b="1" dirty="0"/>
              <a:t> YSI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872F59-B9AF-CE44-A457-C1D67FB05F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42"/>
          <a:stretch/>
        </p:blipFill>
        <p:spPr>
          <a:xfrm>
            <a:off x="3911600" y="1962533"/>
            <a:ext cx="4368800" cy="42443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D34BDC-FF0D-B646-B0D8-2CCB49DE7EE3}"/>
              </a:ext>
            </a:extLst>
          </p:cNvPr>
          <p:cNvSpPr txBox="1"/>
          <p:nvPr/>
        </p:nvSpPr>
        <p:spPr>
          <a:xfrm>
            <a:off x="6236699" y="6211669"/>
            <a:ext cx="2165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Imagen: Cole-Parmer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97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26CC8-EFCA-4545-9CA4-3697A619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66" y="450166"/>
            <a:ext cx="10515600" cy="1325563"/>
          </a:xfrm>
        </p:spPr>
        <p:txBody>
          <a:bodyPr/>
          <a:lstStyle/>
          <a:p>
            <a:r>
              <a:rPr lang="en-US" b="1" dirty="0" err="1"/>
              <a:t>Comparación</a:t>
            </a:r>
            <a:r>
              <a:rPr lang="en-US" b="1" dirty="0"/>
              <a:t> y </a:t>
            </a:r>
            <a:r>
              <a:rPr lang="en-US" b="1" dirty="0" err="1"/>
              <a:t>contraste</a:t>
            </a:r>
            <a:r>
              <a:rPr lang="en-US" b="1" dirty="0"/>
              <a:t> - </a:t>
            </a:r>
            <a:r>
              <a:rPr lang="en-US" b="1" dirty="0" err="1"/>
              <a:t>Sonda</a:t>
            </a:r>
            <a:r>
              <a:rPr lang="en-US" b="1" dirty="0"/>
              <a:t> YSI y </a:t>
            </a:r>
            <a:r>
              <a:rPr lang="en-US" b="1" dirty="0" err="1"/>
              <a:t>protocolos</a:t>
            </a:r>
            <a:r>
              <a:rPr lang="en-US" b="1" dirty="0"/>
              <a:t> Adopt-A-Stream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872F59-B9AF-CE44-A457-C1D67FB05F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42"/>
          <a:stretch/>
        </p:blipFill>
        <p:spPr>
          <a:xfrm>
            <a:off x="3911600" y="1962533"/>
            <a:ext cx="4368800" cy="42443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D34BDC-FF0D-B646-B0D8-2CCB49DE7EE3}"/>
              </a:ext>
            </a:extLst>
          </p:cNvPr>
          <p:cNvSpPr txBox="1"/>
          <p:nvPr/>
        </p:nvSpPr>
        <p:spPr>
          <a:xfrm>
            <a:off x="6236699" y="6211669"/>
            <a:ext cx="2165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Imagen: Cole-Parmer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024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21D5D0-840B-694B-806F-D331AD7F2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008791"/>
              </p:ext>
            </p:extLst>
          </p:nvPr>
        </p:nvGraphicFramePr>
        <p:xfrm>
          <a:off x="386080" y="539555"/>
          <a:ext cx="11416714" cy="5332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963">
                  <a:extLst>
                    <a:ext uri="{9D8B030D-6E8A-4147-A177-3AD203B41FA5}">
                      <a16:colId xmlns:a16="http://schemas.microsoft.com/office/drawing/2014/main" val="3192188828"/>
                    </a:ext>
                  </a:extLst>
                </a:gridCol>
                <a:gridCol w="4365262">
                  <a:extLst>
                    <a:ext uri="{9D8B030D-6E8A-4147-A177-3AD203B41FA5}">
                      <a16:colId xmlns:a16="http://schemas.microsoft.com/office/drawing/2014/main" val="1382079385"/>
                    </a:ext>
                  </a:extLst>
                </a:gridCol>
                <a:gridCol w="4881489">
                  <a:extLst>
                    <a:ext uri="{9D8B030D-6E8A-4147-A177-3AD203B41FA5}">
                      <a16:colId xmlns:a16="http://schemas.microsoft.com/office/drawing/2014/main" val="1836725157"/>
                    </a:ext>
                  </a:extLst>
                </a:gridCol>
              </a:tblGrid>
              <a:tr h="1361718">
                <a:tc>
                  <a:txBody>
                    <a:bodyPr/>
                    <a:lstStyle/>
                    <a:p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Protocolos</a:t>
                      </a:r>
                      <a:r>
                        <a:rPr lang="en-US" sz="3000" dirty="0"/>
                        <a:t> </a:t>
                      </a:r>
                    </a:p>
                    <a:p>
                      <a:pPr algn="ctr"/>
                      <a:r>
                        <a:rPr lang="en-US" sz="3000" dirty="0"/>
                        <a:t>Adopt-A-Stream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Sonda</a:t>
                      </a:r>
                      <a:r>
                        <a:rPr lang="en-US" sz="3000" dirty="0"/>
                        <a:t> YSI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134444"/>
                  </a:ext>
                </a:extLst>
              </a:tr>
              <a:tr h="1985604">
                <a:tc>
                  <a:txBody>
                    <a:bodyPr/>
                    <a:lstStyle/>
                    <a:p>
                      <a:r>
                        <a:rPr lang="en-US" sz="3000" dirty="0" err="1"/>
                        <a:t>Ventajas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929247"/>
                  </a:ext>
                </a:extLst>
              </a:tr>
              <a:tr h="1985604">
                <a:tc>
                  <a:txBody>
                    <a:bodyPr/>
                    <a:lstStyle/>
                    <a:p>
                      <a:r>
                        <a:rPr lang="en-US" sz="3000" dirty="0" err="1"/>
                        <a:t>Desventajas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07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9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E7E2C-E84D-1448-8726-EE9B9907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14" y="0"/>
            <a:ext cx="9868486" cy="1325563"/>
          </a:xfrm>
        </p:spPr>
        <p:txBody>
          <a:bodyPr/>
          <a:lstStyle/>
          <a:p>
            <a:r>
              <a:rPr lang="en-US" b="1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49E5B5-9B6C-324C-9D31-1E8FB39FC9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4593010"/>
              </p:ext>
            </p:extLst>
          </p:nvPr>
        </p:nvGraphicFramePr>
        <p:xfrm>
          <a:off x="1029286" y="1051560"/>
          <a:ext cx="10515600" cy="475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8752">
                  <a:extLst>
                    <a:ext uri="{9D8B030D-6E8A-4147-A177-3AD203B41FA5}">
                      <a16:colId xmlns:a16="http://schemas.microsoft.com/office/drawing/2014/main" val="1524927852"/>
                    </a:ext>
                  </a:extLst>
                </a:gridCol>
                <a:gridCol w="2777067">
                  <a:extLst>
                    <a:ext uri="{9D8B030D-6E8A-4147-A177-3AD203B41FA5}">
                      <a16:colId xmlns:a16="http://schemas.microsoft.com/office/drawing/2014/main" val="1432199566"/>
                    </a:ext>
                  </a:extLst>
                </a:gridCol>
                <a:gridCol w="6149781">
                  <a:extLst>
                    <a:ext uri="{9D8B030D-6E8A-4147-A177-3AD203B41FA5}">
                      <a16:colId xmlns:a16="http://schemas.microsoft.com/office/drawing/2014/main" val="2868729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b="1" u="sng" dirty="0"/>
                        <a:t>Hora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u="sng" dirty="0" err="1"/>
                        <a:t>Duración</a:t>
                      </a:r>
                      <a:endParaRPr lang="en-US" sz="30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u="sng" dirty="0" err="1"/>
                        <a:t>Actividad</a:t>
                      </a:r>
                      <a:endParaRPr lang="en-US" sz="30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274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10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i="0" dirty="0" err="1"/>
                        <a:t>Actividad</a:t>
                      </a:r>
                      <a:r>
                        <a:rPr lang="en-US" sz="3000" b="1" i="0" dirty="0"/>
                        <a:t> de </a:t>
                      </a:r>
                      <a:r>
                        <a:rPr lang="en-US" sz="3000" b="1" i="0" dirty="0" err="1"/>
                        <a:t>inicio</a:t>
                      </a:r>
                      <a:endParaRPr lang="en-US" sz="3000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36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1:10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1 hora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8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Protocolos de Adopte un Arroyo para el Monitoreo Químico</a:t>
                      </a:r>
                      <a:r>
                        <a:rPr lang="es-AR" sz="3200" dirty="0">
                          <a:effectLst/>
                        </a:rPr>
                        <a:t> </a:t>
                      </a:r>
                      <a:endParaRPr lang="en-US" sz="3000" b="1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84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2:10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20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i="0" u="non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Comparar</a:t>
                      </a:r>
                      <a:r>
                        <a:rPr lang="en-US" sz="3000" b="1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lang="en-US" sz="3000" b="1" i="0" u="non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Contrastar</a:t>
                      </a:r>
                      <a:endParaRPr lang="en-US" sz="3000" b="1" i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795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i="1" dirty="0"/>
                        <a:t>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i="1" dirty="0"/>
                        <a:t>15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0" i="1" dirty="0"/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298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2:45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1 hora, 25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 </a:t>
                      </a:r>
                      <a:r>
                        <a:rPr lang="en-US" sz="3000" b="1" u="non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químico</a:t>
                      </a:r>
                      <a:r>
                        <a:rPr lang="en-US" sz="30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los arroyos del campus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918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4:10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15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 err="1"/>
                        <a:t>Actividad</a:t>
                      </a:r>
                      <a:r>
                        <a:rPr lang="en-US" sz="3000" b="1" dirty="0"/>
                        <a:t> de </a:t>
                      </a:r>
                      <a:r>
                        <a:rPr lang="en-US" sz="3000" b="1" dirty="0" err="1"/>
                        <a:t>clausura</a:t>
                      </a:r>
                      <a:endParaRPr lang="en-US" sz="3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067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218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0CC058-47A9-BC4F-A31E-767184AB0CD1}"/>
              </a:ext>
            </a:extLst>
          </p:cNvPr>
          <p:cNvSpPr txBox="1"/>
          <p:nvPr/>
        </p:nvSpPr>
        <p:spPr>
          <a:xfrm>
            <a:off x="3240891" y="2613392"/>
            <a:ext cx="5710218" cy="1631216"/>
          </a:xfrm>
          <a:prstGeom prst="rect">
            <a:avLst/>
          </a:prstGeom>
          <a:solidFill>
            <a:srgbClr val="ECC2D8"/>
          </a:solidFill>
          <a:ln w="53975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0" dirty="0">
                <a:latin typeface="Impact" panose="020B0806030902050204" pitchFamily="34" charset="0"/>
              </a:rPr>
              <a:t>Descanso!</a:t>
            </a:r>
          </a:p>
        </p:txBody>
      </p:sp>
    </p:spTree>
    <p:extLst>
      <p:ext uri="{BB962C8B-B14F-4D97-AF65-F5344CB8AC3E}">
        <p14:creationId xmlns:p14="http://schemas.microsoft.com/office/powerpoint/2010/main" val="1025099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067CA-BFEE-7948-915A-FE718DD4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Control </a:t>
            </a:r>
            <a:r>
              <a:rPr lang="en-US" b="1" dirty="0" err="1"/>
              <a:t>químico</a:t>
            </a:r>
            <a:r>
              <a:rPr lang="en-US" b="1" dirty="0"/>
              <a:t> de los arroyos del campus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CC6CD0-D361-3941-967B-DE0F40578CB2}"/>
              </a:ext>
            </a:extLst>
          </p:cNvPr>
          <p:cNvSpPr/>
          <p:nvPr/>
        </p:nvSpPr>
        <p:spPr>
          <a:xfrm rot="18928397">
            <a:off x="4352318" y="2440375"/>
            <a:ext cx="3090745" cy="3090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601C26-B98B-B941-B30F-9E1E3C4F0BCC}"/>
              </a:ext>
            </a:extLst>
          </p:cNvPr>
          <p:cNvSpPr txBox="1"/>
          <p:nvPr/>
        </p:nvSpPr>
        <p:spPr>
          <a:xfrm>
            <a:off x="4547488" y="3016251"/>
            <a:ext cx="27004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SEGURIDAD ANTE </a:t>
            </a:r>
          </a:p>
          <a:p>
            <a:pPr algn="ctr"/>
            <a:r>
              <a:rPr lang="en-US" sz="4000" b="1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321219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29D0-972D-464B-A069-5AD3EDB30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Control </a:t>
            </a:r>
            <a:r>
              <a:rPr lang="en-US" b="1" dirty="0" err="1"/>
              <a:t>químico</a:t>
            </a:r>
            <a:r>
              <a:rPr lang="en-US" b="1" dirty="0"/>
              <a:t> de los arroyos del campus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99321-1928-C34F-8A94-6E1A15E03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086"/>
            <a:ext cx="10965873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sz="20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Necesitarás:</a:t>
            </a:r>
            <a:endParaRPr lang="es-A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A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1.Instrucciones de campo para el control químico</a:t>
            </a:r>
          </a:p>
          <a:p>
            <a:pPr marL="0" indent="0">
              <a:buNone/>
            </a:pPr>
            <a:r>
              <a:rPr lang="es-A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2.Formulario de control químico</a:t>
            </a:r>
          </a:p>
          <a:p>
            <a:pPr marL="0" indent="0">
              <a:buNone/>
            </a:pPr>
            <a:r>
              <a:rPr lang="es-A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3.Lápiz/Portapapeles</a:t>
            </a:r>
          </a:p>
          <a:p>
            <a:pPr marL="0" indent="0">
              <a:buNone/>
            </a:pPr>
            <a:r>
              <a:rPr lang="es-A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4.Guantes</a:t>
            </a:r>
          </a:p>
          <a:p>
            <a:pPr marL="0" indent="0">
              <a:buNone/>
            </a:pPr>
            <a:r>
              <a:rPr lang="es-A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5.Gafas de protección</a:t>
            </a:r>
          </a:p>
          <a:p>
            <a:pPr marL="0" indent="0">
              <a:buNone/>
            </a:pPr>
            <a:r>
              <a:rPr lang="es-A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6.Jarra para residuos (una por clase)</a:t>
            </a:r>
          </a:p>
          <a:p>
            <a:pPr marL="0" indent="0">
              <a:buNone/>
            </a:pPr>
            <a:r>
              <a:rPr lang="es-A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7.Sonda de conductividad/temperatura (una por grupo)</a:t>
            </a:r>
          </a:p>
          <a:p>
            <a:pPr marL="0" indent="0">
              <a:buNone/>
            </a:pPr>
            <a:r>
              <a:rPr lang="es-A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Kit de muestreo de pH (uno por grupo)</a:t>
            </a:r>
          </a:p>
          <a:p>
            <a:pPr marL="0" indent="0">
              <a:buNone/>
            </a:pPr>
            <a:r>
              <a:rPr lang="es-A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9.Kit de muestreo de oxígeno disuelto (uno por grupo)</a:t>
            </a:r>
          </a:p>
          <a:p>
            <a:pPr marL="0" indent="0">
              <a:buNone/>
            </a:pPr>
            <a:r>
              <a:rPr lang="es-A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10.Botas de agua</a:t>
            </a:r>
          </a:p>
          <a:p>
            <a:pPr marL="0" indent="0">
              <a:buNone/>
            </a:pPr>
            <a:r>
              <a:rPr lang="es-A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11.Mochila</a:t>
            </a:r>
            <a:endParaRPr lang="en-US" sz="2000" dirty="0"/>
          </a:p>
          <a:p>
            <a:pPr marL="457200" lvl="1" indent="0">
              <a:buNone/>
            </a:pPr>
            <a:r>
              <a:rPr lang="en-US" sz="1600" b="1" dirty="0" err="1"/>
              <a:t>Asegúrese</a:t>
            </a:r>
            <a:r>
              <a:rPr lang="en-US" sz="1600" b="1" dirty="0"/>
              <a:t> de </a:t>
            </a:r>
            <a:r>
              <a:rPr lang="en-US" sz="1600" b="1" dirty="0" err="1"/>
              <a:t>llevar</a:t>
            </a:r>
            <a:r>
              <a:rPr lang="en-US" sz="1600" b="1" dirty="0"/>
              <a:t> </a:t>
            </a:r>
            <a:r>
              <a:rPr lang="en-US" sz="1600" b="1" dirty="0" err="1"/>
              <a:t>siempre</a:t>
            </a:r>
            <a:r>
              <a:rPr lang="en-US" sz="1600" b="1" dirty="0"/>
              <a:t> GUANTES y LENTES DE SEGURIDAD </a:t>
            </a:r>
            <a:r>
              <a:rPr lang="en-US" sz="1600" b="1" dirty="0" err="1"/>
              <a:t>cuando</a:t>
            </a:r>
            <a:r>
              <a:rPr lang="en-US" sz="1600" b="1" dirty="0"/>
              <a:t> </a:t>
            </a:r>
            <a:r>
              <a:rPr lang="en-US" sz="1600" b="1" dirty="0" err="1"/>
              <a:t>manipule</a:t>
            </a:r>
            <a:r>
              <a:rPr lang="en-US" sz="1600" b="1" dirty="0"/>
              <a:t> </a:t>
            </a:r>
            <a:r>
              <a:rPr lang="en-US" sz="1600" b="1" dirty="0" err="1"/>
              <a:t>productos</a:t>
            </a:r>
            <a:r>
              <a:rPr lang="en-US" sz="1600" b="1" dirty="0"/>
              <a:t> </a:t>
            </a:r>
            <a:r>
              <a:rPr lang="en-US" sz="1600" b="1" dirty="0" err="1"/>
              <a:t>químicos</a:t>
            </a:r>
            <a:r>
              <a:rPr lang="en-US" sz="1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3780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79D4-A0B6-FF47-8660-97312C2B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Actividad</a:t>
            </a:r>
            <a:r>
              <a:rPr lang="en-US" b="1" dirty="0"/>
              <a:t> de </a:t>
            </a:r>
            <a:r>
              <a:rPr lang="en-US" b="1" dirty="0" err="1"/>
              <a:t>clausura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2A18BA-4637-B54D-81DA-57F885DD42B8}"/>
              </a:ext>
            </a:extLst>
          </p:cNvPr>
          <p:cNvSpPr txBox="1">
            <a:spLocks/>
          </p:cNvSpPr>
          <p:nvPr/>
        </p:nvSpPr>
        <p:spPr>
          <a:xfrm>
            <a:off x="1075267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u="sng" dirty="0" err="1"/>
              <a:t>Instrucciones</a:t>
            </a:r>
            <a:r>
              <a:rPr lang="en-US" sz="3000" u="sng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Escribe </a:t>
            </a:r>
            <a:r>
              <a:rPr lang="en-US" sz="3000" dirty="0" err="1"/>
              <a:t>tu</a:t>
            </a:r>
            <a:r>
              <a:rPr lang="en-US" sz="3000" dirty="0"/>
              <a:t> </a:t>
            </a:r>
            <a:r>
              <a:rPr lang="en-US" sz="3000" dirty="0" err="1"/>
              <a:t>respuesta</a:t>
            </a:r>
            <a:r>
              <a:rPr lang="en-US" sz="3000" dirty="0"/>
              <a:t> a las </a:t>
            </a:r>
            <a:r>
              <a:rPr lang="en-US" sz="3000" dirty="0" err="1"/>
              <a:t>preguntas</a:t>
            </a:r>
            <a:r>
              <a:rPr lang="en-US" sz="3000" dirty="0"/>
              <a:t> de la hoja de </a:t>
            </a:r>
            <a:r>
              <a:rPr lang="en-US" sz="3000" dirty="0" err="1"/>
              <a:t>ejercicios</a:t>
            </a:r>
            <a:r>
              <a:rPr lang="en-US" sz="3000" dirty="0"/>
              <a:t> de la </a:t>
            </a:r>
            <a:r>
              <a:rPr lang="en-US" sz="3000" dirty="0" err="1"/>
              <a:t>lección</a:t>
            </a:r>
            <a:r>
              <a:rPr lang="en-US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2121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79D4-A0B6-FF47-8660-97312C2B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Actividad</a:t>
            </a:r>
            <a:r>
              <a:rPr lang="en-US" b="1" dirty="0"/>
              <a:t> de </a:t>
            </a:r>
            <a:r>
              <a:rPr lang="en-US" b="1" dirty="0" err="1"/>
              <a:t>clausura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2A34C-9353-874B-A82B-FC0D162D0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33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s-A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Pregunta 1: Usted es investigador de aguas del condado de Athens Clarke. Va a estar a cargo de un próximo evento de muestreo de la calidad del agua del río North Oconee, y tendrá lugar cuatro veces al año. El muestreo incluirá mediciones de temperatura, conductividad, oxígeno disuelto y pH. Usted está patrocinado por una gran empresa que le ha dado un presupuesto de 10.000 dólares para el muestreo. ¿Elegiría utilizar los protocolos de Georgia Adopte-Un-Arroyo para el control químico o una sonda YSI? Explique su respuesta. </a:t>
            </a:r>
          </a:p>
          <a:p>
            <a:pPr marL="0" indent="0">
              <a:buNone/>
            </a:pP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A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Pregunta 2: ¿Por qué medimos el pH dos veces utilizando los protocolos de Georgia Adopte-Un-Arroyo?</a:t>
            </a:r>
          </a:p>
        </p:txBody>
      </p:sp>
    </p:spTree>
    <p:extLst>
      <p:ext uri="{BB962C8B-B14F-4D97-AF65-F5344CB8AC3E}">
        <p14:creationId xmlns:p14="http://schemas.microsoft.com/office/powerpoint/2010/main" val="2370849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4C3BF-62BA-144B-90F1-C9EB464B5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069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u="sng" dirty="0" err="1"/>
              <a:t>Instrucciones</a:t>
            </a:r>
            <a:r>
              <a:rPr lang="en-US" sz="3000" u="sng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Escribe </a:t>
            </a:r>
            <a:r>
              <a:rPr lang="en-US" sz="3000" dirty="0" err="1"/>
              <a:t>tu</a:t>
            </a:r>
            <a:r>
              <a:rPr lang="en-US" sz="3000" dirty="0"/>
              <a:t> </a:t>
            </a:r>
            <a:r>
              <a:rPr lang="en-US" sz="3000" dirty="0" err="1"/>
              <a:t>respuesta</a:t>
            </a:r>
            <a:r>
              <a:rPr lang="en-US" sz="3000" dirty="0"/>
              <a:t> a las </a:t>
            </a:r>
            <a:r>
              <a:rPr lang="en-US" sz="3000" dirty="0" err="1"/>
              <a:t>preguntas</a:t>
            </a:r>
            <a:r>
              <a:rPr lang="en-US" sz="3000" dirty="0"/>
              <a:t> </a:t>
            </a:r>
            <a:r>
              <a:rPr lang="en-US" sz="3000" dirty="0" err="1"/>
              <a:t>en</a:t>
            </a:r>
            <a:r>
              <a:rPr lang="en-US" sz="3000" dirty="0"/>
              <a:t> el </a:t>
            </a:r>
            <a:r>
              <a:rPr lang="en-US" sz="3000" dirty="0" err="1"/>
              <a:t>papel</a:t>
            </a:r>
            <a:r>
              <a:rPr lang="en-US" sz="3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err="1"/>
              <a:t>Compártelas</a:t>
            </a:r>
            <a:r>
              <a:rPr lang="en-US" sz="3000" dirty="0"/>
              <a:t> con un </a:t>
            </a:r>
            <a:r>
              <a:rPr lang="en-US" sz="3000" dirty="0" err="1"/>
              <a:t>compañero</a:t>
            </a: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Debate </a:t>
            </a:r>
            <a:r>
              <a:rPr lang="en-US" sz="3000" dirty="0" err="1"/>
              <a:t>en</a:t>
            </a:r>
            <a:r>
              <a:rPr lang="en-US" sz="3000" dirty="0"/>
              <a:t> </a:t>
            </a:r>
            <a:r>
              <a:rPr lang="en-US" sz="3000" dirty="0" err="1"/>
              <a:t>clase</a:t>
            </a:r>
            <a:endParaRPr lang="en-US" sz="3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1" i="0" dirty="0" err="1"/>
              <a:t>Actividad</a:t>
            </a:r>
            <a:r>
              <a:rPr lang="en-US" sz="4400" b="1" i="0" dirty="0"/>
              <a:t> de </a:t>
            </a:r>
            <a:r>
              <a:rPr lang="en-US" sz="4400" b="1" i="0" dirty="0" err="1"/>
              <a:t>inicio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085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4C3BF-62BA-144B-90F1-C9EB464B5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069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¿Has medido alguna vez la temperatura o el pH del agua? Si es así, ¿cómo lo has hecho?</a:t>
            </a:r>
            <a:r>
              <a:rPr lang="es-AR" sz="3600" b="1" dirty="0">
                <a:effectLst/>
              </a:rPr>
              <a:t> </a:t>
            </a:r>
            <a:endParaRPr lang="en-US" sz="45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1" i="0" dirty="0" err="1"/>
              <a:t>Actividad</a:t>
            </a:r>
            <a:r>
              <a:rPr lang="en-US" sz="4400" b="1" i="0" dirty="0"/>
              <a:t> de </a:t>
            </a:r>
            <a:r>
              <a:rPr lang="en-US" sz="4400" b="1" i="0" dirty="0" err="1"/>
              <a:t>inicio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798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29D0-972D-464B-A069-5AD3EDB3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b="1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Protocolos de Adopte un Arroyo para el Monitoreo Químico</a:t>
            </a:r>
            <a:r>
              <a:rPr lang="es-AR" sz="3600" dirty="0">
                <a:effectLst/>
              </a:rPr>
              <a:t> </a:t>
            </a:r>
            <a:r>
              <a:rPr lang="en-US" sz="3600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99321-1928-C34F-8A94-6E1A15E03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65873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Necesitarás: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1.Instrucciones de campo para el control químico</a:t>
            </a:r>
          </a:p>
          <a:p>
            <a:pPr marL="0" indent="0">
              <a:buNone/>
            </a:pP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2.Formulario de control químico</a:t>
            </a:r>
          </a:p>
          <a:p>
            <a:pPr marL="0" indent="0">
              <a:buNone/>
            </a:pP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3.Lápiz/Portapapeles</a:t>
            </a:r>
          </a:p>
          <a:p>
            <a:pPr marL="0" indent="0">
              <a:buNone/>
            </a:pP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4.Guantes</a:t>
            </a:r>
          </a:p>
          <a:p>
            <a:pPr marL="0" indent="0">
              <a:buNone/>
            </a:pP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5.Gafas de protección</a:t>
            </a:r>
          </a:p>
          <a:p>
            <a:pPr marL="0" indent="0">
              <a:buNone/>
            </a:pP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6.Jarra para residuos (una por clase)</a:t>
            </a:r>
          </a:p>
          <a:p>
            <a:pPr marL="0" indent="0">
              <a:buNone/>
            </a:pP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7.Sonda de conductividad/temperatura (una por grupo)</a:t>
            </a:r>
          </a:p>
          <a:p>
            <a:pPr marL="0" indent="0">
              <a:buNone/>
            </a:pP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Kit de muestreo de pH (uno por grupo)</a:t>
            </a:r>
          </a:p>
          <a:p>
            <a:pPr marL="0" indent="0">
              <a:buNone/>
            </a:pP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9.Kit de muestreo de oxígeno disuelto (uno por grupo)</a:t>
            </a:r>
          </a:p>
          <a:p>
            <a:pPr marL="0" indent="0">
              <a:buNone/>
            </a:pP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10.Botas de agua</a:t>
            </a:r>
          </a:p>
          <a:p>
            <a:pPr marL="0" indent="0">
              <a:buNone/>
            </a:pP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11.Mochila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Asegúrese</a:t>
            </a:r>
            <a:r>
              <a:rPr lang="en-US" b="1" dirty="0"/>
              <a:t> de </a:t>
            </a:r>
            <a:r>
              <a:rPr lang="en-US" b="1" dirty="0" err="1"/>
              <a:t>llevar</a:t>
            </a:r>
            <a:r>
              <a:rPr lang="en-US" b="1" dirty="0"/>
              <a:t> </a:t>
            </a:r>
            <a:r>
              <a:rPr lang="en-US" b="1" dirty="0" err="1"/>
              <a:t>siempre</a:t>
            </a:r>
            <a:r>
              <a:rPr lang="en-US" b="1" dirty="0"/>
              <a:t> GUANTES y LENTES DE SEGURIDAD </a:t>
            </a:r>
            <a:r>
              <a:rPr lang="en-US" b="1" dirty="0" err="1"/>
              <a:t>cuando</a:t>
            </a:r>
            <a:r>
              <a:rPr lang="en-US" b="1" dirty="0"/>
              <a:t> </a:t>
            </a:r>
            <a:r>
              <a:rPr lang="en-US" b="1" dirty="0" err="1"/>
              <a:t>manipule</a:t>
            </a:r>
            <a:r>
              <a:rPr lang="en-US" b="1" dirty="0"/>
              <a:t> </a:t>
            </a:r>
            <a:r>
              <a:rPr lang="en-US" b="1" dirty="0" err="1"/>
              <a:t>productos</a:t>
            </a:r>
            <a:r>
              <a:rPr lang="en-US" b="1" dirty="0"/>
              <a:t> </a:t>
            </a:r>
            <a:r>
              <a:rPr lang="en-US" b="1" dirty="0" err="1"/>
              <a:t>químicos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2254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93E7A-6FD2-6241-825E-AD21319D1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1) </a:t>
            </a:r>
            <a:r>
              <a:rPr lang="en-US" b="1" dirty="0" err="1"/>
              <a:t>Temperatura</a:t>
            </a:r>
            <a:r>
              <a:rPr lang="en-US" b="1" dirty="0"/>
              <a:t>/</a:t>
            </a:r>
            <a:r>
              <a:rPr lang="en-US" b="1" dirty="0" err="1"/>
              <a:t>Conductividad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831C-E55F-2A45-9AD6-1FDA602C6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Medición</a:t>
            </a:r>
            <a:r>
              <a:rPr lang="en-US" dirty="0"/>
              <a:t> con una sola </a:t>
            </a:r>
            <a:r>
              <a:rPr lang="en-US" dirty="0" err="1"/>
              <a:t>sonda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01D6B7-3F16-CE4B-AD2D-A66CDC3A3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867" y="863600"/>
            <a:ext cx="2715556" cy="4775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48C5ED-5FC0-D94A-8296-94F17945546D}"/>
              </a:ext>
            </a:extLst>
          </p:cNvPr>
          <p:cNvSpPr txBox="1"/>
          <p:nvPr/>
        </p:nvSpPr>
        <p:spPr>
          <a:xfrm>
            <a:off x="7989867" y="5805011"/>
            <a:ext cx="2458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Imagen: Fisher Scientific</a:t>
            </a:r>
          </a:p>
        </p:txBody>
      </p:sp>
    </p:spTree>
    <p:extLst>
      <p:ext uri="{BB962C8B-B14F-4D97-AF65-F5344CB8AC3E}">
        <p14:creationId xmlns:p14="http://schemas.microsoft.com/office/powerpoint/2010/main" val="1113960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93E7A-6FD2-6241-825E-AD21319D1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1a) </a:t>
            </a:r>
            <a:r>
              <a:rPr lang="en-US" b="1" dirty="0" err="1"/>
              <a:t>Temperatura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831C-E55F-2A45-9AD6-1FDA602C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6933"/>
            <a:ext cx="10515600" cy="520594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b="1" dirty="0" err="1"/>
              <a:t>Notas</a:t>
            </a:r>
            <a:r>
              <a:rPr lang="en-US" b="1" dirty="0"/>
              <a:t>: </a:t>
            </a:r>
          </a:p>
          <a:p>
            <a:r>
              <a:rPr lang="en-US" dirty="0" err="1"/>
              <a:t>Registre</a:t>
            </a:r>
            <a:r>
              <a:rPr lang="en-US" dirty="0"/>
              <a:t> la </a:t>
            </a:r>
            <a:r>
              <a:rPr lang="en-US" dirty="0" err="1"/>
              <a:t>temperatura</a:t>
            </a:r>
            <a:r>
              <a:rPr lang="en-US" dirty="0"/>
              <a:t> del </a:t>
            </a:r>
            <a:r>
              <a:rPr lang="en-US" dirty="0" err="1"/>
              <a:t>aire</a:t>
            </a:r>
            <a:r>
              <a:rPr lang="en-US" dirty="0"/>
              <a:t> antes que la del </a:t>
            </a:r>
            <a:r>
              <a:rPr lang="en-US" dirty="0" err="1"/>
              <a:t>agua</a:t>
            </a:r>
            <a:endParaRPr lang="en-US" dirty="0"/>
          </a:p>
          <a:p>
            <a:r>
              <a:rPr lang="en-US" dirty="0"/>
              <a:t> Tome una </a:t>
            </a:r>
            <a:r>
              <a:rPr lang="en-US" dirty="0" err="1"/>
              <a:t>medida</a:t>
            </a:r>
            <a:r>
              <a:rPr lang="en-US" dirty="0"/>
              <a:t> para la </a:t>
            </a:r>
            <a:r>
              <a:rPr lang="en-US" dirty="0" err="1"/>
              <a:t>temperatura</a:t>
            </a:r>
            <a:r>
              <a:rPr lang="en-US" dirty="0"/>
              <a:t> del </a:t>
            </a:r>
            <a:r>
              <a:rPr lang="en-US" dirty="0" err="1"/>
              <a:t>aire</a:t>
            </a:r>
            <a:r>
              <a:rPr lang="en-US" dirty="0"/>
              <a:t> y la </a:t>
            </a:r>
            <a:r>
              <a:rPr lang="en-US" dirty="0" err="1"/>
              <a:t>temperatura</a:t>
            </a:r>
            <a:r>
              <a:rPr lang="en-US" dirty="0"/>
              <a:t> del </a:t>
            </a:r>
            <a:r>
              <a:rPr lang="en-US" dirty="0" err="1"/>
              <a:t>agua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Instrucciones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Temperatura</a:t>
            </a:r>
            <a:r>
              <a:rPr lang="en-US" dirty="0"/>
              <a:t> del </a:t>
            </a:r>
            <a:r>
              <a:rPr lang="en-US" dirty="0" err="1"/>
              <a:t>aire</a:t>
            </a:r>
            <a:r>
              <a:rPr lang="en-US" dirty="0"/>
              <a:t>: </a:t>
            </a:r>
            <a:r>
              <a:rPr lang="en-US" dirty="0" err="1"/>
              <a:t>coloque</a:t>
            </a:r>
            <a:r>
              <a:rPr lang="en-US" dirty="0"/>
              <a:t> el </a:t>
            </a:r>
            <a:r>
              <a:rPr lang="en-US" dirty="0" err="1"/>
              <a:t>termómetro</a:t>
            </a:r>
            <a:r>
              <a:rPr lang="en-US" dirty="0"/>
              <a:t> seco a la sombra y </a:t>
            </a:r>
            <a:r>
              <a:rPr lang="en-US" dirty="0" err="1"/>
              <a:t>registre</a:t>
            </a:r>
            <a:r>
              <a:rPr lang="en-US" dirty="0"/>
              <a:t> la </a:t>
            </a:r>
            <a:r>
              <a:rPr lang="en-US" dirty="0" err="1"/>
              <a:t>temperatura</a:t>
            </a:r>
            <a:r>
              <a:rPr lang="en-US" dirty="0"/>
              <a:t> una </a:t>
            </a:r>
            <a:r>
              <a:rPr lang="en-US" dirty="0" err="1"/>
              <a:t>vez</a:t>
            </a:r>
            <a:r>
              <a:rPr lang="en-US" dirty="0"/>
              <a:t> que se </a:t>
            </a:r>
            <a:r>
              <a:rPr lang="en-US" dirty="0" err="1"/>
              <a:t>estabilice</a:t>
            </a:r>
            <a:r>
              <a:rPr lang="en-US" dirty="0"/>
              <a:t> la </a:t>
            </a:r>
            <a:r>
              <a:rPr lang="en-US" dirty="0" err="1"/>
              <a:t>lectura</a:t>
            </a:r>
            <a:r>
              <a:rPr lang="en-US" dirty="0"/>
              <a:t>. </a:t>
            </a:r>
            <a:r>
              <a:rPr lang="en-US" dirty="0" err="1"/>
              <a:t>Registre</a:t>
            </a:r>
            <a:r>
              <a:rPr lang="en-US" dirty="0"/>
              <a:t> la </a:t>
            </a:r>
            <a:r>
              <a:rPr lang="en-US" dirty="0" err="1"/>
              <a:t>temperatura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grados</a:t>
            </a:r>
            <a:r>
              <a:rPr lang="en-US" dirty="0"/>
              <a:t> Celsius con una </a:t>
            </a:r>
            <a:r>
              <a:rPr lang="en-US" dirty="0" err="1"/>
              <a:t>aproximación</a:t>
            </a:r>
            <a:r>
              <a:rPr lang="en-US" dirty="0"/>
              <a:t> de 0,5 </a:t>
            </a:r>
            <a:r>
              <a:rPr lang="en-US" dirty="0" err="1"/>
              <a:t>grados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Temperatura</a:t>
            </a:r>
            <a:r>
              <a:rPr lang="en-US" dirty="0"/>
              <a:t> del </a:t>
            </a:r>
            <a:r>
              <a:rPr lang="en-US" dirty="0" err="1"/>
              <a:t>agua</a:t>
            </a:r>
            <a:r>
              <a:rPr lang="en-US" dirty="0"/>
              <a:t>: tome la </a:t>
            </a:r>
            <a:r>
              <a:rPr lang="en-US" dirty="0" err="1"/>
              <a:t>temperatura</a:t>
            </a:r>
            <a:r>
              <a:rPr lang="en-US" dirty="0"/>
              <a:t> del </a:t>
            </a:r>
            <a:r>
              <a:rPr lang="en-US" dirty="0" err="1"/>
              <a:t>agua</a:t>
            </a:r>
            <a:r>
              <a:rPr lang="en-US" dirty="0"/>
              <a:t> a la sombra. Es </a:t>
            </a:r>
            <a:r>
              <a:rPr lang="en-US" dirty="0" err="1"/>
              <a:t>mejor</a:t>
            </a:r>
            <a:r>
              <a:rPr lang="en-US" dirty="0"/>
              <a:t> </a:t>
            </a:r>
            <a:r>
              <a:rPr lang="en-US" dirty="0" err="1"/>
              <a:t>tomar</a:t>
            </a:r>
            <a:r>
              <a:rPr lang="en-US" dirty="0"/>
              <a:t> la </a:t>
            </a:r>
            <a:r>
              <a:rPr lang="en-US" dirty="0" err="1"/>
              <a:t>lectura</a:t>
            </a:r>
            <a:r>
              <a:rPr lang="en-US" dirty="0"/>
              <a:t> de la </a:t>
            </a:r>
            <a:r>
              <a:rPr lang="en-US" dirty="0" err="1"/>
              <a:t>temperatura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arroyo,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no </a:t>
            </a:r>
            <a:r>
              <a:rPr lang="en-US" dirty="0" err="1"/>
              <a:t>puede</a:t>
            </a:r>
            <a:r>
              <a:rPr lang="en-US" dirty="0"/>
              <a:t>, </a:t>
            </a:r>
            <a:r>
              <a:rPr lang="en-US" dirty="0" err="1"/>
              <a:t>coloque</a:t>
            </a:r>
            <a:r>
              <a:rPr lang="en-US" dirty="0"/>
              <a:t> el </a:t>
            </a:r>
            <a:r>
              <a:rPr lang="en-US" dirty="0" err="1"/>
              <a:t>termómetro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recipiente</a:t>
            </a:r>
            <a:r>
              <a:rPr lang="en-US" dirty="0"/>
              <a:t> con </a:t>
            </a:r>
            <a:r>
              <a:rPr lang="en-US" dirty="0" err="1"/>
              <a:t>agua</a:t>
            </a:r>
            <a:r>
              <a:rPr lang="en-US" dirty="0"/>
              <a:t> de </a:t>
            </a:r>
            <a:r>
              <a:rPr lang="en-US" dirty="0" err="1"/>
              <a:t>muestra</a:t>
            </a:r>
            <a:r>
              <a:rPr lang="en-US" dirty="0"/>
              <a:t> (a la sombra) y </a:t>
            </a:r>
            <a:r>
              <a:rPr lang="en-US" dirty="0" err="1"/>
              <a:t>registre</a:t>
            </a:r>
            <a:r>
              <a:rPr lang="en-US" dirty="0"/>
              <a:t> la </a:t>
            </a:r>
            <a:r>
              <a:rPr lang="en-US" dirty="0" err="1"/>
              <a:t>temperatura</a:t>
            </a:r>
            <a:r>
              <a:rPr lang="en-US" dirty="0"/>
              <a:t>. Tome la </a:t>
            </a:r>
            <a:r>
              <a:rPr lang="en-US" dirty="0" err="1"/>
              <a:t>lectura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la </a:t>
            </a:r>
            <a:r>
              <a:rPr lang="en-US" dirty="0" err="1"/>
              <a:t>temperatura</a:t>
            </a:r>
            <a:r>
              <a:rPr lang="en-US" dirty="0"/>
              <a:t> se </a:t>
            </a:r>
            <a:r>
              <a:rPr lang="en-US" dirty="0" err="1"/>
              <a:t>haya</a:t>
            </a:r>
            <a:r>
              <a:rPr lang="en-US" dirty="0"/>
              <a:t> </a:t>
            </a:r>
            <a:r>
              <a:rPr lang="en-US" dirty="0" err="1"/>
              <a:t>estabilizado</a:t>
            </a:r>
            <a:r>
              <a:rPr lang="en-US" dirty="0"/>
              <a:t> (</a:t>
            </a:r>
            <a:r>
              <a:rPr lang="en-US" dirty="0" err="1"/>
              <a:t>unos</a:t>
            </a:r>
            <a:r>
              <a:rPr lang="en-US" dirty="0"/>
              <a:t> 2 </a:t>
            </a:r>
            <a:r>
              <a:rPr lang="en-US" dirty="0" err="1"/>
              <a:t>minutos</a:t>
            </a:r>
            <a:r>
              <a:rPr lang="en-US" dirty="0"/>
              <a:t>). </a:t>
            </a:r>
            <a:r>
              <a:rPr lang="en-US" dirty="0" err="1"/>
              <a:t>Registre</a:t>
            </a:r>
            <a:r>
              <a:rPr lang="en-US" dirty="0"/>
              <a:t> la </a:t>
            </a:r>
            <a:r>
              <a:rPr lang="en-US" dirty="0" err="1"/>
              <a:t>temperatura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grados</a:t>
            </a:r>
            <a:r>
              <a:rPr lang="en-US" dirty="0"/>
              <a:t> Celsius con una </a:t>
            </a:r>
            <a:r>
              <a:rPr lang="en-US" dirty="0" err="1"/>
              <a:t>aproximación</a:t>
            </a:r>
            <a:r>
              <a:rPr lang="en-US" dirty="0"/>
              <a:t> de 0,5 </a:t>
            </a:r>
            <a:r>
              <a:rPr lang="en-US" dirty="0" err="1"/>
              <a:t>grados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7521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395BB-452E-2E45-9135-32032A871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Pregunta</a:t>
            </a:r>
            <a:r>
              <a:rPr lang="en-US" b="1" dirty="0"/>
              <a:t> de debate: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9B2C0-D965-4945-9418-E41DFF0D7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crees que se </a:t>
            </a:r>
            <a:r>
              <a:rPr lang="en-US" dirty="0" err="1"/>
              <a:t>mide</a:t>
            </a:r>
            <a:r>
              <a:rPr lang="en-US" dirty="0"/>
              <a:t> la </a:t>
            </a:r>
            <a:r>
              <a:rPr lang="en-US" dirty="0" err="1"/>
              <a:t>temperatura</a:t>
            </a:r>
            <a:r>
              <a:rPr lang="en-US" dirty="0"/>
              <a:t> del </a:t>
            </a:r>
            <a:r>
              <a:rPr lang="en-US" dirty="0" err="1"/>
              <a:t>aire</a:t>
            </a:r>
            <a:r>
              <a:rPr lang="en-US" dirty="0"/>
              <a:t> antes que la del </a:t>
            </a:r>
            <a:r>
              <a:rPr lang="en-US" dirty="0" err="1"/>
              <a:t>agua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64619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93E7A-6FD2-6241-825E-AD21319D1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1b) </a:t>
            </a:r>
            <a:r>
              <a:rPr lang="en-US" b="1" dirty="0" err="1"/>
              <a:t>Conductividad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831C-E55F-2A45-9AD6-1FDA602C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6933"/>
            <a:ext cx="10515600" cy="52059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b="1" dirty="0" err="1"/>
              <a:t>Notas</a:t>
            </a:r>
            <a:r>
              <a:rPr lang="en-US" b="1" dirty="0"/>
              <a:t>: </a:t>
            </a:r>
          </a:p>
          <a:p>
            <a:r>
              <a:rPr lang="en-US" dirty="0" err="1"/>
              <a:t>Tomar</a:t>
            </a:r>
            <a:r>
              <a:rPr lang="en-US" dirty="0"/>
              <a:t> una </a:t>
            </a:r>
            <a:r>
              <a:rPr lang="en-US" dirty="0" err="1"/>
              <a:t>medida</a:t>
            </a:r>
            <a:r>
              <a:rPr lang="en-US" dirty="0"/>
              <a:t> para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parámetro</a:t>
            </a:r>
            <a:r>
              <a:rPr lang="en-US" dirty="0"/>
              <a:t> </a:t>
            </a:r>
          </a:p>
          <a:p>
            <a:r>
              <a:rPr lang="en-US" dirty="0"/>
              <a:t>¡LAS SONDAS YA HAN SIDO CALIBRADAS!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Instrucciones</a:t>
            </a:r>
            <a:r>
              <a:rPr lang="en-US" b="1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Retire la tapa del </a:t>
            </a:r>
            <a:r>
              <a:rPr lang="en-US" dirty="0" err="1"/>
              <a:t>electrodo</a:t>
            </a:r>
            <a:r>
              <a:rPr lang="en-US" dirty="0"/>
              <a:t>. </a:t>
            </a:r>
            <a:r>
              <a:rPr lang="en-US" dirty="0" err="1"/>
              <a:t>Encienda</a:t>
            </a:r>
            <a:r>
              <a:rPr lang="en-US" dirty="0"/>
              <a:t> el </a:t>
            </a:r>
            <a:r>
              <a:rPr lang="en-US" dirty="0" err="1"/>
              <a:t>medidor</a:t>
            </a:r>
            <a:r>
              <a:rPr lang="en-US" dirty="0"/>
              <a:t> (</a:t>
            </a:r>
            <a:r>
              <a:rPr lang="en-US" dirty="0" err="1"/>
              <a:t>tecla</a:t>
            </a:r>
            <a:r>
              <a:rPr lang="en-US" dirty="0"/>
              <a:t> On/Off).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/>
              <a:t>Sumerja</a:t>
            </a:r>
            <a:r>
              <a:rPr lang="en-US" dirty="0"/>
              <a:t> el </a:t>
            </a:r>
            <a:r>
              <a:rPr lang="en-US" dirty="0" err="1"/>
              <a:t>electrodo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masa de </a:t>
            </a:r>
            <a:r>
              <a:rPr lang="en-US" dirty="0" err="1"/>
              <a:t>agua</a:t>
            </a:r>
            <a:r>
              <a:rPr lang="en-US" dirty="0"/>
              <a:t>. </a:t>
            </a:r>
            <a:r>
              <a:rPr lang="en-US" dirty="0" err="1"/>
              <a:t>Asegúrese</a:t>
            </a:r>
            <a:r>
              <a:rPr lang="en-US" dirty="0"/>
              <a:t> de que el sensor </a:t>
            </a:r>
            <a:r>
              <a:rPr lang="en-US" dirty="0" err="1"/>
              <a:t>quede</a:t>
            </a:r>
            <a:r>
              <a:rPr lang="en-US" dirty="0"/>
              <a:t> </a:t>
            </a:r>
            <a:r>
              <a:rPr lang="en-US" dirty="0" err="1"/>
              <a:t>completamente</a:t>
            </a:r>
            <a:r>
              <a:rPr lang="en-US" dirty="0"/>
              <a:t> </a:t>
            </a:r>
            <a:r>
              <a:rPr lang="en-US" dirty="0" err="1"/>
              <a:t>sumergido</a:t>
            </a:r>
            <a:r>
              <a:rPr lang="en-US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Espere</a:t>
            </a:r>
            <a:r>
              <a:rPr lang="en-US" dirty="0"/>
              <a:t> a que la </a:t>
            </a:r>
            <a:r>
              <a:rPr lang="en-US" dirty="0" err="1"/>
              <a:t>lectura</a:t>
            </a:r>
            <a:r>
              <a:rPr lang="en-US" dirty="0"/>
              <a:t> se </a:t>
            </a:r>
            <a:r>
              <a:rPr lang="en-US" dirty="0" err="1"/>
              <a:t>estabilice</a:t>
            </a:r>
            <a:r>
              <a:rPr lang="en-US" dirty="0"/>
              <a:t> (la </a:t>
            </a:r>
            <a:r>
              <a:rPr lang="en-US" dirty="0" err="1"/>
              <a:t>compensación</a:t>
            </a:r>
            <a:r>
              <a:rPr lang="en-US" dirty="0"/>
              <a:t> </a:t>
            </a:r>
            <a:r>
              <a:rPr lang="en-US" dirty="0" err="1"/>
              <a:t>automática</a:t>
            </a:r>
            <a:r>
              <a:rPr lang="en-US" dirty="0"/>
              <a:t> de </a:t>
            </a:r>
            <a:r>
              <a:rPr lang="en-US" dirty="0" err="1"/>
              <a:t>temperatura</a:t>
            </a:r>
            <a:r>
              <a:rPr lang="en-US" dirty="0"/>
              <a:t> </a:t>
            </a:r>
            <a:r>
              <a:rPr lang="en-US" dirty="0" err="1"/>
              <a:t>corrige</a:t>
            </a:r>
            <a:r>
              <a:rPr lang="en-US" dirty="0"/>
              <a:t> los </a:t>
            </a:r>
            <a:r>
              <a:rPr lang="en-US" dirty="0" err="1"/>
              <a:t>cambios</a:t>
            </a:r>
            <a:r>
              <a:rPr lang="en-US" dirty="0"/>
              <a:t> de </a:t>
            </a:r>
            <a:r>
              <a:rPr lang="en-US" dirty="0" err="1"/>
              <a:t>temperatura</a:t>
            </a:r>
            <a:r>
              <a:rPr lang="en-US" dirty="0"/>
              <a:t>).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Pulse 'Hold' y </a:t>
            </a:r>
            <a:r>
              <a:rPr lang="en-US" dirty="0" err="1"/>
              <a:t>registre</a:t>
            </a:r>
            <a:r>
              <a:rPr lang="en-US" dirty="0"/>
              <a:t> la </a:t>
            </a:r>
            <a:r>
              <a:rPr lang="en-US" dirty="0" err="1"/>
              <a:t>lectura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hoja de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1545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5100</TotalTime>
  <Words>1738</Words>
  <Application>Microsoft Macintosh PowerPoint</Application>
  <PresentationFormat>Panorámica</PresentationFormat>
  <Paragraphs>151</Paragraphs>
  <Slides>24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Impact</vt:lpstr>
      <vt:lpstr>Office Theme</vt:lpstr>
      <vt:lpstr>Control químico, Parte  B</vt:lpstr>
      <vt:lpstr>Agenda</vt:lpstr>
      <vt:lpstr>Actividad de inicio </vt:lpstr>
      <vt:lpstr>Actividad de inicio </vt:lpstr>
      <vt:lpstr>Protocolos de Adopte un Arroyo para el Monitoreo Químico  </vt:lpstr>
      <vt:lpstr>1) Temperatura/Conductividad</vt:lpstr>
      <vt:lpstr>1a) Temperatura</vt:lpstr>
      <vt:lpstr>Pregunta de debate:</vt:lpstr>
      <vt:lpstr>1b) Conductividad</vt:lpstr>
      <vt:lpstr>Pregunta de debate:</vt:lpstr>
      <vt:lpstr>2) pH</vt:lpstr>
      <vt:lpstr>Pregunta de debate:</vt:lpstr>
      <vt:lpstr>3) Oxígeno disuelto</vt:lpstr>
      <vt:lpstr>3) Oxígeno disuelto</vt:lpstr>
      <vt:lpstr>3) Oxígeno disuelto</vt:lpstr>
      <vt:lpstr>Pregunta de debate:</vt:lpstr>
      <vt:lpstr>Sonda YSI</vt:lpstr>
      <vt:lpstr>Comparación y contraste - Sonda YSI y protocolos Adopt-A-Stream</vt:lpstr>
      <vt:lpstr>Presentación de PowerPoint</vt:lpstr>
      <vt:lpstr>Presentación de PowerPoint</vt:lpstr>
      <vt:lpstr>Control químico de los arroyos del campus</vt:lpstr>
      <vt:lpstr>Control químico de los arroyos del campus</vt:lpstr>
      <vt:lpstr>Actividad de clausura</vt:lpstr>
      <vt:lpstr>Actividad de clausura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Watersheds</dc:title>
  <dc:creator>Microsoft Office User</dc:creator>
  <cp:lastModifiedBy>Ma.Verónica Choque Campos</cp:lastModifiedBy>
  <cp:revision>68</cp:revision>
  <dcterms:created xsi:type="dcterms:W3CDTF">2021-10-18T14:38:32Z</dcterms:created>
  <dcterms:modified xsi:type="dcterms:W3CDTF">2023-06-12T02:21:33Z</dcterms:modified>
</cp:coreProperties>
</file>