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38"/>
  </p:notesMasterIdLst>
  <p:sldIdLst>
    <p:sldId id="256" r:id="rId4"/>
    <p:sldId id="258" r:id="rId5"/>
    <p:sldId id="321" r:id="rId6"/>
    <p:sldId id="329" r:id="rId7"/>
    <p:sldId id="330" r:id="rId8"/>
    <p:sldId id="331" r:id="rId9"/>
    <p:sldId id="352" r:id="rId10"/>
    <p:sldId id="343" r:id="rId11"/>
    <p:sldId id="353" r:id="rId12"/>
    <p:sldId id="355" r:id="rId13"/>
    <p:sldId id="354" r:id="rId14"/>
    <p:sldId id="345" r:id="rId15"/>
    <p:sldId id="344" r:id="rId16"/>
    <p:sldId id="346" r:id="rId17"/>
    <p:sldId id="347" r:id="rId18"/>
    <p:sldId id="348" r:id="rId19"/>
    <p:sldId id="349" r:id="rId20"/>
    <p:sldId id="350" r:id="rId21"/>
    <p:sldId id="351" r:id="rId22"/>
    <p:sldId id="333" r:id="rId23"/>
    <p:sldId id="356" r:id="rId24"/>
    <p:sldId id="358" r:id="rId25"/>
    <p:sldId id="334" r:id="rId26"/>
    <p:sldId id="335" r:id="rId27"/>
    <p:sldId id="340" r:id="rId28"/>
    <p:sldId id="342" r:id="rId29"/>
    <p:sldId id="336" r:id="rId30"/>
    <p:sldId id="337" r:id="rId31"/>
    <p:sldId id="339" r:id="rId32"/>
    <p:sldId id="341" r:id="rId33"/>
    <p:sldId id="357" r:id="rId34"/>
    <p:sldId id="328" r:id="rId35"/>
    <p:sldId id="271"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848"/>
  </p:normalViewPr>
  <p:slideViewPr>
    <p:cSldViewPr snapToGrid="0" snapToObjects="1">
      <p:cViewPr varScale="1">
        <p:scale>
          <a:sx n="91" d="100"/>
          <a:sy n="91" d="100"/>
        </p:scale>
        <p:origin x="1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5CC43-731F-084F-A1B1-D9B9891A0817}" type="datetimeFigureOut">
              <a:rPr lang="en-US" smtClean="0"/>
              <a:t>3/29/22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54B0F-F909-D442-8ED1-140544A4D891}" type="slidenum">
              <a:rPr lang="en-US" smtClean="0"/>
              <a:t>‹#›</a:t>
            </a:fld>
            <a:endParaRPr lang="en-US"/>
          </a:p>
        </p:txBody>
      </p:sp>
    </p:spTree>
    <p:extLst>
      <p:ext uri="{BB962C8B-B14F-4D97-AF65-F5344CB8AC3E}">
        <p14:creationId xmlns:p14="http://schemas.microsoft.com/office/powerpoint/2010/main" val="245244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16</a:t>
            </a:fld>
            <a:endParaRPr lang="en-US"/>
          </a:p>
        </p:txBody>
      </p:sp>
    </p:spTree>
    <p:extLst>
      <p:ext uri="{BB962C8B-B14F-4D97-AF65-F5344CB8AC3E}">
        <p14:creationId xmlns:p14="http://schemas.microsoft.com/office/powerpoint/2010/main" val="140560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17</a:t>
            </a:fld>
            <a:endParaRPr lang="en-US"/>
          </a:p>
        </p:txBody>
      </p:sp>
    </p:spTree>
    <p:extLst>
      <p:ext uri="{BB962C8B-B14F-4D97-AF65-F5344CB8AC3E}">
        <p14:creationId xmlns:p14="http://schemas.microsoft.com/office/powerpoint/2010/main" val="951197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18</a:t>
            </a:fld>
            <a:endParaRPr lang="en-US"/>
          </a:p>
        </p:txBody>
      </p:sp>
    </p:spTree>
    <p:extLst>
      <p:ext uri="{BB962C8B-B14F-4D97-AF65-F5344CB8AC3E}">
        <p14:creationId xmlns:p14="http://schemas.microsoft.com/office/powerpoint/2010/main" val="88511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19</a:t>
            </a:fld>
            <a:endParaRPr lang="en-US"/>
          </a:p>
        </p:txBody>
      </p:sp>
    </p:spTree>
    <p:extLst>
      <p:ext uri="{BB962C8B-B14F-4D97-AF65-F5344CB8AC3E}">
        <p14:creationId xmlns:p14="http://schemas.microsoft.com/office/powerpoint/2010/main" val="395175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Bioanalytical (Assays, Drug Discovery</a:t>
            </a:r>
            <a:r>
              <a:rPr lang="en-US" dirty="0"/>
              <a:t>): Bioanalytical laboratories perform agricultural, biological, microbial, pharmaceutical and other life sciences testing and analysis services. As part of the larger field of biotechnology, these laboratories provide services throughout the drug development cycle, performing pharmacokinetic and pharmacodynamic screening and provide expertise with mammalian cell-based assays, biomarkers, radiochemistry, immunoassays, and electrophoresis.</a:t>
            </a:r>
          </a:p>
          <a:p>
            <a:pPr fontAlgn="base"/>
            <a:r>
              <a:rPr lang="en-US" b="1" dirty="0"/>
              <a:t>Food and Beverage Testing:</a:t>
            </a:r>
            <a:r>
              <a:rPr lang="en-US" dirty="0"/>
              <a:t> These laboratories perform tests to ensure that food and beverages are safe for human and animal consumption. They can also provide nutritional analyses including vitamins and sugars.</a:t>
            </a:r>
          </a:p>
          <a:p>
            <a:pPr fontAlgn="base"/>
            <a:r>
              <a:rPr lang="en-US" b="1" dirty="0"/>
              <a:t>Cleanliness Monitoring/Testing</a:t>
            </a:r>
            <a:r>
              <a:rPr lang="en-US" dirty="0"/>
              <a:t>: Cleanliness monitoring test samples from air, surfaces, and labware of a manufacturing, processing, or laboratory facility for contamination</a:t>
            </a:r>
          </a:p>
          <a:p>
            <a:pPr fontAlgn="base"/>
            <a:r>
              <a:rPr lang="en-US" b="1" dirty="0"/>
              <a:t>Environmental Testing and Analysis Services</a:t>
            </a:r>
            <a:r>
              <a:rPr lang="en-US" dirty="0"/>
              <a:t>: These laboratories provide testing of environmental samples such as soil, water, air, and industrial wastes or byproducts.</a:t>
            </a:r>
          </a:p>
          <a:p>
            <a:pPr fontAlgn="base"/>
            <a:r>
              <a:rPr lang="en-US" b="1" dirty="0"/>
              <a:t>Failure Analysis</a:t>
            </a:r>
            <a:r>
              <a:rPr lang="en-US" dirty="0"/>
              <a:t>: Failure Analysis testing determines how and why materials or components fail.</a:t>
            </a:r>
          </a:p>
          <a:p>
            <a:pPr fontAlgn="base"/>
            <a:r>
              <a:rPr lang="en-US" b="1" dirty="0"/>
              <a:t>Industrial Hygiene Services</a:t>
            </a:r>
            <a:r>
              <a:rPr lang="en-US" dirty="0"/>
              <a:t>: Laboratories offering industrial hygiene services test samples from workplaces and calculate potential exposure to hazardous substances.</a:t>
            </a:r>
          </a:p>
          <a:p>
            <a:pPr fontAlgn="base"/>
            <a:r>
              <a:rPr lang="en-US" b="1" dirty="0"/>
              <a:t>Stack Emissions/Opacity Testing</a:t>
            </a:r>
            <a:r>
              <a:rPr lang="en-US" dirty="0"/>
              <a:t>: Stack testing services take samples from a single sampling location in a facility and test for pollutant emission rates, concentration or other parameter. Opacity testing measures smoke emitted from gas- or diesel-fired vehicles.</a:t>
            </a:r>
          </a:p>
          <a:p>
            <a:pPr fontAlgn="base"/>
            <a:r>
              <a:rPr lang="en-US" b="1" dirty="0"/>
              <a:t>Water Quality Monitoring /Audit Services</a:t>
            </a:r>
            <a:r>
              <a:rPr lang="en-US" dirty="0"/>
              <a:t>: These services provide ongoing testing for ground water and surface water, for contaminants including organic and inorganic compounds, heavy metals, PCBs, and biological organisms.</a:t>
            </a:r>
          </a:p>
          <a:p>
            <a:pPr fontAlgn="base"/>
            <a:r>
              <a:rPr lang="en-US" b="1" dirty="0"/>
              <a:t>Standards Testing/Certification</a:t>
            </a:r>
            <a:r>
              <a:rPr lang="en-US" dirty="0"/>
              <a:t>: Standards testing services verify that materials meet established standards by organizations such as the American Society for Testing and Materials (ASTM).</a:t>
            </a:r>
          </a:p>
          <a:p>
            <a:pPr fontAlgn="base"/>
            <a:r>
              <a:rPr lang="en-US" b="1" dirty="0"/>
              <a:t>Toxicity/ Reactivity Testing</a:t>
            </a:r>
            <a:r>
              <a:rPr lang="en-US" dirty="0"/>
              <a:t>: Toxicity/ reactivity analysis is used to determine the toxicity, reactivity, corrosivity, ignitability, or flammability of a substance.</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24</a:t>
            </a:fld>
            <a:endParaRPr lang="en-US"/>
          </a:p>
        </p:txBody>
      </p:sp>
    </p:spTree>
    <p:extLst>
      <p:ext uri="{BB962C8B-B14F-4D97-AF65-F5344CB8AC3E}">
        <p14:creationId xmlns:p14="http://schemas.microsoft.com/office/powerpoint/2010/main" val="3670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Bioanalytical (Assays, Drug Discovery</a:t>
            </a:r>
            <a:r>
              <a:rPr lang="en-US" dirty="0"/>
              <a:t>): Bioanalytical laboratories perform agricultural, biological, microbial, pharmaceutical and other life sciences testing and analysis services. As part of the larger field of biotechnology, these laboratories provide services throughout the drug development cycle, performing pharmacokinetic and pharmacodynamic screening and provide expertise with mammalian cell-based assays, biomarkers, radiochemistry, immunoassays, and electrophoresis.</a:t>
            </a:r>
          </a:p>
          <a:p>
            <a:pPr fontAlgn="base"/>
            <a:r>
              <a:rPr lang="en-US" b="1" dirty="0"/>
              <a:t>Food and Beverage Testing:</a:t>
            </a:r>
            <a:r>
              <a:rPr lang="en-US" dirty="0"/>
              <a:t> These laboratories perform tests to ensure that food and beverages are safe for human and animal consumption. They can also provide nutritional analyses including vitamins and sugars.</a:t>
            </a:r>
          </a:p>
          <a:p>
            <a:pPr fontAlgn="base"/>
            <a:r>
              <a:rPr lang="en-US" b="1" dirty="0"/>
              <a:t>Cleanliness Monitoring/Testing</a:t>
            </a:r>
            <a:r>
              <a:rPr lang="en-US" dirty="0"/>
              <a:t>: Cleanliness monitoring test samples from air, surfaces, and labware of a manufacturing, processing, or laboratory facility for contamination</a:t>
            </a:r>
          </a:p>
          <a:p>
            <a:pPr fontAlgn="base"/>
            <a:r>
              <a:rPr lang="en-US" b="1" dirty="0"/>
              <a:t>Environmental Testing and Analysis Services</a:t>
            </a:r>
            <a:r>
              <a:rPr lang="en-US" dirty="0"/>
              <a:t>: These laboratories provide testing of environmental samples such as soil, water, air, and industrial wastes or byproducts.</a:t>
            </a:r>
          </a:p>
          <a:p>
            <a:pPr fontAlgn="base"/>
            <a:r>
              <a:rPr lang="en-US" b="1" dirty="0"/>
              <a:t>Failure Analysis</a:t>
            </a:r>
            <a:r>
              <a:rPr lang="en-US" dirty="0"/>
              <a:t>: Failure Analysis testing determines how and why materials or components fail.</a:t>
            </a:r>
          </a:p>
          <a:p>
            <a:pPr fontAlgn="base"/>
            <a:r>
              <a:rPr lang="en-US" b="1" dirty="0"/>
              <a:t>Industrial Hygiene Services</a:t>
            </a:r>
            <a:r>
              <a:rPr lang="en-US" dirty="0"/>
              <a:t>: Laboratories offering industrial hygiene services test samples from workplaces and calculate potential exposure to hazardous substances.</a:t>
            </a:r>
          </a:p>
          <a:p>
            <a:pPr fontAlgn="base"/>
            <a:r>
              <a:rPr lang="en-US" b="1" dirty="0"/>
              <a:t>Stack Emissions/Opacity Testing</a:t>
            </a:r>
            <a:r>
              <a:rPr lang="en-US" dirty="0"/>
              <a:t>: Stack testing services take samples from a single sampling location in a facility and test for pollutant emission rates, concentration or other parameter. Opacity testing measures smoke emitted from gas- or diesel-fired vehicles.</a:t>
            </a:r>
          </a:p>
          <a:p>
            <a:pPr fontAlgn="base"/>
            <a:r>
              <a:rPr lang="en-US" b="1" dirty="0"/>
              <a:t>Water Quality Monitoring /Audit Services</a:t>
            </a:r>
            <a:r>
              <a:rPr lang="en-US" dirty="0"/>
              <a:t>: These services provide ongoing testing for ground water and surface water, for contaminants including organic and inorganic compounds, heavy metals, PCBs, and biological organisms.</a:t>
            </a:r>
          </a:p>
          <a:p>
            <a:pPr fontAlgn="base"/>
            <a:r>
              <a:rPr lang="en-US" b="1" dirty="0"/>
              <a:t>Standards Testing/Certification</a:t>
            </a:r>
            <a:r>
              <a:rPr lang="en-US" dirty="0"/>
              <a:t>: Standards testing services verify that materials meet established standards by organizations such as the American Society for Testing and Materials (ASTM).</a:t>
            </a:r>
          </a:p>
          <a:p>
            <a:pPr fontAlgn="base"/>
            <a:r>
              <a:rPr lang="en-US" b="1" dirty="0"/>
              <a:t>Toxicity/ Reactivity Testing</a:t>
            </a:r>
            <a:r>
              <a:rPr lang="en-US" dirty="0"/>
              <a:t>: Toxicity/ reactivity analysis is used to determine the toxicity, reactivity, corrosivity, ignitability, or flammability of a substance.</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25</a:t>
            </a:fld>
            <a:endParaRPr lang="en-US"/>
          </a:p>
        </p:txBody>
      </p:sp>
    </p:spTree>
    <p:extLst>
      <p:ext uri="{BB962C8B-B14F-4D97-AF65-F5344CB8AC3E}">
        <p14:creationId xmlns:p14="http://schemas.microsoft.com/office/powerpoint/2010/main" val="2527744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Bioanalytical (Assays, Drug Discovery</a:t>
            </a:r>
            <a:r>
              <a:rPr lang="en-US" dirty="0"/>
              <a:t>): Bioanalytical laboratories perform agricultural, biological, microbial, pharmaceutical and other life sciences testing and analysis services. As part of the larger field of biotechnology, these laboratories provide services throughout the drug development cycle, performing pharmacokinetic and pharmacodynamic screening and provide expertise with mammalian cell-based assays, biomarkers, radiochemistry, immunoassays, and electrophoresis.</a:t>
            </a:r>
          </a:p>
          <a:p>
            <a:pPr fontAlgn="base"/>
            <a:r>
              <a:rPr lang="en-US" b="1" dirty="0"/>
              <a:t>Food and Beverage Testing:</a:t>
            </a:r>
            <a:r>
              <a:rPr lang="en-US" dirty="0"/>
              <a:t> These laboratories perform tests to ensure that food and beverages are safe for human and animal consumption. They can also provide nutritional analyses including vitamins and sugars.</a:t>
            </a:r>
          </a:p>
          <a:p>
            <a:pPr fontAlgn="base"/>
            <a:r>
              <a:rPr lang="en-US" b="1" dirty="0"/>
              <a:t>Cleanliness Monitoring/Testing</a:t>
            </a:r>
            <a:r>
              <a:rPr lang="en-US" dirty="0"/>
              <a:t>: Cleanliness monitoring test samples from air, surfaces, and labware of a manufacturing, processing, or laboratory facility for contamination</a:t>
            </a:r>
          </a:p>
          <a:p>
            <a:pPr fontAlgn="base"/>
            <a:r>
              <a:rPr lang="en-US" b="1" dirty="0"/>
              <a:t>Environmental Testing and Analysis Services</a:t>
            </a:r>
            <a:r>
              <a:rPr lang="en-US" dirty="0"/>
              <a:t>: These laboratories provide testing of environmental samples such as soil, water, air, and industrial wastes or byproducts.</a:t>
            </a:r>
          </a:p>
          <a:p>
            <a:pPr fontAlgn="base"/>
            <a:r>
              <a:rPr lang="en-US" b="1" dirty="0"/>
              <a:t>Failure Analysis</a:t>
            </a:r>
            <a:r>
              <a:rPr lang="en-US" dirty="0"/>
              <a:t>: Failure Analysis testing determines how and why materials or components fail.</a:t>
            </a:r>
          </a:p>
          <a:p>
            <a:pPr fontAlgn="base"/>
            <a:r>
              <a:rPr lang="en-US" b="1" dirty="0"/>
              <a:t>Industrial Hygiene Services</a:t>
            </a:r>
            <a:r>
              <a:rPr lang="en-US" dirty="0"/>
              <a:t>: Laboratories offering industrial hygiene services test samples from workplaces and calculate potential exposure to hazardous substances.</a:t>
            </a:r>
          </a:p>
          <a:p>
            <a:pPr fontAlgn="base"/>
            <a:r>
              <a:rPr lang="en-US" b="1" dirty="0"/>
              <a:t>Stack Emissions/Opacity Testing</a:t>
            </a:r>
            <a:r>
              <a:rPr lang="en-US" dirty="0"/>
              <a:t>: Stack testing services take samples from a single sampling location in a facility and test for pollutant emission rates, concentration or other parameter. Opacity testing measures smoke emitted from gas- or diesel-fired vehicles.</a:t>
            </a:r>
          </a:p>
          <a:p>
            <a:pPr fontAlgn="base"/>
            <a:r>
              <a:rPr lang="en-US" b="1" dirty="0"/>
              <a:t>Water Quality Monitoring /Audit Services</a:t>
            </a:r>
            <a:r>
              <a:rPr lang="en-US" dirty="0"/>
              <a:t>: These services provide ongoing testing for ground water and surface water, for contaminants including organic and inorganic compounds, heavy metals, PCBs, and biological organisms.</a:t>
            </a:r>
          </a:p>
          <a:p>
            <a:pPr fontAlgn="base"/>
            <a:r>
              <a:rPr lang="en-US" b="1" dirty="0"/>
              <a:t>Standards Testing/Certification</a:t>
            </a:r>
            <a:r>
              <a:rPr lang="en-US" dirty="0"/>
              <a:t>: Standards testing services verify that materials meet established standards by organizations such as the American Society for Testing and Materials (ASTM).</a:t>
            </a:r>
          </a:p>
          <a:p>
            <a:pPr fontAlgn="base"/>
            <a:r>
              <a:rPr lang="en-US" b="1" dirty="0"/>
              <a:t>Toxicity/ Reactivity Testing</a:t>
            </a:r>
            <a:r>
              <a:rPr lang="en-US" dirty="0"/>
              <a:t>: Toxicity/ reactivity analysis is used to determine the toxicity, reactivity, corrosivity, ignitability, or flammability of a substance.</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26</a:t>
            </a:fld>
            <a:endParaRPr lang="en-US"/>
          </a:p>
        </p:txBody>
      </p:sp>
    </p:spTree>
    <p:extLst>
      <p:ext uri="{BB962C8B-B14F-4D97-AF65-F5344CB8AC3E}">
        <p14:creationId xmlns:p14="http://schemas.microsoft.com/office/powerpoint/2010/main" val="24264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28</a:t>
            </a:fld>
            <a:endParaRPr lang="en-US"/>
          </a:p>
        </p:txBody>
      </p:sp>
    </p:spTree>
    <p:extLst>
      <p:ext uri="{BB962C8B-B14F-4D97-AF65-F5344CB8AC3E}">
        <p14:creationId xmlns:p14="http://schemas.microsoft.com/office/powerpoint/2010/main" val="1708099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32</a:t>
            </a:fld>
            <a:endParaRPr lang="en-US"/>
          </a:p>
        </p:txBody>
      </p:sp>
    </p:spTree>
    <p:extLst>
      <p:ext uri="{BB962C8B-B14F-4D97-AF65-F5344CB8AC3E}">
        <p14:creationId xmlns:p14="http://schemas.microsoft.com/office/powerpoint/2010/main" val="277045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68D-727F-3A45-BD12-4694607F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039C9-F663-A842-BD73-2B3D5B667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C9EDB-0FD9-FF41-9E6D-F1F635746C11}"/>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4EEA86E1-27F9-3241-9F20-2EE25107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6FA3-1A59-364D-A516-4798C61B229B}"/>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8436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25-E618-0947-A302-6D8CB36C4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49A9A-DAE1-DB4C-9EA0-F6D95DAE8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EB16-D9A5-BA42-B270-E9895F69A77E}"/>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A1138578-5778-3044-B7C5-E27F4FE6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24E8-D78B-754A-9270-F80FC5FCECA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10707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E8D7-8461-0141-9286-68435D4C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77AB6-0E6B-4A4E-9276-11E107792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C1E3-A3B3-FA4A-A39F-FB06BE271E79}"/>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951049AD-5FC6-F145-9DE5-537B33CB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34CF4-AF9F-F341-8655-72F26F46AD03}"/>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570698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C18C-15A1-664F-89F6-CE3BDC441EA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16F1E9-662C-FD4C-B836-2AEFBF8958D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071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0795-DFE7-AA4C-BF0F-64EF39B55A6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1363AC4-50D3-2146-94D6-302E59FE8FC6}"/>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285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3FEF-E6FC-DB4E-9707-8E30D638756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D018E-FE2B-AD40-BAA1-619BB13EAFC9}"/>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0262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C21E-E902-C545-A7E3-88F5791BAF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39F3595-74AF-EB4F-A209-B7BA6DB2C31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E4E6B-87A6-D641-85A5-F01D27F5B397}"/>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23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E79A-0294-C745-9579-1B3085A96E0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8357EF4-4413-C949-AC88-2DA8E2C492F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DA57C0-EBD4-E24C-9794-6D9880F1AA6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B1FEB-A861-3B4C-939C-6CBCA65C012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A3B9CC-2B8B-494B-B25B-93C16A85203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439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CC01-EBE0-4844-9B02-7C38F939A67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89698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429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5221-4A04-EB45-98BB-E276C9A3EC1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54C57-BD4B-5E4F-8095-3E76A50882E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49C63B-F144-B847-AFD6-E97EC290A3D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0706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9AD-3985-8148-BC4C-6738017E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0A70-8F20-B64D-9E18-0D850CA7D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57B1-BE49-D442-BF1B-6E6BDF0BB7E2}"/>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38EAACA0-D023-2D44-8BB4-816DDC68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20BB9-5871-264D-A501-4F6EA4EE588D}"/>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7919225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AF8-0FA3-2D48-8FFC-F92A9610EEB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244613-89BD-2E48-A2EC-F3F4C7F149A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D9CBA3-ECDF-6647-A32E-DCB57523B34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23097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DD1D-DBF0-894A-ACDE-2745BEF9528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A3B287-0BD8-4F4A-8468-5987EBB44ECE}"/>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7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D6B88-7B3E-8542-86F5-C065BFD763D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25C663-91F1-BB42-93F8-2FBC7A2381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8481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68D-727F-3A45-BD12-4694607F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039C9-F663-A842-BD73-2B3D5B667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C9EDB-0FD9-FF41-9E6D-F1F635746C11}"/>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4EEA86E1-27F9-3241-9F20-2EE25107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6FA3-1A59-364D-A516-4798C61B229B}"/>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33910813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9AD-3985-8148-BC4C-6738017E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0A70-8F20-B64D-9E18-0D850CA7D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57B1-BE49-D442-BF1B-6E6BDF0BB7E2}"/>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38EAACA0-D023-2D44-8BB4-816DDC68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20BB9-5871-264D-A501-4F6EA4EE588D}"/>
              </a:ext>
            </a:extLst>
          </p:cNvPr>
          <p:cNvSpPr>
            <a:spLocks noGrp="1"/>
          </p:cNvSpPr>
          <p:nvPr>
            <p:ph type="sldNum" sz="quarter" idx="12"/>
          </p:nvPr>
        </p:nvSpPr>
        <p:spPr/>
        <p:txBody>
          <a:bodyPr/>
          <a:lstStyle/>
          <a:p>
            <a:fld id="{2FCACD78-33E6-F14B-A93F-EC19FE720B84}" type="slidenum">
              <a:rPr lang="en-US" smtClean="0"/>
              <a:t>‹#›</a:t>
            </a:fld>
            <a:endParaRPr lang="en-US"/>
          </a:p>
        </p:txBody>
      </p:sp>
      <p:pic>
        <p:nvPicPr>
          <p:cNvPr id="7" name="Picture 6">
            <a:extLst>
              <a:ext uri="{FF2B5EF4-FFF2-40B4-BE49-F238E27FC236}">
                <a16:creationId xmlns:a16="http://schemas.microsoft.com/office/drawing/2014/main" id="{1FE73CF0-7D4F-3540-ADF0-266B1879A779}"/>
              </a:ext>
            </a:extLst>
          </p:cNvPr>
          <p:cNvPicPr>
            <a:picLocks noChangeAspect="1"/>
          </p:cNvPicPr>
          <p:nvPr userDrawn="1"/>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5732836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408-ACD9-D341-A407-AC60BF0C5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1C94-6D94-ED4A-BD1B-29C91DEA2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557E7-62E7-4048-96A6-982999F9D0E1}"/>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ACF09EC8-C399-934E-AF0A-A94912BB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CC035-FF69-2C4B-BC0C-D216C340318D}"/>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8002402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FD9-8B90-E743-B398-9A9CD0F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FDE15-ADF6-824A-AAD2-6696F2C0AF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EE41-3E13-8F46-949C-C35478123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DF846-CCB2-4941-9434-B7A1F3AAFB15}"/>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6" name="Footer Placeholder 5">
            <a:extLst>
              <a:ext uri="{FF2B5EF4-FFF2-40B4-BE49-F238E27FC236}">
                <a16:creationId xmlns:a16="http://schemas.microsoft.com/office/drawing/2014/main" id="{7EC68C12-7766-0D4C-ACE5-E7D1601EA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C92A-A852-D443-953C-C1179EDA9EB9}"/>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2064805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BAC6-BD18-8F4B-87EF-6F6E2F8F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6AF71F-4BDF-F349-A2EB-FC3126EE3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12A71-020C-7044-BCB0-0FDCA387A4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E1DBA-D4FB-184E-8D42-32A7E7E6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50CAB0-5406-D14D-8979-370B4609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1B6D-FD9E-0C41-9201-EB66C9A98802}"/>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8" name="Footer Placeholder 7">
            <a:extLst>
              <a:ext uri="{FF2B5EF4-FFF2-40B4-BE49-F238E27FC236}">
                <a16:creationId xmlns:a16="http://schemas.microsoft.com/office/drawing/2014/main" id="{EFFD04BD-35F4-9943-BF06-E0EC3842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EF12-2A9D-2A46-A153-477B67DA926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0819953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74B-332C-4249-B090-635D445E9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594C2-A0E9-2749-B925-9D48CF669B00}"/>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4" name="Footer Placeholder 3">
            <a:extLst>
              <a:ext uri="{FF2B5EF4-FFF2-40B4-BE49-F238E27FC236}">
                <a16:creationId xmlns:a16="http://schemas.microsoft.com/office/drawing/2014/main" id="{BB3A96BD-B489-1D49-A6D0-14AC8AFAB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3446F-8749-904B-85B2-A45F98531B42}"/>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31659076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67E30-445B-144E-85CD-00D7809BABCD}"/>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3" name="Footer Placeholder 2">
            <a:extLst>
              <a:ext uri="{FF2B5EF4-FFF2-40B4-BE49-F238E27FC236}">
                <a16:creationId xmlns:a16="http://schemas.microsoft.com/office/drawing/2014/main" id="{17AEF9E4-DF33-A64E-B1ED-BB255CF8B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B213C-6DA5-F34D-ADD7-96AFF8B728C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19691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408-ACD9-D341-A407-AC60BF0C5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1C94-6D94-ED4A-BD1B-29C91DEA2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557E7-62E7-4048-96A6-982999F9D0E1}"/>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ACF09EC8-C399-934E-AF0A-A94912BB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CC035-FF69-2C4B-BC0C-D216C340318D}"/>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3587111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DBE-848C-A74E-BDC2-C011D96B9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D72C-5652-2740-AE30-0EC077A78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00A0F-1EB3-904C-B6A4-DD5A6FEF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8D44C-EB58-C742-AF9D-6B08B23B6772}"/>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6" name="Footer Placeholder 5">
            <a:extLst>
              <a:ext uri="{FF2B5EF4-FFF2-40B4-BE49-F238E27FC236}">
                <a16:creationId xmlns:a16="http://schemas.microsoft.com/office/drawing/2014/main" id="{519E25BE-7AAD-6249-83B2-765B7022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1FF23-9252-7641-B7EF-046992EA3788}"/>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32552912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904-E832-2742-AA75-3B1161625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E4317-28C2-CD49-AE14-4A1114B40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81E00-4629-074F-84E3-92074F60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FDE7B-8B82-5847-8CD4-9C93B6C470E7}"/>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6" name="Footer Placeholder 5">
            <a:extLst>
              <a:ext uri="{FF2B5EF4-FFF2-40B4-BE49-F238E27FC236}">
                <a16:creationId xmlns:a16="http://schemas.microsoft.com/office/drawing/2014/main" id="{FFEBCC26-F73D-7244-9788-49EA029F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1F308-B476-6E43-A3C0-2D5258680DC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3918748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25-E618-0947-A302-6D8CB36C4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49A9A-DAE1-DB4C-9EA0-F6D95DAE8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EB16-D9A5-BA42-B270-E9895F69A77E}"/>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A1138578-5778-3044-B7C5-E27F4FE6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24E8-D78B-754A-9270-F80FC5FCECA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2065003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E8D7-8461-0141-9286-68435D4C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77AB6-0E6B-4A4E-9276-11E107792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C1E3-A3B3-FA4A-A39F-FB06BE271E79}"/>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951049AD-5FC6-F145-9DE5-537B33CB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34CF4-AF9F-F341-8655-72F26F46AD03}"/>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253609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FD9-8B90-E743-B398-9A9CD0F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FDE15-ADF6-824A-AAD2-6696F2C0AF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EE41-3E13-8F46-949C-C35478123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DF846-CCB2-4941-9434-B7A1F3AAFB15}"/>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6" name="Footer Placeholder 5">
            <a:extLst>
              <a:ext uri="{FF2B5EF4-FFF2-40B4-BE49-F238E27FC236}">
                <a16:creationId xmlns:a16="http://schemas.microsoft.com/office/drawing/2014/main" id="{7EC68C12-7766-0D4C-ACE5-E7D1601EA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C92A-A852-D443-953C-C1179EDA9EB9}"/>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1679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BAC6-BD18-8F4B-87EF-6F6E2F8F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6AF71F-4BDF-F349-A2EB-FC3126EE3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12A71-020C-7044-BCB0-0FDCA387A4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E1DBA-D4FB-184E-8D42-32A7E7E6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50CAB0-5406-D14D-8979-370B4609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1B6D-FD9E-0C41-9201-EB66C9A98802}"/>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8" name="Footer Placeholder 7">
            <a:extLst>
              <a:ext uri="{FF2B5EF4-FFF2-40B4-BE49-F238E27FC236}">
                <a16:creationId xmlns:a16="http://schemas.microsoft.com/office/drawing/2014/main" id="{EFFD04BD-35F4-9943-BF06-E0EC3842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EF12-2A9D-2A46-A153-477B67DA926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1172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74B-332C-4249-B090-635D445E9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594C2-A0E9-2749-B925-9D48CF669B00}"/>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4" name="Footer Placeholder 3">
            <a:extLst>
              <a:ext uri="{FF2B5EF4-FFF2-40B4-BE49-F238E27FC236}">
                <a16:creationId xmlns:a16="http://schemas.microsoft.com/office/drawing/2014/main" id="{BB3A96BD-B489-1D49-A6D0-14AC8AFAB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3446F-8749-904B-85B2-A45F98531B42}"/>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04054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67E30-445B-144E-85CD-00D7809BABCD}"/>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3" name="Footer Placeholder 2">
            <a:extLst>
              <a:ext uri="{FF2B5EF4-FFF2-40B4-BE49-F238E27FC236}">
                <a16:creationId xmlns:a16="http://schemas.microsoft.com/office/drawing/2014/main" id="{17AEF9E4-DF33-A64E-B1ED-BB255CF8B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B213C-6DA5-F34D-ADD7-96AFF8B728C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5079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DBE-848C-A74E-BDC2-C011D96B9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D72C-5652-2740-AE30-0EC077A78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00A0F-1EB3-904C-B6A4-DD5A6FEF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8D44C-EB58-C742-AF9D-6B08B23B6772}"/>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6" name="Footer Placeholder 5">
            <a:extLst>
              <a:ext uri="{FF2B5EF4-FFF2-40B4-BE49-F238E27FC236}">
                <a16:creationId xmlns:a16="http://schemas.microsoft.com/office/drawing/2014/main" id="{519E25BE-7AAD-6249-83B2-765B7022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1FF23-9252-7641-B7EF-046992EA3788}"/>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63557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904-E832-2742-AA75-3B1161625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E4317-28C2-CD49-AE14-4A1114B40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81E00-4629-074F-84E3-92074F60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FDE7B-8B82-5847-8CD4-9C93B6C470E7}"/>
              </a:ext>
            </a:extLst>
          </p:cNvPr>
          <p:cNvSpPr>
            <a:spLocks noGrp="1"/>
          </p:cNvSpPr>
          <p:nvPr>
            <p:ph type="dt" sz="half" idx="10"/>
          </p:nvPr>
        </p:nvSpPr>
        <p:spPr/>
        <p:txBody>
          <a:bodyPr/>
          <a:lstStyle/>
          <a:p>
            <a:fld id="{679726A4-490C-9740-A1BE-3306EA400905}" type="datetimeFigureOut">
              <a:rPr lang="en-US" smtClean="0"/>
              <a:t>3/29/22</a:t>
            </a:fld>
            <a:endParaRPr lang="en-US"/>
          </a:p>
        </p:txBody>
      </p:sp>
      <p:sp>
        <p:nvSpPr>
          <p:cNvPr id="6" name="Footer Placeholder 5">
            <a:extLst>
              <a:ext uri="{FF2B5EF4-FFF2-40B4-BE49-F238E27FC236}">
                <a16:creationId xmlns:a16="http://schemas.microsoft.com/office/drawing/2014/main" id="{FFEBCC26-F73D-7244-9788-49EA029F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1F308-B476-6E43-A3C0-2D5258680DC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987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8F0BE-BF0A-B242-BB8A-E6EDF794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B8B48-2F22-5042-8753-72912406D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919B-A2BD-544F-851D-F3F5B20B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DC9B4409-3E93-C343-96E8-844D47073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C3577-36FE-3546-9A77-4A6F71D2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ACD78-33E6-F14B-A93F-EC19FE720B84}" type="slidenum">
              <a:rPr lang="en-US" smtClean="0"/>
              <a:t>‹#›</a:t>
            </a:fld>
            <a:endParaRPr lang="en-US"/>
          </a:p>
        </p:txBody>
      </p:sp>
      <p:pic>
        <p:nvPicPr>
          <p:cNvPr id="7" name="Picture 6">
            <a:extLst>
              <a:ext uri="{FF2B5EF4-FFF2-40B4-BE49-F238E27FC236}">
                <a16:creationId xmlns:a16="http://schemas.microsoft.com/office/drawing/2014/main" id="{91C62F4A-8D92-5443-9B64-EC32C506FD57}"/>
              </a:ext>
            </a:extLst>
          </p:cNvPr>
          <p:cNvPicPr>
            <a:picLocks noChangeAspect="1"/>
          </p:cNvPicPr>
          <p:nvPr userDrawn="1"/>
        </p:nvPicPr>
        <p:blipFill>
          <a:blip r:embed="rId1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60624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875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8F0BE-BF0A-B242-BB8A-E6EDF794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B8B48-2F22-5042-8753-72912406D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919B-A2BD-544F-851D-F3F5B20B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726A4-490C-9740-A1BE-3306EA400905}" type="datetimeFigureOut">
              <a:rPr lang="en-US" smtClean="0"/>
              <a:t>3/29/22</a:t>
            </a:fld>
            <a:endParaRPr lang="en-US"/>
          </a:p>
        </p:txBody>
      </p:sp>
      <p:sp>
        <p:nvSpPr>
          <p:cNvPr id="5" name="Footer Placeholder 4">
            <a:extLst>
              <a:ext uri="{FF2B5EF4-FFF2-40B4-BE49-F238E27FC236}">
                <a16:creationId xmlns:a16="http://schemas.microsoft.com/office/drawing/2014/main" id="{DC9B4409-3E93-C343-96E8-844D47073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C3577-36FE-3546-9A77-4A6F71D2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ACD78-33E6-F14B-A93F-EC19FE720B84}" type="slidenum">
              <a:rPr lang="en-US" smtClean="0"/>
              <a:t>‹#›</a:t>
            </a:fld>
            <a:endParaRPr lang="en-US"/>
          </a:p>
        </p:txBody>
      </p:sp>
    </p:spTree>
    <p:extLst>
      <p:ext uri="{BB962C8B-B14F-4D97-AF65-F5344CB8AC3E}">
        <p14:creationId xmlns:p14="http://schemas.microsoft.com/office/powerpoint/2010/main" val="7061955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awshelf.com/shortvideoscontentview/the-clean-water-ac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C13D-DCD5-1248-BBB9-60272B5D837F}"/>
              </a:ext>
            </a:extLst>
          </p:cNvPr>
          <p:cNvSpPr>
            <a:spLocks noGrp="1"/>
          </p:cNvSpPr>
          <p:nvPr>
            <p:ph type="ctrTitle"/>
          </p:nvPr>
        </p:nvSpPr>
        <p:spPr/>
        <p:txBody>
          <a:bodyPr/>
          <a:lstStyle/>
          <a:p>
            <a:r>
              <a:rPr lang="en-US" b="1" dirty="0"/>
              <a:t>Data Accuracy</a:t>
            </a:r>
          </a:p>
        </p:txBody>
      </p:sp>
      <p:sp>
        <p:nvSpPr>
          <p:cNvPr id="3" name="Subtitle 2">
            <a:extLst>
              <a:ext uri="{FF2B5EF4-FFF2-40B4-BE49-F238E27FC236}">
                <a16:creationId xmlns:a16="http://schemas.microsoft.com/office/drawing/2014/main" id="{293F69CF-A8EC-4140-8A7B-9BEC3A2333AD}"/>
              </a:ext>
            </a:extLst>
          </p:cNvPr>
          <p:cNvSpPr>
            <a:spLocks noGrp="1"/>
          </p:cNvSpPr>
          <p:nvPr>
            <p:ph type="subTitle" idx="1"/>
          </p:nvPr>
        </p:nvSpPr>
        <p:spPr/>
        <p:txBody>
          <a:bodyPr/>
          <a:lstStyle/>
          <a:p>
            <a:r>
              <a:rPr lang="en-US"/>
              <a:t>Learning Module #9</a:t>
            </a:r>
            <a:endParaRPr lang="en-US" dirty="0"/>
          </a:p>
        </p:txBody>
      </p:sp>
    </p:spTree>
    <p:extLst>
      <p:ext uri="{BB962C8B-B14F-4D97-AF65-F5344CB8AC3E}">
        <p14:creationId xmlns:p14="http://schemas.microsoft.com/office/powerpoint/2010/main" val="238953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How do we compare measurements from two procedures?</a:t>
            </a:r>
          </a:p>
        </p:txBody>
      </p:sp>
      <p:sp>
        <p:nvSpPr>
          <p:cNvPr id="3" name="Content Placeholder 2">
            <a:extLst>
              <a:ext uri="{FF2B5EF4-FFF2-40B4-BE49-F238E27FC236}">
                <a16:creationId xmlns:a16="http://schemas.microsoft.com/office/drawing/2014/main" id="{04D66463-4810-6347-A743-103BAAD6AC23}"/>
              </a:ext>
            </a:extLst>
          </p:cNvPr>
          <p:cNvSpPr>
            <a:spLocks noGrp="1"/>
          </p:cNvSpPr>
          <p:nvPr>
            <p:ph idx="1"/>
          </p:nvPr>
        </p:nvSpPr>
        <p:spPr/>
        <p:txBody>
          <a:bodyPr>
            <a:normAutofit/>
          </a:bodyPr>
          <a:lstStyle/>
          <a:p>
            <a:r>
              <a:rPr lang="en-US" b="1" dirty="0"/>
              <a:t>There are multiple ways to compare measurements from two procedures </a:t>
            </a:r>
          </a:p>
          <a:p>
            <a:endParaRPr lang="en-US" dirty="0"/>
          </a:p>
          <a:p>
            <a:r>
              <a:rPr lang="en-US" dirty="0"/>
              <a:t>One simple way to compare measurements from two different procedures is to plot the results in a scatter plot, add a trendline, and determine the R</a:t>
            </a:r>
            <a:r>
              <a:rPr lang="en-US" baseline="30000" dirty="0"/>
              <a:t>2</a:t>
            </a:r>
            <a:r>
              <a:rPr lang="en-US" dirty="0"/>
              <a:t> value.</a:t>
            </a:r>
          </a:p>
          <a:p>
            <a:endParaRPr lang="en-US" dirty="0"/>
          </a:p>
        </p:txBody>
      </p:sp>
    </p:spTree>
    <p:extLst>
      <p:ext uri="{BB962C8B-B14F-4D97-AF65-F5344CB8AC3E}">
        <p14:creationId xmlns:p14="http://schemas.microsoft.com/office/powerpoint/2010/main" val="411004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How do we compare measurements from two procedures?</a:t>
            </a:r>
          </a:p>
        </p:txBody>
      </p:sp>
      <p:sp>
        <p:nvSpPr>
          <p:cNvPr id="3" name="Content Placeholder 2">
            <a:extLst>
              <a:ext uri="{FF2B5EF4-FFF2-40B4-BE49-F238E27FC236}">
                <a16:creationId xmlns:a16="http://schemas.microsoft.com/office/drawing/2014/main" id="{04D66463-4810-6347-A743-103BAAD6AC23}"/>
              </a:ext>
            </a:extLst>
          </p:cNvPr>
          <p:cNvSpPr>
            <a:spLocks noGrp="1"/>
          </p:cNvSpPr>
          <p:nvPr>
            <p:ph idx="1"/>
          </p:nvPr>
        </p:nvSpPr>
        <p:spPr/>
        <p:txBody>
          <a:bodyPr>
            <a:normAutofit lnSpcReduction="10000"/>
          </a:bodyPr>
          <a:lstStyle/>
          <a:p>
            <a:r>
              <a:rPr lang="en-US" b="1" dirty="0"/>
              <a:t>There are multiple ways to compare measurements from two procedures </a:t>
            </a:r>
          </a:p>
          <a:p>
            <a:endParaRPr lang="en-US" dirty="0"/>
          </a:p>
          <a:p>
            <a:r>
              <a:rPr lang="en-US" dirty="0"/>
              <a:t>One simple way to compare measurements from two different procedures is to plot the results in a scatter plot, add a trendline, and determine the R</a:t>
            </a:r>
            <a:r>
              <a:rPr lang="en-US" baseline="30000" dirty="0"/>
              <a:t>2</a:t>
            </a:r>
            <a:r>
              <a:rPr lang="en-US" dirty="0"/>
              <a:t> value.</a:t>
            </a:r>
          </a:p>
          <a:p>
            <a:endParaRPr lang="en-US" dirty="0"/>
          </a:p>
          <a:p>
            <a:r>
              <a:rPr lang="en-US" dirty="0"/>
              <a:t>R</a:t>
            </a:r>
            <a:r>
              <a:rPr lang="en-US" baseline="30000" dirty="0"/>
              <a:t>2</a:t>
            </a:r>
            <a:r>
              <a:rPr lang="en-US" dirty="0"/>
              <a:t> – a statistical measure that indicates how much variation of the dependent variable (y-axis) is explained by the independent variable (x-axis). </a:t>
            </a:r>
          </a:p>
        </p:txBody>
      </p:sp>
    </p:spTree>
    <p:extLst>
      <p:ext uri="{BB962C8B-B14F-4D97-AF65-F5344CB8AC3E}">
        <p14:creationId xmlns:p14="http://schemas.microsoft.com/office/powerpoint/2010/main" val="67445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Let’s look at an example! </a:t>
            </a:r>
          </a:p>
        </p:txBody>
      </p:sp>
      <p:cxnSp>
        <p:nvCxnSpPr>
          <p:cNvPr id="8" name="Straight Connector 7">
            <a:extLst>
              <a:ext uri="{FF2B5EF4-FFF2-40B4-BE49-F238E27FC236}">
                <a16:creationId xmlns:a16="http://schemas.microsoft.com/office/drawing/2014/main" id="{A8FF833B-2F3B-ED4C-AB1A-E7DBD9285F74}"/>
              </a:ext>
            </a:extLst>
          </p:cNvPr>
          <p:cNvCxnSpPr/>
          <p:nvPr/>
        </p:nvCxnSpPr>
        <p:spPr>
          <a:xfrm>
            <a:off x="2881223" y="1984076"/>
            <a:ext cx="0" cy="358858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425ED6-258D-6C44-BB76-2ACFA0658067}"/>
              </a:ext>
            </a:extLst>
          </p:cNvPr>
          <p:cNvCxnSpPr>
            <a:cxnSpLocks/>
          </p:cNvCxnSpPr>
          <p:nvPr/>
        </p:nvCxnSpPr>
        <p:spPr>
          <a:xfrm flipH="1">
            <a:off x="2881223" y="5572665"/>
            <a:ext cx="447135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5655E74-E654-7947-A40E-6075AD9D51C7}"/>
              </a:ext>
            </a:extLst>
          </p:cNvPr>
          <p:cNvSpPr txBox="1"/>
          <p:nvPr/>
        </p:nvSpPr>
        <p:spPr>
          <a:xfrm>
            <a:off x="4200785" y="5693526"/>
            <a:ext cx="2012602" cy="400110"/>
          </a:xfrm>
          <a:prstGeom prst="rect">
            <a:avLst/>
          </a:prstGeom>
          <a:noFill/>
        </p:spPr>
        <p:txBody>
          <a:bodyPr wrap="none" rtlCol="0">
            <a:spAutoFit/>
          </a:bodyPr>
          <a:lstStyle/>
          <a:p>
            <a:r>
              <a:rPr lang="en-US" sz="2000" dirty="0"/>
              <a:t>pH - Procedure A </a:t>
            </a:r>
          </a:p>
        </p:txBody>
      </p:sp>
      <p:sp>
        <p:nvSpPr>
          <p:cNvPr id="15" name="TextBox 14">
            <a:extLst>
              <a:ext uri="{FF2B5EF4-FFF2-40B4-BE49-F238E27FC236}">
                <a16:creationId xmlns:a16="http://schemas.microsoft.com/office/drawing/2014/main" id="{8E6C6B68-B7A8-2448-B9C5-4FE0C5CE09DF}"/>
              </a:ext>
            </a:extLst>
          </p:cNvPr>
          <p:cNvSpPr txBox="1"/>
          <p:nvPr/>
        </p:nvSpPr>
        <p:spPr>
          <a:xfrm rot="16200000">
            <a:off x="1608803" y="3431621"/>
            <a:ext cx="2002984" cy="400110"/>
          </a:xfrm>
          <a:prstGeom prst="rect">
            <a:avLst/>
          </a:prstGeom>
          <a:noFill/>
        </p:spPr>
        <p:txBody>
          <a:bodyPr wrap="none" rtlCol="0">
            <a:spAutoFit/>
          </a:bodyPr>
          <a:lstStyle/>
          <a:p>
            <a:r>
              <a:rPr lang="en-US" sz="2000" dirty="0"/>
              <a:t>pH - Procedure B </a:t>
            </a:r>
          </a:p>
        </p:txBody>
      </p:sp>
      <p:sp>
        <p:nvSpPr>
          <p:cNvPr id="16" name="Oval 15">
            <a:extLst>
              <a:ext uri="{FF2B5EF4-FFF2-40B4-BE49-F238E27FC236}">
                <a16:creationId xmlns:a16="http://schemas.microsoft.com/office/drawing/2014/main" id="{E5E42ADF-DA90-454E-9476-5D7A696965F7}"/>
              </a:ext>
            </a:extLst>
          </p:cNvPr>
          <p:cNvSpPr/>
          <p:nvPr/>
        </p:nvSpPr>
        <p:spPr>
          <a:xfrm>
            <a:off x="3296669" y="490657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E2F62-DF37-8E4D-A693-A9932C57EDD8}"/>
              </a:ext>
            </a:extLst>
          </p:cNvPr>
          <p:cNvSpPr/>
          <p:nvPr/>
        </p:nvSpPr>
        <p:spPr>
          <a:xfrm>
            <a:off x="3815267" y="450057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8B6198-41C4-604B-9299-D558F0F6CBCD}"/>
              </a:ext>
            </a:extLst>
          </p:cNvPr>
          <p:cNvSpPr/>
          <p:nvPr/>
        </p:nvSpPr>
        <p:spPr>
          <a:xfrm>
            <a:off x="4196691" y="422791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D0933-64B5-E643-8A83-687EEDD09FAA}"/>
              </a:ext>
            </a:extLst>
          </p:cNvPr>
          <p:cNvSpPr/>
          <p:nvPr/>
        </p:nvSpPr>
        <p:spPr>
          <a:xfrm>
            <a:off x="4631961" y="387395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E35199-84D6-A24F-A98C-28D6B5457E17}"/>
              </a:ext>
            </a:extLst>
          </p:cNvPr>
          <p:cNvSpPr/>
          <p:nvPr/>
        </p:nvSpPr>
        <p:spPr>
          <a:xfrm>
            <a:off x="5116902" y="350232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34F96-AA55-6E4D-B223-E4FC976D0BBC}"/>
              </a:ext>
            </a:extLst>
          </p:cNvPr>
          <p:cNvSpPr/>
          <p:nvPr/>
        </p:nvSpPr>
        <p:spPr>
          <a:xfrm>
            <a:off x="5649817" y="306880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642A2D-5600-D244-9901-BFB30A14E767}"/>
              </a:ext>
            </a:extLst>
          </p:cNvPr>
          <p:cNvSpPr/>
          <p:nvPr/>
        </p:nvSpPr>
        <p:spPr>
          <a:xfrm>
            <a:off x="5986791" y="279276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6C3EC2-7D50-5B41-9213-AFF8B01DDDAB}"/>
              </a:ext>
            </a:extLst>
          </p:cNvPr>
          <p:cNvSpPr/>
          <p:nvPr/>
        </p:nvSpPr>
        <p:spPr>
          <a:xfrm>
            <a:off x="6419935" y="2492160"/>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4C358A-D1EA-834D-8590-17F9CF5A3F2E}"/>
              </a:ext>
            </a:extLst>
          </p:cNvPr>
          <p:cNvSpPr/>
          <p:nvPr/>
        </p:nvSpPr>
        <p:spPr>
          <a:xfrm>
            <a:off x="5358383" y="3317789"/>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BDA689B-7383-2444-A865-C2E28377D43A}"/>
              </a:ext>
            </a:extLst>
          </p:cNvPr>
          <p:cNvSpPr/>
          <p:nvPr/>
        </p:nvSpPr>
        <p:spPr>
          <a:xfrm>
            <a:off x="3538748" y="472486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57EE79-FE38-8F42-81B8-26A0A6E53455}"/>
              </a:ext>
            </a:extLst>
          </p:cNvPr>
          <p:cNvSpPr/>
          <p:nvPr/>
        </p:nvSpPr>
        <p:spPr>
          <a:xfrm>
            <a:off x="4407675" y="406531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120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Let’s look at an example! </a:t>
            </a:r>
          </a:p>
        </p:txBody>
      </p:sp>
      <p:cxnSp>
        <p:nvCxnSpPr>
          <p:cNvPr id="8" name="Straight Connector 7">
            <a:extLst>
              <a:ext uri="{FF2B5EF4-FFF2-40B4-BE49-F238E27FC236}">
                <a16:creationId xmlns:a16="http://schemas.microsoft.com/office/drawing/2014/main" id="{A8FF833B-2F3B-ED4C-AB1A-E7DBD9285F74}"/>
              </a:ext>
            </a:extLst>
          </p:cNvPr>
          <p:cNvCxnSpPr/>
          <p:nvPr/>
        </p:nvCxnSpPr>
        <p:spPr>
          <a:xfrm>
            <a:off x="2881223" y="1984076"/>
            <a:ext cx="0" cy="358858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425ED6-258D-6C44-BB76-2ACFA0658067}"/>
              </a:ext>
            </a:extLst>
          </p:cNvPr>
          <p:cNvCxnSpPr>
            <a:cxnSpLocks/>
          </p:cNvCxnSpPr>
          <p:nvPr/>
        </p:nvCxnSpPr>
        <p:spPr>
          <a:xfrm flipH="1">
            <a:off x="2881223" y="5572665"/>
            <a:ext cx="447135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7AA356-7F7D-8A4C-A9F3-242D3CDB158A}"/>
              </a:ext>
            </a:extLst>
          </p:cNvPr>
          <p:cNvCxnSpPr>
            <a:cxnSpLocks/>
          </p:cNvCxnSpPr>
          <p:nvPr/>
        </p:nvCxnSpPr>
        <p:spPr>
          <a:xfrm flipV="1">
            <a:off x="3053751" y="2277374"/>
            <a:ext cx="3950898" cy="3071003"/>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5655E74-E654-7947-A40E-6075AD9D51C7}"/>
              </a:ext>
            </a:extLst>
          </p:cNvPr>
          <p:cNvSpPr txBox="1"/>
          <p:nvPr/>
        </p:nvSpPr>
        <p:spPr>
          <a:xfrm>
            <a:off x="4200785" y="5693526"/>
            <a:ext cx="2012602" cy="400110"/>
          </a:xfrm>
          <a:prstGeom prst="rect">
            <a:avLst/>
          </a:prstGeom>
          <a:noFill/>
        </p:spPr>
        <p:txBody>
          <a:bodyPr wrap="none" rtlCol="0">
            <a:spAutoFit/>
          </a:bodyPr>
          <a:lstStyle/>
          <a:p>
            <a:r>
              <a:rPr lang="en-US" sz="2000" dirty="0"/>
              <a:t>pH - Procedure A </a:t>
            </a:r>
          </a:p>
        </p:txBody>
      </p:sp>
      <p:sp>
        <p:nvSpPr>
          <p:cNvPr id="15" name="TextBox 14">
            <a:extLst>
              <a:ext uri="{FF2B5EF4-FFF2-40B4-BE49-F238E27FC236}">
                <a16:creationId xmlns:a16="http://schemas.microsoft.com/office/drawing/2014/main" id="{8E6C6B68-B7A8-2448-B9C5-4FE0C5CE09DF}"/>
              </a:ext>
            </a:extLst>
          </p:cNvPr>
          <p:cNvSpPr txBox="1"/>
          <p:nvPr/>
        </p:nvSpPr>
        <p:spPr>
          <a:xfrm rot="16200000">
            <a:off x="1608803" y="3431621"/>
            <a:ext cx="2002984" cy="400110"/>
          </a:xfrm>
          <a:prstGeom prst="rect">
            <a:avLst/>
          </a:prstGeom>
          <a:noFill/>
        </p:spPr>
        <p:txBody>
          <a:bodyPr wrap="none" rtlCol="0">
            <a:spAutoFit/>
          </a:bodyPr>
          <a:lstStyle/>
          <a:p>
            <a:r>
              <a:rPr lang="en-US" sz="2000" dirty="0"/>
              <a:t>pH - Procedure B </a:t>
            </a:r>
          </a:p>
        </p:txBody>
      </p:sp>
      <p:sp>
        <p:nvSpPr>
          <p:cNvPr id="16" name="Oval 15">
            <a:extLst>
              <a:ext uri="{FF2B5EF4-FFF2-40B4-BE49-F238E27FC236}">
                <a16:creationId xmlns:a16="http://schemas.microsoft.com/office/drawing/2014/main" id="{E5E42ADF-DA90-454E-9476-5D7A696965F7}"/>
              </a:ext>
            </a:extLst>
          </p:cNvPr>
          <p:cNvSpPr/>
          <p:nvPr/>
        </p:nvSpPr>
        <p:spPr>
          <a:xfrm>
            <a:off x="3296669" y="490657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E2F62-DF37-8E4D-A693-A9932C57EDD8}"/>
              </a:ext>
            </a:extLst>
          </p:cNvPr>
          <p:cNvSpPr/>
          <p:nvPr/>
        </p:nvSpPr>
        <p:spPr>
          <a:xfrm>
            <a:off x="3815267" y="450057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8B6198-41C4-604B-9299-D558F0F6CBCD}"/>
              </a:ext>
            </a:extLst>
          </p:cNvPr>
          <p:cNvSpPr/>
          <p:nvPr/>
        </p:nvSpPr>
        <p:spPr>
          <a:xfrm>
            <a:off x="4196691" y="422791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D0933-64B5-E643-8A83-687EEDD09FAA}"/>
              </a:ext>
            </a:extLst>
          </p:cNvPr>
          <p:cNvSpPr/>
          <p:nvPr/>
        </p:nvSpPr>
        <p:spPr>
          <a:xfrm>
            <a:off x="4631961" y="387395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E35199-84D6-A24F-A98C-28D6B5457E17}"/>
              </a:ext>
            </a:extLst>
          </p:cNvPr>
          <p:cNvSpPr/>
          <p:nvPr/>
        </p:nvSpPr>
        <p:spPr>
          <a:xfrm>
            <a:off x="5116902" y="350232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34F96-AA55-6E4D-B223-E4FC976D0BBC}"/>
              </a:ext>
            </a:extLst>
          </p:cNvPr>
          <p:cNvSpPr/>
          <p:nvPr/>
        </p:nvSpPr>
        <p:spPr>
          <a:xfrm>
            <a:off x="5649817" y="306880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642A2D-5600-D244-9901-BFB30A14E767}"/>
              </a:ext>
            </a:extLst>
          </p:cNvPr>
          <p:cNvSpPr/>
          <p:nvPr/>
        </p:nvSpPr>
        <p:spPr>
          <a:xfrm>
            <a:off x="5986791" y="279276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6C3EC2-7D50-5B41-9213-AFF8B01DDDAB}"/>
              </a:ext>
            </a:extLst>
          </p:cNvPr>
          <p:cNvSpPr/>
          <p:nvPr/>
        </p:nvSpPr>
        <p:spPr>
          <a:xfrm>
            <a:off x="6419935" y="2492160"/>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4C358A-D1EA-834D-8590-17F9CF5A3F2E}"/>
              </a:ext>
            </a:extLst>
          </p:cNvPr>
          <p:cNvSpPr/>
          <p:nvPr/>
        </p:nvSpPr>
        <p:spPr>
          <a:xfrm>
            <a:off x="5358383" y="3317789"/>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BDA689B-7383-2444-A865-C2E28377D43A}"/>
              </a:ext>
            </a:extLst>
          </p:cNvPr>
          <p:cNvSpPr/>
          <p:nvPr/>
        </p:nvSpPr>
        <p:spPr>
          <a:xfrm>
            <a:off x="3538748" y="472486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57EE79-FE38-8F42-81B8-26A0A6E53455}"/>
              </a:ext>
            </a:extLst>
          </p:cNvPr>
          <p:cNvSpPr/>
          <p:nvPr/>
        </p:nvSpPr>
        <p:spPr>
          <a:xfrm>
            <a:off x="4407675" y="406531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1CA9E8A-5A81-C04B-86B7-DD269169243D}"/>
              </a:ext>
            </a:extLst>
          </p:cNvPr>
          <p:cNvSpPr txBox="1"/>
          <p:nvPr/>
        </p:nvSpPr>
        <p:spPr>
          <a:xfrm>
            <a:off x="7212638" y="2950864"/>
            <a:ext cx="2554732" cy="1754326"/>
          </a:xfrm>
          <a:prstGeom prst="rect">
            <a:avLst/>
          </a:prstGeom>
          <a:noFill/>
        </p:spPr>
        <p:txBody>
          <a:bodyPr wrap="square" rtlCol="0">
            <a:spAutoFit/>
          </a:bodyPr>
          <a:lstStyle/>
          <a:p>
            <a:r>
              <a:rPr lang="en-US" b="1" dirty="0"/>
              <a:t>Line of best fit </a:t>
            </a:r>
            <a:r>
              <a:rPr lang="en-US" dirty="0"/>
              <a:t>– line through scatter plot that best expresses the relationship between the points</a:t>
            </a:r>
          </a:p>
          <a:p>
            <a:endParaRPr lang="en-US" dirty="0"/>
          </a:p>
        </p:txBody>
      </p:sp>
      <p:cxnSp>
        <p:nvCxnSpPr>
          <p:cNvPr id="29" name="Straight Arrow Connector 28">
            <a:extLst>
              <a:ext uri="{FF2B5EF4-FFF2-40B4-BE49-F238E27FC236}">
                <a16:creationId xmlns:a16="http://schemas.microsoft.com/office/drawing/2014/main" id="{5B0E3CC5-4CF7-954B-AE58-8B4FB7205490}"/>
              </a:ext>
            </a:extLst>
          </p:cNvPr>
          <p:cNvCxnSpPr/>
          <p:nvPr/>
        </p:nvCxnSpPr>
        <p:spPr>
          <a:xfrm>
            <a:off x="7020038" y="2492160"/>
            <a:ext cx="596722" cy="300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83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Let’s look at an example! </a:t>
            </a:r>
          </a:p>
        </p:txBody>
      </p:sp>
      <p:cxnSp>
        <p:nvCxnSpPr>
          <p:cNvPr id="8" name="Straight Connector 7">
            <a:extLst>
              <a:ext uri="{FF2B5EF4-FFF2-40B4-BE49-F238E27FC236}">
                <a16:creationId xmlns:a16="http://schemas.microsoft.com/office/drawing/2014/main" id="{A8FF833B-2F3B-ED4C-AB1A-E7DBD9285F74}"/>
              </a:ext>
            </a:extLst>
          </p:cNvPr>
          <p:cNvCxnSpPr/>
          <p:nvPr/>
        </p:nvCxnSpPr>
        <p:spPr>
          <a:xfrm>
            <a:off x="2881223" y="1984076"/>
            <a:ext cx="0" cy="358858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425ED6-258D-6C44-BB76-2ACFA0658067}"/>
              </a:ext>
            </a:extLst>
          </p:cNvPr>
          <p:cNvCxnSpPr>
            <a:cxnSpLocks/>
          </p:cNvCxnSpPr>
          <p:nvPr/>
        </p:nvCxnSpPr>
        <p:spPr>
          <a:xfrm flipH="1">
            <a:off x="2881223" y="5572665"/>
            <a:ext cx="447135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7AA356-7F7D-8A4C-A9F3-242D3CDB158A}"/>
              </a:ext>
            </a:extLst>
          </p:cNvPr>
          <p:cNvCxnSpPr>
            <a:cxnSpLocks/>
          </p:cNvCxnSpPr>
          <p:nvPr/>
        </p:nvCxnSpPr>
        <p:spPr>
          <a:xfrm flipV="1">
            <a:off x="3053751" y="2277374"/>
            <a:ext cx="3950898" cy="3071003"/>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5655E74-E654-7947-A40E-6075AD9D51C7}"/>
              </a:ext>
            </a:extLst>
          </p:cNvPr>
          <p:cNvSpPr txBox="1"/>
          <p:nvPr/>
        </p:nvSpPr>
        <p:spPr>
          <a:xfrm>
            <a:off x="4200785" y="5693526"/>
            <a:ext cx="2012602" cy="400110"/>
          </a:xfrm>
          <a:prstGeom prst="rect">
            <a:avLst/>
          </a:prstGeom>
          <a:noFill/>
        </p:spPr>
        <p:txBody>
          <a:bodyPr wrap="none" rtlCol="0">
            <a:spAutoFit/>
          </a:bodyPr>
          <a:lstStyle/>
          <a:p>
            <a:r>
              <a:rPr lang="en-US" sz="2000" dirty="0"/>
              <a:t>pH - Procedure A </a:t>
            </a:r>
          </a:p>
        </p:txBody>
      </p:sp>
      <p:sp>
        <p:nvSpPr>
          <p:cNvPr id="15" name="TextBox 14">
            <a:extLst>
              <a:ext uri="{FF2B5EF4-FFF2-40B4-BE49-F238E27FC236}">
                <a16:creationId xmlns:a16="http://schemas.microsoft.com/office/drawing/2014/main" id="{8E6C6B68-B7A8-2448-B9C5-4FE0C5CE09DF}"/>
              </a:ext>
            </a:extLst>
          </p:cNvPr>
          <p:cNvSpPr txBox="1"/>
          <p:nvPr/>
        </p:nvSpPr>
        <p:spPr>
          <a:xfrm rot="16200000">
            <a:off x="1608803" y="3431621"/>
            <a:ext cx="2002984" cy="400110"/>
          </a:xfrm>
          <a:prstGeom prst="rect">
            <a:avLst/>
          </a:prstGeom>
          <a:noFill/>
        </p:spPr>
        <p:txBody>
          <a:bodyPr wrap="none" rtlCol="0">
            <a:spAutoFit/>
          </a:bodyPr>
          <a:lstStyle/>
          <a:p>
            <a:r>
              <a:rPr lang="en-US" sz="2000" dirty="0"/>
              <a:t>pH - Procedure B </a:t>
            </a:r>
          </a:p>
        </p:txBody>
      </p:sp>
      <p:sp>
        <p:nvSpPr>
          <p:cNvPr id="16" name="Oval 15">
            <a:extLst>
              <a:ext uri="{FF2B5EF4-FFF2-40B4-BE49-F238E27FC236}">
                <a16:creationId xmlns:a16="http://schemas.microsoft.com/office/drawing/2014/main" id="{E5E42ADF-DA90-454E-9476-5D7A696965F7}"/>
              </a:ext>
            </a:extLst>
          </p:cNvPr>
          <p:cNvSpPr/>
          <p:nvPr/>
        </p:nvSpPr>
        <p:spPr>
          <a:xfrm>
            <a:off x="3296669" y="490657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E2F62-DF37-8E4D-A693-A9932C57EDD8}"/>
              </a:ext>
            </a:extLst>
          </p:cNvPr>
          <p:cNvSpPr/>
          <p:nvPr/>
        </p:nvSpPr>
        <p:spPr>
          <a:xfrm>
            <a:off x="3815267" y="450057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8B6198-41C4-604B-9299-D558F0F6CBCD}"/>
              </a:ext>
            </a:extLst>
          </p:cNvPr>
          <p:cNvSpPr/>
          <p:nvPr/>
        </p:nvSpPr>
        <p:spPr>
          <a:xfrm>
            <a:off x="4196691" y="422791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D0933-64B5-E643-8A83-687EEDD09FAA}"/>
              </a:ext>
            </a:extLst>
          </p:cNvPr>
          <p:cNvSpPr/>
          <p:nvPr/>
        </p:nvSpPr>
        <p:spPr>
          <a:xfrm>
            <a:off x="4631961" y="387395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E35199-84D6-A24F-A98C-28D6B5457E17}"/>
              </a:ext>
            </a:extLst>
          </p:cNvPr>
          <p:cNvSpPr/>
          <p:nvPr/>
        </p:nvSpPr>
        <p:spPr>
          <a:xfrm>
            <a:off x="5116902" y="350232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34F96-AA55-6E4D-B223-E4FC976D0BBC}"/>
              </a:ext>
            </a:extLst>
          </p:cNvPr>
          <p:cNvSpPr/>
          <p:nvPr/>
        </p:nvSpPr>
        <p:spPr>
          <a:xfrm>
            <a:off x="5649817" y="306880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642A2D-5600-D244-9901-BFB30A14E767}"/>
              </a:ext>
            </a:extLst>
          </p:cNvPr>
          <p:cNvSpPr/>
          <p:nvPr/>
        </p:nvSpPr>
        <p:spPr>
          <a:xfrm>
            <a:off x="5986791" y="279276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6C3EC2-7D50-5B41-9213-AFF8B01DDDAB}"/>
              </a:ext>
            </a:extLst>
          </p:cNvPr>
          <p:cNvSpPr/>
          <p:nvPr/>
        </p:nvSpPr>
        <p:spPr>
          <a:xfrm>
            <a:off x="6419935" y="2492160"/>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4C358A-D1EA-834D-8590-17F9CF5A3F2E}"/>
              </a:ext>
            </a:extLst>
          </p:cNvPr>
          <p:cNvSpPr/>
          <p:nvPr/>
        </p:nvSpPr>
        <p:spPr>
          <a:xfrm>
            <a:off x="5358383" y="3317789"/>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BDA689B-7383-2444-A865-C2E28377D43A}"/>
              </a:ext>
            </a:extLst>
          </p:cNvPr>
          <p:cNvSpPr/>
          <p:nvPr/>
        </p:nvSpPr>
        <p:spPr>
          <a:xfrm>
            <a:off x="3538748" y="472486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57EE79-FE38-8F42-81B8-26A0A6E53455}"/>
              </a:ext>
            </a:extLst>
          </p:cNvPr>
          <p:cNvSpPr/>
          <p:nvPr/>
        </p:nvSpPr>
        <p:spPr>
          <a:xfrm>
            <a:off x="4407675" y="406531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1CA9E8A-5A81-C04B-86B7-DD269169243D}"/>
              </a:ext>
            </a:extLst>
          </p:cNvPr>
          <p:cNvSpPr txBox="1"/>
          <p:nvPr/>
        </p:nvSpPr>
        <p:spPr>
          <a:xfrm>
            <a:off x="7212638" y="2950864"/>
            <a:ext cx="2554732" cy="1754326"/>
          </a:xfrm>
          <a:prstGeom prst="rect">
            <a:avLst/>
          </a:prstGeom>
          <a:noFill/>
        </p:spPr>
        <p:txBody>
          <a:bodyPr wrap="square" rtlCol="0">
            <a:spAutoFit/>
          </a:bodyPr>
          <a:lstStyle/>
          <a:p>
            <a:r>
              <a:rPr lang="en-US" b="1" dirty="0"/>
              <a:t>Line of best fit </a:t>
            </a:r>
            <a:r>
              <a:rPr lang="en-US" dirty="0"/>
              <a:t>– line through scatter plot that best expresses the relationship between the points</a:t>
            </a:r>
          </a:p>
          <a:p>
            <a:endParaRPr lang="en-US" dirty="0"/>
          </a:p>
        </p:txBody>
      </p:sp>
      <p:cxnSp>
        <p:nvCxnSpPr>
          <p:cNvPr id="29" name="Straight Arrow Connector 28">
            <a:extLst>
              <a:ext uri="{FF2B5EF4-FFF2-40B4-BE49-F238E27FC236}">
                <a16:creationId xmlns:a16="http://schemas.microsoft.com/office/drawing/2014/main" id="{5B0E3CC5-4CF7-954B-AE58-8B4FB7205490}"/>
              </a:ext>
            </a:extLst>
          </p:cNvPr>
          <p:cNvCxnSpPr/>
          <p:nvPr/>
        </p:nvCxnSpPr>
        <p:spPr>
          <a:xfrm>
            <a:off x="7020038" y="2492160"/>
            <a:ext cx="596722" cy="300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CC1C1BC-63DE-A040-A893-DBFE980D0744}"/>
              </a:ext>
            </a:extLst>
          </p:cNvPr>
          <p:cNvSpPr txBox="1"/>
          <p:nvPr/>
        </p:nvSpPr>
        <p:spPr>
          <a:xfrm>
            <a:off x="3229923" y="2172178"/>
            <a:ext cx="1104790"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100% </a:t>
            </a:r>
          </a:p>
        </p:txBody>
      </p:sp>
    </p:spTree>
    <p:extLst>
      <p:ext uri="{BB962C8B-B14F-4D97-AF65-F5344CB8AC3E}">
        <p14:creationId xmlns:p14="http://schemas.microsoft.com/office/powerpoint/2010/main" val="230216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Let’s look at an example! </a:t>
            </a:r>
          </a:p>
        </p:txBody>
      </p:sp>
      <p:cxnSp>
        <p:nvCxnSpPr>
          <p:cNvPr id="8" name="Straight Connector 7">
            <a:extLst>
              <a:ext uri="{FF2B5EF4-FFF2-40B4-BE49-F238E27FC236}">
                <a16:creationId xmlns:a16="http://schemas.microsoft.com/office/drawing/2014/main" id="{A8FF833B-2F3B-ED4C-AB1A-E7DBD9285F74}"/>
              </a:ext>
            </a:extLst>
          </p:cNvPr>
          <p:cNvCxnSpPr/>
          <p:nvPr/>
        </p:nvCxnSpPr>
        <p:spPr>
          <a:xfrm>
            <a:off x="2881223" y="1984076"/>
            <a:ext cx="0" cy="358858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425ED6-258D-6C44-BB76-2ACFA0658067}"/>
              </a:ext>
            </a:extLst>
          </p:cNvPr>
          <p:cNvCxnSpPr>
            <a:cxnSpLocks/>
          </p:cNvCxnSpPr>
          <p:nvPr/>
        </p:nvCxnSpPr>
        <p:spPr>
          <a:xfrm flipH="1">
            <a:off x="2881223" y="5572665"/>
            <a:ext cx="447135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7AA356-7F7D-8A4C-A9F3-242D3CDB158A}"/>
              </a:ext>
            </a:extLst>
          </p:cNvPr>
          <p:cNvCxnSpPr>
            <a:cxnSpLocks/>
          </p:cNvCxnSpPr>
          <p:nvPr/>
        </p:nvCxnSpPr>
        <p:spPr>
          <a:xfrm flipV="1">
            <a:off x="3053751" y="2277374"/>
            <a:ext cx="3950898" cy="3071003"/>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5655E74-E654-7947-A40E-6075AD9D51C7}"/>
              </a:ext>
            </a:extLst>
          </p:cNvPr>
          <p:cNvSpPr txBox="1"/>
          <p:nvPr/>
        </p:nvSpPr>
        <p:spPr>
          <a:xfrm>
            <a:off x="4200785" y="5693526"/>
            <a:ext cx="2012602" cy="400110"/>
          </a:xfrm>
          <a:prstGeom prst="rect">
            <a:avLst/>
          </a:prstGeom>
          <a:noFill/>
        </p:spPr>
        <p:txBody>
          <a:bodyPr wrap="none" rtlCol="0">
            <a:spAutoFit/>
          </a:bodyPr>
          <a:lstStyle/>
          <a:p>
            <a:r>
              <a:rPr lang="en-US" sz="2000" dirty="0"/>
              <a:t>pH - Procedure A </a:t>
            </a:r>
          </a:p>
        </p:txBody>
      </p:sp>
      <p:sp>
        <p:nvSpPr>
          <p:cNvPr id="15" name="TextBox 14">
            <a:extLst>
              <a:ext uri="{FF2B5EF4-FFF2-40B4-BE49-F238E27FC236}">
                <a16:creationId xmlns:a16="http://schemas.microsoft.com/office/drawing/2014/main" id="{8E6C6B68-B7A8-2448-B9C5-4FE0C5CE09DF}"/>
              </a:ext>
            </a:extLst>
          </p:cNvPr>
          <p:cNvSpPr txBox="1"/>
          <p:nvPr/>
        </p:nvSpPr>
        <p:spPr>
          <a:xfrm rot="16200000">
            <a:off x="1608803" y="3431621"/>
            <a:ext cx="2002984" cy="400110"/>
          </a:xfrm>
          <a:prstGeom prst="rect">
            <a:avLst/>
          </a:prstGeom>
          <a:noFill/>
        </p:spPr>
        <p:txBody>
          <a:bodyPr wrap="none" rtlCol="0">
            <a:spAutoFit/>
          </a:bodyPr>
          <a:lstStyle/>
          <a:p>
            <a:r>
              <a:rPr lang="en-US" sz="2000" dirty="0"/>
              <a:t>pH - Procedure B </a:t>
            </a:r>
          </a:p>
        </p:txBody>
      </p:sp>
      <p:sp>
        <p:nvSpPr>
          <p:cNvPr id="16" name="Oval 15">
            <a:extLst>
              <a:ext uri="{FF2B5EF4-FFF2-40B4-BE49-F238E27FC236}">
                <a16:creationId xmlns:a16="http://schemas.microsoft.com/office/drawing/2014/main" id="{E5E42ADF-DA90-454E-9476-5D7A696965F7}"/>
              </a:ext>
            </a:extLst>
          </p:cNvPr>
          <p:cNvSpPr/>
          <p:nvPr/>
        </p:nvSpPr>
        <p:spPr>
          <a:xfrm>
            <a:off x="3296669" y="490657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E2F62-DF37-8E4D-A693-A9932C57EDD8}"/>
              </a:ext>
            </a:extLst>
          </p:cNvPr>
          <p:cNvSpPr/>
          <p:nvPr/>
        </p:nvSpPr>
        <p:spPr>
          <a:xfrm>
            <a:off x="3815267" y="450057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8B6198-41C4-604B-9299-D558F0F6CBCD}"/>
              </a:ext>
            </a:extLst>
          </p:cNvPr>
          <p:cNvSpPr/>
          <p:nvPr/>
        </p:nvSpPr>
        <p:spPr>
          <a:xfrm>
            <a:off x="4196691" y="422791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D0933-64B5-E643-8A83-687EEDD09FAA}"/>
              </a:ext>
            </a:extLst>
          </p:cNvPr>
          <p:cNvSpPr/>
          <p:nvPr/>
        </p:nvSpPr>
        <p:spPr>
          <a:xfrm>
            <a:off x="4631961" y="387395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E35199-84D6-A24F-A98C-28D6B5457E17}"/>
              </a:ext>
            </a:extLst>
          </p:cNvPr>
          <p:cNvSpPr/>
          <p:nvPr/>
        </p:nvSpPr>
        <p:spPr>
          <a:xfrm>
            <a:off x="5116902" y="350232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34F96-AA55-6E4D-B223-E4FC976D0BBC}"/>
              </a:ext>
            </a:extLst>
          </p:cNvPr>
          <p:cNvSpPr/>
          <p:nvPr/>
        </p:nvSpPr>
        <p:spPr>
          <a:xfrm>
            <a:off x="5649817" y="306880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642A2D-5600-D244-9901-BFB30A14E767}"/>
              </a:ext>
            </a:extLst>
          </p:cNvPr>
          <p:cNvSpPr/>
          <p:nvPr/>
        </p:nvSpPr>
        <p:spPr>
          <a:xfrm>
            <a:off x="5986791" y="279276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6C3EC2-7D50-5B41-9213-AFF8B01DDDAB}"/>
              </a:ext>
            </a:extLst>
          </p:cNvPr>
          <p:cNvSpPr/>
          <p:nvPr/>
        </p:nvSpPr>
        <p:spPr>
          <a:xfrm>
            <a:off x="6419935" y="2492160"/>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4C358A-D1EA-834D-8590-17F9CF5A3F2E}"/>
              </a:ext>
            </a:extLst>
          </p:cNvPr>
          <p:cNvSpPr/>
          <p:nvPr/>
        </p:nvSpPr>
        <p:spPr>
          <a:xfrm>
            <a:off x="5358383" y="3317789"/>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BDA689B-7383-2444-A865-C2E28377D43A}"/>
              </a:ext>
            </a:extLst>
          </p:cNvPr>
          <p:cNvSpPr/>
          <p:nvPr/>
        </p:nvSpPr>
        <p:spPr>
          <a:xfrm>
            <a:off x="3538748" y="472486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57EE79-FE38-8F42-81B8-26A0A6E53455}"/>
              </a:ext>
            </a:extLst>
          </p:cNvPr>
          <p:cNvSpPr/>
          <p:nvPr/>
        </p:nvSpPr>
        <p:spPr>
          <a:xfrm>
            <a:off x="4407675" y="406531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1CA9E8A-5A81-C04B-86B7-DD269169243D}"/>
              </a:ext>
            </a:extLst>
          </p:cNvPr>
          <p:cNvSpPr txBox="1"/>
          <p:nvPr/>
        </p:nvSpPr>
        <p:spPr>
          <a:xfrm>
            <a:off x="7212638" y="2950864"/>
            <a:ext cx="2554732" cy="1754326"/>
          </a:xfrm>
          <a:prstGeom prst="rect">
            <a:avLst/>
          </a:prstGeom>
          <a:noFill/>
        </p:spPr>
        <p:txBody>
          <a:bodyPr wrap="square" rtlCol="0">
            <a:spAutoFit/>
          </a:bodyPr>
          <a:lstStyle/>
          <a:p>
            <a:r>
              <a:rPr lang="en-US" b="1" dirty="0"/>
              <a:t>Line of best fit </a:t>
            </a:r>
            <a:r>
              <a:rPr lang="en-US" dirty="0"/>
              <a:t>– line through scatter plot that best expresses the relationship between the points</a:t>
            </a:r>
          </a:p>
          <a:p>
            <a:endParaRPr lang="en-US" dirty="0"/>
          </a:p>
        </p:txBody>
      </p:sp>
      <p:cxnSp>
        <p:nvCxnSpPr>
          <p:cNvPr id="29" name="Straight Arrow Connector 28">
            <a:extLst>
              <a:ext uri="{FF2B5EF4-FFF2-40B4-BE49-F238E27FC236}">
                <a16:creationId xmlns:a16="http://schemas.microsoft.com/office/drawing/2014/main" id="{5B0E3CC5-4CF7-954B-AE58-8B4FB7205490}"/>
              </a:ext>
            </a:extLst>
          </p:cNvPr>
          <p:cNvCxnSpPr/>
          <p:nvPr/>
        </p:nvCxnSpPr>
        <p:spPr>
          <a:xfrm>
            <a:off x="7020038" y="2492160"/>
            <a:ext cx="596722" cy="300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CC1C1BC-63DE-A040-A893-DBFE980D0744}"/>
              </a:ext>
            </a:extLst>
          </p:cNvPr>
          <p:cNvSpPr txBox="1"/>
          <p:nvPr/>
        </p:nvSpPr>
        <p:spPr>
          <a:xfrm>
            <a:off x="3229923" y="2172178"/>
            <a:ext cx="1104790"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100% </a:t>
            </a:r>
          </a:p>
        </p:txBody>
      </p:sp>
      <p:cxnSp>
        <p:nvCxnSpPr>
          <p:cNvPr id="28" name="Straight Arrow Connector 27">
            <a:extLst>
              <a:ext uri="{FF2B5EF4-FFF2-40B4-BE49-F238E27FC236}">
                <a16:creationId xmlns:a16="http://schemas.microsoft.com/office/drawing/2014/main" id="{A41B6283-D754-AD47-AD83-F51C3F13F4CD}"/>
              </a:ext>
            </a:extLst>
          </p:cNvPr>
          <p:cNvCxnSpPr>
            <a:cxnSpLocks/>
          </p:cNvCxnSpPr>
          <p:nvPr/>
        </p:nvCxnSpPr>
        <p:spPr>
          <a:xfrm flipV="1">
            <a:off x="4407675" y="1432959"/>
            <a:ext cx="3293222" cy="980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F7CC391-E08F-AC40-B08D-C8C70F8DBEB6}"/>
              </a:ext>
            </a:extLst>
          </p:cNvPr>
          <p:cNvSpPr txBox="1"/>
          <p:nvPr/>
        </p:nvSpPr>
        <p:spPr>
          <a:xfrm>
            <a:off x="7991201" y="960219"/>
            <a:ext cx="3075880" cy="1754326"/>
          </a:xfrm>
          <a:prstGeom prst="rect">
            <a:avLst/>
          </a:prstGeom>
          <a:noFill/>
        </p:spPr>
        <p:txBody>
          <a:bodyPr wrap="square" rtlCol="0">
            <a:spAutoFit/>
          </a:bodyPr>
          <a:lstStyle/>
          <a:p>
            <a:r>
              <a:rPr lang="en-US" dirty="0"/>
              <a:t>This means that 100% of the variation in the y axis (Procedure B results) can be explained by the results from Procedure  A.  </a:t>
            </a:r>
          </a:p>
          <a:p>
            <a:endParaRPr lang="en-US" dirty="0"/>
          </a:p>
        </p:txBody>
      </p:sp>
    </p:spTree>
    <p:extLst>
      <p:ext uri="{BB962C8B-B14F-4D97-AF65-F5344CB8AC3E}">
        <p14:creationId xmlns:p14="http://schemas.microsoft.com/office/powerpoint/2010/main" val="357718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746EACB-1AFD-E74B-9684-802A63A0A564}"/>
              </a:ext>
            </a:extLst>
          </p:cNvPr>
          <p:cNvGrpSpPr/>
          <p:nvPr/>
        </p:nvGrpSpPr>
        <p:grpSpPr>
          <a:xfrm>
            <a:off x="1616362" y="225327"/>
            <a:ext cx="3807766" cy="3078991"/>
            <a:chOff x="2411143" y="1984076"/>
            <a:chExt cx="4941438" cy="4109560"/>
          </a:xfrm>
        </p:grpSpPr>
        <p:cxnSp>
          <p:nvCxnSpPr>
            <p:cNvPr id="8" name="Straight Connector 7">
              <a:extLst>
                <a:ext uri="{FF2B5EF4-FFF2-40B4-BE49-F238E27FC236}">
                  <a16:creationId xmlns:a16="http://schemas.microsoft.com/office/drawing/2014/main" id="{A8FF833B-2F3B-ED4C-AB1A-E7DBD9285F74}"/>
                </a:ext>
              </a:extLst>
            </p:cNvPr>
            <p:cNvCxnSpPr/>
            <p:nvPr/>
          </p:nvCxnSpPr>
          <p:spPr>
            <a:xfrm>
              <a:off x="2881223" y="1984076"/>
              <a:ext cx="0" cy="358858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425ED6-258D-6C44-BB76-2ACFA0658067}"/>
                </a:ext>
              </a:extLst>
            </p:cNvPr>
            <p:cNvCxnSpPr>
              <a:cxnSpLocks/>
            </p:cNvCxnSpPr>
            <p:nvPr/>
          </p:nvCxnSpPr>
          <p:spPr>
            <a:xfrm flipH="1">
              <a:off x="2881223" y="5572665"/>
              <a:ext cx="447135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7AA356-7F7D-8A4C-A9F3-242D3CDB158A}"/>
                </a:ext>
              </a:extLst>
            </p:cNvPr>
            <p:cNvCxnSpPr>
              <a:cxnSpLocks/>
            </p:cNvCxnSpPr>
            <p:nvPr/>
          </p:nvCxnSpPr>
          <p:spPr>
            <a:xfrm flipV="1">
              <a:off x="3053751" y="2277374"/>
              <a:ext cx="3950898" cy="3071003"/>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5655E74-E654-7947-A40E-6075AD9D51C7}"/>
                </a:ext>
              </a:extLst>
            </p:cNvPr>
            <p:cNvSpPr txBox="1"/>
            <p:nvPr/>
          </p:nvSpPr>
          <p:spPr>
            <a:xfrm>
              <a:off x="4200785" y="5693526"/>
              <a:ext cx="2012602" cy="400110"/>
            </a:xfrm>
            <a:prstGeom prst="rect">
              <a:avLst/>
            </a:prstGeom>
            <a:noFill/>
          </p:spPr>
          <p:txBody>
            <a:bodyPr wrap="none" rtlCol="0">
              <a:spAutoFit/>
            </a:bodyPr>
            <a:lstStyle/>
            <a:p>
              <a:r>
                <a:rPr lang="en-US" sz="2000" dirty="0"/>
                <a:t>pH - Procedure A </a:t>
              </a:r>
            </a:p>
          </p:txBody>
        </p:sp>
        <p:sp>
          <p:nvSpPr>
            <p:cNvPr id="15" name="TextBox 14">
              <a:extLst>
                <a:ext uri="{FF2B5EF4-FFF2-40B4-BE49-F238E27FC236}">
                  <a16:creationId xmlns:a16="http://schemas.microsoft.com/office/drawing/2014/main" id="{8E6C6B68-B7A8-2448-B9C5-4FE0C5CE09DF}"/>
                </a:ext>
              </a:extLst>
            </p:cNvPr>
            <p:cNvSpPr txBox="1"/>
            <p:nvPr/>
          </p:nvSpPr>
          <p:spPr>
            <a:xfrm rot="16200000">
              <a:off x="1609705" y="3870244"/>
              <a:ext cx="2002985" cy="400110"/>
            </a:xfrm>
            <a:prstGeom prst="rect">
              <a:avLst/>
            </a:prstGeom>
            <a:noFill/>
          </p:spPr>
          <p:txBody>
            <a:bodyPr wrap="none" rtlCol="0">
              <a:spAutoFit/>
            </a:bodyPr>
            <a:lstStyle/>
            <a:p>
              <a:r>
                <a:rPr lang="en-US" sz="2000" dirty="0"/>
                <a:t>pH - Procedure B </a:t>
              </a:r>
            </a:p>
          </p:txBody>
        </p:sp>
        <p:sp>
          <p:nvSpPr>
            <p:cNvPr id="16" name="Oval 15">
              <a:extLst>
                <a:ext uri="{FF2B5EF4-FFF2-40B4-BE49-F238E27FC236}">
                  <a16:creationId xmlns:a16="http://schemas.microsoft.com/office/drawing/2014/main" id="{E5E42ADF-DA90-454E-9476-5D7A696965F7}"/>
                </a:ext>
              </a:extLst>
            </p:cNvPr>
            <p:cNvSpPr/>
            <p:nvPr/>
          </p:nvSpPr>
          <p:spPr>
            <a:xfrm>
              <a:off x="3296669" y="490657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E2F62-DF37-8E4D-A693-A9932C57EDD8}"/>
                </a:ext>
              </a:extLst>
            </p:cNvPr>
            <p:cNvSpPr/>
            <p:nvPr/>
          </p:nvSpPr>
          <p:spPr>
            <a:xfrm>
              <a:off x="3815267" y="450057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8B6198-41C4-604B-9299-D558F0F6CBCD}"/>
                </a:ext>
              </a:extLst>
            </p:cNvPr>
            <p:cNvSpPr/>
            <p:nvPr/>
          </p:nvSpPr>
          <p:spPr>
            <a:xfrm>
              <a:off x="4196691" y="422791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D0933-64B5-E643-8A83-687EEDD09FAA}"/>
                </a:ext>
              </a:extLst>
            </p:cNvPr>
            <p:cNvSpPr/>
            <p:nvPr/>
          </p:nvSpPr>
          <p:spPr>
            <a:xfrm>
              <a:off x="4631961" y="387395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E35199-84D6-A24F-A98C-28D6B5457E17}"/>
                </a:ext>
              </a:extLst>
            </p:cNvPr>
            <p:cNvSpPr/>
            <p:nvPr/>
          </p:nvSpPr>
          <p:spPr>
            <a:xfrm>
              <a:off x="5116902" y="350232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34F96-AA55-6E4D-B223-E4FC976D0BBC}"/>
                </a:ext>
              </a:extLst>
            </p:cNvPr>
            <p:cNvSpPr/>
            <p:nvPr/>
          </p:nvSpPr>
          <p:spPr>
            <a:xfrm>
              <a:off x="5649817" y="306880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642A2D-5600-D244-9901-BFB30A14E767}"/>
                </a:ext>
              </a:extLst>
            </p:cNvPr>
            <p:cNvSpPr/>
            <p:nvPr/>
          </p:nvSpPr>
          <p:spPr>
            <a:xfrm>
              <a:off x="5986791" y="279276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6C3EC2-7D50-5B41-9213-AFF8B01DDDAB}"/>
                </a:ext>
              </a:extLst>
            </p:cNvPr>
            <p:cNvSpPr/>
            <p:nvPr/>
          </p:nvSpPr>
          <p:spPr>
            <a:xfrm>
              <a:off x="6419935" y="2492160"/>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4C358A-D1EA-834D-8590-17F9CF5A3F2E}"/>
                </a:ext>
              </a:extLst>
            </p:cNvPr>
            <p:cNvSpPr/>
            <p:nvPr/>
          </p:nvSpPr>
          <p:spPr>
            <a:xfrm>
              <a:off x="5358383" y="3317789"/>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BDA689B-7383-2444-A865-C2E28377D43A}"/>
                </a:ext>
              </a:extLst>
            </p:cNvPr>
            <p:cNvSpPr/>
            <p:nvPr/>
          </p:nvSpPr>
          <p:spPr>
            <a:xfrm>
              <a:off x="3538748" y="472486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57EE79-FE38-8F42-81B8-26A0A6E53455}"/>
                </a:ext>
              </a:extLst>
            </p:cNvPr>
            <p:cNvSpPr/>
            <p:nvPr/>
          </p:nvSpPr>
          <p:spPr>
            <a:xfrm>
              <a:off x="4407675" y="406531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C1C1BC-63DE-A040-A893-DBFE980D0744}"/>
                </a:ext>
              </a:extLst>
            </p:cNvPr>
            <p:cNvSpPr txBox="1"/>
            <p:nvPr/>
          </p:nvSpPr>
          <p:spPr>
            <a:xfrm>
              <a:off x="3229923" y="2172178"/>
              <a:ext cx="1104790"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100% </a:t>
              </a:r>
            </a:p>
          </p:txBody>
        </p:sp>
      </p:grpSp>
      <p:cxnSp>
        <p:nvCxnSpPr>
          <p:cNvPr id="30" name="Straight Connector 29">
            <a:extLst>
              <a:ext uri="{FF2B5EF4-FFF2-40B4-BE49-F238E27FC236}">
                <a16:creationId xmlns:a16="http://schemas.microsoft.com/office/drawing/2014/main" id="{E0934F16-69B9-1D48-99F9-668585D44916}"/>
              </a:ext>
            </a:extLst>
          </p:cNvPr>
          <p:cNvCxnSpPr/>
          <p:nvPr/>
        </p:nvCxnSpPr>
        <p:spPr>
          <a:xfrm>
            <a:off x="6909692" y="101780"/>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61E9E6-EC51-554A-AC34-F9FCCFEDA8B5}"/>
              </a:ext>
            </a:extLst>
          </p:cNvPr>
          <p:cNvCxnSpPr>
            <a:cxnSpLocks/>
          </p:cNvCxnSpPr>
          <p:nvPr/>
        </p:nvCxnSpPr>
        <p:spPr>
          <a:xfrm flipH="1">
            <a:off x="6909692" y="2790446"/>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17A5B48-E6BD-8544-B7A8-992988022E7F}"/>
              </a:ext>
            </a:extLst>
          </p:cNvPr>
          <p:cNvCxnSpPr>
            <a:cxnSpLocks/>
          </p:cNvCxnSpPr>
          <p:nvPr/>
        </p:nvCxnSpPr>
        <p:spPr>
          <a:xfrm flipV="1">
            <a:off x="7042639" y="321527"/>
            <a:ext cx="3044477"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FD143E-08D9-514E-882D-BCAEFB5A5C45}"/>
              </a:ext>
            </a:extLst>
          </p:cNvPr>
          <p:cNvSpPr txBox="1"/>
          <p:nvPr/>
        </p:nvSpPr>
        <p:spPr>
          <a:xfrm>
            <a:off x="7926519" y="2880998"/>
            <a:ext cx="1550868" cy="299773"/>
          </a:xfrm>
          <a:prstGeom prst="rect">
            <a:avLst/>
          </a:prstGeom>
          <a:noFill/>
        </p:spPr>
        <p:txBody>
          <a:bodyPr wrap="none" rtlCol="0">
            <a:spAutoFit/>
          </a:bodyPr>
          <a:lstStyle/>
          <a:p>
            <a:r>
              <a:rPr lang="en-US" sz="2000" dirty="0"/>
              <a:t>pH - Procedure A </a:t>
            </a:r>
          </a:p>
        </p:txBody>
      </p:sp>
      <p:sp>
        <p:nvSpPr>
          <p:cNvPr id="34" name="TextBox 33">
            <a:extLst>
              <a:ext uri="{FF2B5EF4-FFF2-40B4-BE49-F238E27FC236}">
                <a16:creationId xmlns:a16="http://schemas.microsoft.com/office/drawing/2014/main" id="{ED90D274-8056-F349-8E80-21E6FAA96B4E}"/>
              </a:ext>
            </a:extLst>
          </p:cNvPr>
          <p:cNvSpPr txBox="1"/>
          <p:nvPr/>
        </p:nvSpPr>
        <p:spPr>
          <a:xfrm rot="16200000">
            <a:off x="5899718" y="1570390"/>
            <a:ext cx="1500689" cy="308316"/>
          </a:xfrm>
          <a:prstGeom prst="rect">
            <a:avLst/>
          </a:prstGeom>
          <a:noFill/>
        </p:spPr>
        <p:txBody>
          <a:bodyPr wrap="none" rtlCol="0">
            <a:spAutoFit/>
          </a:bodyPr>
          <a:lstStyle/>
          <a:p>
            <a:r>
              <a:rPr lang="en-US" sz="2000" dirty="0"/>
              <a:t>pH - Procedure B </a:t>
            </a:r>
          </a:p>
        </p:txBody>
      </p:sp>
      <p:sp>
        <p:nvSpPr>
          <p:cNvPr id="35" name="Oval 34">
            <a:extLst>
              <a:ext uri="{FF2B5EF4-FFF2-40B4-BE49-F238E27FC236}">
                <a16:creationId xmlns:a16="http://schemas.microsoft.com/office/drawing/2014/main" id="{9C72AD82-D4AD-0E4A-A984-BD586CD53A99}"/>
              </a:ext>
            </a:extLst>
          </p:cNvPr>
          <p:cNvSpPr/>
          <p:nvPr/>
        </p:nvSpPr>
        <p:spPr>
          <a:xfrm>
            <a:off x="7229826" y="229139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ED4B330-07F1-E645-B59E-6DD1CDF4E4F7}"/>
              </a:ext>
            </a:extLst>
          </p:cNvPr>
          <p:cNvSpPr/>
          <p:nvPr/>
        </p:nvSpPr>
        <p:spPr>
          <a:xfrm>
            <a:off x="7525831" y="184973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263BBAB-7DA2-DD4E-9F22-8143A77EAE9A}"/>
              </a:ext>
            </a:extLst>
          </p:cNvPr>
          <p:cNvSpPr/>
          <p:nvPr/>
        </p:nvSpPr>
        <p:spPr>
          <a:xfrm>
            <a:off x="7923364" y="178292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A9285D4-6640-A94A-B1AF-AD5DB904C3EA}"/>
              </a:ext>
            </a:extLst>
          </p:cNvPr>
          <p:cNvSpPr/>
          <p:nvPr/>
        </p:nvSpPr>
        <p:spPr>
          <a:xfrm>
            <a:off x="8258774" y="151772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4B7A2CA-11DF-D845-9C50-0643B4CE4FCF}"/>
              </a:ext>
            </a:extLst>
          </p:cNvPr>
          <p:cNvSpPr/>
          <p:nvPr/>
        </p:nvSpPr>
        <p:spPr>
          <a:xfrm>
            <a:off x="8701117" y="151074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163D1F-2CA5-B34E-B0C4-45C246E7C52C}"/>
              </a:ext>
            </a:extLst>
          </p:cNvPr>
          <p:cNvSpPr/>
          <p:nvPr/>
        </p:nvSpPr>
        <p:spPr>
          <a:xfrm>
            <a:off x="9135609" y="111833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340956F-A913-FD4C-950A-70FCB0B6FE90}"/>
              </a:ext>
            </a:extLst>
          </p:cNvPr>
          <p:cNvSpPr/>
          <p:nvPr/>
        </p:nvSpPr>
        <p:spPr>
          <a:xfrm>
            <a:off x="9437152" y="81280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9C05D9C-3726-F243-BC6E-B8E5B9DCBB56}"/>
              </a:ext>
            </a:extLst>
          </p:cNvPr>
          <p:cNvSpPr/>
          <p:nvPr/>
        </p:nvSpPr>
        <p:spPr>
          <a:xfrm>
            <a:off x="9532375" y="41601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A73B1C-E190-EE44-9AEE-68C2F229508F}"/>
              </a:ext>
            </a:extLst>
          </p:cNvPr>
          <p:cNvSpPr/>
          <p:nvPr/>
        </p:nvSpPr>
        <p:spPr>
          <a:xfrm>
            <a:off x="8684477" y="101492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DFCF975-F9D8-4E4B-BDE5-6C94BEAB93C0}"/>
              </a:ext>
            </a:extLst>
          </p:cNvPr>
          <p:cNvSpPr/>
          <p:nvPr/>
        </p:nvSpPr>
        <p:spPr>
          <a:xfrm>
            <a:off x="7614216" y="223606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6B44CD6-B36D-E04D-B11E-CDCD0957CF58}"/>
              </a:ext>
            </a:extLst>
          </p:cNvPr>
          <p:cNvSpPr/>
          <p:nvPr/>
        </p:nvSpPr>
        <p:spPr>
          <a:xfrm>
            <a:off x="8152417" y="182913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66C1B53-760B-6540-99FC-4CA2016DE017}"/>
              </a:ext>
            </a:extLst>
          </p:cNvPr>
          <p:cNvSpPr txBox="1"/>
          <p:nvPr/>
        </p:nvSpPr>
        <p:spPr>
          <a:xfrm>
            <a:off x="7178393" y="242711"/>
            <a:ext cx="992579"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80% </a:t>
            </a:r>
          </a:p>
        </p:txBody>
      </p:sp>
      <p:cxnSp>
        <p:nvCxnSpPr>
          <p:cNvPr id="48" name="Straight Connector 47">
            <a:extLst>
              <a:ext uri="{FF2B5EF4-FFF2-40B4-BE49-F238E27FC236}">
                <a16:creationId xmlns:a16="http://schemas.microsoft.com/office/drawing/2014/main" id="{015D247F-D134-D648-B800-351D8CF5A663}"/>
              </a:ext>
            </a:extLst>
          </p:cNvPr>
          <p:cNvCxnSpPr/>
          <p:nvPr/>
        </p:nvCxnSpPr>
        <p:spPr>
          <a:xfrm>
            <a:off x="2042824" y="3627292"/>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072C512-9437-8341-9E4E-14B8D0745553}"/>
              </a:ext>
            </a:extLst>
          </p:cNvPr>
          <p:cNvCxnSpPr>
            <a:cxnSpLocks/>
          </p:cNvCxnSpPr>
          <p:nvPr/>
        </p:nvCxnSpPr>
        <p:spPr>
          <a:xfrm flipH="1">
            <a:off x="2042824" y="6315958"/>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904AFE6-40A3-3B44-9A76-E6BD3C7FFE77}"/>
              </a:ext>
            </a:extLst>
          </p:cNvPr>
          <p:cNvCxnSpPr>
            <a:cxnSpLocks/>
          </p:cNvCxnSpPr>
          <p:nvPr/>
        </p:nvCxnSpPr>
        <p:spPr>
          <a:xfrm flipV="1">
            <a:off x="2175771" y="3847039"/>
            <a:ext cx="3044478"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DF9C443-DB14-0D4A-B47F-AB3C405B6369}"/>
              </a:ext>
            </a:extLst>
          </p:cNvPr>
          <p:cNvSpPr txBox="1"/>
          <p:nvPr/>
        </p:nvSpPr>
        <p:spPr>
          <a:xfrm>
            <a:off x="3059650" y="6406510"/>
            <a:ext cx="1550868" cy="299773"/>
          </a:xfrm>
          <a:prstGeom prst="rect">
            <a:avLst/>
          </a:prstGeom>
          <a:noFill/>
        </p:spPr>
        <p:txBody>
          <a:bodyPr wrap="none" rtlCol="0">
            <a:spAutoFit/>
          </a:bodyPr>
          <a:lstStyle/>
          <a:p>
            <a:r>
              <a:rPr lang="en-US" sz="2000" dirty="0"/>
              <a:t>pH - Procedure A </a:t>
            </a:r>
          </a:p>
        </p:txBody>
      </p:sp>
      <p:sp>
        <p:nvSpPr>
          <p:cNvPr id="52" name="TextBox 51">
            <a:extLst>
              <a:ext uri="{FF2B5EF4-FFF2-40B4-BE49-F238E27FC236}">
                <a16:creationId xmlns:a16="http://schemas.microsoft.com/office/drawing/2014/main" id="{7542C750-3E09-C74B-A7D2-F762C7C498D3}"/>
              </a:ext>
            </a:extLst>
          </p:cNvPr>
          <p:cNvSpPr txBox="1"/>
          <p:nvPr/>
        </p:nvSpPr>
        <p:spPr>
          <a:xfrm rot="16200000">
            <a:off x="1083710" y="5065062"/>
            <a:ext cx="1500689" cy="308316"/>
          </a:xfrm>
          <a:prstGeom prst="rect">
            <a:avLst/>
          </a:prstGeom>
          <a:noFill/>
        </p:spPr>
        <p:txBody>
          <a:bodyPr wrap="none" rtlCol="0">
            <a:spAutoFit/>
          </a:bodyPr>
          <a:lstStyle/>
          <a:p>
            <a:r>
              <a:rPr lang="en-US" sz="2000" dirty="0"/>
              <a:t>pH - Procedure B </a:t>
            </a:r>
          </a:p>
        </p:txBody>
      </p:sp>
      <p:sp>
        <p:nvSpPr>
          <p:cNvPr id="53" name="Oval 52">
            <a:extLst>
              <a:ext uri="{FF2B5EF4-FFF2-40B4-BE49-F238E27FC236}">
                <a16:creationId xmlns:a16="http://schemas.microsoft.com/office/drawing/2014/main" id="{5D6EA15F-5404-5D45-9F22-E864839F222B}"/>
              </a:ext>
            </a:extLst>
          </p:cNvPr>
          <p:cNvSpPr/>
          <p:nvPr/>
        </p:nvSpPr>
        <p:spPr>
          <a:xfrm>
            <a:off x="2362958" y="581690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A183294-A211-9A47-874E-72F68546F29A}"/>
              </a:ext>
            </a:extLst>
          </p:cNvPr>
          <p:cNvSpPr/>
          <p:nvPr/>
        </p:nvSpPr>
        <p:spPr>
          <a:xfrm>
            <a:off x="2895758" y="583839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0EBE94C-1459-E640-A610-DF99B68D4B84}"/>
              </a:ext>
            </a:extLst>
          </p:cNvPr>
          <p:cNvSpPr/>
          <p:nvPr/>
        </p:nvSpPr>
        <p:spPr>
          <a:xfrm>
            <a:off x="3056496" y="5308437"/>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78954EA-2335-D44A-9F16-FF7793356AAD}"/>
              </a:ext>
            </a:extLst>
          </p:cNvPr>
          <p:cNvSpPr/>
          <p:nvPr/>
        </p:nvSpPr>
        <p:spPr>
          <a:xfrm>
            <a:off x="3618006" y="540608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C9CF99-BBE5-B648-AD09-3391A428CCAB}"/>
              </a:ext>
            </a:extLst>
          </p:cNvPr>
          <p:cNvSpPr/>
          <p:nvPr/>
        </p:nvSpPr>
        <p:spPr>
          <a:xfrm>
            <a:off x="3964382" y="5219507"/>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C157F7-6A51-6047-A9B5-561749B3B4E9}"/>
              </a:ext>
            </a:extLst>
          </p:cNvPr>
          <p:cNvSpPr/>
          <p:nvPr/>
        </p:nvSpPr>
        <p:spPr>
          <a:xfrm>
            <a:off x="3914076" y="411841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06580E4-F1C4-FB47-A74A-253E766E3ED8}"/>
              </a:ext>
            </a:extLst>
          </p:cNvPr>
          <p:cNvSpPr/>
          <p:nvPr/>
        </p:nvSpPr>
        <p:spPr>
          <a:xfrm>
            <a:off x="4717845" y="462331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03A45D8-42FD-B44D-8D49-EFDD66A024FF}"/>
              </a:ext>
            </a:extLst>
          </p:cNvPr>
          <p:cNvSpPr/>
          <p:nvPr/>
        </p:nvSpPr>
        <p:spPr>
          <a:xfrm>
            <a:off x="4704360" y="370422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2BE1FA8-7995-C042-BE91-8D85F15A6388}"/>
              </a:ext>
            </a:extLst>
          </p:cNvPr>
          <p:cNvSpPr/>
          <p:nvPr/>
        </p:nvSpPr>
        <p:spPr>
          <a:xfrm>
            <a:off x="3951671" y="462654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BD219D8-9C42-034F-86DA-E71F230E3F24}"/>
              </a:ext>
            </a:extLst>
          </p:cNvPr>
          <p:cNvSpPr/>
          <p:nvPr/>
        </p:nvSpPr>
        <p:spPr>
          <a:xfrm>
            <a:off x="2295083" y="526066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14FC791-54A4-2B45-B61C-D4D3ADD8BE00}"/>
              </a:ext>
            </a:extLst>
          </p:cNvPr>
          <p:cNvSpPr/>
          <p:nvPr/>
        </p:nvSpPr>
        <p:spPr>
          <a:xfrm>
            <a:off x="2885909" y="483937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543417F-36F4-ED4A-BB6B-4A1623BC5DEA}"/>
              </a:ext>
            </a:extLst>
          </p:cNvPr>
          <p:cNvSpPr txBox="1"/>
          <p:nvPr/>
        </p:nvSpPr>
        <p:spPr>
          <a:xfrm>
            <a:off x="2311525" y="3768223"/>
            <a:ext cx="992579"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40% </a:t>
            </a:r>
          </a:p>
        </p:txBody>
      </p:sp>
      <p:cxnSp>
        <p:nvCxnSpPr>
          <p:cNvPr id="66" name="Straight Connector 65">
            <a:extLst>
              <a:ext uri="{FF2B5EF4-FFF2-40B4-BE49-F238E27FC236}">
                <a16:creationId xmlns:a16="http://schemas.microsoft.com/office/drawing/2014/main" id="{F2FC0811-F491-1D48-AD27-11F0E5436560}"/>
              </a:ext>
            </a:extLst>
          </p:cNvPr>
          <p:cNvCxnSpPr/>
          <p:nvPr/>
        </p:nvCxnSpPr>
        <p:spPr>
          <a:xfrm>
            <a:off x="6861077" y="3624063"/>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B7B78C-6F63-2243-85F4-B18A3366194C}"/>
              </a:ext>
            </a:extLst>
          </p:cNvPr>
          <p:cNvCxnSpPr>
            <a:cxnSpLocks/>
          </p:cNvCxnSpPr>
          <p:nvPr/>
        </p:nvCxnSpPr>
        <p:spPr>
          <a:xfrm flipH="1">
            <a:off x="6861077" y="6312729"/>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244F2D-3AFA-C54F-862E-2B1A194E8ED2}"/>
              </a:ext>
            </a:extLst>
          </p:cNvPr>
          <p:cNvCxnSpPr>
            <a:cxnSpLocks/>
          </p:cNvCxnSpPr>
          <p:nvPr/>
        </p:nvCxnSpPr>
        <p:spPr>
          <a:xfrm flipV="1">
            <a:off x="6994024" y="3843810"/>
            <a:ext cx="3044478"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8DDABE1-4F34-D64B-B1AC-27563BE0FCD8}"/>
              </a:ext>
            </a:extLst>
          </p:cNvPr>
          <p:cNvSpPr txBox="1"/>
          <p:nvPr/>
        </p:nvSpPr>
        <p:spPr>
          <a:xfrm>
            <a:off x="7877903" y="6403281"/>
            <a:ext cx="1550868" cy="299773"/>
          </a:xfrm>
          <a:prstGeom prst="rect">
            <a:avLst/>
          </a:prstGeom>
          <a:noFill/>
        </p:spPr>
        <p:txBody>
          <a:bodyPr wrap="none" rtlCol="0">
            <a:spAutoFit/>
          </a:bodyPr>
          <a:lstStyle/>
          <a:p>
            <a:r>
              <a:rPr lang="en-US" sz="2000" dirty="0"/>
              <a:t>pH - Procedure A </a:t>
            </a:r>
          </a:p>
        </p:txBody>
      </p:sp>
      <p:sp>
        <p:nvSpPr>
          <p:cNvPr id="70" name="TextBox 69">
            <a:extLst>
              <a:ext uri="{FF2B5EF4-FFF2-40B4-BE49-F238E27FC236}">
                <a16:creationId xmlns:a16="http://schemas.microsoft.com/office/drawing/2014/main" id="{28BBC96B-0A9C-0749-B8CC-75105D9A6AC5}"/>
              </a:ext>
            </a:extLst>
          </p:cNvPr>
          <p:cNvSpPr txBox="1"/>
          <p:nvPr/>
        </p:nvSpPr>
        <p:spPr>
          <a:xfrm rot="16200000">
            <a:off x="5901963" y="5106508"/>
            <a:ext cx="1500689" cy="308316"/>
          </a:xfrm>
          <a:prstGeom prst="rect">
            <a:avLst/>
          </a:prstGeom>
          <a:noFill/>
        </p:spPr>
        <p:txBody>
          <a:bodyPr wrap="none" rtlCol="0">
            <a:spAutoFit/>
          </a:bodyPr>
          <a:lstStyle/>
          <a:p>
            <a:r>
              <a:rPr lang="en-US" sz="2000" dirty="0"/>
              <a:t>pH - Procedure B </a:t>
            </a:r>
          </a:p>
        </p:txBody>
      </p:sp>
      <p:sp>
        <p:nvSpPr>
          <p:cNvPr id="71" name="Oval 70">
            <a:extLst>
              <a:ext uri="{FF2B5EF4-FFF2-40B4-BE49-F238E27FC236}">
                <a16:creationId xmlns:a16="http://schemas.microsoft.com/office/drawing/2014/main" id="{5C00D09B-9FD7-AB47-9ACE-99916E5C88D5}"/>
              </a:ext>
            </a:extLst>
          </p:cNvPr>
          <p:cNvSpPr/>
          <p:nvPr/>
        </p:nvSpPr>
        <p:spPr>
          <a:xfrm>
            <a:off x="7181211" y="581367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86C1CC7-478F-8B49-8C98-B4D2D2CE557C}"/>
              </a:ext>
            </a:extLst>
          </p:cNvPr>
          <p:cNvSpPr/>
          <p:nvPr/>
        </p:nvSpPr>
        <p:spPr>
          <a:xfrm>
            <a:off x="7072036" y="411841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34AA8B2-3687-4D42-B68D-2F2D52469E8B}"/>
              </a:ext>
            </a:extLst>
          </p:cNvPr>
          <p:cNvSpPr/>
          <p:nvPr/>
        </p:nvSpPr>
        <p:spPr>
          <a:xfrm>
            <a:off x="7452803" y="493201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0C77929-D121-C345-B046-B75A42CB1BB4}"/>
              </a:ext>
            </a:extLst>
          </p:cNvPr>
          <p:cNvSpPr/>
          <p:nvPr/>
        </p:nvSpPr>
        <p:spPr>
          <a:xfrm>
            <a:off x="8210158" y="504001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39B576A-1E4B-D14E-9060-990BA80CEAB4}"/>
              </a:ext>
            </a:extLst>
          </p:cNvPr>
          <p:cNvSpPr/>
          <p:nvPr/>
        </p:nvSpPr>
        <p:spPr>
          <a:xfrm>
            <a:off x="8873665" y="533810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BA9216D-47DF-1D45-BEF3-54EE5E47E35F}"/>
              </a:ext>
            </a:extLst>
          </p:cNvPr>
          <p:cNvSpPr/>
          <p:nvPr/>
        </p:nvSpPr>
        <p:spPr>
          <a:xfrm>
            <a:off x="9556808" y="533810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6F97313-DED1-CA44-BDF3-B4AB10CD7050}"/>
              </a:ext>
            </a:extLst>
          </p:cNvPr>
          <p:cNvSpPr/>
          <p:nvPr/>
        </p:nvSpPr>
        <p:spPr>
          <a:xfrm>
            <a:off x="10035405" y="462331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32C2C79-B0D7-6A4E-AD83-2633F589D9E2}"/>
              </a:ext>
            </a:extLst>
          </p:cNvPr>
          <p:cNvSpPr/>
          <p:nvPr/>
        </p:nvSpPr>
        <p:spPr>
          <a:xfrm>
            <a:off x="9371030" y="372301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DDF4E52-FA35-0447-B11D-A57470D776BE}"/>
              </a:ext>
            </a:extLst>
          </p:cNvPr>
          <p:cNvSpPr/>
          <p:nvPr/>
        </p:nvSpPr>
        <p:spPr>
          <a:xfrm>
            <a:off x="8701117" y="4199410"/>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3F53BE1-8A05-E74A-B5CA-8F191B1C2438}"/>
              </a:ext>
            </a:extLst>
          </p:cNvPr>
          <p:cNvSpPr/>
          <p:nvPr/>
        </p:nvSpPr>
        <p:spPr>
          <a:xfrm>
            <a:off x="9583744" y="586615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0169C9C-A8FF-7F47-8A67-8AF82CD5514A}"/>
              </a:ext>
            </a:extLst>
          </p:cNvPr>
          <p:cNvSpPr/>
          <p:nvPr/>
        </p:nvSpPr>
        <p:spPr>
          <a:xfrm>
            <a:off x="8210158" y="6007218"/>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EEA670C9-BA4A-C84F-8803-94957246A740}"/>
              </a:ext>
            </a:extLst>
          </p:cNvPr>
          <p:cNvSpPr txBox="1"/>
          <p:nvPr/>
        </p:nvSpPr>
        <p:spPr>
          <a:xfrm>
            <a:off x="7129778" y="3764994"/>
            <a:ext cx="875561"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0% </a:t>
            </a:r>
          </a:p>
        </p:txBody>
      </p:sp>
      <p:sp>
        <p:nvSpPr>
          <p:cNvPr id="10" name="Rectangle 9">
            <a:extLst>
              <a:ext uri="{FF2B5EF4-FFF2-40B4-BE49-F238E27FC236}">
                <a16:creationId xmlns:a16="http://schemas.microsoft.com/office/drawing/2014/main" id="{A3FD4AD2-3FA5-474B-9957-AE4DB33AA075}"/>
              </a:ext>
            </a:extLst>
          </p:cNvPr>
          <p:cNvSpPr/>
          <p:nvPr/>
        </p:nvSpPr>
        <p:spPr>
          <a:xfrm>
            <a:off x="6327676" y="3419210"/>
            <a:ext cx="4826000" cy="330431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FC04981-294F-7A45-B7E8-2AAECAA11B69}"/>
              </a:ext>
            </a:extLst>
          </p:cNvPr>
          <p:cNvSpPr/>
          <p:nvPr/>
        </p:nvSpPr>
        <p:spPr>
          <a:xfrm>
            <a:off x="6460665" y="83918"/>
            <a:ext cx="4826000" cy="330431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430B797-85C6-204C-B223-623C86532C5C}"/>
              </a:ext>
            </a:extLst>
          </p:cNvPr>
          <p:cNvSpPr/>
          <p:nvPr/>
        </p:nvSpPr>
        <p:spPr>
          <a:xfrm>
            <a:off x="1687156" y="3524375"/>
            <a:ext cx="4826000" cy="326661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75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746EACB-1AFD-E74B-9684-802A63A0A564}"/>
              </a:ext>
            </a:extLst>
          </p:cNvPr>
          <p:cNvGrpSpPr/>
          <p:nvPr/>
        </p:nvGrpSpPr>
        <p:grpSpPr>
          <a:xfrm>
            <a:off x="1616362" y="225327"/>
            <a:ext cx="3807766" cy="3078991"/>
            <a:chOff x="2411143" y="1984076"/>
            <a:chExt cx="4941438" cy="4109560"/>
          </a:xfrm>
        </p:grpSpPr>
        <p:cxnSp>
          <p:nvCxnSpPr>
            <p:cNvPr id="8" name="Straight Connector 7">
              <a:extLst>
                <a:ext uri="{FF2B5EF4-FFF2-40B4-BE49-F238E27FC236}">
                  <a16:creationId xmlns:a16="http://schemas.microsoft.com/office/drawing/2014/main" id="{A8FF833B-2F3B-ED4C-AB1A-E7DBD9285F74}"/>
                </a:ext>
              </a:extLst>
            </p:cNvPr>
            <p:cNvCxnSpPr/>
            <p:nvPr/>
          </p:nvCxnSpPr>
          <p:spPr>
            <a:xfrm>
              <a:off x="2881223" y="1984076"/>
              <a:ext cx="0" cy="358858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425ED6-258D-6C44-BB76-2ACFA0658067}"/>
                </a:ext>
              </a:extLst>
            </p:cNvPr>
            <p:cNvCxnSpPr>
              <a:cxnSpLocks/>
            </p:cNvCxnSpPr>
            <p:nvPr/>
          </p:nvCxnSpPr>
          <p:spPr>
            <a:xfrm flipH="1">
              <a:off x="2881223" y="5572665"/>
              <a:ext cx="447135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7AA356-7F7D-8A4C-A9F3-242D3CDB158A}"/>
                </a:ext>
              </a:extLst>
            </p:cNvPr>
            <p:cNvCxnSpPr>
              <a:cxnSpLocks/>
            </p:cNvCxnSpPr>
            <p:nvPr/>
          </p:nvCxnSpPr>
          <p:spPr>
            <a:xfrm flipV="1">
              <a:off x="3053751" y="2277374"/>
              <a:ext cx="3950898" cy="3071003"/>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5655E74-E654-7947-A40E-6075AD9D51C7}"/>
                </a:ext>
              </a:extLst>
            </p:cNvPr>
            <p:cNvSpPr txBox="1"/>
            <p:nvPr/>
          </p:nvSpPr>
          <p:spPr>
            <a:xfrm>
              <a:off x="4200785" y="5693526"/>
              <a:ext cx="2012602" cy="400110"/>
            </a:xfrm>
            <a:prstGeom prst="rect">
              <a:avLst/>
            </a:prstGeom>
            <a:noFill/>
          </p:spPr>
          <p:txBody>
            <a:bodyPr wrap="none" rtlCol="0">
              <a:spAutoFit/>
            </a:bodyPr>
            <a:lstStyle/>
            <a:p>
              <a:r>
                <a:rPr lang="en-US" sz="2000" dirty="0"/>
                <a:t>pH - Procedure A </a:t>
              </a:r>
            </a:p>
          </p:txBody>
        </p:sp>
        <p:sp>
          <p:nvSpPr>
            <p:cNvPr id="15" name="TextBox 14">
              <a:extLst>
                <a:ext uri="{FF2B5EF4-FFF2-40B4-BE49-F238E27FC236}">
                  <a16:creationId xmlns:a16="http://schemas.microsoft.com/office/drawing/2014/main" id="{8E6C6B68-B7A8-2448-B9C5-4FE0C5CE09DF}"/>
                </a:ext>
              </a:extLst>
            </p:cNvPr>
            <p:cNvSpPr txBox="1"/>
            <p:nvPr/>
          </p:nvSpPr>
          <p:spPr>
            <a:xfrm rot="16200000">
              <a:off x="1609705" y="3870244"/>
              <a:ext cx="2002985" cy="400110"/>
            </a:xfrm>
            <a:prstGeom prst="rect">
              <a:avLst/>
            </a:prstGeom>
            <a:noFill/>
          </p:spPr>
          <p:txBody>
            <a:bodyPr wrap="none" rtlCol="0">
              <a:spAutoFit/>
            </a:bodyPr>
            <a:lstStyle/>
            <a:p>
              <a:r>
                <a:rPr lang="en-US" sz="2000" dirty="0"/>
                <a:t>pH - Procedure B </a:t>
              </a:r>
            </a:p>
          </p:txBody>
        </p:sp>
        <p:sp>
          <p:nvSpPr>
            <p:cNvPr id="16" name="Oval 15">
              <a:extLst>
                <a:ext uri="{FF2B5EF4-FFF2-40B4-BE49-F238E27FC236}">
                  <a16:creationId xmlns:a16="http://schemas.microsoft.com/office/drawing/2014/main" id="{E5E42ADF-DA90-454E-9476-5D7A696965F7}"/>
                </a:ext>
              </a:extLst>
            </p:cNvPr>
            <p:cNvSpPr/>
            <p:nvPr/>
          </p:nvSpPr>
          <p:spPr>
            <a:xfrm>
              <a:off x="3296669" y="490657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E2F62-DF37-8E4D-A693-A9932C57EDD8}"/>
                </a:ext>
              </a:extLst>
            </p:cNvPr>
            <p:cNvSpPr/>
            <p:nvPr/>
          </p:nvSpPr>
          <p:spPr>
            <a:xfrm>
              <a:off x="3815267" y="450057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8B6198-41C4-604B-9299-D558F0F6CBCD}"/>
                </a:ext>
              </a:extLst>
            </p:cNvPr>
            <p:cNvSpPr/>
            <p:nvPr/>
          </p:nvSpPr>
          <p:spPr>
            <a:xfrm>
              <a:off x="4196691" y="422791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D0933-64B5-E643-8A83-687EEDD09FAA}"/>
                </a:ext>
              </a:extLst>
            </p:cNvPr>
            <p:cNvSpPr/>
            <p:nvPr/>
          </p:nvSpPr>
          <p:spPr>
            <a:xfrm>
              <a:off x="4631961" y="387395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E35199-84D6-A24F-A98C-28D6B5457E17}"/>
                </a:ext>
              </a:extLst>
            </p:cNvPr>
            <p:cNvSpPr/>
            <p:nvPr/>
          </p:nvSpPr>
          <p:spPr>
            <a:xfrm>
              <a:off x="5116902" y="350232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34F96-AA55-6E4D-B223-E4FC976D0BBC}"/>
                </a:ext>
              </a:extLst>
            </p:cNvPr>
            <p:cNvSpPr/>
            <p:nvPr/>
          </p:nvSpPr>
          <p:spPr>
            <a:xfrm>
              <a:off x="5649817" y="306880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642A2D-5600-D244-9901-BFB30A14E767}"/>
                </a:ext>
              </a:extLst>
            </p:cNvPr>
            <p:cNvSpPr/>
            <p:nvPr/>
          </p:nvSpPr>
          <p:spPr>
            <a:xfrm>
              <a:off x="5986791" y="279276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6C3EC2-7D50-5B41-9213-AFF8B01DDDAB}"/>
                </a:ext>
              </a:extLst>
            </p:cNvPr>
            <p:cNvSpPr/>
            <p:nvPr/>
          </p:nvSpPr>
          <p:spPr>
            <a:xfrm>
              <a:off x="6419935" y="2492160"/>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4C358A-D1EA-834D-8590-17F9CF5A3F2E}"/>
                </a:ext>
              </a:extLst>
            </p:cNvPr>
            <p:cNvSpPr/>
            <p:nvPr/>
          </p:nvSpPr>
          <p:spPr>
            <a:xfrm>
              <a:off x="5358383" y="3317789"/>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BDA689B-7383-2444-A865-C2E28377D43A}"/>
                </a:ext>
              </a:extLst>
            </p:cNvPr>
            <p:cNvSpPr/>
            <p:nvPr/>
          </p:nvSpPr>
          <p:spPr>
            <a:xfrm>
              <a:off x="3538748" y="472486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57EE79-FE38-8F42-81B8-26A0A6E53455}"/>
                </a:ext>
              </a:extLst>
            </p:cNvPr>
            <p:cNvSpPr/>
            <p:nvPr/>
          </p:nvSpPr>
          <p:spPr>
            <a:xfrm>
              <a:off x="4407675" y="406531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C1C1BC-63DE-A040-A893-DBFE980D0744}"/>
                </a:ext>
              </a:extLst>
            </p:cNvPr>
            <p:cNvSpPr txBox="1"/>
            <p:nvPr/>
          </p:nvSpPr>
          <p:spPr>
            <a:xfrm>
              <a:off x="3229923" y="2172178"/>
              <a:ext cx="1104790"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100% </a:t>
              </a:r>
            </a:p>
          </p:txBody>
        </p:sp>
      </p:grpSp>
      <p:cxnSp>
        <p:nvCxnSpPr>
          <p:cNvPr id="30" name="Straight Connector 29">
            <a:extLst>
              <a:ext uri="{FF2B5EF4-FFF2-40B4-BE49-F238E27FC236}">
                <a16:creationId xmlns:a16="http://schemas.microsoft.com/office/drawing/2014/main" id="{E0934F16-69B9-1D48-99F9-668585D44916}"/>
              </a:ext>
            </a:extLst>
          </p:cNvPr>
          <p:cNvCxnSpPr/>
          <p:nvPr/>
        </p:nvCxnSpPr>
        <p:spPr>
          <a:xfrm>
            <a:off x="6909692" y="101780"/>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61E9E6-EC51-554A-AC34-F9FCCFEDA8B5}"/>
              </a:ext>
            </a:extLst>
          </p:cNvPr>
          <p:cNvCxnSpPr>
            <a:cxnSpLocks/>
          </p:cNvCxnSpPr>
          <p:nvPr/>
        </p:nvCxnSpPr>
        <p:spPr>
          <a:xfrm flipH="1">
            <a:off x="6909692" y="2790446"/>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17A5B48-E6BD-8544-B7A8-992988022E7F}"/>
              </a:ext>
            </a:extLst>
          </p:cNvPr>
          <p:cNvCxnSpPr>
            <a:cxnSpLocks/>
          </p:cNvCxnSpPr>
          <p:nvPr/>
        </p:nvCxnSpPr>
        <p:spPr>
          <a:xfrm flipV="1">
            <a:off x="7042639" y="321527"/>
            <a:ext cx="3044477"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FD143E-08D9-514E-882D-BCAEFB5A5C45}"/>
              </a:ext>
            </a:extLst>
          </p:cNvPr>
          <p:cNvSpPr txBox="1"/>
          <p:nvPr/>
        </p:nvSpPr>
        <p:spPr>
          <a:xfrm>
            <a:off x="7926519" y="2880998"/>
            <a:ext cx="1550868" cy="299773"/>
          </a:xfrm>
          <a:prstGeom prst="rect">
            <a:avLst/>
          </a:prstGeom>
          <a:noFill/>
        </p:spPr>
        <p:txBody>
          <a:bodyPr wrap="none" rtlCol="0">
            <a:spAutoFit/>
          </a:bodyPr>
          <a:lstStyle/>
          <a:p>
            <a:r>
              <a:rPr lang="en-US" sz="2000" dirty="0"/>
              <a:t>pH - Procedure A </a:t>
            </a:r>
          </a:p>
        </p:txBody>
      </p:sp>
      <p:sp>
        <p:nvSpPr>
          <p:cNvPr id="34" name="TextBox 33">
            <a:extLst>
              <a:ext uri="{FF2B5EF4-FFF2-40B4-BE49-F238E27FC236}">
                <a16:creationId xmlns:a16="http://schemas.microsoft.com/office/drawing/2014/main" id="{ED90D274-8056-F349-8E80-21E6FAA96B4E}"/>
              </a:ext>
            </a:extLst>
          </p:cNvPr>
          <p:cNvSpPr txBox="1"/>
          <p:nvPr/>
        </p:nvSpPr>
        <p:spPr>
          <a:xfrm rot="16200000">
            <a:off x="5899718" y="1570390"/>
            <a:ext cx="1500689" cy="308316"/>
          </a:xfrm>
          <a:prstGeom prst="rect">
            <a:avLst/>
          </a:prstGeom>
          <a:noFill/>
        </p:spPr>
        <p:txBody>
          <a:bodyPr wrap="none" rtlCol="0">
            <a:spAutoFit/>
          </a:bodyPr>
          <a:lstStyle/>
          <a:p>
            <a:r>
              <a:rPr lang="en-US" sz="2000" dirty="0"/>
              <a:t>pH - Procedure B </a:t>
            </a:r>
          </a:p>
        </p:txBody>
      </p:sp>
      <p:sp>
        <p:nvSpPr>
          <p:cNvPr id="35" name="Oval 34">
            <a:extLst>
              <a:ext uri="{FF2B5EF4-FFF2-40B4-BE49-F238E27FC236}">
                <a16:creationId xmlns:a16="http://schemas.microsoft.com/office/drawing/2014/main" id="{9C72AD82-D4AD-0E4A-A984-BD586CD53A99}"/>
              </a:ext>
            </a:extLst>
          </p:cNvPr>
          <p:cNvSpPr/>
          <p:nvPr/>
        </p:nvSpPr>
        <p:spPr>
          <a:xfrm>
            <a:off x="7229826" y="229139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ED4B330-07F1-E645-B59E-6DD1CDF4E4F7}"/>
              </a:ext>
            </a:extLst>
          </p:cNvPr>
          <p:cNvSpPr/>
          <p:nvPr/>
        </p:nvSpPr>
        <p:spPr>
          <a:xfrm>
            <a:off x="7525831" y="184973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263BBAB-7DA2-DD4E-9F22-8143A77EAE9A}"/>
              </a:ext>
            </a:extLst>
          </p:cNvPr>
          <p:cNvSpPr/>
          <p:nvPr/>
        </p:nvSpPr>
        <p:spPr>
          <a:xfrm>
            <a:off x="7923364" y="178292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A9285D4-6640-A94A-B1AF-AD5DB904C3EA}"/>
              </a:ext>
            </a:extLst>
          </p:cNvPr>
          <p:cNvSpPr/>
          <p:nvPr/>
        </p:nvSpPr>
        <p:spPr>
          <a:xfrm>
            <a:off x="8258774" y="151772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4B7A2CA-11DF-D845-9C50-0643B4CE4FCF}"/>
              </a:ext>
            </a:extLst>
          </p:cNvPr>
          <p:cNvSpPr/>
          <p:nvPr/>
        </p:nvSpPr>
        <p:spPr>
          <a:xfrm>
            <a:off x="8701117" y="151074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163D1F-2CA5-B34E-B0C4-45C246E7C52C}"/>
              </a:ext>
            </a:extLst>
          </p:cNvPr>
          <p:cNvSpPr/>
          <p:nvPr/>
        </p:nvSpPr>
        <p:spPr>
          <a:xfrm>
            <a:off x="9135609" y="111833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340956F-A913-FD4C-950A-70FCB0B6FE90}"/>
              </a:ext>
            </a:extLst>
          </p:cNvPr>
          <p:cNvSpPr/>
          <p:nvPr/>
        </p:nvSpPr>
        <p:spPr>
          <a:xfrm>
            <a:off x="9437152" y="81280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9C05D9C-3726-F243-BC6E-B8E5B9DCBB56}"/>
              </a:ext>
            </a:extLst>
          </p:cNvPr>
          <p:cNvSpPr/>
          <p:nvPr/>
        </p:nvSpPr>
        <p:spPr>
          <a:xfrm>
            <a:off x="9532375" y="41601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A73B1C-E190-EE44-9AEE-68C2F229508F}"/>
              </a:ext>
            </a:extLst>
          </p:cNvPr>
          <p:cNvSpPr/>
          <p:nvPr/>
        </p:nvSpPr>
        <p:spPr>
          <a:xfrm>
            <a:off x="8684477" y="101492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DFCF975-F9D8-4E4B-BDE5-6C94BEAB93C0}"/>
              </a:ext>
            </a:extLst>
          </p:cNvPr>
          <p:cNvSpPr/>
          <p:nvPr/>
        </p:nvSpPr>
        <p:spPr>
          <a:xfrm>
            <a:off x="7614216" y="223606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6B44CD6-B36D-E04D-B11E-CDCD0957CF58}"/>
              </a:ext>
            </a:extLst>
          </p:cNvPr>
          <p:cNvSpPr/>
          <p:nvPr/>
        </p:nvSpPr>
        <p:spPr>
          <a:xfrm>
            <a:off x="8152417" y="182913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66C1B53-760B-6540-99FC-4CA2016DE017}"/>
              </a:ext>
            </a:extLst>
          </p:cNvPr>
          <p:cNvSpPr txBox="1"/>
          <p:nvPr/>
        </p:nvSpPr>
        <p:spPr>
          <a:xfrm>
            <a:off x="7178393" y="242711"/>
            <a:ext cx="992579"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80% </a:t>
            </a:r>
          </a:p>
        </p:txBody>
      </p:sp>
      <p:cxnSp>
        <p:nvCxnSpPr>
          <p:cNvPr id="48" name="Straight Connector 47">
            <a:extLst>
              <a:ext uri="{FF2B5EF4-FFF2-40B4-BE49-F238E27FC236}">
                <a16:creationId xmlns:a16="http://schemas.microsoft.com/office/drawing/2014/main" id="{015D247F-D134-D648-B800-351D8CF5A663}"/>
              </a:ext>
            </a:extLst>
          </p:cNvPr>
          <p:cNvCxnSpPr/>
          <p:nvPr/>
        </p:nvCxnSpPr>
        <p:spPr>
          <a:xfrm>
            <a:off x="2042824" y="3627292"/>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072C512-9437-8341-9E4E-14B8D0745553}"/>
              </a:ext>
            </a:extLst>
          </p:cNvPr>
          <p:cNvCxnSpPr>
            <a:cxnSpLocks/>
          </p:cNvCxnSpPr>
          <p:nvPr/>
        </p:nvCxnSpPr>
        <p:spPr>
          <a:xfrm flipH="1">
            <a:off x="2042824" y="6315958"/>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904AFE6-40A3-3B44-9A76-E6BD3C7FFE77}"/>
              </a:ext>
            </a:extLst>
          </p:cNvPr>
          <p:cNvCxnSpPr>
            <a:cxnSpLocks/>
          </p:cNvCxnSpPr>
          <p:nvPr/>
        </p:nvCxnSpPr>
        <p:spPr>
          <a:xfrm flipV="1">
            <a:off x="2175771" y="3847039"/>
            <a:ext cx="3044478"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DF9C443-DB14-0D4A-B47F-AB3C405B6369}"/>
              </a:ext>
            </a:extLst>
          </p:cNvPr>
          <p:cNvSpPr txBox="1"/>
          <p:nvPr/>
        </p:nvSpPr>
        <p:spPr>
          <a:xfrm>
            <a:off x="3059650" y="6406510"/>
            <a:ext cx="1550868" cy="299773"/>
          </a:xfrm>
          <a:prstGeom prst="rect">
            <a:avLst/>
          </a:prstGeom>
          <a:noFill/>
        </p:spPr>
        <p:txBody>
          <a:bodyPr wrap="none" rtlCol="0">
            <a:spAutoFit/>
          </a:bodyPr>
          <a:lstStyle/>
          <a:p>
            <a:r>
              <a:rPr lang="en-US" sz="2000" dirty="0"/>
              <a:t>pH - Procedure A </a:t>
            </a:r>
          </a:p>
        </p:txBody>
      </p:sp>
      <p:sp>
        <p:nvSpPr>
          <p:cNvPr id="52" name="TextBox 51">
            <a:extLst>
              <a:ext uri="{FF2B5EF4-FFF2-40B4-BE49-F238E27FC236}">
                <a16:creationId xmlns:a16="http://schemas.microsoft.com/office/drawing/2014/main" id="{7542C750-3E09-C74B-A7D2-F762C7C498D3}"/>
              </a:ext>
            </a:extLst>
          </p:cNvPr>
          <p:cNvSpPr txBox="1"/>
          <p:nvPr/>
        </p:nvSpPr>
        <p:spPr>
          <a:xfrm rot="16200000">
            <a:off x="1083710" y="5065062"/>
            <a:ext cx="1500689" cy="308316"/>
          </a:xfrm>
          <a:prstGeom prst="rect">
            <a:avLst/>
          </a:prstGeom>
          <a:noFill/>
        </p:spPr>
        <p:txBody>
          <a:bodyPr wrap="none" rtlCol="0">
            <a:spAutoFit/>
          </a:bodyPr>
          <a:lstStyle/>
          <a:p>
            <a:r>
              <a:rPr lang="en-US" sz="2000" dirty="0"/>
              <a:t>pH - Procedure B </a:t>
            </a:r>
          </a:p>
        </p:txBody>
      </p:sp>
      <p:sp>
        <p:nvSpPr>
          <p:cNvPr id="53" name="Oval 52">
            <a:extLst>
              <a:ext uri="{FF2B5EF4-FFF2-40B4-BE49-F238E27FC236}">
                <a16:creationId xmlns:a16="http://schemas.microsoft.com/office/drawing/2014/main" id="{5D6EA15F-5404-5D45-9F22-E864839F222B}"/>
              </a:ext>
            </a:extLst>
          </p:cNvPr>
          <p:cNvSpPr/>
          <p:nvPr/>
        </p:nvSpPr>
        <p:spPr>
          <a:xfrm>
            <a:off x="2362958" y="581690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A183294-A211-9A47-874E-72F68546F29A}"/>
              </a:ext>
            </a:extLst>
          </p:cNvPr>
          <p:cNvSpPr/>
          <p:nvPr/>
        </p:nvSpPr>
        <p:spPr>
          <a:xfrm>
            <a:off x="2895758" y="583839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0EBE94C-1459-E640-A610-DF99B68D4B84}"/>
              </a:ext>
            </a:extLst>
          </p:cNvPr>
          <p:cNvSpPr/>
          <p:nvPr/>
        </p:nvSpPr>
        <p:spPr>
          <a:xfrm>
            <a:off x="3056496" y="5308437"/>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78954EA-2335-D44A-9F16-FF7793356AAD}"/>
              </a:ext>
            </a:extLst>
          </p:cNvPr>
          <p:cNvSpPr/>
          <p:nvPr/>
        </p:nvSpPr>
        <p:spPr>
          <a:xfrm>
            <a:off x="3618006" y="540608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C9CF99-BBE5-B648-AD09-3391A428CCAB}"/>
              </a:ext>
            </a:extLst>
          </p:cNvPr>
          <p:cNvSpPr/>
          <p:nvPr/>
        </p:nvSpPr>
        <p:spPr>
          <a:xfrm>
            <a:off x="3964382" y="5219507"/>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C157F7-6A51-6047-A9B5-561749B3B4E9}"/>
              </a:ext>
            </a:extLst>
          </p:cNvPr>
          <p:cNvSpPr/>
          <p:nvPr/>
        </p:nvSpPr>
        <p:spPr>
          <a:xfrm>
            <a:off x="3914076" y="411841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06580E4-F1C4-FB47-A74A-253E766E3ED8}"/>
              </a:ext>
            </a:extLst>
          </p:cNvPr>
          <p:cNvSpPr/>
          <p:nvPr/>
        </p:nvSpPr>
        <p:spPr>
          <a:xfrm>
            <a:off x="4717845" y="462331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03A45D8-42FD-B44D-8D49-EFDD66A024FF}"/>
              </a:ext>
            </a:extLst>
          </p:cNvPr>
          <p:cNvSpPr/>
          <p:nvPr/>
        </p:nvSpPr>
        <p:spPr>
          <a:xfrm>
            <a:off x="4704360" y="370422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2BE1FA8-7995-C042-BE91-8D85F15A6388}"/>
              </a:ext>
            </a:extLst>
          </p:cNvPr>
          <p:cNvSpPr/>
          <p:nvPr/>
        </p:nvSpPr>
        <p:spPr>
          <a:xfrm>
            <a:off x="3951671" y="462654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BD219D8-9C42-034F-86DA-E71F230E3F24}"/>
              </a:ext>
            </a:extLst>
          </p:cNvPr>
          <p:cNvSpPr/>
          <p:nvPr/>
        </p:nvSpPr>
        <p:spPr>
          <a:xfrm>
            <a:off x="2295083" y="526066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14FC791-54A4-2B45-B61C-D4D3ADD8BE00}"/>
              </a:ext>
            </a:extLst>
          </p:cNvPr>
          <p:cNvSpPr/>
          <p:nvPr/>
        </p:nvSpPr>
        <p:spPr>
          <a:xfrm>
            <a:off x="2885909" y="483937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543417F-36F4-ED4A-BB6B-4A1623BC5DEA}"/>
              </a:ext>
            </a:extLst>
          </p:cNvPr>
          <p:cNvSpPr txBox="1"/>
          <p:nvPr/>
        </p:nvSpPr>
        <p:spPr>
          <a:xfrm>
            <a:off x="2311525" y="3768223"/>
            <a:ext cx="992579"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40% </a:t>
            </a:r>
          </a:p>
        </p:txBody>
      </p:sp>
      <p:cxnSp>
        <p:nvCxnSpPr>
          <p:cNvPr id="66" name="Straight Connector 65">
            <a:extLst>
              <a:ext uri="{FF2B5EF4-FFF2-40B4-BE49-F238E27FC236}">
                <a16:creationId xmlns:a16="http://schemas.microsoft.com/office/drawing/2014/main" id="{F2FC0811-F491-1D48-AD27-11F0E5436560}"/>
              </a:ext>
            </a:extLst>
          </p:cNvPr>
          <p:cNvCxnSpPr/>
          <p:nvPr/>
        </p:nvCxnSpPr>
        <p:spPr>
          <a:xfrm>
            <a:off x="6861077" y="3624063"/>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B7B78C-6F63-2243-85F4-B18A3366194C}"/>
              </a:ext>
            </a:extLst>
          </p:cNvPr>
          <p:cNvCxnSpPr>
            <a:cxnSpLocks/>
          </p:cNvCxnSpPr>
          <p:nvPr/>
        </p:nvCxnSpPr>
        <p:spPr>
          <a:xfrm flipH="1">
            <a:off x="6861077" y="6312729"/>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244F2D-3AFA-C54F-862E-2B1A194E8ED2}"/>
              </a:ext>
            </a:extLst>
          </p:cNvPr>
          <p:cNvCxnSpPr>
            <a:cxnSpLocks/>
          </p:cNvCxnSpPr>
          <p:nvPr/>
        </p:nvCxnSpPr>
        <p:spPr>
          <a:xfrm flipV="1">
            <a:off x="6994024" y="3843810"/>
            <a:ext cx="3044478"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8DDABE1-4F34-D64B-B1AC-27563BE0FCD8}"/>
              </a:ext>
            </a:extLst>
          </p:cNvPr>
          <p:cNvSpPr txBox="1"/>
          <p:nvPr/>
        </p:nvSpPr>
        <p:spPr>
          <a:xfrm>
            <a:off x="7877903" y="6403281"/>
            <a:ext cx="1550868" cy="299773"/>
          </a:xfrm>
          <a:prstGeom prst="rect">
            <a:avLst/>
          </a:prstGeom>
          <a:noFill/>
        </p:spPr>
        <p:txBody>
          <a:bodyPr wrap="none" rtlCol="0">
            <a:spAutoFit/>
          </a:bodyPr>
          <a:lstStyle/>
          <a:p>
            <a:r>
              <a:rPr lang="en-US" sz="2000" dirty="0"/>
              <a:t>pH - Procedure A </a:t>
            </a:r>
          </a:p>
        </p:txBody>
      </p:sp>
      <p:sp>
        <p:nvSpPr>
          <p:cNvPr id="70" name="TextBox 69">
            <a:extLst>
              <a:ext uri="{FF2B5EF4-FFF2-40B4-BE49-F238E27FC236}">
                <a16:creationId xmlns:a16="http://schemas.microsoft.com/office/drawing/2014/main" id="{28BBC96B-0A9C-0749-B8CC-75105D9A6AC5}"/>
              </a:ext>
            </a:extLst>
          </p:cNvPr>
          <p:cNvSpPr txBox="1"/>
          <p:nvPr/>
        </p:nvSpPr>
        <p:spPr>
          <a:xfrm rot="16200000">
            <a:off x="5901963" y="5106508"/>
            <a:ext cx="1500689" cy="308316"/>
          </a:xfrm>
          <a:prstGeom prst="rect">
            <a:avLst/>
          </a:prstGeom>
          <a:noFill/>
        </p:spPr>
        <p:txBody>
          <a:bodyPr wrap="none" rtlCol="0">
            <a:spAutoFit/>
          </a:bodyPr>
          <a:lstStyle/>
          <a:p>
            <a:r>
              <a:rPr lang="en-US" sz="2000" dirty="0"/>
              <a:t>pH - Procedure B </a:t>
            </a:r>
          </a:p>
        </p:txBody>
      </p:sp>
      <p:sp>
        <p:nvSpPr>
          <p:cNvPr id="71" name="Oval 70">
            <a:extLst>
              <a:ext uri="{FF2B5EF4-FFF2-40B4-BE49-F238E27FC236}">
                <a16:creationId xmlns:a16="http://schemas.microsoft.com/office/drawing/2014/main" id="{5C00D09B-9FD7-AB47-9ACE-99916E5C88D5}"/>
              </a:ext>
            </a:extLst>
          </p:cNvPr>
          <p:cNvSpPr/>
          <p:nvPr/>
        </p:nvSpPr>
        <p:spPr>
          <a:xfrm>
            <a:off x="7181211" y="581367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86C1CC7-478F-8B49-8C98-B4D2D2CE557C}"/>
              </a:ext>
            </a:extLst>
          </p:cNvPr>
          <p:cNvSpPr/>
          <p:nvPr/>
        </p:nvSpPr>
        <p:spPr>
          <a:xfrm>
            <a:off x="7072036" y="411841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34AA8B2-3687-4D42-B68D-2F2D52469E8B}"/>
              </a:ext>
            </a:extLst>
          </p:cNvPr>
          <p:cNvSpPr/>
          <p:nvPr/>
        </p:nvSpPr>
        <p:spPr>
          <a:xfrm>
            <a:off x="7452803" y="493201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0C77929-D121-C345-B046-B75A42CB1BB4}"/>
              </a:ext>
            </a:extLst>
          </p:cNvPr>
          <p:cNvSpPr/>
          <p:nvPr/>
        </p:nvSpPr>
        <p:spPr>
          <a:xfrm>
            <a:off x="8210158" y="504001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39B576A-1E4B-D14E-9060-990BA80CEAB4}"/>
              </a:ext>
            </a:extLst>
          </p:cNvPr>
          <p:cNvSpPr/>
          <p:nvPr/>
        </p:nvSpPr>
        <p:spPr>
          <a:xfrm>
            <a:off x="8873665" y="533810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BA9216D-47DF-1D45-BEF3-54EE5E47E35F}"/>
              </a:ext>
            </a:extLst>
          </p:cNvPr>
          <p:cNvSpPr/>
          <p:nvPr/>
        </p:nvSpPr>
        <p:spPr>
          <a:xfrm>
            <a:off x="9556808" y="533810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6F97313-DED1-CA44-BDF3-B4AB10CD7050}"/>
              </a:ext>
            </a:extLst>
          </p:cNvPr>
          <p:cNvSpPr/>
          <p:nvPr/>
        </p:nvSpPr>
        <p:spPr>
          <a:xfrm>
            <a:off x="10035405" y="462331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32C2C79-B0D7-6A4E-AD83-2633F589D9E2}"/>
              </a:ext>
            </a:extLst>
          </p:cNvPr>
          <p:cNvSpPr/>
          <p:nvPr/>
        </p:nvSpPr>
        <p:spPr>
          <a:xfrm>
            <a:off x="9371030" y="372301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DDF4E52-FA35-0447-B11D-A57470D776BE}"/>
              </a:ext>
            </a:extLst>
          </p:cNvPr>
          <p:cNvSpPr/>
          <p:nvPr/>
        </p:nvSpPr>
        <p:spPr>
          <a:xfrm>
            <a:off x="8701117" y="4199410"/>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3F53BE1-8A05-E74A-B5CA-8F191B1C2438}"/>
              </a:ext>
            </a:extLst>
          </p:cNvPr>
          <p:cNvSpPr/>
          <p:nvPr/>
        </p:nvSpPr>
        <p:spPr>
          <a:xfrm>
            <a:off x="9583744" y="586615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0169C9C-A8FF-7F47-8A67-8AF82CD5514A}"/>
              </a:ext>
            </a:extLst>
          </p:cNvPr>
          <p:cNvSpPr/>
          <p:nvPr/>
        </p:nvSpPr>
        <p:spPr>
          <a:xfrm>
            <a:off x="8210158" y="6007218"/>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EEA670C9-BA4A-C84F-8803-94957246A740}"/>
              </a:ext>
            </a:extLst>
          </p:cNvPr>
          <p:cNvSpPr txBox="1"/>
          <p:nvPr/>
        </p:nvSpPr>
        <p:spPr>
          <a:xfrm>
            <a:off x="7129778" y="3764994"/>
            <a:ext cx="875561"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0% </a:t>
            </a:r>
          </a:p>
        </p:txBody>
      </p:sp>
      <p:sp>
        <p:nvSpPr>
          <p:cNvPr id="83" name="Rectangle 82">
            <a:extLst>
              <a:ext uri="{FF2B5EF4-FFF2-40B4-BE49-F238E27FC236}">
                <a16:creationId xmlns:a16="http://schemas.microsoft.com/office/drawing/2014/main" id="{AB8EF88B-2682-3044-9710-E7C20940E635}"/>
              </a:ext>
            </a:extLst>
          </p:cNvPr>
          <p:cNvSpPr/>
          <p:nvPr/>
        </p:nvSpPr>
        <p:spPr>
          <a:xfrm>
            <a:off x="6327676" y="3419210"/>
            <a:ext cx="4826000" cy="330431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4116D1F-468C-0042-8C82-30B5D0578632}"/>
              </a:ext>
            </a:extLst>
          </p:cNvPr>
          <p:cNvSpPr/>
          <p:nvPr/>
        </p:nvSpPr>
        <p:spPr>
          <a:xfrm>
            <a:off x="1687156" y="3524375"/>
            <a:ext cx="4826000" cy="326661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718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746EACB-1AFD-E74B-9684-802A63A0A564}"/>
              </a:ext>
            </a:extLst>
          </p:cNvPr>
          <p:cNvGrpSpPr/>
          <p:nvPr/>
        </p:nvGrpSpPr>
        <p:grpSpPr>
          <a:xfrm>
            <a:off x="1616362" y="225327"/>
            <a:ext cx="3807766" cy="3078991"/>
            <a:chOff x="2411143" y="1984076"/>
            <a:chExt cx="4941438" cy="4109560"/>
          </a:xfrm>
        </p:grpSpPr>
        <p:cxnSp>
          <p:nvCxnSpPr>
            <p:cNvPr id="8" name="Straight Connector 7">
              <a:extLst>
                <a:ext uri="{FF2B5EF4-FFF2-40B4-BE49-F238E27FC236}">
                  <a16:creationId xmlns:a16="http://schemas.microsoft.com/office/drawing/2014/main" id="{A8FF833B-2F3B-ED4C-AB1A-E7DBD9285F74}"/>
                </a:ext>
              </a:extLst>
            </p:cNvPr>
            <p:cNvCxnSpPr/>
            <p:nvPr/>
          </p:nvCxnSpPr>
          <p:spPr>
            <a:xfrm>
              <a:off x="2881223" y="1984076"/>
              <a:ext cx="0" cy="358858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425ED6-258D-6C44-BB76-2ACFA0658067}"/>
                </a:ext>
              </a:extLst>
            </p:cNvPr>
            <p:cNvCxnSpPr>
              <a:cxnSpLocks/>
            </p:cNvCxnSpPr>
            <p:nvPr/>
          </p:nvCxnSpPr>
          <p:spPr>
            <a:xfrm flipH="1">
              <a:off x="2881223" y="5572665"/>
              <a:ext cx="447135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7AA356-7F7D-8A4C-A9F3-242D3CDB158A}"/>
                </a:ext>
              </a:extLst>
            </p:cNvPr>
            <p:cNvCxnSpPr>
              <a:cxnSpLocks/>
            </p:cNvCxnSpPr>
            <p:nvPr/>
          </p:nvCxnSpPr>
          <p:spPr>
            <a:xfrm flipV="1">
              <a:off x="3053751" y="2277374"/>
              <a:ext cx="3950898" cy="3071003"/>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5655E74-E654-7947-A40E-6075AD9D51C7}"/>
                </a:ext>
              </a:extLst>
            </p:cNvPr>
            <p:cNvSpPr txBox="1"/>
            <p:nvPr/>
          </p:nvSpPr>
          <p:spPr>
            <a:xfrm>
              <a:off x="4200785" y="5693526"/>
              <a:ext cx="2012602" cy="400110"/>
            </a:xfrm>
            <a:prstGeom prst="rect">
              <a:avLst/>
            </a:prstGeom>
            <a:noFill/>
          </p:spPr>
          <p:txBody>
            <a:bodyPr wrap="none" rtlCol="0">
              <a:spAutoFit/>
            </a:bodyPr>
            <a:lstStyle/>
            <a:p>
              <a:r>
                <a:rPr lang="en-US" sz="2000" dirty="0"/>
                <a:t>pH - Procedure A </a:t>
              </a:r>
            </a:p>
          </p:txBody>
        </p:sp>
        <p:sp>
          <p:nvSpPr>
            <p:cNvPr id="15" name="TextBox 14">
              <a:extLst>
                <a:ext uri="{FF2B5EF4-FFF2-40B4-BE49-F238E27FC236}">
                  <a16:creationId xmlns:a16="http://schemas.microsoft.com/office/drawing/2014/main" id="{8E6C6B68-B7A8-2448-B9C5-4FE0C5CE09DF}"/>
                </a:ext>
              </a:extLst>
            </p:cNvPr>
            <p:cNvSpPr txBox="1"/>
            <p:nvPr/>
          </p:nvSpPr>
          <p:spPr>
            <a:xfrm rot="16200000">
              <a:off x="1609705" y="3870244"/>
              <a:ext cx="2002985" cy="400110"/>
            </a:xfrm>
            <a:prstGeom prst="rect">
              <a:avLst/>
            </a:prstGeom>
            <a:noFill/>
          </p:spPr>
          <p:txBody>
            <a:bodyPr wrap="none" rtlCol="0">
              <a:spAutoFit/>
            </a:bodyPr>
            <a:lstStyle/>
            <a:p>
              <a:r>
                <a:rPr lang="en-US" sz="2000" dirty="0"/>
                <a:t>pH - Procedure B </a:t>
              </a:r>
            </a:p>
          </p:txBody>
        </p:sp>
        <p:sp>
          <p:nvSpPr>
            <p:cNvPr id="16" name="Oval 15">
              <a:extLst>
                <a:ext uri="{FF2B5EF4-FFF2-40B4-BE49-F238E27FC236}">
                  <a16:creationId xmlns:a16="http://schemas.microsoft.com/office/drawing/2014/main" id="{E5E42ADF-DA90-454E-9476-5D7A696965F7}"/>
                </a:ext>
              </a:extLst>
            </p:cNvPr>
            <p:cNvSpPr/>
            <p:nvPr/>
          </p:nvSpPr>
          <p:spPr>
            <a:xfrm>
              <a:off x="3296669" y="490657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E2F62-DF37-8E4D-A693-A9932C57EDD8}"/>
                </a:ext>
              </a:extLst>
            </p:cNvPr>
            <p:cNvSpPr/>
            <p:nvPr/>
          </p:nvSpPr>
          <p:spPr>
            <a:xfrm>
              <a:off x="3815267" y="450057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8B6198-41C4-604B-9299-D558F0F6CBCD}"/>
                </a:ext>
              </a:extLst>
            </p:cNvPr>
            <p:cNvSpPr/>
            <p:nvPr/>
          </p:nvSpPr>
          <p:spPr>
            <a:xfrm>
              <a:off x="4196691" y="422791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D0933-64B5-E643-8A83-687EEDD09FAA}"/>
                </a:ext>
              </a:extLst>
            </p:cNvPr>
            <p:cNvSpPr/>
            <p:nvPr/>
          </p:nvSpPr>
          <p:spPr>
            <a:xfrm>
              <a:off x="4631961" y="387395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E35199-84D6-A24F-A98C-28D6B5457E17}"/>
                </a:ext>
              </a:extLst>
            </p:cNvPr>
            <p:cNvSpPr/>
            <p:nvPr/>
          </p:nvSpPr>
          <p:spPr>
            <a:xfrm>
              <a:off x="5116902" y="350232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34F96-AA55-6E4D-B223-E4FC976D0BBC}"/>
                </a:ext>
              </a:extLst>
            </p:cNvPr>
            <p:cNvSpPr/>
            <p:nvPr/>
          </p:nvSpPr>
          <p:spPr>
            <a:xfrm>
              <a:off x="5649817" y="306880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642A2D-5600-D244-9901-BFB30A14E767}"/>
                </a:ext>
              </a:extLst>
            </p:cNvPr>
            <p:cNvSpPr/>
            <p:nvPr/>
          </p:nvSpPr>
          <p:spPr>
            <a:xfrm>
              <a:off x="5986791" y="279276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6C3EC2-7D50-5B41-9213-AFF8B01DDDAB}"/>
                </a:ext>
              </a:extLst>
            </p:cNvPr>
            <p:cNvSpPr/>
            <p:nvPr/>
          </p:nvSpPr>
          <p:spPr>
            <a:xfrm>
              <a:off x="6419935" y="2492160"/>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4C358A-D1EA-834D-8590-17F9CF5A3F2E}"/>
                </a:ext>
              </a:extLst>
            </p:cNvPr>
            <p:cNvSpPr/>
            <p:nvPr/>
          </p:nvSpPr>
          <p:spPr>
            <a:xfrm>
              <a:off x="5358383" y="3317789"/>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BDA689B-7383-2444-A865-C2E28377D43A}"/>
                </a:ext>
              </a:extLst>
            </p:cNvPr>
            <p:cNvSpPr/>
            <p:nvPr/>
          </p:nvSpPr>
          <p:spPr>
            <a:xfrm>
              <a:off x="3538748" y="472486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57EE79-FE38-8F42-81B8-26A0A6E53455}"/>
                </a:ext>
              </a:extLst>
            </p:cNvPr>
            <p:cNvSpPr/>
            <p:nvPr/>
          </p:nvSpPr>
          <p:spPr>
            <a:xfrm>
              <a:off x="4407675" y="406531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C1C1BC-63DE-A040-A893-DBFE980D0744}"/>
                </a:ext>
              </a:extLst>
            </p:cNvPr>
            <p:cNvSpPr txBox="1"/>
            <p:nvPr/>
          </p:nvSpPr>
          <p:spPr>
            <a:xfrm>
              <a:off x="3229923" y="2172178"/>
              <a:ext cx="1104790"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100% </a:t>
              </a:r>
            </a:p>
          </p:txBody>
        </p:sp>
      </p:grpSp>
      <p:cxnSp>
        <p:nvCxnSpPr>
          <p:cNvPr id="30" name="Straight Connector 29">
            <a:extLst>
              <a:ext uri="{FF2B5EF4-FFF2-40B4-BE49-F238E27FC236}">
                <a16:creationId xmlns:a16="http://schemas.microsoft.com/office/drawing/2014/main" id="{E0934F16-69B9-1D48-99F9-668585D44916}"/>
              </a:ext>
            </a:extLst>
          </p:cNvPr>
          <p:cNvCxnSpPr/>
          <p:nvPr/>
        </p:nvCxnSpPr>
        <p:spPr>
          <a:xfrm>
            <a:off x="6909692" y="101780"/>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61E9E6-EC51-554A-AC34-F9FCCFEDA8B5}"/>
              </a:ext>
            </a:extLst>
          </p:cNvPr>
          <p:cNvCxnSpPr>
            <a:cxnSpLocks/>
          </p:cNvCxnSpPr>
          <p:nvPr/>
        </p:nvCxnSpPr>
        <p:spPr>
          <a:xfrm flipH="1">
            <a:off x="6909692" y="2790446"/>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17A5B48-E6BD-8544-B7A8-992988022E7F}"/>
              </a:ext>
            </a:extLst>
          </p:cNvPr>
          <p:cNvCxnSpPr>
            <a:cxnSpLocks/>
          </p:cNvCxnSpPr>
          <p:nvPr/>
        </p:nvCxnSpPr>
        <p:spPr>
          <a:xfrm flipV="1">
            <a:off x="7042639" y="321527"/>
            <a:ext cx="3044477"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FD143E-08D9-514E-882D-BCAEFB5A5C45}"/>
              </a:ext>
            </a:extLst>
          </p:cNvPr>
          <p:cNvSpPr txBox="1"/>
          <p:nvPr/>
        </p:nvSpPr>
        <p:spPr>
          <a:xfrm>
            <a:off x="7926519" y="2880998"/>
            <a:ext cx="1550868" cy="299773"/>
          </a:xfrm>
          <a:prstGeom prst="rect">
            <a:avLst/>
          </a:prstGeom>
          <a:noFill/>
        </p:spPr>
        <p:txBody>
          <a:bodyPr wrap="none" rtlCol="0">
            <a:spAutoFit/>
          </a:bodyPr>
          <a:lstStyle/>
          <a:p>
            <a:r>
              <a:rPr lang="en-US" sz="2000" dirty="0"/>
              <a:t>pH - Procedure A </a:t>
            </a:r>
          </a:p>
        </p:txBody>
      </p:sp>
      <p:sp>
        <p:nvSpPr>
          <p:cNvPr id="34" name="TextBox 33">
            <a:extLst>
              <a:ext uri="{FF2B5EF4-FFF2-40B4-BE49-F238E27FC236}">
                <a16:creationId xmlns:a16="http://schemas.microsoft.com/office/drawing/2014/main" id="{ED90D274-8056-F349-8E80-21E6FAA96B4E}"/>
              </a:ext>
            </a:extLst>
          </p:cNvPr>
          <p:cNvSpPr txBox="1"/>
          <p:nvPr/>
        </p:nvSpPr>
        <p:spPr>
          <a:xfrm rot="16200000">
            <a:off x="5899718" y="1570390"/>
            <a:ext cx="1500689" cy="308316"/>
          </a:xfrm>
          <a:prstGeom prst="rect">
            <a:avLst/>
          </a:prstGeom>
          <a:noFill/>
        </p:spPr>
        <p:txBody>
          <a:bodyPr wrap="none" rtlCol="0">
            <a:spAutoFit/>
          </a:bodyPr>
          <a:lstStyle/>
          <a:p>
            <a:r>
              <a:rPr lang="en-US" sz="2000" dirty="0"/>
              <a:t>pH - Procedure B </a:t>
            </a:r>
          </a:p>
        </p:txBody>
      </p:sp>
      <p:sp>
        <p:nvSpPr>
          <p:cNvPr id="35" name="Oval 34">
            <a:extLst>
              <a:ext uri="{FF2B5EF4-FFF2-40B4-BE49-F238E27FC236}">
                <a16:creationId xmlns:a16="http://schemas.microsoft.com/office/drawing/2014/main" id="{9C72AD82-D4AD-0E4A-A984-BD586CD53A99}"/>
              </a:ext>
            </a:extLst>
          </p:cNvPr>
          <p:cNvSpPr/>
          <p:nvPr/>
        </p:nvSpPr>
        <p:spPr>
          <a:xfrm>
            <a:off x="7229826" y="229139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ED4B330-07F1-E645-B59E-6DD1CDF4E4F7}"/>
              </a:ext>
            </a:extLst>
          </p:cNvPr>
          <p:cNvSpPr/>
          <p:nvPr/>
        </p:nvSpPr>
        <p:spPr>
          <a:xfrm>
            <a:off x="7525831" y="184973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263BBAB-7DA2-DD4E-9F22-8143A77EAE9A}"/>
              </a:ext>
            </a:extLst>
          </p:cNvPr>
          <p:cNvSpPr/>
          <p:nvPr/>
        </p:nvSpPr>
        <p:spPr>
          <a:xfrm>
            <a:off x="7923364" y="178292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A9285D4-6640-A94A-B1AF-AD5DB904C3EA}"/>
              </a:ext>
            </a:extLst>
          </p:cNvPr>
          <p:cNvSpPr/>
          <p:nvPr/>
        </p:nvSpPr>
        <p:spPr>
          <a:xfrm>
            <a:off x="8258774" y="151772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4B7A2CA-11DF-D845-9C50-0643B4CE4FCF}"/>
              </a:ext>
            </a:extLst>
          </p:cNvPr>
          <p:cNvSpPr/>
          <p:nvPr/>
        </p:nvSpPr>
        <p:spPr>
          <a:xfrm>
            <a:off x="8701117" y="151074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163D1F-2CA5-B34E-B0C4-45C246E7C52C}"/>
              </a:ext>
            </a:extLst>
          </p:cNvPr>
          <p:cNvSpPr/>
          <p:nvPr/>
        </p:nvSpPr>
        <p:spPr>
          <a:xfrm>
            <a:off x="9135609" y="111833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340956F-A913-FD4C-950A-70FCB0B6FE90}"/>
              </a:ext>
            </a:extLst>
          </p:cNvPr>
          <p:cNvSpPr/>
          <p:nvPr/>
        </p:nvSpPr>
        <p:spPr>
          <a:xfrm>
            <a:off x="9437152" y="81280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9C05D9C-3726-F243-BC6E-B8E5B9DCBB56}"/>
              </a:ext>
            </a:extLst>
          </p:cNvPr>
          <p:cNvSpPr/>
          <p:nvPr/>
        </p:nvSpPr>
        <p:spPr>
          <a:xfrm>
            <a:off x="9532375" y="41601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A73B1C-E190-EE44-9AEE-68C2F229508F}"/>
              </a:ext>
            </a:extLst>
          </p:cNvPr>
          <p:cNvSpPr/>
          <p:nvPr/>
        </p:nvSpPr>
        <p:spPr>
          <a:xfrm>
            <a:off x="8684477" y="101492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DFCF975-F9D8-4E4B-BDE5-6C94BEAB93C0}"/>
              </a:ext>
            </a:extLst>
          </p:cNvPr>
          <p:cNvSpPr/>
          <p:nvPr/>
        </p:nvSpPr>
        <p:spPr>
          <a:xfrm>
            <a:off x="7614216" y="223606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6B44CD6-B36D-E04D-B11E-CDCD0957CF58}"/>
              </a:ext>
            </a:extLst>
          </p:cNvPr>
          <p:cNvSpPr/>
          <p:nvPr/>
        </p:nvSpPr>
        <p:spPr>
          <a:xfrm>
            <a:off x="8152417" y="182913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66C1B53-760B-6540-99FC-4CA2016DE017}"/>
              </a:ext>
            </a:extLst>
          </p:cNvPr>
          <p:cNvSpPr txBox="1"/>
          <p:nvPr/>
        </p:nvSpPr>
        <p:spPr>
          <a:xfrm>
            <a:off x="7178393" y="242711"/>
            <a:ext cx="992579"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80% </a:t>
            </a:r>
          </a:p>
        </p:txBody>
      </p:sp>
      <p:cxnSp>
        <p:nvCxnSpPr>
          <p:cNvPr id="48" name="Straight Connector 47">
            <a:extLst>
              <a:ext uri="{FF2B5EF4-FFF2-40B4-BE49-F238E27FC236}">
                <a16:creationId xmlns:a16="http://schemas.microsoft.com/office/drawing/2014/main" id="{015D247F-D134-D648-B800-351D8CF5A663}"/>
              </a:ext>
            </a:extLst>
          </p:cNvPr>
          <p:cNvCxnSpPr/>
          <p:nvPr/>
        </p:nvCxnSpPr>
        <p:spPr>
          <a:xfrm>
            <a:off x="2042824" y="3627292"/>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072C512-9437-8341-9E4E-14B8D0745553}"/>
              </a:ext>
            </a:extLst>
          </p:cNvPr>
          <p:cNvCxnSpPr>
            <a:cxnSpLocks/>
          </p:cNvCxnSpPr>
          <p:nvPr/>
        </p:nvCxnSpPr>
        <p:spPr>
          <a:xfrm flipH="1">
            <a:off x="2042824" y="6315958"/>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904AFE6-40A3-3B44-9A76-E6BD3C7FFE77}"/>
              </a:ext>
            </a:extLst>
          </p:cNvPr>
          <p:cNvCxnSpPr>
            <a:cxnSpLocks/>
          </p:cNvCxnSpPr>
          <p:nvPr/>
        </p:nvCxnSpPr>
        <p:spPr>
          <a:xfrm flipV="1">
            <a:off x="2175771" y="3847039"/>
            <a:ext cx="3044478"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DF9C443-DB14-0D4A-B47F-AB3C405B6369}"/>
              </a:ext>
            </a:extLst>
          </p:cNvPr>
          <p:cNvSpPr txBox="1"/>
          <p:nvPr/>
        </p:nvSpPr>
        <p:spPr>
          <a:xfrm>
            <a:off x="3059650" y="6406510"/>
            <a:ext cx="1550868" cy="299773"/>
          </a:xfrm>
          <a:prstGeom prst="rect">
            <a:avLst/>
          </a:prstGeom>
          <a:noFill/>
        </p:spPr>
        <p:txBody>
          <a:bodyPr wrap="none" rtlCol="0">
            <a:spAutoFit/>
          </a:bodyPr>
          <a:lstStyle/>
          <a:p>
            <a:r>
              <a:rPr lang="en-US" sz="2000" dirty="0"/>
              <a:t>pH - Procedure A </a:t>
            </a:r>
          </a:p>
        </p:txBody>
      </p:sp>
      <p:sp>
        <p:nvSpPr>
          <p:cNvPr id="52" name="TextBox 51">
            <a:extLst>
              <a:ext uri="{FF2B5EF4-FFF2-40B4-BE49-F238E27FC236}">
                <a16:creationId xmlns:a16="http://schemas.microsoft.com/office/drawing/2014/main" id="{7542C750-3E09-C74B-A7D2-F762C7C498D3}"/>
              </a:ext>
            </a:extLst>
          </p:cNvPr>
          <p:cNvSpPr txBox="1"/>
          <p:nvPr/>
        </p:nvSpPr>
        <p:spPr>
          <a:xfrm rot="16200000">
            <a:off x="1083710" y="5065062"/>
            <a:ext cx="1500689" cy="308316"/>
          </a:xfrm>
          <a:prstGeom prst="rect">
            <a:avLst/>
          </a:prstGeom>
          <a:noFill/>
        </p:spPr>
        <p:txBody>
          <a:bodyPr wrap="none" rtlCol="0">
            <a:spAutoFit/>
          </a:bodyPr>
          <a:lstStyle/>
          <a:p>
            <a:r>
              <a:rPr lang="en-US" sz="2000" dirty="0"/>
              <a:t>pH - Procedure B </a:t>
            </a:r>
          </a:p>
        </p:txBody>
      </p:sp>
      <p:sp>
        <p:nvSpPr>
          <p:cNvPr id="53" name="Oval 52">
            <a:extLst>
              <a:ext uri="{FF2B5EF4-FFF2-40B4-BE49-F238E27FC236}">
                <a16:creationId xmlns:a16="http://schemas.microsoft.com/office/drawing/2014/main" id="{5D6EA15F-5404-5D45-9F22-E864839F222B}"/>
              </a:ext>
            </a:extLst>
          </p:cNvPr>
          <p:cNvSpPr/>
          <p:nvPr/>
        </p:nvSpPr>
        <p:spPr>
          <a:xfrm>
            <a:off x="2362958" y="581690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A183294-A211-9A47-874E-72F68546F29A}"/>
              </a:ext>
            </a:extLst>
          </p:cNvPr>
          <p:cNvSpPr/>
          <p:nvPr/>
        </p:nvSpPr>
        <p:spPr>
          <a:xfrm>
            <a:off x="2895758" y="583839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0EBE94C-1459-E640-A610-DF99B68D4B84}"/>
              </a:ext>
            </a:extLst>
          </p:cNvPr>
          <p:cNvSpPr/>
          <p:nvPr/>
        </p:nvSpPr>
        <p:spPr>
          <a:xfrm>
            <a:off x="3056496" y="5308437"/>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78954EA-2335-D44A-9F16-FF7793356AAD}"/>
              </a:ext>
            </a:extLst>
          </p:cNvPr>
          <p:cNvSpPr/>
          <p:nvPr/>
        </p:nvSpPr>
        <p:spPr>
          <a:xfrm>
            <a:off x="3618006" y="540608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C9CF99-BBE5-B648-AD09-3391A428CCAB}"/>
              </a:ext>
            </a:extLst>
          </p:cNvPr>
          <p:cNvSpPr/>
          <p:nvPr/>
        </p:nvSpPr>
        <p:spPr>
          <a:xfrm>
            <a:off x="3964382" y="5219507"/>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C157F7-6A51-6047-A9B5-561749B3B4E9}"/>
              </a:ext>
            </a:extLst>
          </p:cNvPr>
          <p:cNvSpPr/>
          <p:nvPr/>
        </p:nvSpPr>
        <p:spPr>
          <a:xfrm>
            <a:off x="3914076" y="411841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06580E4-F1C4-FB47-A74A-253E766E3ED8}"/>
              </a:ext>
            </a:extLst>
          </p:cNvPr>
          <p:cNvSpPr/>
          <p:nvPr/>
        </p:nvSpPr>
        <p:spPr>
          <a:xfrm>
            <a:off x="4717845" y="462331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03A45D8-42FD-B44D-8D49-EFDD66A024FF}"/>
              </a:ext>
            </a:extLst>
          </p:cNvPr>
          <p:cNvSpPr/>
          <p:nvPr/>
        </p:nvSpPr>
        <p:spPr>
          <a:xfrm>
            <a:off x="4704360" y="370422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2BE1FA8-7995-C042-BE91-8D85F15A6388}"/>
              </a:ext>
            </a:extLst>
          </p:cNvPr>
          <p:cNvSpPr/>
          <p:nvPr/>
        </p:nvSpPr>
        <p:spPr>
          <a:xfrm>
            <a:off x="3951671" y="462654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BD219D8-9C42-034F-86DA-E71F230E3F24}"/>
              </a:ext>
            </a:extLst>
          </p:cNvPr>
          <p:cNvSpPr/>
          <p:nvPr/>
        </p:nvSpPr>
        <p:spPr>
          <a:xfrm>
            <a:off x="2295083" y="526066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14FC791-54A4-2B45-B61C-D4D3ADD8BE00}"/>
              </a:ext>
            </a:extLst>
          </p:cNvPr>
          <p:cNvSpPr/>
          <p:nvPr/>
        </p:nvSpPr>
        <p:spPr>
          <a:xfrm>
            <a:off x="2885909" y="483937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543417F-36F4-ED4A-BB6B-4A1623BC5DEA}"/>
              </a:ext>
            </a:extLst>
          </p:cNvPr>
          <p:cNvSpPr txBox="1"/>
          <p:nvPr/>
        </p:nvSpPr>
        <p:spPr>
          <a:xfrm>
            <a:off x="2311525" y="3768223"/>
            <a:ext cx="992579"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40% </a:t>
            </a:r>
          </a:p>
        </p:txBody>
      </p:sp>
      <p:cxnSp>
        <p:nvCxnSpPr>
          <p:cNvPr id="66" name="Straight Connector 65">
            <a:extLst>
              <a:ext uri="{FF2B5EF4-FFF2-40B4-BE49-F238E27FC236}">
                <a16:creationId xmlns:a16="http://schemas.microsoft.com/office/drawing/2014/main" id="{F2FC0811-F491-1D48-AD27-11F0E5436560}"/>
              </a:ext>
            </a:extLst>
          </p:cNvPr>
          <p:cNvCxnSpPr/>
          <p:nvPr/>
        </p:nvCxnSpPr>
        <p:spPr>
          <a:xfrm>
            <a:off x="6861077" y="3624063"/>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B7B78C-6F63-2243-85F4-B18A3366194C}"/>
              </a:ext>
            </a:extLst>
          </p:cNvPr>
          <p:cNvCxnSpPr>
            <a:cxnSpLocks/>
          </p:cNvCxnSpPr>
          <p:nvPr/>
        </p:nvCxnSpPr>
        <p:spPr>
          <a:xfrm flipH="1">
            <a:off x="6861077" y="6312729"/>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244F2D-3AFA-C54F-862E-2B1A194E8ED2}"/>
              </a:ext>
            </a:extLst>
          </p:cNvPr>
          <p:cNvCxnSpPr>
            <a:cxnSpLocks/>
          </p:cNvCxnSpPr>
          <p:nvPr/>
        </p:nvCxnSpPr>
        <p:spPr>
          <a:xfrm flipV="1">
            <a:off x="6994024" y="3843810"/>
            <a:ext cx="3044478"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8DDABE1-4F34-D64B-B1AC-27563BE0FCD8}"/>
              </a:ext>
            </a:extLst>
          </p:cNvPr>
          <p:cNvSpPr txBox="1"/>
          <p:nvPr/>
        </p:nvSpPr>
        <p:spPr>
          <a:xfrm>
            <a:off x="7877903" y="6403281"/>
            <a:ext cx="1550868" cy="299773"/>
          </a:xfrm>
          <a:prstGeom prst="rect">
            <a:avLst/>
          </a:prstGeom>
          <a:noFill/>
        </p:spPr>
        <p:txBody>
          <a:bodyPr wrap="none" rtlCol="0">
            <a:spAutoFit/>
          </a:bodyPr>
          <a:lstStyle/>
          <a:p>
            <a:r>
              <a:rPr lang="en-US" sz="2000" dirty="0"/>
              <a:t>pH - Procedure A </a:t>
            </a:r>
          </a:p>
        </p:txBody>
      </p:sp>
      <p:sp>
        <p:nvSpPr>
          <p:cNvPr id="70" name="TextBox 69">
            <a:extLst>
              <a:ext uri="{FF2B5EF4-FFF2-40B4-BE49-F238E27FC236}">
                <a16:creationId xmlns:a16="http://schemas.microsoft.com/office/drawing/2014/main" id="{28BBC96B-0A9C-0749-B8CC-75105D9A6AC5}"/>
              </a:ext>
            </a:extLst>
          </p:cNvPr>
          <p:cNvSpPr txBox="1"/>
          <p:nvPr/>
        </p:nvSpPr>
        <p:spPr>
          <a:xfrm rot="16200000">
            <a:off x="5901963" y="5106508"/>
            <a:ext cx="1500689" cy="308316"/>
          </a:xfrm>
          <a:prstGeom prst="rect">
            <a:avLst/>
          </a:prstGeom>
          <a:noFill/>
        </p:spPr>
        <p:txBody>
          <a:bodyPr wrap="none" rtlCol="0">
            <a:spAutoFit/>
          </a:bodyPr>
          <a:lstStyle/>
          <a:p>
            <a:r>
              <a:rPr lang="en-US" sz="2000" dirty="0"/>
              <a:t>pH - Procedure B </a:t>
            </a:r>
          </a:p>
        </p:txBody>
      </p:sp>
      <p:sp>
        <p:nvSpPr>
          <p:cNvPr id="71" name="Oval 70">
            <a:extLst>
              <a:ext uri="{FF2B5EF4-FFF2-40B4-BE49-F238E27FC236}">
                <a16:creationId xmlns:a16="http://schemas.microsoft.com/office/drawing/2014/main" id="{5C00D09B-9FD7-AB47-9ACE-99916E5C88D5}"/>
              </a:ext>
            </a:extLst>
          </p:cNvPr>
          <p:cNvSpPr/>
          <p:nvPr/>
        </p:nvSpPr>
        <p:spPr>
          <a:xfrm>
            <a:off x="7181211" y="581367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86C1CC7-478F-8B49-8C98-B4D2D2CE557C}"/>
              </a:ext>
            </a:extLst>
          </p:cNvPr>
          <p:cNvSpPr/>
          <p:nvPr/>
        </p:nvSpPr>
        <p:spPr>
          <a:xfrm>
            <a:off x="7072036" y="411841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34AA8B2-3687-4D42-B68D-2F2D52469E8B}"/>
              </a:ext>
            </a:extLst>
          </p:cNvPr>
          <p:cNvSpPr/>
          <p:nvPr/>
        </p:nvSpPr>
        <p:spPr>
          <a:xfrm>
            <a:off x="7452803" y="493201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0C77929-D121-C345-B046-B75A42CB1BB4}"/>
              </a:ext>
            </a:extLst>
          </p:cNvPr>
          <p:cNvSpPr/>
          <p:nvPr/>
        </p:nvSpPr>
        <p:spPr>
          <a:xfrm>
            <a:off x="8210158" y="504001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39B576A-1E4B-D14E-9060-990BA80CEAB4}"/>
              </a:ext>
            </a:extLst>
          </p:cNvPr>
          <p:cNvSpPr/>
          <p:nvPr/>
        </p:nvSpPr>
        <p:spPr>
          <a:xfrm>
            <a:off x="8873665" y="533810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BA9216D-47DF-1D45-BEF3-54EE5E47E35F}"/>
              </a:ext>
            </a:extLst>
          </p:cNvPr>
          <p:cNvSpPr/>
          <p:nvPr/>
        </p:nvSpPr>
        <p:spPr>
          <a:xfrm>
            <a:off x="9556808" y="533810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6F97313-DED1-CA44-BDF3-B4AB10CD7050}"/>
              </a:ext>
            </a:extLst>
          </p:cNvPr>
          <p:cNvSpPr/>
          <p:nvPr/>
        </p:nvSpPr>
        <p:spPr>
          <a:xfrm>
            <a:off x="10035405" y="462331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32C2C79-B0D7-6A4E-AD83-2633F589D9E2}"/>
              </a:ext>
            </a:extLst>
          </p:cNvPr>
          <p:cNvSpPr/>
          <p:nvPr/>
        </p:nvSpPr>
        <p:spPr>
          <a:xfrm>
            <a:off x="9371030" y="372301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DDF4E52-FA35-0447-B11D-A57470D776BE}"/>
              </a:ext>
            </a:extLst>
          </p:cNvPr>
          <p:cNvSpPr/>
          <p:nvPr/>
        </p:nvSpPr>
        <p:spPr>
          <a:xfrm>
            <a:off x="8701117" y="4199410"/>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3F53BE1-8A05-E74A-B5CA-8F191B1C2438}"/>
              </a:ext>
            </a:extLst>
          </p:cNvPr>
          <p:cNvSpPr/>
          <p:nvPr/>
        </p:nvSpPr>
        <p:spPr>
          <a:xfrm>
            <a:off x="9583744" y="586615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0169C9C-A8FF-7F47-8A67-8AF82CD5514A}"/>
              </a:ext>
            </a:extLst>
          </p:cNvPr>
          <p:cNvSpPr/>
          <p:nvPr/>
        </p:nvSpPr>
        <p:spPr>
          <a:xfrm>
            <a:off x="8210158" y="6007218"/>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EEA670C9-BA4A-C84F-8803-94957246A740}"/>
              </a:ext>
            </a:extLst>
          </p:cNvPr>
          <p:cNvSpPr txBox="1"/>
          <p:nvPr/>
        </p:nvSpPr>
        <p:spPr>
          <a:xfrm>
            <a:off x="7129778" y="3764994"/>
            <a:ext cx="875561"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0% </a:t>
            </a:r>
          </a:p>
        </p:txBody>
      </p:sp>
      <p:sp>
        <p:nvSpPr>
          <p:cNvPr id="83" name="Rectangle 82">
            <a:extLst>
              <a:ext uri="{FF2B5EF4-FFF2-40B4-BE49-F238E27FC236}">
                <a16:creationId xmlns:a16="http://schemas.microsoft.com/office/drawing/2014/main" id="{6E8F5D68-73AE-1D4C-B89E-4507A382B879}"/>
              </a:ext>
            </a:extLst>
          </p:cNvPr>
          <p:cNvSpPr/>
          <p:nvPr/>
        </p:nvSpPr>
        <p:spPr>
          <a:xfrm>
            <a:off x="6327676" y="3419210"/>
            <a:ext cx="4826000" cy="330431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80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746EACB-1AFD-E74B-9684-802A63A0A564}"/>
              </a:ext>
            </a:extLst>
          </p:cNvPr>
          <p:cNvGrpSpPr/>
          <p:nvPr/>
        </p:nvGrpSpPr>
        <p:grpSpPr>
          <a:xfrm>
            <a:off x="1616362" y="225327"/>
            <a:ext cx="3807766" cy="3078991"/>
            <a:chOff x="2411143" y="1984076"/>
            <a:chExt cx="4941438" cy="4109560"/>
          </a:xfrm>
        </p:grpSpPr>
        <p:cxnSp>
          <p:nvCxnSpPr>
            <p:cNvPr id="8" name="Straight Connector 7">
              <a:extLst>
                <a:ext uri="{FF2B5EF4-FFF2-40B4-BE49-F238E27FC236}">
                  <a16:creationId xmlns:a16="http://schemas.microsoft.com/office/drawing/2014/main" id="{A8FF833B-2F3B-ED4C-AB1A-E7DBD9285F74}"/>
                </a:ext>
              </a:extLst>
            </p:cNvPr>
            <p:cNvCxnSpPr/>
            <p:nvPr/>
          </p:nvCxnSpPr>
          <p:spPr>
            <a:xfrm>
              <a:off x="2881223" y="1984076"/>
              <a:ext cx="0" cy="358858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425ED6-258D-6C44-BB76-2ACFA0658067}"/>
                </a:ext>
              </a:extLst>
            </p:cNvPr>
            <p:cNvCxnSpPr>
              <a:cxnSpLocks/>
            </p:cNvCxnSpPr>
            <p:nvPr/>
          </p:nvCxnSpPr>
          <p:spPr>
            <a:xfrm flipH="1">
              <a:off x="2881223" y="5572665"/>
              <a:ext cx="447135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7AA356-7F7D-8A4C-A9F3-242D3CDB158A}"/>
                </a:ext>
              </a:extLst>
            </p:cNvPr>
            <p:cNvCxnSpPr>
              <a:cxnSpLocks/>
            </p:cNvCxnSpPr>
            <p:nvPr/>
          </p:nvCxnSpPr>
          <p:spPr>
            <a:xfrm flipV="1">
              <a:off x="3053751" y="2277374"/>
              <a:ext cx="3950898" cy="3071003"/>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5655E74-E654-7947-A40E-6075AD9D51C7}"/>
                </a:ext>
              </a:extLst>
            </p:cNvPr>
            <p:cNvSpPr txBox="1"/>
            <p:nvPr/>
          </p:nvSpPr>
          <p:spPr>
            <a:xfrm>
              <a:off x="4200785" y="5693526"/>
              <a:ext cx="2012602" cy="400110"/>
            </a:xfrm>
            <a:prstGeom prst="rect">
              <a:avLst/>
            </a:prstGeom>
            <a:noFill/>
          </p:spPr>
          <p:txBody>
            <a:bodyPr wrap="none" rtlCol="0">
              <a:spAutoFit/>
            </a:bodyPr>
            <a:lstStyle/>
            <a:p>
              <a:r>
                <a:rPr lang="en-US" sz="2000" dirty="0"/>
                <a:t>pH - Procedure A </a:t>
              </a:r>
            </a:p>
          </p:txBody>
        </p:sp>
        <p:sp>
          <p:nvSpPr>
            <p:cNvPr id="15" name="TextBox 14">
              <a:extLst>
                <a:ext uri="{FF2B5EF4-FFF2-40B4-BE49-F238E27FC236}">
                  <a16:creationId xmlns:a16="http://schemas.microsoft.com/office/drawing/2014/main" id="{8E6C6B68-B7A8-2448-B9C5-4FE0C5CE09DF}"/>
                </a:ext>
              </a:extLst>
            </p:cNvPr>
            <p:cNvSpPr txBox="1"/>
            <p:nvPr/>
          </p:nvSpPr>
          <p:spPr>
            <a:xfrm rot="16200000">
              <a:off x="1609705" y="3870244"/>
              <a:ext cx="2002985" cy="400110"/>
            </a:xfrm>
            <a:prstGeom prst="rect">
              <a:avLst/>
            </a:prstGeom>
            <a:noFill/>
          </p:spPr>
          <p:txBody>
            <a:bodyPr wrap="none" rtlCol="0">
              <a:spAutoFit/>
            </a:bodyPr>
            <a:lstStyle/>
            <a:p>
              <a:r>
                <a:rPr lang="en-US" sz="2000" dirty="0"/>
                <a:t>pH - Procedure B </a:t>
              </a:r>
            </a:p>
          </p:txBody>
        </p:sp>
        <p:sp>
          <p:nvSpPr>
            <p:cNvPr id="16" name="Oval 15">
              <a:extLst>
                <a:ext uri="{FF2B5EF4-FFF2-40B4-BE49-F238E27FC236}">
                  <a16:creationId xmlns:a16="http://schemas.microsoft.com/office/drawing/2014/main" id="{E5E42ADF-DA90-454E-9476-5D7A696965F7}"/>
                </a:ext>
              </a:extLst>
            </p:cNvPr>
            <p:cNvSpPr/>
            <p:nvPr/>
          </p:nvSpPr>
          <p:spPr>
            <a:xfrm>
              <a:off x="3296669" y="490657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3E2F62-DF37-8E4D-A693-A9932C57EDD8}"/>
                </a:ext>
              </a:extLst>
            </p:cNvPr>
            <p:cNvSpPr/>
            <p:nvPr/>
          </p:nvSpPr>
          <p:spPr>
            <a:xfrm>
              <a:off x="3815267" y="450057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8B6198-41C4-604B-9299-D558F0F6CBCD}"/>
                </a:ext>
              </a:extLst>
            </p:cNvPr>
            <p:cNvSpPr/>
            <p:nvPr/>
          </p:nvSpPr>
          <p:spPr>
            <a:xfrm>
              <a:off x="4196691" y="422791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ACD0933-64B5-E643-8A83-687EEDD09FAA}"/>
                </a:ext>
              </a:extLst>
            </p:cNvPr>
            <p:cNvSpPr/>
            <p:nvPr/>
          </p:nvSpPr>
          <p:spPr>
            <a:xfrm>
              <a:off x="4631961" y="387395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E35199-84D6-A24F-A98C-28D6B5457E17}"/>
                </a:ext>
              </a:extLst>
            </p:cNvPr>
            <p:cNvSpPr/>
            <p:nvPr/>
          </p:nvSpPr>
          <p:spPr>
            <a:xfrm>
              <a:off x="5116902" y="350232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34F96-AA55-6E4D-B223-E4FC976D0BBC}"/>
                </a:ext>
              </a:extLst>
            </p:cNvPr>
            <p:cNvSpPr/>
            <p:nvPr/>
          </p:nvSpPr>
          <p:spPr>
            <a:xfrm>
              <a:off x="5649817" y="3068807"/>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642A2D-5600-D244-9901-BFB30A14E767}"/>
                </a:ext>
              </a:extLst>
            </p:cNvPr>
            <p:cNvSpPr/>
            <p:nvPr/>
          </p:nvSpPr>
          <p:spPr>
            <a:xfrm>
              <a:off x="5986791" y="279276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6C3EC2-7D50-5B41-9213-AFF8B01DDDAB}"/>
                </a:ext>
              </a:extLst>
            </p:cNvPr>
            <p:cNvSpPr/>
            <p:nvPr/>
          </p:nvSpPr>
          <p:spPr>
            <a:xfrm>
              <a:off x="6419935" y="2492160"/>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4C358A-D1EA-834D-8590-17F9CF5A3F2E}"/>
                </a:ext>
              </a:extLst>
            </p:cNvPr>
            <p:cNvSpPr/>
            <p:nvPr/>
          </p:nvSpPr>
          <p:spPr>
            <a:xfrm>
              <a:off x="5358383" y="3317789"/>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BDA689B-7383-2444-A865-C2E28377D43A}"/>
                </a:ext>
              </a:extLst>
            </p:cNvPr>
            <p:cNvSpPr/>
            <p:nvPr/>
          </p:nvSpPr>
          <p:spPr>
            <a:xfrm>
              <a:off x="3538748" y="4724865"/>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57EE79-FE38-8F42-81B8-26A0A6E53455}"/>
                </a:ext>
              </a:extLst>
            </p:cNvPr>
            <p:cNvSpPr/>
            <p:nvPr/>
          </p:nvSpPr>
          <p:spPr>
            <a:xfrm>
              <a:off x="4407675" y="4065312"/>
              <a:ext cx="276045" cy="2760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C1C1BC-63DE-A040-A893-DBFE980D0744}"/>
                </a:ext>
              </a:extLst>
            </p:cNvPr>
            <p:cNvSpPr txBox="1"/>
            <p:nvPr/>
          </p:nvSpPr>
          <p:spPr>
            <a:xfrm>
              <a:off x="3229923" y="2172178"/>
              <a:ext cx="1104790"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100% </a:t>
              </a:r>
            </a:p>
          </p:txBody>
        </p:sp>
      </p:grpSp>
      <p:cxnSp>
        <p:nvCxnSpPr>
          <p:cNvPr id="30" name="Straight Connector 29">
            <a:extLst>
              <a:ext uri="{FF2B5EF4-FFF2-40B4-BE49-F238E27FC236}">
                <a16:creationId xmlns:a16="http://schemas.microsoft.com/office/drawing/2014/main" id="{E0934F16-69B9-1D48-99F9-668585D44916}"/>
              </a:ext>
            </a:extLst>
          </p:cNvPr>
          <p:cNvCxnSpPr/>
          <p:nvPr/>
        </p:nvCxnSpPr>
        <p:spPr>
          <a:xfrm>
            <a:off x="6909692" y="101780"/>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61E9E6-EC51-554A-AC34-F9FCCFEDA8B5}"/>
              </a:ext>
            </a:extLst>
          </p:cNvPr>
          <p:cNvCxnSpPr>
            <a:cxnSpLocks/>
          </p:cNvCxnSpPr>
          <p:nvPr/>
        </p:nvCxnSpPr>
        <p:spPr>
          <a:xfrm flipH="1">
            <a:off x="6909692" y="2790446"/>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17A5B48-E6BD-8544-B7A8-992988022E7F}"/>
              </a:ext>
            </a:extLst>
          </p:cNvPr>
          <p:cNvCxnSpPr>
            <a:cxnSpLocks/>
          </p:cNvCxnSpPr>
          <p:nvPr/>
        </p:nvCxnSpPr>
        <p:spPr>
          <a:xfrm flipV="1">
            <a:off x="7042639" y="321527"/>
            <a:ext cx="3044477"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8FD143E-08D9-514E-882D-BCAEFB5A5C45}"/>
              </a:ext>
            </a:extLst>
          </p:cNvPr>
          <p:cNvSpPr txBox="1"/>
          <p:nvPr/>
        </p:nvSpPr>
        <p:spPr>
          <a:xfrm>
            <a:off x="7926519" y="2880998"/>
            <a:ext cx="1550868" cy="299773"/>
          </a:xfrm>
          <a:prstGeom prst="rect">
            <a:avLst/>
          </a:prstGeom>
          <a:noFill/>
        </p:spPr>
        <p:txBody>
          <a:bodyPr wrap="none" rtlCol="0">
            <a:spAutoFit/>
          </a:bodyPr>
          <a:lstStyle/>
          <a:p>
            <a:r>
              <a:rPr lang="en-US" sz="2000" dirty="0"/>
              <a:t>pH - Procedure A </a:t>
            </a:r>
          </a:p>
        </p:txBody>
      </p:sp>
      <p:sp>
        <p:nvSpPr>
          <p:cNvPr id="34" name="TextBox 33">
            <a:extLst>
              <a:ext uri="{FF2B5EF4-FFF2-40B4-BE49-F238E27FC236}">
                <a16:creationId xmlns:a16="http://schemas.microsoft.com/office/drawing/2014/main" id="{ED90D274-8056-F349-8E80-21E6FAA96B4E}"/>
              </a:ext>
            </a:extLst>
          </p:cNvPr>
          <p:cNvSpPr txBox="1"/>
          <p:nvPr/>
        </p:nvSpPr>
        <p:spPr>
          <a:xfrm rot="16200000">
            <a:off x="5899718" y="1570390"/>
            <a:ext cx="1500689" cy="308316"/>
          </a:xfrm>
          <a:prstGeom prst="rect">
            <a:avLst/>
          </a:prstGeom>
          <a:noFill/>
        </p:spPr>
        <p:txBody>
          <a:bodyPr wrap="none" rtlCol="0">
            <a:spAutoFit/>
          </a:bodyPr>
          <a:lstStyle/>
          <a:p>
            <a:r>
              <a:rPr lang="en-US" sz="2000" dirty="0"/>
              <a:t>pH - Procedure B </a:t>
            </a:r>
          </a:p>
        </p:txBody>
      </p:sp>
      <p:sp>
        <p:nvSpPr>
          <p:cNvPr id="35" name="Oval 34">
            <a:extLst>
              <a:ext uri="{FF2B5EF4-FFF2-40B4-BE49-F238E27FC236}">
                <a16:creationId xmlns:a16="http://schemas.microsoft.com/office/drawing/2014/main" id="{9C72AD82-D4AD-0E4A-A984-BD586CD53A99}"/>
              </a:ext>
            </a:extLst>
          </p:cNvPr>
          <p:cNvSpPr/>
          <p:nvPr/>
        </p:nvSpPr>
        <p:spPr>
          <a:xfrm>
            <a:off x="7229826" y="229139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ED4B330-07F1-E645-B59E-6DD1CDF4E4F7}"/>
              </a:ext>
            </a:extLst>
          </p:cNvPr>
          <p:cNvSpPr/>
          <p:nvPr/>
        </p:nvSpPr>
        <p:spPr>
          <a:xfrm>
            <a:off x="7525831" y="184973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263BBAB-7DA2-DD4E-9F22-8143A77EAE9A}"/>
              </a:ext>
            </a:extLst>
          </p:cNvPr>
          <p:cNvSpPr/>
          <p:nvPr/>
        </p:nvSpPr>
        <p:spPr>
          <a:xfrm>
            <a:off x="7923364" y="178292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A9285D4-6640-A94A-B1AF-AD5DB904C3EA}"/>
              </a:ext>
            </a:extLst>
          </p:cNvPr>
          <p:cNvSpPr/>
          <p:nvPr/>
        </p:nvSpPr>
        <p:spPr>
          <a:xfrm>
            <a:off x="8258774" y="151772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4B7A2CA-11DF-D845-9C50-0643B4CE4FCF}"/>
              </a:ext>
            </a:extLst>
          </p:cNvPr>
          <p:cNvSpPr/>
          <p:nvPr/>
        </p:nvSpPr>
        <p:spPr>
          <a:xfrm>
            <a:off x="8701117" y="151074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2163D1F-2CA5-B34E-B0C4-45C246E7C52C}"/>
              </a:ext>
            </a:extLst>
          </p:cNvPr>
          <p:cNvSpPr/>
          <p:nvPr/>
        </p:nvSpPr>
        <p:spPr>
          <a:xfrm>
            <a:off x="9135609" y="111833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340956F-A913-FD4C-950A-70FCB0B6FE90}"/>
              </a:ext>
            </a:extLst>
          </p:cNvPr>
          <p:cNvSpPr/>
          <p:nvPr/>
        </p:nvSpPr>
        <p:spPr>
          <a:xfrm>
            <a:off x="9437152" y="81280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9C05D9C-3726-F243-BC6E-B8E5B9DCBB56}"/>
              </a:ext>
            </a:extLst>
          </p:cNvPr>
          <p:cNvSpPr/>
          <p:nvPr/>
        </p:nvSpPr>
        <p:spPr>
          <a:xfrm>
            <a:off x="9532375" y="41601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A73B1C-E190-EE44-9AEE-68C2F229508F}"/>
              </a:ext>
            </a:extLst>
          </p:cNvPr>
          <p:cNvSpPr/>
          <p:nvPr/>
        </p:nvSpPr>
        <p:spPr>
          <a:xfrm>
            <a:off x="8684477" y="101492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DFCF975-F9D8-4E4B-BDE5-6C94BEAB93C0}"/>
              </a:ext>
            </a:extLst>
          </p:cNvPr>
          <p:cNvSpPr/>
          <p:nvPr/>
        </p:nvSpPr>
        <p:spPr>
          <a:xfrm>
            <a:off x="7614216" y="223606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6B44CD6-B36D-E04D-B11E-CDCD0957CF58}"/>
              </a:ext>
            </a:extLst>
          </p:cNvPr>
          <p:cNvSpPr/>
          <p:nvPr/>
        </p:nvSpPr>
        <p:spPr>
          <a:xfrm>
            <a:off x="8152417" y="182913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66C1B53-760B-6540-99FC-4CA2016DE017}"/>
              </a:ext>
            </a:extLst>
          </p:cNvPr>
          <p:cNvSpPr txBox="1"/>
          <p:nvPr/>
        </p:nvSpPr>
        <p:spPr>
          <a:xfrm>
            <a:off x="7178393" y="242711"/>
            <a:ext cx="992579"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80% </a:t>
            </a:r>
          </a:p>
        </p:txBody>
      </p:sp>
      <p:cxnSp>
        <p:nvCxnSpPr>
          <p:cNvPr id="48" name="Straight Connector 47">
            <a:extLst>
              <a:ext uri="{FF2B5EF4-FFF2-40B4-BE49-F238E27FC236}">
                <a16:creationId xmlns:a16="http://schemas.microsoft.com/office/drawing/2014/main" id="{015D247F-D134-D648-B800-351D8CF5A663}"/>
              </a:ext>
            </a:extLst>
          </p:cNvPr>
          <p:cNvCxnSpPr/>
          <p:nvPr/>
        </p:nvCxnSpPr>
        <p:spPr>
          <a:xfrm>
            <a:off x="2042824" y="3627292"/>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072C512-9437-8341-9E4E-14B8D0745553}"/>
              </a:ext>
            </a:extLst>
          </p:cNvPr>
          <p:cNvCxnSpPr>
            <a:cxnSpLocks/>
          </p:cNvCxnSpPr>
          <p:nvPr/>
        </p:nvCxnSpPr>
        <p:spPr>
          <a:xfrm flipH="1">
            <a:off x="2042824" y="6315958"/>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904AFE6-40A3-3B44-9A76-E6BD3C7FFE77}"/>
              </a:ext>
            </a:extLst>
          </p:cNvPr>
          <p:cNvCxnSpPr>
            <a:cxnSpLocks/>
          </p:cNvCxnSpPr>
          <p:nvPr/>
        </p:nvCxnSpPr>
        <p:spPr>
          <a:xfrm flipV="1">
            <a:off x="2175771" y="3847039"/>
            <a:ext cx="3044478"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DF9C443-DB14-0D4A-B47F-AB3C405B6369}"/>
              </a:ext>
            </a:extLst>
          </p:cNvPr>
          <p:cNvSpPr txBox="1"/>
          <p:nvPr/>
        </p:nvSpPr>
        <p:spPr>
          <a:xfrm>
            <a:off x="3059650" y="6406510"/>
            <a:ext cx="1550868" cy="299773"/>
          </a:xfrm>
          <a:prstGeom prst="rect">
            <a:avLst/>
          </a:prstGeom>
          <a:noFill/>
        </p:spPr>
        <p:txBody>
          <a:bodyPr wrap="none" rtlCol="0">
            <a:spAutoFit/>
          </a:bodyPr>
          <a:lstStyle/>
          <a:p>
            <a:r>
              <a:rPr lang="en-US" sz="2000" dirty="0"/>
              <a:t>pH - Procedure A </a:t>
            </a:r>
          </a:p>
        </p:txBody>
      </p:sp>
      <p:sp>
        <p:nvSpPr>
          <p:cNvPr id="52" name="TextBox 51">
            <a:extLst>
              <a:ext uri="{FF2B5EF4-FFF2-40B4-BE49-F238E27FC236}">
                <a16:creationId xmlns:a16="http://schemas.microsoft.com/office/drawing/2014/main" id="{7542C750-3E09-C74B-A7D2-F762C7C498D3}"/>
              </a:ext>
            </a:extLst>
          </p:cNvPr>
          <p:cNvSpPr txBox="1"/>
          <p:nvPr/>
        </p:nvSpPr>
        <p:spPr>
          <a:xfrm rot="16200000">
            <a:off x="1083710" y="5065062"/>
            <a:ext cx="1500689" cy="308316"/>
          </a:xfrm>
          <a:prstGeom prst="rect">
            <a:avLst/>
          </a:prstGeom>
          <a:noFill/>
        </p:spPr>
        <p:txBody>
          <a:bodyPr wrap="none" rtlCol="0">
            <a:spAutoFit/>
          </a:bodyPr>
          <a:lstStyle/>
          <a:p>
            <a:r>
              <a:rPr lang="en-US" sz="2000" dirty="0"/>
              <a:t>pH - Procedure B </a:t>
            </a:r>
          </a:p>
        </p:txBody>
      </p:sp>
      <p:sp>
        <p:nvSpPr>
          <p:cNvPr id="53" name="Oval 52">
            <a:extLst>
              <a:ext uri="{FF2B5EF4-FFF2-40B4-BE49-F238E27FC236}">
                <a16:creationId xmlns:a16="http://schemas.microsoft.com/office/drawing/2014/main" id="{5D6EA15F-5404-5D45-9F22-E864839F222B}"/>
              </a:ext>
            </a:extLst>
          </p:cNvPr>
          <p:cNvSpPr/>
          <p:nvPr/>
        </p:nvSpPr>
        <p:spPr>
          <a:xfrm>
            <a:off x="2362958" y="5816903"/>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A183294-A211-9A47-874E-72F68546F29A}"/>
              </a:ext>
            </a:extLst>
          </p:cNvPr>
          <p:cNvSpPr/>
          <p:nvPr/>
        </p:nvSpPr>
        <p:spPr>
          <a:xfrm>
            <a:off x="2895758" y="583839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0EBE94C-1459-E640-A610-DF99B68D4B84}"/>
              </a:ext>
            </a:extLst>
          </p:cNvPr>
          <p:cNvSpPr/>
          <p:nvPr/>
        </p:nvSpPr>
        <p:spPr>
          <a:xfrm>
            <a:off x="3056496" y="5308437"/>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78954EA-2335-D44A-9F16-FF7793356AAD}"/>
              </a:ext>
            </a:extLst>
          </p:cNvPr>
          <p:cNvSpPr/>
          <p:nvPr/>
        </p:nvSpPr>
        <p:spPr>
          <a:xfrm>
            <a:off x="3618006" y="540608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C9CF99-BBE5-B648-AD09-3391A428CCAB}"/>
              </a:ext>
            </a:extLst>
          </p:cNvPr>
          <p:cNvSpPr/>
          <p:nvPr/>
        </p:nvSpPr>
        <p:spPr>
          <a:xfrm>
            <a:off x="3964382" y="5219507"/>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BC157F7-6A51-6047-A9B5-561749B3B4E9}"/>
              </a:ext>
            </a:extLst>
          </p:cNvPr>
          <p:cNvSpPr/>
          <p:nvPr/>
        </p:nvSpPr>
        <p:spPr>
          <a:xfrm>
            <a:off x="3914076" y="411841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06580E4-F1C4-FB47-A74A-253E766E3ED8}"/>
              </a:ext>
            </a:extLst>
          </p:cNvPr>
          <p:cNvSpPr/>
          <p:nvPr/>
        </p:nvSpPr>
        <p:spPr>
          <a:xfrm>
            <a:off x="4717845" y="462331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303A45D8-42FD-B44D-8D49-EFDD66A024FF}"/>
              </a:ext>
            </a:extLst>
          </p:cNvPr>
          <p:cNvSpPr/>
          <p:nvPr/>
        </p:nvSpPr>
        <p:spPr>
          <a:xfrm>
            <a:off x="4704360" y="370422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2BE1FA8-7995-C042-BE91-8D85F15A6388}"/>
              </a:ext>
            </a:extLst>
          </p:cNvPr>
          <p:cNvSpPr/>
          <p:nvPr/>
        </p:nvSpPr>
        <p:spPr>
          <a:xfrm>
            <a:off x="3951671" y="462654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BD219D8-9C42-034F-86DA-E71F230E3F24}"/>
              </a:ext>
            </a:extLst>
          </p:cNvPr>
          <p:cNvSpPr/>
          <p:nvPr/>
        </p:nvSpPr>
        <p:spPr>
          <a:xfrm>
            <a:off x="2295083" y="526066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14FC791-54A4-2B45-B61C-D4D3ADD8BE00}"/>
              </a:ext>
            </a:extLst>
          </p:cNvPr>
          <p:cNvSpPr/>
          <p:nvPr/>
        </p:nvSpPr>
        <p:spPr>
          <a:xfrm>
            <a:off x="2885909" y="483937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543417F-36F4-ED4A-BB6B-4A1623BC5DEA}"/>
              </a:ext>
            </a:extLst>
          </p:cNvPr>
          <p:cNvSpPr txBox="1"/>
          <p:nvPr/>
        </p:nvSpPr>
        <p:spPr>
          <a:xfrm>
            <a:off x="2311525" y="3768223"/>
            <a:ext cx="992579"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40% </a:t>
            </a:r>
          </a:p>
        </p:txBody>
      </p:sp>
      <p:cxnSp>
        <p:nvCxnSpPr>
          <p:cNvPr id="66" name="Straight Connector 65">
            <a:extLst>
              <a:ext uri="{FF2B5EF4-FFF2-40B4-BE49-F238E27FC236}">
                <a16:creationId xmlns:a16="http://schemas.microsoft.com/office/drawing/2014/main" id="{F2FC0811-F491-1D48-AD27-11F0E5436560}"/>
              </a:ext>
            </a:extLst>
          </p:cNvPr>
          <p:cNvCxnSpPr/>
          <p:nvPr/>
        </p:nvCxnSpPr>
        <p:spPr>
          <a:xfrm>
            <a:off x="6861077" y="3624063"/>
            <a:ext cx="0" cy="2688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B7B78C-6F63-2243-85F4-B18A3366194C}"/>
              </a:ext>
            </a:extLst>
          </p:cNvPr>
          <p:cNvCxnSpPr>
            <a:cxnSpLocks/>
          </p:cNvCxnSpPr>
          <p:nvPr/>
        </p:nvCxnSpPr>
        <p:spPr>
          <a:xfrm flipH="1">
            <a:off x="6861077" y="6312729"/>
            <a:ext cx="344553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3244F2D-3AFA-C54F-862E-2B1A194E8ED2}"/>
              </a:ext>
            </a:extLst>
          </p:cNvPr>
          <p:cNvCxnSpPr>
            <a:cxnSpLocks/>
          </p:cNvCxnSpPr>
          <p:nvPr/>
        </p:nvCxnSpPr>
        <p:spPr>
          <a:xfrm flipV="1">
            <a:off x="6994024" y="3843810"/>
            <a:ext cx="3044478" cy="2300877"/>
          </a:xfrm>
          <a:prstGeom prst="line">
            <a:avLst/>
          </a:prstGeom>
          <a:ln w="47625"/>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8DDABE1-4F34-D64B-B1AC-27563BE0FCD8}"/>
              </a:ext>
            </a:extLst>
          </p:cNvPr>
          <p:cNvSpPr txBox="1"/>
          <p:nvPr/>
        </p:nvSpPr>
        <p:spPr>
          <a:xfrm>
            <a:off x="7877903" y="6403281"/>
            <a:ext cx="1550868" cy="299773"/>
          </a:xfrm>
          <a:prstGeom prst="rect">
            <a:avLst/>
          </a:prstGeom>
          <a:noFill/>
        </p:spPr>
        <p:txBody>
          <a:bodyPr wrap="none" rtlCol="0">
            <a:spAutoFit/>
          </a:bodyPr>
          <a:lstStyle/>
          <a:p>
            <a:r>
              <a:rPr lang="en-US" sz="2000" dirty="0"/>
              <a:t>pH - Procedure A </a:t>
            </a:r>
          </a:p>
        </p:txBody>
      </p:sp>
      <p:sp>
        <p:nvSpPr>
          <p:cNvPr id="70" name="TextBox 69">
            <a:extLst>
              <a:ext uri="{FF2B5EF4-FFF2-40B4-BE49-F238E27FC236}">
                <a16:creationId xmlns:a16="http://schemas.microsoft.com/office/drawing/2014/main" id="{28BBC96B-0A9C-0749-B8CC-75105D9A6AC5}"/>
              </a:ext>
            </a:extLst>
          </p:cNvPr>
          <p:cNvSpPr txBox="1"/>
          <p:nvPr/>
        </p:nvSpPr>
        <p:spPr>
          <a:xfrm rot="16200000">
            <a:off x="5901963" y="5106508"/>
            <a:ext cx="1500689" cy="308316"/>
          </a:xfrm>
          <a:prstGeom prst="rect">
            <a:avLst/>
          </a:prstGeom>
          <a:noFill/>
        </p:spPr>
        <p:txBody>
          <a:bodyPr wrap="none" rtlCol="0">
            <a:spAutoFit/>
          </a:bodyPr>
          <a:lstStyle/>
          <a:p>
            <a:r>
              <a:rPr lang="en-US" sz="2000" dirty="0"/>
              <a:t>pH - Procedure B </a:t>
            </a:r>
          </a:p>
        </p:txBody>
      </p:sp>
      <p:sp>
        <p:nvSpPr>
          <p:cNvPr id="71" name="Oval 70">
            <a:extLst>
              <a:ext uri="{FF2B5EF4-FFF2-40B4-BE49-F238E27FC236}">
                <a16:creationId xmlns:a16="http://schemas.microsoft.com/office/drawing/2014/main" id="{5C00D09B-9FD7-AB47-9ACE-99916E5C88D5}"/>
              </a:ext>
            </a:extLst>
          </p:cNvPr>
          <p:cNvSpPr/>
          <p:nvPr/>
        </p:nvSpPr>
        <p:spPr>
          <a:xfrm>
            <a:off x="7181211" y="581367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86C1CC7-478F-8B49-8C98-B4D2D2CE557C}"/>
              </a:ext>
            </a:extLst>
          </p:cNvPr>
          <p:cNvSpPr/>
          <p:nvPr/>
        </p:nvSpPr>
        <p:spPr>
          <a:xfrm>
            <a:off x="7072036" y="4118419"/>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34AA8B2-3687-4D42-B68D-2F2D52469E8B}"/>
              </a:ext>
            </a:extLst>
          </p:cNvPr>
          <p:cNvSpPr/>
          <p:nvPr/>
        </p:nvSpPr>
        <p:spPr>
          <a:xfrm>
            <a:off x="7452803" y="4932014"/>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0C77929-D121-C345-B046-B75A42CB1BB4}"/>
              </a:ext>
            </a:extLst>
          </p:cNvPr>
          <p:cNvSpPr/>
          <p:nvPr/>
        </p:nvSpPr>
        <p:spPr>
          <a:xfrm>
            <a:off x="8210158" y="5040012"/>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739B576A-1E4B-D14E-9060-990BA80CEAB4}"/>
              </a:ext>
            </a:extLst>
          </p:cNvPr>
          <p:cNvSpPr/>
          <p:nvPr/>
        </p:nvSpPr>
        <p:spPr>
          <a:xfrm>
            <a:off x="8873665" y="533810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BA9216D-47DF-1D45-BEF3-54EE5E47E35F}"/>
              </a:ext>
            </a:extLst>
          </p:cNvPr>
          <p:cNvSpPr/>
          <p:nvPr/>
        </p:nvSpPr>
        <p:spPr>
          <a:xfrm>
            <a:off x="9556808" y="533810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6F97313-DED1-CA44-BDF3-B4AB10CD7050}"/>
              </a:ext>
            </a:extLst>
          </p:cNvPr>
          <p:cNvSpPr/>
          <p:nvPr/>
        </p:nvSpPr>
        <p:spPr>
          <a:xfrm>
            <a:off x="10035405" y="4623316"/>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32C2C79-B0D7-6A4E-AD83-2633F589D9E2}"/>
              </a:ext>
            </a:extLst>
          </p:cNvPr>
          <p:cNvSpPr/>
          <p:nvPr/>
        </p:nvSpPr>
        <p:spPr>
          <a:xfrm>
            <a:off x="9371030" y="3723011"/>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DDF4E52-FA35-0447-B11D-A57470D776BE}"/>
              </a:ext>
            </a:extLst>
          </p:cNvPr>
          <p:cNvSpPr/>
          <p:nvPr/>
        </p:nvSpPr>
        <p:spPr>
          <a:xfrm>
            <a:off x="8701117" y="4199410"/>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3F53BE1-8A05-E74A-B5CA-8F191B1C2438}"/>
              </a:ext>
            </a:extLst>
          </p:cNvPr>
          <p:cNvSpPr/>
          <p:nvPr/>
        </p:nvSpPr>
        <p:spPr>
          <a:xfrm>
            <a:off x="9583744" y="5866155"/>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0169C9C-A8FF-7F47-8A67-8AF82CD5514A}"/>
              </a:ext>
            </a:extLst>
          </p:cNvPr>
          <p:cNvSpPr/>
          <p:nvPr/>
        </p:nvSpPr>
        <p:spPr>
          <a:xfrm>
            <a:off x="8210158" y="6007218"/>
            <a:ext cx="212714" cy="2068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EEA670C9-BA4A-C84F-8803-94957246A740}"/>
              </a:ext>
            </a:extLst>
          </p:cNvPr>
          <p:cNvSpPr txBox="1"/>
          <p:nvPr/>
        </p:nvSpPr>
        <p:spPr>
          <a:xfrm>
            <a:off x="7129778" y="3764994"/>
            <a:ext cx="875561" cy="369332"/>
          </a:xfrm>
          <a:prstGeom prst="rect">
            <a:avLst/>
          </a:prstGeom>
          <a:noFill/>
        </p:spPr>
        <p:txBody>
          <a:bodyPr wrap="none" rtlCol="0">
            <a:spAutoFit/>
          </a:bodyPr>
          <a:lstStyle/>
          <a:p>
            <a:r>
              <a:rPr lang="en-US" b="1" dirty="0"/>
              <a:t>R</a:t>
            </a:r>
            <a:r>
              <a:rPr lang="en-US" b="1" baseline="30000" dirty="0"/>
              <a:t>2 </a:t>
            </a:r>
            <a:r>
              <a:rPr lang="en-US" baseline="30000" dirty="0"/>
              <a:t>= </a:t>
            </a:r>
            <a:r>
              <a:rPr lang="en-US" dirty="0"/>
              <a:t>0% </a:t>
            </a:r>
          </a:p>
        </p:txBody>
      </p:sp>
    </p:spTree>
    <p:extLst>
      <p:ext uri="{BB962C8B-B14F-4D97-AF65-F5344CB8AC3E}">
        <p14:creationId xmlns:p14="http://schemas.microsoft.com/office/powerpoint/2010/main" val="9531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E2C-E84D-1448-8726-EE9B9907D91A}"/>
              </a:ext>
            </a:extLst>
          </p:cNvPr>
          <p:cNvSpPr>
            <a:spLocks noGrp="1"/>
          </p:cNvSpPr>
          <p:nvPr>
            <p:ph type="title"/>
          </p:nvPr>
        </p:nvSpPr>
        <p:spPr>
          <a:xfrm>
            <a:off x="0" y="0"/>
            <a:ext cx="10515600" cy="1325563"/>
          </a:xfrm>
        </p:spPr>
        <p:txBody>
          <a:bodyPr/>
          <a:lstStyle/>
          <a:p>
            <a:r>
              <a:rPr lang="en-US" b="1" dirty="0"/>
              <a:t>Agenda</a:t>
            </a:r>
          </a:p>
        </p:txBody>
      </p:sp>
      <p:graphicFrame>
        <p:nvGraphicFramePr>
          <p:cNvPr id="4" name="Content Placeholder 3">
            <a:extLst>
              <a:ext uri="{FF2B5EF4-FFF2-40B4-BE49-F238E27FC236}">
                <a16:creationId xmlns:a16="http://schemas.microsoft.com/office/drawing/2014/main" id="{9149E5B5-9B6C-324C-9D31-1E8FB39FC989}"/>
              </a:ext>
            </a:extLst>
          </p:cNvPr>
          <p:cNvGraphicFramePr>
            <a:graphicFrameLocks noGrp="1"/>
          </p:cNvGraphicFramePr>
          <p:nvPr>
            <p:ph idx="1"/>
            <p:extLst>
              <p:ext uri="{D42A27DB-BD31-4B8C-83A1-F6EECF244321}">
                <p14:modId xmlns:p14="http://schemas.microsoft.com/office/powerpoint/2010/main" val="4020443329"/>
              </p:ext>
            </p:extLst>
          </p:nvPr>
        </p:nvGraphicFramePr>
        <p:xfrm>
          <a:off x="753533" y="1325563"/>
          <a:ext cx="10515600" cy="3840480"/>
        </p:xfrm>
        <a:graphic>
          <a:graphicData uri="http://schemas.openxmlformats.org/drawingml/2006/table">
            <a:tbl>
              <a:tblPr firstRow="1" bandRow="1">
                <a:tableStyleId>{2D5ABB26-0587-4C30-8999-92F81FD0307C}</a:tableStyleId>
              </a:tblPr>
              <a:tblGrid>
                <a:gridCol w="1588752">
                  <a:extLst>
                    <a:ext uri="{9D8B030D-6E8A-4147-A177-3AD203B41FA5}">
                      <a16:colId xmlns:a16="http://schemas.microsoft.com/office/drawing/2014/main" val="1524927852"/>
                    </a:ext>
                  </a:extLst>
                </a:gridCol>
                <a:gridCol w="2777067">
                  <a:extLst>
                    <a:ext uri="{9D8B030D-6E8A-4147-A177-3AD203B41FA5}">
                      <a16:colId xmlns:a16="http://schemas.microsoft.com/office/drawing/2014/main" val="1432199566"/>
                    </a:ext>
                  </a:extLst>
                </a:gridCol>
                <a:gridCol w="6149781">
                  <a:extLst>
                    <a:ext uri="{9D8B030D-6E8A-4147-A177-3AD203B41FA5}">
                      <a16:colId xmlns:a16="http://schemas.microsoft.com/office/drawing/2014/main" val="2868729337"/>
                    </a:ext>
                  </a:extLst>
                </a:gridCol>
              </a:tblGrid>
              <a:tr h="370840">
                <a:tc>
                  <a:txBody>
                    <a:bodyPr/>
                    <a:lstStyle/>
                    <a:p>
                      <a:r>
                        <a:rPr lang="en-US" sz="3000" b="1" u="sng" dirty="0"/>
                        <a:t>Time</a:t>
                      </a:r>
                    </a:p>
                  </a:txBody>
                  <a:tcPr/>
                </a:tc>
                <a:tc>
                  <a:txBody>
                    <a:bodyPr/>
                    <a:lstStyle/>
                    <a:p>
                      <a:r>
                        <a:rPr lang="en-US" sz="3000" b="1" u="sng" dirty="0"/>
                        <a:t>Length</a:t>
                      </a:r>
                    </a:p>
                  </a:txBody>
                  <a:tcPr/>
                </a:tc>
                <a:tc>
                  <a:txBody>
                    <a:bodyPr/>
                    <a:lstStyle/>
                    <a:p>
                      <a:r>
                        <a:rPr lang="en-US" sz="3000" b="1" u="sng" dirty="0"/>
                        <a:t>Activity</a:t>
                      </a:r>
                    </a:p>
                  </a:txBody>
                  <a:tcPr/>
                </a:tc>
                <a:extLst>
                  <a:ext uri="{0D108BD9-81ED-4DB2-BD59-A6C34878D82A}">
                    <a16:rowId xmlns:a16="http://schemas.microsoft.com/office/drawing/2014/main" val="2398274764"/>
                  </a:ext>
                </a:extLst>
              </a:tr>
              <a:tr h="370840">
                <a:tc>
                  <a:txBody>
                    <a:bodyPr/>
                    <a:lstStyle/>
                    <a:p>
                      <a:r>
                        <a:rPr lang="en-US" sz="3000" b="1" dirty="0"/>
                        <a:t>9:00</a:t>
                      </a:r>
                    </a:p>
                  </a:txBody>
                  <a:tcPr/>
                </a:tc>
                <a:tc>
                  <a:txBody>
                    <a:bodyPr/>
                    <a:lstStyle/>
                    <a:p>
                      <a:r>
                        <a:rPr lang="en-US" sz="3000" b="1" i="0" dirty="0"/>
                        <a:t>25 min</a:t>
                      </a:r>
                    </a:p>
                  </a:txBody>
                  <a:tcPr/>
                </a:tc>
                <a:tc>
                  <a:txBody>
                    <a:bodyPr/>
                    <a:lstStyle/>
                    <a:p>
                      <a:r>
                        <a:rPr lang="en-US" sz="3000" b="1" i="0" dirty="0"/>
                        <a:t>Video – Clean Water Act and TMDLs</a:t>
                      </a:r>
                    </a:p>
                  </a:txBody>
                  <a:tcPr/>
                </a:tc>
                <a:extLst>
                  <a:ext uri="{0D108BD9-81ED-4DB2-BD59-A6C34878D82A}">
                    <a16:rowId xmlns:a16="http://schemas.microsoft.com/office/drawing/2014/main" val="1534362251"/>
                  </a:ext>
                </a:extLst>
              </a:tr>
              <a:tr h="370840">
                <a:tc>
                  <a:txBody>
                    <a:bodyPr/>
                    <a:lstStyle/>
                    <a:p>
                      <a:r>
                        <a:rPr lang="en-US" sz="3000" b="1" dirty="0"/>
                        <a:t>9:25</a:t>
                      </a:r>
                    </a:p>
                  </a:txBody>
                  <a:tcPr/>
                </a:tc>
                <a:tc>
                  <a:txBody>
                    <a:bodyPr/>
                    <a:lstStyle/>
                    <a:p>
                      <a:r>
                        <a:rPr lang="en-US" sz="3000" b="1" dirty="0"/>
                        <a:t>55 min</a:t>
                      </a:r>
                    </a:p>
                  </a:txBody>
                  <a:tcPr/>
                </a:tc>
                <a:tc>
                  <a:txBody>
                    <a:bodyPr/>
                    <a:lstStyle/>
                    <a:p>
                      <a:r>
                        <a:rPr lang="en-US" sz="3000" b="1" dirty="0"/>
                        <a:t>Procedure comparison</a:t>
                      </a:r>
                    </a:p>
                  </a:txBody>
                  <a:tcPr/>
                </a:tc>
                <a:extLst>
                  <a:ext uri="{0D108BD9-81ED-4DB2-BD59-A6C34878D82A}">
                    <a16:rowId xmlns:a16="http://schemas.microsoft.com/office/drawing/2014/main" val="2014844016"/>
                  </a:ext>
                </a:extLst>
              </a:tr>
              <a:tr h="370840">
                <a:tc>
                  <a:txBody>
                    <a:bodyPr/>
                    <a:lstStyle/>
                    <a:p>
                      <a:r>
                        <a:rPr lang="en-US" sz="3000" b="1" dirty="0"/>
                        <a:t>10:20</a:t>
                      </a:r>
                    </a:p>
                  </a:txBody>
                  <a:tcPr/>
                </a:tc>
                <a:tc>
                  <a:txBody>
                    <a:bodyPr/>
                    <a:lstStyle/>
                    <a:p>
                      <a:r>
                        <a:rPr lang="en-US" sz="3000" b="1" dirty="0"/>
                        <a:t>15 min</a:t>
                      </a:r>
                    </a:p>
                  </a:txBody>
                  <a:tcPr/>
                </a:tc>
                <a:tc>
                  <a:txBody>
                    <a:bodyPr/>
                    <a:lstStyle/>
                    <a:p>
                      <a:r>
                        <a:rPr lang="en-US" sz="3000" b="1" dirty="0"/>
                        <a:t>Analytical Labs</a:t>
                      </a:r>
                    </a:p>
                  </a:txBody>
                  <a:tcPr/>
                </a:tc>
                <a:extLst>
                  <a:ext uri="{0D108BD9-81ED-4DB2-BD59-A6C34878D82A}">
                    <a16:rowId xmlns:a16="http://schemas.microsoft.com/office/drawing/2014/main" val="466795420"/>
                  </a:ext>
                </a:extLst>
              </a:tr>
              <a:tr h="370840">
                <a:tc>
                  <a:txBody>
                    <a:bodyPr/>
                    <a:lstStyle/>
                    <a:p>
                      <a:r>
                        <a:rPr lang="en-US" sz="3000" b="0" i="1" dirty="0"/>
                        <a:t>10:35</a:t>
                      </a:r>
                    </a:p>
                  </a:txBody>
                  <a:tcPr/>
                </a:tc>
                <a:tc>
                  <a:txBody>
                    <a:bodyPr/>
                    <a:lstStyle/>
                    <a:p>
                      <a:r>
                        <a:rPr lang="en-US" sz="3000" b="0" i="1" dirty="0"/>
                        <a:t>15 min</a:t>
                      </a:r>
                    </a:p>
                  </a:txBody>
                  <a:tcPr/>
                </a:tc>
                <a:tc>
                  <a:txBody>
                    <a:bodyPr/>
                    <a:lstStyle/>
                    <a:p>
                      <a:r>
                        <a:rPr lang="en-US" sz="3000" b="0" i="1" dirty="0"/>
                        <a:t>BREAK</a:t>
                      </a:r>
                    </a:p>
                  </a:txBody>
                  <a:tcPr/>
                </a:tc>
                <a:extLst>
                  <a:ext uri="{0D108BD9-81ED-4DB2-BD59-A6C34878D82A}">
                    <a16:rowId xmlns:a16="http://schemas.microsoft.com/office/drawing/2014/main" val="2644519434"/>
                  </a:ext>
                </a:extLst>
              </a:tr>
              <a:tr h="370840">
                <a:tc>
                  <a:txBody>
                    <a:bodyPr/>
                    <a:lstStyle/>
                    <a:p>
                      <a:r>
                        <a:rPr lang="en-US" sz="3000" b="1" dirty="0"/>
                        <a:t>10:50</a:t>
                      </a:r>
                    </a:p>
                  </a:txBody>
                  <a:tcPr/>
                </a:tc>
                <a:tc>
                  <a:txBody>
                    <a:bodyPr/>
                    <a:lstStyle/>
                    <a:p>
                      <a:r>
                        <a:rPr lang="en-US" sz="3000" b="1" dirty="0"/>
                        <a:t>1 hour, 30 min</a:t>
                      </a:r>
                    </a:p>
                  </a:txBody>
                  <a:tcPr/>
                </a:tc>
                <a:tc>
                  <a:txBody>
                    <a:bodyPr/>
                    <a:lstStyle/>
                    <a:p>
                      <a:r>
                        <a:rPr lang="en-US" sz="3000" b="1" dirty="0"/>
                        <a:t>Field trip to Analytical Lab</a:t>
                      </a:r>
                    </a:p>
                  </a:txBody>
                  <a:tcPr/>
                </a:tc>
                <a:extLst>
                  <a:ext uri="{0D108BD9-81ED-4DB2-BD59-A6C34878D82A}">
                    <a16:rowId xmlns:a16="http://schemas.microsoft.com/office/drawing/2014/main" val="3734918781"/>
                  </a:ext>
                </a:extLst>
              </a:tr>
              <a:tr h="370840">
                <a:tc>
                  <a:txBody>
                    <a:bodyPr/>
                    <a:lstStyle/>
                    <a:p>
                      <a:r>
                        <a:rPr lang="en-US" sz="3000" b="1" dirty="0"/>
                        <a:t>12:20</a:t>
                      </a:r>
                    </a:p>
                  </a:txBody>
                  <a:tcPr/>
                </a:tc>
                <a:tc>
                  <a:txBody>
                    <a:bodyPr/>
                    <a:lstStyle/>
                    <a:p>
                      <a:r>
                        <a:rPr lang="en-US" sz="3000" b="1" dirty="0"/>
                        <a:t>10 min</a:t>
                      </a:r>
                    </a:p>
                  </a:txBody>
                  <a:tcPr/>
                </a:tc>
                <a:tc>
                  <a:txBody>
                    <a:bodyPr/>
                    <a:lstStyle/>
                    <a:p>
                      <a:r>
                        <a:rPr lang="en-US" sz="3000" b="1" dirty="0"/>
                        <a:t>Closing Activity</a:t>
                      </a:r>
                    </a:p>
                  </a:txBody>
                  <a:tcPr/>
                </a:tc>
                <a:extLst>
                  <a:ext uri="{0D108BD9-81ED-4DB2-BD59-A6C34878D82A}">
                    <a16:rowId xmlns:a16="http://schemas.microsoft.com/office/drawing/2014/main" val="1545067471"/>
                  </a:ext>
                </a:extLst>
              </a:tr>
            </a:tbl>
          </a:graphicData>
        </a:graphic>
      </p:graphicFrame>
    </p:spTree>
    <p:extLst>
      <p:ext uri="{BB962C8B-B14F-4D97-AF65-F5344CB8AC3E}">
        <p14:creationId xmlns:p14="http://schemas.microsoft.com/office/powerpoint/2010/main" val="373221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p:txBody>
          <a:bodyPr/>
          <a:lstStyle/>
          <a:p>
            <a:r>
              <a:rPr lang="en-US" b="1" dirty="0"/>
              <a:t>Now, let’s practice! </a:t>
            </a:r>
          </a:p>
        </p:txBody>
      </p:sp>
      <p:sp>
        <p:nvSpPr>
          <p:cNvPr id="6" name="Content Placeholder 5">
            <a:extLst>
              <a:ext uri="{FF2B5EF4-FFF2-40B4-BE49-F238E27FC236}">
                <a16:creationId xmlns:a16="http://schemas.microsoft.com/office/drawing/2014/main" id="{FDEEA843-86D4-5341-9C9C-FCD055E63934}"/>
              </a:ext>
            </a:extLst>
          </p:cNvPr>
          <p:cNvSpPr>
            <a:spLocks noGrp="1"/>
          </p:cNvSpPr>
          <p:nvPr>
            <p:ph idx="1"/>
          </p:nvPr>
        </p:nvSpPr>
        <p:spPr>
          <a:xfrm>
            <a:off x="838200" y="1690688"/>
            <a:ext cx="10515600" cy="4351338"/>
          </a:xfrm>
        </p:spPr>
        <p:txBody>
          <a:bodyPr/>
          <a:lstStyle/>
          <a:p>
            <a:r>
              <a:rPr lang="en-US" dirty="0"/>
              <a:t>Open the Excel file that the instructor sent you. </a:t>
            </a:r>
          </a:p>
          <a:p>
            <a:r>
              <a:rPr lang="en-US" dirty="0"/>
              <a:t>We will run through 1-2 examples together of how to:</a:t>
            </a:r>
          </a:p>
          <a:p>
            <a:pPr lvl="1"/>
            <a:r>
              <a:rPr lang="en-US" dirty="0"/>
              <a:t>Graph a scatter plot</a:t>
            </a:r>
          </a:p>
          <a:p>
            <a:pPr lvl="1"/>
            <a:r>
              <a:rPr lang="en-US" dirty="0"/>
              <a:t>Add a trendline</a:t>
            </a:r>
          </a:p>
          <a:p>
            <a:pPr lvl="1"/>
            <a:r>
              <a:rPr lang="en-US" dirty="0"/>
              <a:t>Add the R</a:t>
            </a:r>
            <a:r>
              <a:rPr lang="en-US" baseline="30000" dirty="0"/>
              <a:t>2 </a:t>
            </a:r>
            <a:r>
              <a:rPr lang="en-US" dirty="0"/>
              <a:t>value</a:t>
            </a:r>
          </a:p>
          <a:p>
            <a:r>
              <a:rPr lang="en-US" dirty="0"/>
              <a:t>You will then create your own graphs comparing nitrate and phosphorus concentrations from the Hach Colorimeter (non-professional) and the Analytical Lab (professional lab).</a:t>
            </a:r>
          </a:p>
          <a:p>
            <a:r>
              <a:rPr lang="en-US" dirty="0"/>
              <a:t>Create the graph son your Excel sheet, but answer the associated questions on your worksheet. </a:t>
            </a:r>
          </a:p>
        </p:txBody>
      </p:sp>
    </p:spTree>
    <p:extLst>
      <p:ext uri="{BB962C8B-B14F-4D97-AF65-F5344CB8AC3E}">
        <p14:creationId xmlns:p14="http://schemas.microsoft.com/office/powerpoint/2010/main" val="1455407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FB7C-04A5-C043-8E3E-154065680B24}"/>
              </a:ext>
            </a:extLst>
          </p:cNvPr>
          <p:cNvSpPr>
            <a:spLocks noGrp="1"/>
          </p:cNvSpPr>
          <p:nvPr>
            <p:ph type="title"/>
          </p:nvPr>
        </p:nvSpPr>
        <p:spPr/>
        <p:txBody>
          <a:bodyPr/>
          <a:lstStyle/>
          <a:p>
            <a:r>
              <a:rPr lang="en-US" b="1" dirty="0"/>
              <a:t>Graphing activity! </a:t>
            </a:r>
          </a:p>
        </p:txBody>
      </p:sp>
      <p:sp>
        <p:nvSpPr>
          <p:cNvPr id="3" name="Content Placeholder 2">
            <a:extLst>
              <a:ext uri="{FF2B5EF4-FFF2-40B4-BE49-F238E27FC236}">
                <a16:creationId xmlns:a16="http://schemas.microsoft.com/office/drawing/2014/main" id="{5579D49F-28C7-2F49-BD76-89701550D670}"/>
              </a:ext>
            </a:extLst>
          </p:cNvPr>
          <p:cNvSpPr>
            <a:spLocks noGrp="1"/>
          </p:cNvSpPr>
          <p:nvPr>
            <p:ph idx="1"/>
          </p:nvPr>
        </p:nvSpPr>
        <p:spPr/>
        <p:txBody>
          <a:bodyPr/>
          <a:lstStyle/>
          <a:p>
            <a:r>
              <a:rPr lang="en-US" dirty="0"/>
              <a:t>Once you have completed graphs on Sheet 3 (Nitrate) and Sheet 4  (phosphorus), don’t forget to answer the final questions on your lesson worksheet. </a:t>
            </a:r>
          </a:p>
        </p:txBody>
      </p:sp>
    </p:spTree>
    <p:extLst>
      <p:ext uri="{BB962C8B-B14F-4D97-AF65-F5344CB8AC3E}">
        <p14:creationId xmlns:p14="http://schemas.microsoft.com/office/powerpoint/2010/main" val="217436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FB7C-04A5-C043-8E3E-154065680B24}"/>
              </a:ext>
            </a:extLst>
          </p:cNvPr>
          <p:cNvSpPr>
            <a:spLocks noGrp="1"/>
          </p:cNvSpPr>
          <p:nvPr>
            <p:ph type="title"/>
          </p:nvPr>
        </p:nvSpPr>
        <p:spPr/>
        <p:txBody>
          <a:bodyPr/>
          <a:lstStyle/>
          <a:p>
            <a:r>
              <a:rPr lang="en-US" b="1" dirty="0"/>
              <a:t>Final Questions for Graphing Activity</a:t>
            </a:r>
          </a:p>
        </p:txBody>
      </p:sp>
      <p:sp>
        <p:nvSpPr>
          <p:cNvPr id="3" name="Content Placeholder 2">
            <a:extLst>
              <a:ext uri="{FF2B5EF4-FFF2-40B4-BE49-F238E27FC236}">
                <a16:creationId xmlns:a16="http://schemas.microsoft.com/office/drawing/2014/main" id="{5579D49F-28C7-2F49-BD76-89701550D670}"/>
              </a:ext>
            </a:extLst>
          </p:cNvPr>
          <p:cNvSpPr>
            <a:spLocks noGrp="1"/>
          </p:cNvSpPr>
          <p:nvPr>
            <p:ph idx="1"/>
          </p:nvPr>
        </p:nvSpPr>
        <p:spPr/>
        <p:txBody>
          <a:bodyPr/>
          <a:lstStyle/>
          <a:p>
            <a:r>
              <a:rPr lang="en-US" dirty="0"/>
              <a:t>In your own words, how did the Hach Colorimeter measurements compare to the Analytical Lab measurements for nitrate? What about for phosphorus?  </a:t>
            </a:r>
          </a:p>
          <a:p>
            <a:r>
              <a:rPr lang="en-US" dirty="0"/>
              <a:t>If you owned a paper mill and the stream by your factor was being tested for water quality, would you want the EPA to use the Hach Colorimeter test or the Analytical Lab to test for nutrient concentrations? Why?</a:t>
            </a:r>
          </a:p>
        </p:txBody>
      </p:sp>
    </p:spTree>
    <p:extLst>
      <p:ext uri="{BB962C8B-B14F-4D97-AF65-F5344CB8AC3E}">
        <p14:creationId xmlns:p14="http://schemas.microsoft.com/office/powerpoint/2010/main" val="81931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p:txBody>
          <a:bodyPr/>
          <a:lstStyle/>
          <a:p>
            <a:r>
              <a:rPr lang="en-US" b="1" dirty="0"/>
              <a:t>What is an analytical laboratory?</a:t>
            </a:r>
          </a:p>
        </p:txBody>
      </p:sp>
      <p:sp>
        <p:nvSpPr>
          <p:cNvPr id="3" name="Content Placeholder 2">
            <a:extLst>
              <a:ext uri="{FF2B5EF4-FFF2-40B4-BE49-F238E27FC236}">
                <a16:creationId xmlns:a16="http://schemas.microsoft.com/office/drawing/2014/main" id="{EE9F3B0E-A9A7-5A47-BF8C-CBA0752F7401}"/>
              </a:ext>
            </a:extLst>
          </p:cNvPr>
          <p:cNvSpPr>
            <a:spLocks noGrp="1"/>
          </p:cNvSpPr>
          <p:nvPr>
            <p:ph idx="1"/>
          </p:nvPr>
        </p:nvSpPr>
        <p:spPr/>
        <p:txBody>
          <a:bodyPr/>
          <a:lstStyle/>
          <a:p>
            <a:pPr marL="0" indent="0">
              <a:buNone/>
            </a:pPr>
            <a:r>
              <a:rPr lang="en-US" dirty="0"/>
              <a:t>Analytical laboratories offer professional services that classify, assay and/or analyze chemical, material, biological, geological and environmental samples.</a:t>
            </a:r>
          </a:p>
        </p:txBody>
      </p:sp>
      <p:pic>
        <p:nvPicPr>
          <p:cNvPr id="1026" name="Picture 2">
            <a:extLst>
              <a:ext uri="{FF2B5EF4-FFF2-40B4-BE49-F238E27FC236}">
                <a16:creationId xmlns:a16="http://schemas.microsoft.com/office/drawing/2014/main" id="{BD82E02D-086C-F641-9E91-561508A4C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77" y="3429000"/>
            <a:ext cx="3652157" cy="243477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19B2D59-5A24-994A-AE3B-80831FD37919}"/>
              </a:ext>
            </a:extLst>
          </p:cNvPr>
          <p:cNvSpPr txBox="1"/>
          <p:nvPr/>
        </p:nvSpPr>
        <p:spPr>
          <a:xfrm>
            <a:off x="3726441" y="5871150"/>
            <a:ext cx="2369559" cy="461665"/>
          </a:xfrm>
          <a:prstGeom prst="rect">
            <a:avLst/>
          </a:prstGeom>
          <a:noFill/>
        </p:spPr>
        <p:txBody>
          <a:bodyPr wrap="none" rtlCol="0">
            <a:spAutoFit/>
          </a:bodyPr>
          <a:lstStyle/>
          <a:p>
            <a:r>
              <a:rPr lang="en-US" sz="800" dirty="0"/>
              <a:t>Photo credit: </a:t>
            </a:r>
          </a:p>
          <a:p>
            <a:r>
              <a:rPr lang="en-US" sz="800" dirty="0"/>
              <a:t>Photographer Daniel </a:t>
            </a:r>
            <a:r>
              <a:rPr lang="en-US" sz="800" dirty="0" err="1"/>
              <a:t>SoneNational</a:t>
            </a:r>
            <a:r>
              <a:rPr lang="en-US" sz="800" dirty="0"/>
              <a:t> Cancer Institute, </a:t>
            </a:r>
          </a:p>
          <a:p>
            <a:r>
              <a:rPr lang="en-US" sz="800" dirty="0"/>
              <a:t>Public domain, via Wikimedia Commons</a:t>
            </a:r>
          </a:p>
        </p:txBody>
      </p:sp>
    </p:spTree>
    <p:extLst>
      <p:ext uri="{BB962C8B-B14F-4D97-AF65-F5344CB8AC3E}">
        <p14:creationId xmlns:p14="http://schemas.microsoft.com/office/powerpoint/2010/main" val="162068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p:txBody>
          <a:bodyPr/>
          <a:lstStyle/>
          <a:p>
            <a:r>
              <a:rPr lang="en-US" b="1" dirty="0"/>
              <a:t>What kinds of samples to analytical laboratories analyze?</a:t>
            </a:r>
          </a:p>
        </p:txBody>
      </p:sp>
      <p:sp>
        <p:nvSpPr>
          <p:cNvPr id="5" name="Rectangle 4">
            <a:extLst>
              <a:ext uri="{FF2B5EF4-FFF2-40B4-BE49-F238E27FC236}">
                <a16:creationId xmlns:a16="http://schemas.microsoft.com/office/drawing/2014/main" id="{19F2D150-9593-7044-8730-3BEC97E701B5}"/>
              </a:ext>
            </a:extLst>
          </p:cNvPr>
          <p:cNvSpPr/>
          <p:nvPr/>
        </p:nvSpPr>
        <p:spPr>
          <a:xfrm>
            <a:off x="9921378" y="6311900"/>
            <a:ext cx="2270622" cy="369332"/>
          </a:xfrm>
          <a:prstGeom prst="rect">
            <a:avLst/>
          </a:prstGeom>
        </p:spPr>
        <p:txBody>
          <a:bodyPr wrap="none">
            <a:spAutoFit/>
          </a:bodyPr>
          <a:lstStyle/>
          <a:p>
            <a:r>
              <a:rPr lang="en-US" dirty="0"/>
              <a:t>/</a:t>
            </a:r>
            <a:r>
              <a:rPr lang="en-US" dirty="0" err="1"/>
              <a:t>www.globalspec.com</a:t>
            </a:r>
            <a:endParaRPr lang="en-US" dirty="0"/>
          </a:p>
        </p:txBody>
      </p:sp>
      <p:sp>
        <p:nvSpPr>
          <p:cNvPr id="7" name="Content Placeholder 6">
            <a:extLst>
              <a:ext uri="{FF2B5EF4-FFF2-40B4-BE49-F238E27FC236}">
                <a16:creationId xmlns:a16="http://schemas.microsoft.com/office/drawing/2014/main" id="{D5235E9C-A920-7F43-B48D-984821C9B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5111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p:txBody>
          <a:bodyPr/>
          <a:lstStyle/>
          <a:p>
            <a:r>
              <a:rPr lang="en-US" b="1" dirty="0"/>
              <a:t>What kinds of samples to analytical laboratories analyze?</a:t>
            </a:r>
          </a:p>
        </p:txBody>
      </p:sp>
      <p:sp>
        <p:nvSpPr>
          <p:cNvPr id="3" name="Content Placeholder 2">
            <a:extLst>
              <a:ext uri="{FF2B5EF4-FFF2-40B4-BE49-F238E27FC236}">
                <a16:creationId xmlns:a16="http://schemas.microsoft.com/office/drawing/2014/main" id="{EE9F3B0E-A9A7-5A47-BF8C-CBA0752F7401}"/>
              </a:ext>
            </a:extLst>
          </p:cNvPr>
          <p:cNvSpPr>
            <a:spLocks noGrp="1"/>
          </p:cNvSpPr>
          <p:nvPr>
            <p:ph idx="1"/>
          </p:nvPr>
        </p:nvSpPr>
        <p:spPr/>
        <p:txBody>
          <a:bodyPr>
            <a:normAutofit lnSpcReduction="10000"/>
          </a:bodyPr>
          <a:lstStyle/>
          <a:p>
            <a:pPr fontAlgn="base"/>
            <a:r>
              <a:rPr lang="en-US" dirty="0"/>
              <a:t>Bioanalytical (Assays, Drug Discovery)</a:t>
            </a:r>
          </a:p>
          <a:p>
            <a:pPr fontAlgn="base"/>
            <a:r>
              <a:rPr lang="en-US" dirty="0"/>
              <a:t>Food and Beverage Testing</a:t>
            </a:r>
          </a:p>
          <a:p>
            <a:pPr fontAlgn="base"/>
            <a:r>
              <a:rPr lang="en-US" dirty="0"/>
              <a:t>Cleanliness Monitoring/Testing</a:t>
            </a:r>
          </a:p>
          <a:p>
            <a:pPr fontAlgn="base"/>
            <a:r>
              <a:rPr lang="en-US" dirty="0"/>
              <a:t>Environmental Testing and Analysis Services</a:t>
            </a:r>
          </a:p>
          <a:p>
            <a:pPr fontAlgn="base"/>
            <a:r>
              <a:rPr lang="en-US" dirty="0"/>
              <a:t>Failure Analysis</a:t>
            </a:r>
          </a:p>
          <a:p>
            <a:pPr fontAlgn="base"/>
            <a:r>
              <a:rPr lang="en-US" dirty="0"/>
              <a:t>Industrial Hygiene Services</a:t>
            </a:r>
          </a:p>
          <a:p>
            <a:pPr fontAlgn="base"/>
            <a:r>
              <a:rPr lang="en-US" dirty="0"/>
              <a:t>Stack Emissions/Opacity Testing</a:t>
            </a:r>
          </a:p>
          <a:p>
            <a:pPr fontAlgn="base"/>
            <a:r>
              <a:rPr lang="en-US" dirty="0"/>
              <a:t>Water Quality Monitoring Standards Testing/Certification</a:t>
            </a:r>
          </a:p>
          <a:p>
            <a:pPr fontAlgn="base"/>
            <a:r>
              <a:rPr lang="en-US" dirty="0"/>
              <a:t>Toxicity/ Reactivity Testing</a:t>
            </a:r>
          </a:p>
        </p:txBody>
      </p:sp>
      <p:sp>
        <p:nvSpPr>
          <p:cNvPr id="5" name="Rectangle 4">
            <a:extLst>
              <a:ext uri="{FF2B5EF4-FFF2-40B4-BE49-F238E27FC236}">
                <a16:creationId xmlns:a16="http://schemas.microsoft.com/office/drawing/2014/main" id="{19F2D150-9593-7044-8730-3BEC97E701B5}"/>
              </a:ext>
            </a:extLst>
          </p:cNvPr>
          <p:cNvSpPr/>
          <p:nvPr/>
        </p:nvSpPr>
        <p:spPr>
          <a:xfrm>
            <a:off x="9921378" y="6311900"/>
            <a:ext cx="2270622" cy="369332"/>
          </a:xfrm>
          <a:prstGeom prst="rect">
            <a:avLst/>
          </a:prstGeom>
        </p:spPr>
        <p:txBody>
          <a:bodyPr wrap="none">
            <a:spAutoFit/>
          </a:bodyPr>
          <a:lstStyle/>
          <a:p>
            <a:r>
              <a:rPr lang="en-US" dirty="0"/>
              <a:t>/</a:t>
            </a:r>
            <a:r>
              <a:rPr lang="en-US" dirty="0" err="1"/>
              <a:t>www.globalspec.com</a:t>
            </a:r>
            <a:endParaRPr lang="en-US" dirty="0"/>
          </a:p>
        </p:txBody>
      </p:sp>
    </p:spTree>
    <p:extLst>
      <p:ext uri="{BB962C8B-B14F-4D97-AF65-F5344CB8AC3E}">
        <p14:creationId xmlns:p14="http://schemas.microsoft.com/office/powerpoint/2010/main" val="1993652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p:txBody>
          <a:bodyPr/>
          <a:lstStyle/>
          <a:p>
            <a:r>
              <a:rPr lang="en-US" b="1" dirty="0"/>
              <a:t>What kinds of samples to analytical laboratories analyze?</a:t>
            </a:r>
          </a:p>
        </p:txBody>
      </p:sp>
      <p:sp>
        <p:nvSpPr>
          <p:cNvPr id="3" name="Content Placeholder 2">
            <a:extLst>
              <a:ext uri="{FF2B5EF4-FFF2-40B4-BE49-F238E27FC236}">
                <a16:creationId xmlns:a16="http://schemas.microsoft.com/office/drawing/2014/main" id="{EE9F3B0E-A9A7-5A47-BF8C-CBA0752F7401}"/>
              </a:ext>
            </a:extLst>
          </p:cNvPr>
          <p:cNvSpPr>
            <a:spLocks noGrp="1"/>
          </p:cNvSpPr>
          <p:nvPr>
            <p:ph idx="1"/>
          </p:nvPr>
        </p:nvSpPr>
        <p:spPr/>
        <p:txBody>
          <a:bodyPr>
            <a:normAutofit lnSpcReduction="10000"/>
          </a:bodyPr>
          <a:lstStyle/>
          <a:p>
            <a:pPr fontAlgn="base"/>
            <a:r>
              <a:rPr lang="en-US" dirty="0"/>
              <a:t>Bioanalytical (Assays, Drug Discovery)</a:t>
            </a:r>
          </a:p>
          <a:p>
            <a:pPr fontAlgn="base"/>
            <a:r>
              <a:rPr lang="en-US" dirty="0"/>
              <a:t>Food and Beverage Testing</a:t>
            </a:r>
          </a:p>
          <a:p>
            <a:pPr fontAlgn="base"/>
            <a:r>
              <a:rPr lang="en-US" dirty="0"/>
              <a:t>Cleanliness Monitoring/Testing</a:t>
            </a:r>
          </a:p>
          <a:p>
            <a:pPr fontAlgn="base"/>
            <a:r>
              <a:rPr lang="en-US" dirty="0">
                <a:highlight>
                  <a:srgbClr val="FFFF00"/>
                </a:highlight>
              </a:rPr>
              <a:t>Environmental Testing and Analysis Services</a:t>
            </a:r>
          </a:p>
          <a:p>
            <a:pPr fontAlgn="base"/>
            <a:r>
              <a:rPr lang="en-US" dirty="0"/>
              <a:t>Failure Analysis</a:t>
            </a:r>
          </a:p>
          <a:p>
            <a:pPr fontAlgn="base"/>
            <a:r>
              <a:rPr lang="en-US" dirty="0"/>
              <a:t>Industrial Hygiene Services</a:t>
            </a:r>
          </a:p>
          <a:p>
            <a:pPr fontAlgn="base"/>
            <a:r>
              <a:rPr lang="en-US" dirty="0"/>
              <a:t>Stack Emissions/Opacity Testing</a:t>
            </a:r>
          </a:p>
          <a:p>
            <a:pPr fontAlgn="base"/>
            <a:r>
              <a:rPr lang="en-US" dirty="0">
                <a:highlight>
                  <a:srgbClr val="FFFF00"/>
                </a:highlight>
              </a:rPr>
              <a:t>Water Quality Monitoring Standards Testing/Certification</a:t>
            </a:r>
          </a:p>
          <a:p>
            <a:pPr fontAlgn="base"/>
            <a:r>
              <a:rPr lang="en-US" dirty="0"/>
              <a:t>Toxicity/ Reactivity Testing</a:t>
            </a:r>
          </a:p>
        </p:txBody>
      </p:sp>
      <p:sp>
        <p:nvSpPr>
          <p:cNvPr id="5" name="Rectangle 4">
            <a:extLst>
              <a:ext uri="{FF2B5EF4-FFF2-40B4-BE49-F238E27FC236}">
                <a16:creationId xmlns:a16="http://schemas.microsoft.com/office/drawing/2014/main" id="{19F2D150-9593-7044-8730-3BEC97E701B5}"/>
              </a:ext>
            </a:extLst>
          </p:cNvPr>
          <p:cNvSpPr/>
          <p:nvPr/>
        </p:nvSpPr>
        <p:spPr>
          <a:xfrm>
            <a:off x="9921378" y="6311900"/>
            <a:ext cx="2270622" cy="369332"/>
          </a:xfrm>
          <a:prstGeom prst="rect">
            <a:avLst/>
          </a:prstGeom>
        </p:spPr>
        <p:txBody>
          <a:bodyPr wrap="none">
            <a:spAutoFit/>
          </a:bodyPr>
          <a:lstStyle/>
          <a:p>
            <a:r>
              <a:rPr lang="en-US" dirty="0"/>
              <a:t>/</a:t>
            </a:r>
            <a:r>
              <a:rPr lang="en-US" dirty="0" err="1"/>
              <a:t>www.globalspec.com</a:t>
            </a:r>
            <a:endParaRPr lang="en-US" dirty="0"/>
          </a:p>
        </p:txBody>
      </p:sp>
    </p:spTree>
    <p:extLst>
      <p:ext uri="{BB962C8B-B14F-4D97-AF65-F5344CB8AC3E}">
        <p14:creationId xmlns:p14="http://schemas.microsoft.com/office/powerpoint/2010/main" val="814079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p:txBody>
          <a:bodyPr/>
          <a:lstStyle/>
          <a:p>
            <a:r>
              <a:rPr lang="en-US" b="1" dirty="0"/>
              <a:t>Why are analytical laboratories important?</a:t>
            </a:r>
          </a:p>
        </p:txBody>
      </p:sp>
      <p:sp>
        <p:nvSpPr>
          <p:cNvPr id="3" name="Content Placeholder 2">
            <a:extLst>
              <a:ext uri="{FF2B5EF4-FFF2-40B4-BE49-F238E27FC236}">
                <a16:creationId xmlns:a16="http://schemas.microsoft.com/office/drawing/2014/main" id="{EE9F3B0E-A9A7-5A47-BF8C-CBA0752F7401}"/>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42404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p:txBody>
          <a:bodyPr/>
          <a:lstStyle/>
          <a:p>
            <a:r>
              <a:rPr lang="en-US" b="1" dirty="0"/>
              <a:t>Why are analytical laboratories important?</a:t>
            </a:r>
          </a:p>
        </p:txBody>
      </p:sp>
      <p:sp>
        <p:nvSpPr>
          <p:cNvPr id="3" name="Content Placeholder 2">
            <a:extLst>
              <a:ext uri="{FF2B5EF4-FFF2-40B4-BE49-F238E27FC236}">
                <a16:creationId xmlns:a16="http://schemas.microsoft.com/office/drawing/2014/main" id="{EE9F3B0E-A9A7-5A47-BF8C-CBA0752F7401}"/>
              </a:ext>
            </a:extLst>
          </p:cNvPr>
          <p:cNvSpPr>
            <a:spLocks noGrp="1"/>
          </p:cNvSpPr>
          <p:nvPr>
            <p:ph idx="1"/>
          </p:nvPr>
        </p:nvSpPr>
        <p:spPr/>
        <p:txBody>
          <a:bodyPr/>
          <a:lstStyle/>
          <a:p>
            <a:r>
              <a:rPr lang="en-US" dirty="0"/>
              <a:t>Many different people, scientists, and companies require </a:t>
            </a:r>
            <a:r>
              <a:rPr lang="en-US" u="sng" dirty="0"/>
              <a:t>accurate</a:t>
            </a:r>
            <a:r>
              <a:rPr lang="en-US" dirty="0"/>
              <a:t> measurements of substances to ensure samples (food, drug, water, environmental etc.) meet certain standards.</a:t>
            </a:r>
          </a:p>
        </p:txBody>
      </p:sp>
    </p:spTree>
    <p:extLst>
      <p:ext uri="{BB962C8B-B14F-4D97-AF65-F5344CB8AC3E}">
        <p14:creationId xmlns:p14="http://schemas.microsoft.com/office/powerpoint/2010/main" val="416913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a:xfrm>
            <a:off x="838200" y="365125"/>
            <a:ext cx="10515600" cy="1325563"/>
          </a:xfrm>
        </p:spPr>
        <p:txBody>
          <a:bodyPr/>
          <a:lstStyle/>
          <a:p>
            <a:r>
              <a:rPr lang="en-US" b="1" dirty="0"/>
              <a:t>Why are analytical laboratories important?</a:t>
            </a:r>
          </a:p>
        </p:txBody>
      </p:sp>
      <p:sp>
        <p:nvSpPr>
          <p:cNvPr id="3" name="Content Placeholder 2">
            <a:extLst>
              <a:ext uri="{FF2B5EF4-FFF2-40B4-BE49-F238E27FC236}">
                <a16:creationId xmlns:a16="http://schemas.microsoft.com/office/drawing/2014/main" id="{EE9F3B0E-A9A7-5A47-BF8C-CBA0752F7401}"/>
              </a:ext>
            </a:extLst>
          </p:cNvPr>
          <p:cNvSpPr>
            <a:spLocks noGrp="1"/>
          </p:cNvSpPr>
          <p:nvPr>
            <p:ph idx="1"/>
          </p:nvPr>
        </p:nvSpPr>
        <p:spPr/>
        <p:txBody>
          <a:bodyPr/>
          <a:lstStyle/>
          <a:p>
            <a:pPr marL="0" indent="0">
              <a:buNone/>
            </a:pPr>
            <a:r>
              <a:rPr lang="en-US" b="1" dirty="0"/>
              <a:t>Accuracy</a:t>
            </a:r>
            <a:r>
              <a:rPr lang="en-US" dirty="0"/>
              <a:t>: how close the measurements are to </a:t>
            </a:r>
            <a:r>
              <a:rPr lang="en-US" i="1" dirty="0"/>
              <a:t>the truth</a:t>
            </a:r>
          </a:p>
          <a:p>
            <a:pPr marL="0" indent="0">
              <a:buNone/>
            </a:pPr>
            <a:r>
              <a:rPr lang="en-US" b="1" dirty="0"/>
              <a:t>Precision</a:t>
            </a:r>
            <a:r>
              <a:rPr lang="en-US" dirty="0"/>
              <a:t>: how close the measurements are </a:t>
            </a:r>
            <a:r>
              <a:rPr lang="en-US" i="1" dirty="0"/>
              <a:t>to each other</a:t>
            </a:r>
          </a:p>
        </p:txBody>
      </p:sp>
      <p:grpSp>
        <p:nvGrpSpPr>
          <p:cNvPr id="12" name="Group 11">
            <a:extLst>
              <a:ext uri="{FF2B5EF4-FFF2-40B4-BE49-F238E27FC236}">
                <a16:creationId xmlns:a16="http://schemas.microsoft.com/office/drawing/2014/main" id="{AA52F4E0-262F-344F-85E2-E035998E0A03}"/>
              </a:ext>
            </a:extLst>
          </p:cNvPr>
          <p:cNvGrpSpPr/>
          <p:nvPr/>
        </p:nvGrpSpPr>
        <p:grpSpPr>
          <a:xfrm>
            <a:off x="846771" y="3485488"/>
            <a:ext cx="2121551" cy="2089375"/>
            <a:chOff x="1277251" y="3467134"/>
            <a:chExt cx="2121551" cy="2089375"/>
          </a:xfrm>
        </p:grpSpPr>
        <p:grpSp>
          <p:nvGrpSpPr>
            <p:cNvPr id="10" name="Group 9">
              <a:extLst>
                <a:ext uri="{FF2B5EF4-FFF2-40B4-BE49-F238E27FC236}">
                  <a16:creationId xmlns:a16="http://schemas.microsoft.com/office/drawing/2014/main" id="{379D7341-F997-7E4A-BE1A-BF22A53DCE47}"/>
                </a:ext>
              </a:extLst>
            </p:cNvPr>
            <p:cNvGrpSpPr/>
            <p:nvPr/>
          </p:nvGrpSpPr>
          <p:grpSpPr>
            <a:xfrm>
              <a:off x="1277251" y="3467134"/>
              <a:ext cx="2121551" cy="2089375"/>
              <a:chOff x="1277257" y="3468915"/>
              <a:chExt cx="2121551" cy="2089375"/>
            </a:xfrm>
          </p:grpSpPr>
          <p:sp>
            <p:nvSpPr>
              <p:cNvPr id="7" name="Oval 6">
                <a:extLst>
                  <a:ext uri="{FF2B5EF4-FFF2-40B4-BE49-F238E27FC236}">
                    <a16:creationId xmlns:a16="http://schemas.microsoft.com/office/drawing/2014/main" id="{F31A28C3-70C9-0B4A-9538-FD884D98AAEA}"/>
                  </a:ext>
                </a:extLst>
              </p:cNvPr>
              <p:cNvSpPr/>
              <p:nvPr/>
            </p:nvSpPr>
            <p:spPr>
              <a:xfrm>
                <a:off x="1277257" y="3468915"/>
                <a:ext cx="2121551" cy="2089375"/>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FCE5A7C0-C02E-7E41-9534-63067B95245C}"/>
                  </a:ext>
                </a:extLst>
              </p:cNvPr>
              <p:cNvSpPr/>
              <p:nvPr/>
            </p:nvSpPr>
            <p:spPr>
              <a:xfrm>
                <a:off x="1466041" y="3654836"/>
                <a:ext cx="1743981" cy="17175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A8E8D287-86EB-AE4F-8083-AC2C29026F6E}"/>
                  </a:ext>
                </a:extLst>
              </p:cNvPr>
              <p:cNvSpPr/>
              <p:nvPr/>
            </p:nvSpPr>
            <p:spPr>
              <a:xfrm>
                <a:off x="1587024" y="3773984"/>
                <a:ext cx="1502013" cy="1479233"/>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FD836303-6678-BB4D-8DAB-81C3086DA467}"/>
                  </a:ext>
                </a:extLst>
              </p:cNvPr>
              <p:cNvSpPr/>
              <p:nvPr/>
            </p:nvSpPr>
            <p:spPr>
              <a:xfrm>
                <a:off x="1771023" y="3955977"/>
                <a:ext cx="1151065" cy="1133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0FA8397-09CC-6C49-8496-114789513360}"/>
                  </a:ext>
                </a:extLst>
              </p:cNvPr>
              <p:cNvSpPr/>
              <p:nvPr/>
            </p:nvSpPr>
            <p:spPr>
              <a:xfrm>
                <a:off x="1911583" y="4085225"/>
                <a:ext cx="869944" cy="856750"/>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Oval 19">
              <a:extLst>
                <a:ext uri="{FF2B5EF4-FFF2-40B4-BE49-F238E27FC236}">
                  <a16:creationId xmlns:a16="http://schemas.microsoft.com/office/drawing/2014/main" id="{C806B403-AC85-E244-AB00-4DE9B03AC1DE}"/>
                </a:ext>
              </a:extLst>
            </p:cNvPr>
            <p:cNvSpPr/>
            <p:nvPr/>
          </p:nvSpPr>
          <p:spPr>
            <a:xfrm>
              <a:off x="2101487" y="4265507"/>
              <a:ext cx="500210" cy="4926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3F251EC5-E826-3A4B-8FB5-7063AFFD7F8F}"/>
                </a:ext>
              </a:extLst>
            </p:cNvPr>
            <p:cNvSpPr/>
            <p:nvPr/>
          </p:nvSpPr>
          <p:spPr>
            <a:xfrm>
              <a:off x="2205117" y="4381712"/>
              <a:ext cx="282864" cy="278574"/>
            </a:xfrm>
            <a:prstGeom prst="ellipse">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E06AF827-31F5-3841-833F-D463BDC41FD4}"/>
              </a:ext>
            </a:extLst>
          </p:cNvPr>
          <p:cNvGrpSpPr/>
          <p:nvPr/>
        </p:nvGrpSpPr>
        <p:grpSpPr>
          <a:xfrm>
            <a:off x="3412348" y="3451965"/>
            <a:ext cx="2121551" cy="2089375"/>
            <a:chOff x="1277251" y="3467134"/>
            <a:chExt cx="2121551" cy="2089375"/>
          </a:xfrm>
        </p:grpSpPr>
        <p:grpSp>
          <p:nvGrpSpPr>
            <p:cNvPr id="31" name="Group 30">
              <a:extLst>
                <a:ext uri="{FF2B5EF4-FFF2-40B4-BE49-F238E27FC236}">
                  <a16:creationId xmlns:a16="http://schemas.microsoft.com/office/drawing/2014/main" id="{2B80FCB0-43BC-6642-9E26-30E9351EBAC8}"/>
                </a:ext>
              </a:extLst>
            </p:cNvPr>
            <p:cNvGrpSpPr/>
            <p:nvPr/>
          </p:nvGrpSpPr>
          <p:grpSpPr>
            <a:xfrm>
              <a:off x="1277251" y="3467134"/>
              <a:ext cx="2121551" cy="2089375"/>
              <a:chOff x="1277257" y="3468915"/>
              <a:chExt cx="2121551" cy="2089375"/>
            </a:xfrm>
          </p:grpSpPr>
          <p:sp>
            <p:nvSpPr>
              <p:cNvPr id="34" name="Oval 33">
                <a:extLst>
                  <a:ext uri="{FF2B5EF4-FFF2-40B4-BE49-F238E27FC236}">
                    <a16:creationId xmlns:a16="http://schemas.microsoft.com/office/drawing/2014/main" id="{F77A89CB-0100-F245-80F8-461404AA7074}"/>
                  </a:ext>
                </a:extLst>
              </p:cNvPr>
              <p:cNvSpPr/>
              <p:nvPr/>
            </p:nvSpPr>
            <p:spPr>
              <a:xfrm>
                <a:off x="1277257" y="3468915"/>
                <a:ext cx="2121551" cy="2089375"/>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FAE02FF6-BE0C-FF4B-BFF2-9789380F0B9F}"/>
                  </a:ext>
                </a:extLst>
              </p:cNvPr>
              <p:cNvSpPr/>
              <p:nvPr/>
            </p:nvSpPr>
            <p:spPr>
              <a:xfrm>
                <a:off x="1466041" y="3654836"/>
                <a:ext cx="1743981" cy="17175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2AA9EC12-793A-ED47-9AAA-117CFABF06FD}"/>
                  </a:ext>
                </a:extLst>
              </p:cNvPr>
              <p:cNvSpPr/>
              <p:nvPr/>
            </p:nvSpPr>
            <p:spPr>
              <a:xfrm>
                <a:off x="1587024" y="3773984"/>
                <a:ext cx="1502013" cy="1479233"/>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3C872143-F149-ED44-9762-D1AFFC5DC4C7}"/>
                  </a:ext>
                </a:extLst>
              </p:cNvPr>
              <p:cNvSpPr/>
              <p:nvPr/>
            </p:nvSpPr>
            <p:spPr>
              <a:xfrm>
                <a:off x="1771023" y="3955977"/>
                <a:ext cx="1151065" cy="1133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B9B949E2-7E82-9A48-BA9D-9E845C42B252}"/>
                  </a:ext>
                </a:extLst>
              </p:cNvPr>
              <p:cNvSpPr/>
              <p:nvPr/>
            </p:nvSpPr>
            <p:spPr>
              <a:xfrm>
                <a:off x="1911583" y="4085225"/>
                <a:ext cx="869944" cy="856750"/>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Oval 31">
              <a:extLst>
                <a:ext uri="{FF2B5EF4-FFF2-40B4-BE49-F238E27FC236}">
                  <a16:creationId xmlns:a16="http://schemas.microsoft.com/office/drawing/2014/main" id="{05F1F32C-641B-E044-9413-306939CA8174}"/>
                </a:ext>
              </a:extLst>
            </p:cNvPr>
            <p:cNvSpPr/>
            <p:nvPr/>
          </p:nvSpPr>
          <p:spPr>
            <a:xfrm>
              <a:off x="2101487" y="4265507"/>
              <a:ext cx="500210" cy="4926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8F5EF916-B3B0-1F4A-96BF-C3652D53523F}"/>
                </a:ext>
              </a:extLst>
            </p:cNvPr>
            <p:cNvSpPr/>
            <p:nvPr/>
          </p:nvSpPr>
          <p:spPr>
            <a:xfrm>
              <a:off x="2205117" y="4381712"/>
              <a:ext cx="282864" cy="278574"/>
            </a:xfrm>
            <a:prstGeom prst="ellipse">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F1C9C78C-E438-9C45-825A-01A9D80BEE7F}"/>
              </a:ext>
            </a:extLst>
          </p:cNvPr>
          <p:cNvGrpSpPr/>
          <p:nvPr/>
        </p:nvGrpSpPr>
        <p:grpSpPr>
          <a:xfrm>
            <a:off x="6136451" y="3451961"/>
            <a:ext cx="2121551" cy="2089375"/>
            <a:chOff x="1277251" y="3467134"/>
            <a:chExt cx="2121551" cy="2089375"/>
          </a:xfrm>
        </p:grpSpPr>
        <p:grpSp>
          <p:nvGrpSpPr>
            <p:cNvPr id="40" name="Group 39">
              <a:extLst>
                <a:ext uri="{FF2B5EF4-FFF2-40B4-BE49-F238E27FC236}">
                  <a16:creationId xmlns:a16="http://schemas.microsoft.com/office/drawing/2014/main" id="{07089E15-247B-C847-B7D7-8524B8E4C200}"/>
                </a:ext>
              </a:extLst>
            </p:cNvPr>
            <p:cNvGrpSpPr/>
            <p:nvPr/>
          </p:nvGrpSpPr>
          <p:grpSpPr>
            <a:xfrm>
              <a:off x="1277251" y="3467134"/>
              <a:ext cx="2121551" cy="2089375"/>
              <a:chOff x="1277257" y="3468915"/>
              <a:chExt cx="2121551" cy="2089375"/>
            </a:xfrm>
          </p:grpSpPr>
          <p:sp>
            <p:nvSpPr>
              <p:cNvPr id="43" name="Oval 42">
                <a:extLst>
                  <a:ext uri="{FF2B5EF4-FFF2-40B4-BE49-F238E27FC236}">
                    <a16:creationId xmlns:a16="http://schemas.microsoft.com/office/drawing/2014/main" id="{677400F1-C53E-494F-B1BE-33DCEFB5C783}"/>
                  </a:ext>
                </a:extLst>
              </p:cNvPr>
              <p:cNvSpPr/>
              <p:nvPr/>
            </p:nvSpPr>
            <p:spPr>
              <a:xfrm>
                <a:off x="1277257" y="3468915"/>
                <a:ext cx="2121551" cy="2089375"/>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32E19F21-35F8-8D45-93EF-72366374704F}"/>
                  </a:ext>
                </a:extLst>
              </p:cNvPr>
              <p:cNvSpPr/>
              <p:nvPr/>
            </p:nvSpPr>
            <p:spPr>
              <a:xfrm>
                <a:off x="1466041" y="3654836"/>
                <a:ext cx="1743981" cy="17175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85231D21-597A-7047-9206-481A27CDB6EC}"/>
                  </a:ext>
                </a:extLst>
              </p:cNvPr>
              <p:cNvSpPr/>
              <p:nvPr/>
            </p:nvSpPr>
            <p:spPr>
              <a:xfrm>
                <a:off x="1587024" y="3773984"/>
                <a:ext cx="1502013" cy="1479233"/>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9E153174-E846-904B-B7D6-511772D5AFF9}"/>
                  </a:ext>
                </a:extLst>
              </p:cNvPr>
              <p:cNvSpPr/>
              <p:nvPr/>
            </p:nvSpPr>
            <p:spPr>
              <a:xfrm>
                <a:off x="1771023" y="3955977"/>
                <a:ext cx="1151065" cy="1133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DFADE5D5-A59A-5C4C-91A1-4E29FCBB5C57}"/>
                  </a:ext>
                </a:extLst>
              </p:cNvPr>
              <p:cNvSpPr/>
              <p:nvPr/>
            </p:nvSpPr>
            <p:spPr>
              <a:xfrm>
                <a:off x="1911583" y="4085225"/>
                <a:ext cx="869944" cy="856750"/>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Oval 40">
              <a:extLst>
                <a:ext uri="{FF2B5EF4-FFF2-40B4-BE49-F238E27FC236}">
                  <a16:creationId xmlns:a16="http://schemas.microsoft.com/office/drawing/2014/main" id="{195188FB-EA81-024A-B9BD-52D91BB01A8E}"/>
                </a:ext>
              </a:extLst>
            </p:cNvPr>
            <p:cNvSpPr/>
            <p:nvPr/>
          </p:nvSpPr>
          <p:spPr>
            <a:xfrm>
              <a:off x="2101487" y="4265507"/>
              <a:ext cx="500210" cy="4926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131711A2-F4FA-FF4D-8803-DC261A390B9B}"/>
                </a:ext>
              </a:extLst>
            </p:cNvPr>
            <p:cNvSpPr/>
            <p:nvPr/>
          </p:nvSpPr>
          <p:spPr>
            <a:xfrm>
              <a:off x="2205117" y="4381712"/>
              <a:ext cx="282864" cy="278574"/>
            </a:xfrm>
            <a:prstGeom prst="ellipse">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23A122B6-28DA-BA43-9908-FBF017C0C15E}"/>
              </a:ext>
            </a:extLst>
          </p:cNvPr>
          <p:cNvGrpSpPr/>
          <p:nvPr/>
        </p:nvGrpSpPr>
        <p:grpSpPr>
          <a:xfrm>
            <a:off x="8760057" y="3451957"/>
            <a:ext cx="2121551" cy="2089375"/>
            <a:chOff x="1277251" y="3467134"/>
            <a:chExt cx="2121551" cy="2089375"/>
          </a:xfrm>
        </p:grpSpPr>
        <p:grpSp>
          <p:nvGrpSpPr>
            <p:cNvPr id="49" name="Group 48">
              <a:extLst>
                <a:ext uri="{FF2B5EF4-FFF2-40B4-BE49-F238E27FC236}">
                  <a16:creationId xmlns:a16="http://schemas.microsoft.com/office/drawing/2014/main" id="{B9589754-E40E-2045-8F8D-236D3FC140C4}"/>
                </a:ext>
              </a:extLst>
            </p:cNvPr>
            <p:cNvGrpSpPr/>
            <p:nvPr/>
          </p:nvGrpSpPr>
          <p:grpSpPr>
            <a:xfrm>
              <a:off x="1277251" y="3467134"/>
              <a:ext cx="2121551" cy="2089375"/>
              <a:chOff x="1277257" y="3468915"/>
              <a:chExt cx="2121551" cy="2089375"/>
            </a:xfrm>
          </p:grpSpPr>
          <p:sp>
            <p:nvSpPr>
              <p:cNvPr id="52" name="Oval 51">
                <a:extLst>
                  <a:ext uri="{FF2B5EF4-FFF2-40B4-BE49-F238E27FC236}">
                    <a16:creationId xmlns:a16="http://schemas.microsoft.com/office/drawing/2014/main" id="{9E92D6EB-603E-0348-84BC-C86584B574B6}"/>
                  </a:ext>
                </a:extLst>
              </p:cNvPr>
              <p:cNvSpPr/>
              <p:nvPr/>
            </p:nvSpPr>
            <p:spPr>
              <a:xfrm>
                <a:off x="1277257" y="3468915"/>
                <a:ext cx="2121551" cy="2089375"/>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CAE110F3-0517-004B-97BB-DE246B53AB9D}"/>
                  </a:ext>
                </a:extLst>
              </p:cNvPr>
              <p:cNvSpPr/>
              <p:nvPr/>
            </p:nvSpPr>
            <p:spPr>
              <a:xfrm>
                <a:off x="1466041" y="3654836"/>
                <a:ext cx="1743981" cy="17175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8552531-FBC4-324C-BD6D-6978FBC65ACF}"/>
                  </a:ext>
                </a:extLst>
              </p:cNvPr>
              <p:cNvSpPr/>
              <p:nvPr/>
            </p:nvSpPr>
            <p:spPr>
              <a:xfrm>
                <a:off x="1587024" y="3773984"/>
                <a:ext cx="1502013" cy="1479233"/>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47917987-5C41-4645-9260-799D0DF5DD43}"/>
                  </a:ext>
                </a:extLst>
              </p:cNvPr>
              <p:cNvSpPr/>
              <p:nvPr/>
            </p:nvSpPr>
            <p:spPr>
              <a:xfrm>
                <a:off x="1771023" y="3955977"/>
                <a:ext cx="1151065" cy="1133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32589703-1363-AC41-959F-970D60C8223C}"/>
                  </a:ext>
                </a:extLst>
              </p:cNvPr>
              <p:cNvSpPr/>
              <p:nvPr/>
            </p:nvSpPr>
            <p:spPr>
              <a:xfrm>
                <a:off x="1911583" y="4085225"/>
                <a:ext cx="869944" cy="856750"/>
              </a:xfrm>
              <a:prstGeom prst="ellipse">
                <a:avLst/>
              </a:prstGeom>
              <a:solidFill>
                <a:schemeClr val="accent2">
                  <a:lumMod val="60000"/>
                  <a:lumOff val="4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Oval 49">
              <a:extLst>
                <a:ext uri="{FF2B5EF4-FFF2-40B4-BE49-F238E27FC236}">
                  <a16:creationId xmlns:a16="http://schemas.microsoft.com/office/drawing/2014/main" id="{9AC5DEE0-A87D-8449-A4E7-37742D2575FB}"/>
                </a:ext>
              </a:extLst>
            </p:cNvPr>
            <p:cNvSpPr/>
            <p:nvPr/>
          </p:nvSpPr>
          <p:spPr>
            <a:xfrm>
              <a:off x="2101487" y="4265507"/>
              <a:ext cx="500210" cy="4926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F5CC04E7-C0B6-D243-82A4-B6A35C46A4F7}"/>
                </a:ext>
              </a:extLst>
            </p:cNvPr>
            <p:cNvSpPr/>
            <p:nvPr/>
          </p:nvSpPr>
          <p:spPr>
            <a:xfrm>
              <a:off x="2205117" y="4381712"/>
              <a:ext cx="282864" cy="278574"/>
            </a:xfrm>
            <a:prstGeom prst="ellipse">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Multiply 56">
            <a:extLst>
              <a:ext uri="{FF2B5EF4-FFF2-40B4-BE49-F238E27FC236}">
                <a16:creationId xmlns:a16="http://schemas.microsoft.com/office/drawing/2014/main" id="{40130DFB-234F-084C-9DB4-E285E7EB14BC}"/>
              </a:ext>
            </a:extLst>
          </p:cNvPr>
          <p:cNvSpPr/>
          <p:nvPr/>
        </p:nvSpPr>
        <p:spPr>
          <a:xfrm>
            <a:off x="1689162" y="4366535"/>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a:extLst>
              <a:ext uri="{FF2B5EF4-FFF2-40B4-BE49-F238E27FC236}">
                <a16:creationId xmlns:a16="http://schemas.microsoft.com/office/drawing/2014/main" id="{7B8F2BBB-A4ED-594F-8223-06810A205B7F}"/>
              </a:ext>
            </a:extLst>
          </p:cNvPr>
          <p:cNvSpPr/>
          <p:nvPr/>
        </p:nvSpPr>
        <p:spPr>
          <a:xfrm>
            <a:off x="1809809" y="4242184"/>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ultiply 58">
            <a:extLst>
              <a:ext uri="{FF2B5EF4-FFF2-40B4-BE49-F238E27FC236}">
                <a16:creationId xmlns:a16="http://schemas.microsoft.com/office/drawing/2014/main" id="{FE45D949-6B84-3544-98BF-0A141DDAD567}"/>
              </a:ext>
            </a:extLst>
          </p:cNvPr>
          <p:cNvSpPr/>
          <p:nvPr/>
        </p:nvSpPr>
        <p:spPr>
          <a:xfrm>
            <a:off x="1821255" y="4479865"/>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Multiply 59">
            <a:extLst>
              <a:ext uri="{FF2B5EF4-FFF2-40B4-BE49-F238E27FC236}">
                <a16:creationId xmlns:a16="http://schemas.microsoft.com/office/drawing/2014/main" id="{C2204E0D-1648-8647-84E5-1493627FB1EB}"/>
              </a:ext>
            </a:extLst>
          </p:cNvPr>
          <p:cNvSpPr/>
          <p:nvPr/>
        </p:nvSpPr>
        <p:spPr>
          <a:xfrm>
            <a:off x="1940107" y="4407021"/>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Multiply 60">
            <a:extLst>
              <a:ext uri="{FF2B5EF4-FFF2-40B4-BE49-F238E27FC236}">
                <a16:creationId xmlns:a16="http://schemas.microsoft.com/office/drawing/2014/main" id="{83096105-654F-1943-B259-C2849176C4B4}"/>
              </a:ext>
            </a:extLst>
          </p:cNvPr>
          <p:cNvSpPr/>
          <p:nvPr/>
        </p:nvSpPr>
        <p:spPr>
          <a:xfrm>
            <a:off x="4284523" y="4033971"/>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ultiply 61">
            <a:extLst>
              <a:ext uri="{FF2B5EF4-FFF2-40B4-BE49-F238E27FC236}">
                <a16:creationId xmlns:a16="http://schemas.microsoft.com/office/drawing/2014/main" id="{56378AA1-9E97-E44F-9C69-8F5DEF6986AE}"/>
              </a:ext>
            </a:extLst>
          </p:cNvPr>
          <p:cNvSpPr/>
          <p:nvPr/>
        </p:nvSpPr>
        <p:spPr>
          <a:xfrm>
            <a:off x="1815464" y="4333216"/>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a:extLst>
              <a:ext uri="{FF2B5EF4-FFF2-40B4-BE49-F238E27FC236}">
                <a16:creationId xmlns:a16="http://schemas.microsoft.com/office/drawing/2014/main" id="{4B7C8142-164E-9A4F-BE1B-E570CDE47A61}"/>
              </a:ext>
            </a:extLst>
          </p:cNvPr>
          <p:cNvSpPr/>
          <p:nvPr/>
        </p:nvSpPr>
        <p:spPr>
          <a:xfrm>
            <a:off x="4524114" y="4047017"/>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y 63">
            <a:extLst>
              <a:ext uri="{FF2B5EF4-FFF2-40B4-BE49-F238E27FC236}">
                <a16:creationId xmlns:a16="http://schemas.microsoft.com/office/drawing/2014/main" id="{987DD139-8D8A-DB47-91CA-7F25321AD6FA}"/>
              </a:ext>
            </a:extLst>
          </p:cNvPr>
          <p:cNvSpPr/>
          <p:nvPr/>
        </p:nvSpPr>
        <p:spPr>
          <a:xfrm>
            <a:off x="4228912" y="4271652"/>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a:extLst>
              <a:ext uri="{FF2B5EF4-FFF2-40B4-BE49-F238E27FC236}">
                <a16:creationId xmlns:a16="http://schemas.microsoft.com/office/drawing/2014/main" id="{B934C70D-EFDC-EB4E-A6D7-FF8BF1DE41A0}"/>
              </a:ext>
            </a:extLst>
          </p:cNvPr>
          <p:cNvSpPr/>
          <p:nvPr/>
        </p:nvSpPr>
        <p:spPr>
          <a:xfrm>
            <a:off x="4396666" y="4303510"/>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Multiply 65">
            <a:extLst>
              <a:ext uri="{FF2B5EF4-FFF2-40B4-BE49-F238E27FC236}">
                <a16:creationId xmlns:a16="http://schemas.microsoft.com/office/drawing/2014/main" id="{7678FE3E-EE8F-7448-8AD3-BA0253D7C453}"/>
              </a:ext>
            </a:extLst>
          </p:cNvPr>
          <p:cNvSpPr/>
          <p:nvPr/>
        </p:nvSpPr>
        <p:spPr>
          <a:xfrm>
            <a:off x="4411150" y="4520109"/>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Multiply 66">
            <a:extLst>
              <a:ext uri="{FF2B5EF4-FFF2-40B4-BE49-F238E27FC236}">
                <a16:creationId xmlns:a16="http://schemas.microsoft.com/office/drawing/2014/main" id="{8964674C-F413-A444-88E6-52A13F63D093}"/>
              </a:ext>
            </a:extLst>
          </p:cNvPr>
          <p:cNvSpPr/>
          <p:nvPr/>
        </p:nvSpPr>
        <p:spPr>
          <a:xfrm>
            <a:off x="7212723" y="3533189"/>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Multiply 67">
            <a:extLst>
              <a:ext uri="{FF2B5EF4-FFF2-40B4-BE49-F238E27FC236}">
                <a16:creationId xmlns:a16="http://schemas.microsoft.com/office/drawing/2014/main" id="{CC5883EA-DDFE-CF49-B2D1-4325554482F6}"/>
              </a:ext>
            </a:extLst>
          </p:cNvPr>
          <p:cNvSpPr/>
          <p:nvPr/>
        </p:nvSpPr>
        <p:spPr>
          <a:xfrm>
            <a:off x="4641985" y="4407021"/>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Multiply 68">
            <a:extLst>
              <a:ext uri="{FF2B5EF4-FFF2-40B4-BE49-F238E27FC236}">
                <a16:creationId xmlns:a16="http://schemas.microsoft.com/office/drawing/2014/main" id="{323F0ED4-735F-F14D-A13A-A586A16AF588}"/>
              </a:ext>
            </a:extLst>
          </p:cNvPr>
          <p:cNvSpPr/>
          <p:nvPr/>
        </p:nvSpPr>
        <p:spPr>
          <a:xfrm>
            <a:off x="7307116" y="3575978"/>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y 69">
            <a:extLst>
              <a:ext uri="{FF2B5EF4-FFF2-40B4-BE49-F238E27FC236}">
                <a16:creationId xmlns:a16="http://schemas.microsoft.com/office/drawing/2014/main" id="{82C9B036-657F-044A-9409-918500D156B1}"/>
              </a:ext>
            </a:extLst>
          </p:cNvPr>
          <p:cNvSpPr/>
          <p:nvPr/>
        </p:nvSpPr>
        <p:spPr>
          <a:xfrm>
            <a:off x="7326857" y="3642955"/>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y 70">
            <a:extLst>
              <a:ext uri="{FF2B5EF4-FFF2-40B4-BE49-F238E27FC236}">
                <a16:creationId xmlns:a16="http://schemas.microsoft.com/office/drawing/2014/main" id="{7AE47172-997A-FB47-911F-27B73C782F55}"/>
              </a:ext>
            </a:extLst>
          </p:cNvPr>
          <p:cNvSpPr/>
          <p:nvPr/>
        </p:nvSpPr>
        <p:spPr>
          <a:xfrm>
            <a:off x="7118330" y="3621693"/>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a:extLst>
              <a:ext uri="{FF2B5EF4-FFF2-40B4-BE49-F238E27FC236}">
                <a16:creationId xmlns:a16="http://schemas.microsoft.com/office/drawing/2014/main" id="{17D5A726-2F1F-AA4F-B7E1-B8C146211FC9}"/>
              </a:ext>
            </a:extLst>
          </p:cNvPr>
          <p:cNvSpPr/>
          <p:nvPr/>
        </p:nvSpPr>
        <p:spPr>
          <a:xfrm>
            <a:off x="7255465" y="3707996"/>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Multiply 72">
            <a:extLst>
              <a:ext uri="{FF2B5EF4-FFF2-40B4-BE49-F238E27FC236}">
                <a16:creationId xmlns:a16="http://schemas.microsoft.com/office/drawing/2014/main" id="{0D38F654-5021-034E-B575-CB42AA9E0F9E}"/>
              </a:ext>
            </a:extLst>
          </p:cNvPr>
          <p:cNvSpPr/>
          <p:nvPr/>
        </p:nvSpPr>
        <p:spPr>
          <a:xfrm>
            <a:off x="9750025" y="3567383"/>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ultiply 73">
            <a:extLst>
              <a:ext uri="{FF2B5EF4-FFF2-40B4-BE49-F238E27FC236}">
                <a16:creationId xmlns:a16="http://schemas.microsoft.com/office/drawing/2014/main" id="{D744C4D6-8FA3-3B46-AE14-3109D8A99435}"/>
              </a:ext>
            </a:extLst>
          </p:cNvPr>
          <p:cNvSpPr/>
          <p:nvPr/>
        </p:nvSpPr>
        <p:spPr>
          <a:xfrm>
            <a:off x="10109279" y="3508045"/>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y 74">
            <a:extLst>
              <a:ext uri="{FF2B5EF4-FFF2-40B4-BE49-F238E27FC236}">
                <a16:creationId xmlns:a16="http://schemas.microsoft.com/office/drawing/2014/main" id="{B2CE1774-3CBC-3444-AF65-0FBF269AC9BC}"/>
              </a:ext>
            </a:extLst>
          </p:cNvPr>
          <p:cNvSpPr/>
          <p:nvPr/>
        </p:nvSpPr>
        <p:spPr>
          <a:xfrm>
            <a:off x="9642374" y="3819869"/>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y 75">
            <a:extLst>
              <a:ext uri="{FF2B5EF4-FFF2-40B4-BE49-F238E27FC236}">
                <a16:creationId xmlns:a16="http://schemas.microsoft.com/office/drawing/2014/main" id="{DEEBA383-031F-1548-950B-0E73E8EF32B3}"/>
              </a:ext>
            </a:extLst>
          </p:cNvPr>
          <p:cNvSpPr/>
          <p:nvPr/>
        </p:nvSpPr>
        <p:spPr>
          <a:xfrm>
            <a:off x="10399871" y="4041097"/>
            <a:ext cx="224287" cy="293298"/>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FB4A3B07-B40D-814F-8450-112F90B2B98B}"/>
              </a:ext>
            </a:extLst>
          </p:cNvPr>
          <p:cNvPicPr>
            <a:picLocks noChangeAspect="1"/>
          </p:cNvPicPr>
          <p:nvPr/>
        </p:nvPicPr>
        <p:blipFill>
          <a:blip r:embed="rId2"/>
          <a:stretch>
            <a:fillRect/>
          </a:stretch>
        </p:blipFill>
        <p:spPr>
          <a:xfrm>
            <a:off x="10140529" y="3828134"/>
            <a:ext cx="190500" cy="203200"/>
          </a:xfrm>
          <a:prstGeom prst="rect">
            <a:avLst/>
          </a:prstGeom>
        </p:spPr>
      </p:pic>
      <p:sp>
        <p:nvSpPr>
          <p:cNvPr id="80" name="TextBox 79">
            <a:extLst>
              <a:ext uri="{FF2B5EF4-FFF2-40B4-BE49-F238E27FC236}">
                <a16:creationId xmlns:a16="http://schemas.microsoft.com/office/drawing/2014/main" id="{AB6AFF03-21FC-414F-9A9D-3900CE0D94B4}"/>
              </a:ext>
            </a:extLst>
          </p:cNvPr>
          <p:cNvSpPr txBox="1"/>
          <p:nvPr/>
        </p:nvSpPr>
        <p:spPr>
          <a:xfrm>
            <a:off x="614580" y="5616067"/>
            <a:ext cx="2585927" cy="1046440"/>
          </a:xfrm>
          <a:prstGeom prst="rect">
            <a:avLst/>
          </a:prstGeom>
          <a:noFill/>
        </p:spPr>
        <p:txBody>
          <a:bodyPr wrap="square" rtlCol="0">
            <a:spAutoFit/>
          </a:bodyPr>
          <a:lstStyle/>
          <a:p>
            <a:pPr algn="ctr"/>
            <a:r>
              <a:rPr lang="en-US" sz="2200" b="1" dirty="0"/>
              <a:t>High accuracy</a:t>
            </a:r>
          </a:p>
          <a:p>
            <a:pPr algn="ctr"/>
            <a:r>
              <a:rPr lang="en-US" sz="2200" b="1" dirty="0"/>
              <a:t>High precision</a:t>
            </a:r>
          </a:p>
          <a:p>
            <a:endParaRPr lang="en-US" dirty="0"/>
          </a:p>
        </p:txBody>
      </p:sp>
      <p:sp>
        <p:nvSpPr>
          <p:cNvPr id="81" name="TextBox 80">
            <a:extLst>
              <a:ext uri="{FF2B5EF4-FFF2-40B4-BE49-F238E27FC236}">
                <a16:creationId xmlns:a16="http://schemas.microsoft.com/office/drawing/2014/main" id="{4F4C33C3-50F9-F449-AA12-0E5A3764E380}"/>
              </a:ext>
            </a:extLst>
          </p:cNvPr>
          <p:cNvSpPr txBox="1"/>
          <p:nvPr/>
        </p:nvSpPr>
        <p:spPr>
          <a:xfrm>
            <a:off x="8605458" y="5597028"/>
            <a:ext cx="2585927" cy="1046440"/>
          </a:xfrm>
          <a:prstGeom prst="rect">
            <a:avLst/>
          </a:prstGeom>
          <a:noFill/>
        </p:spPr>
        <p:txBody>
          <a:bodyPr wrap="square" rtlCol="0">
            <a:spAutoFit/>
          </a:bodyPr>
          <a:lstStyle/>
          <a:p>
            <a:pPr algn="ctr"/>
            <a:r>
              <a:rPr lang="en-US" sz="2200" b="1" dirty="0"/>
              <a:t>Low accuracy</a:t>
            </a:r>
          </a:p>
          <a:p>
            <a:pPr algn="ctr"/>
            <a:r>
              <a:rPr lang="en-US" sz="2200" b="1" dirty="0"/>
              <a:t>Low precision</a:t>
            </a:r>
          </a:p>
          <a:p>
            <a:endParaRPr lang="en-US" dirty="0"/>
          </a:p>
        </p:txBody>
      </p:sp>
      <p:sp>
        <p:nvSpPr>
          <p:cNvPr id="82" name="TextBox 81">
            <a:extLst>
              <a:ext uri="{FF2B5EF4-FFF2-40B4-BE49-F238E27FC236}">
                <a16:creationId xmlns:a16="http://schemas.microsoft.com/office/drawing/2014/main" id="{E61F2C78-BBE2-8D4B-88D2-FE31717A0591}"/>
              </a:ext>
            </a:extLst>
          </p:cNvPr>
          <p:cNvSpPr txBox="1"/>
          <p:nvPr/>
        </p:nvSpPr>
        <p:spPr>
          <a:xfrm>
            <a:off x="5984190" y="5611450"/>
            <a:ext cx="2585927" cy="1046440"/>
          </a:xfrm>
          <a:prstGeom prst="rect">
            <a:avLst/>
          </a:prstGeom>
          <a:noFill/>
        </p:spPr>
        <p:txBody>
          <a:bodyPr wrap="square" rtlCol="0">
            <a:spAutoFit/>
          </a:bodyPr>
          <a:lstStyle/>
          <a:p>
            <a:pPr algn="ctr"/>
            <a:r>
              <a:rPr lang="en-US" sz="2200" b="1" dirty="0"/>
              <a:t>Low accuracy</a:t>
            </a:r>
          </a:p>
          <a:p>
            <a:pPr algn="ctr"/>
            <a:r>
              <a:rPr lang="en-US" sz="2200" b="1" dirty="0"/>
              <a:t>High precision</a:t>
            </a:r>
          </a:p>
          <a:p>
            <a:endParaRPr lang="en-US" dirty="0"/>
          </a:p>
        </p:txBody>
      </p:sp>
      <p:sp>
        <p:nvSpPr>
          <p:cNvPr id="83" name="TextBox 82">
            <a:extLst>
              <a:ext uri="{FF2B5EF4-FFF2-40B4-BE49-F238E27FC236}">
                <a16:creationId xmlns:a16="http://schemas.microsoft.com/office/drawing/2014/main" id="{F867A8D4-3B88-474A-BA2C-03EF533BF810}"/>
              </a:ext>
            </a:extLst>
          </p:cNvPr>
          <p:cNvSpPr txBox="1"/>
          <p:nvPr/>
        </p:nvSpPr>
        <p:spPr>
          <a:xfrm>
            <a:off x="3125401" y="5624173"/>
            <a:ext cx="2585927" cy="1046440"/>
          </a:xfrm>
          <a:prstGeom prst="rect">
            <a:avLst/>
          </a:prstGeom>
          <a:noFill/>
        </p:spPr>
        <p:txBody>
          <a:bodyPr wrap="square" rtlCol="0">
            <a:spAutoFit/>
          </a:bodyPr>
          <a:lstStyle/>
          <a:p>
            <a:pPr algn="ctr"/>
            <a:r>
              <a:rPr lang="en-US" sz="2200" b="1" dirty="0"/>
              <a:t>High accuracy</a:t>
            </a:r>
          </a:p>
          <a:p>
            <a:pPr algn="ctr"/>
            <a:r>
              <a:rPr lang="en-US" sz="2200" b="1" dirty="0"/>
              <a:t>Low precision</a:t>
            </a:r>
          </a:p>
          <a:p>
            <a:endParaRPr lang="en-US" dirty="0"/>
          </a:p>
        </p:txBody>
      </p:sp>
    </p:spTree>
    <p:extLst>
      <p:ext uri="{BB962C8B-B14F-4D97-AF65-F5344CB8AC3E}">
        <p14:creationId xmlns:p14="http://schemas.microsoft.com/office/powerpoint/2010/main" val="3102360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2290695"/>
            <a:ext cx="10515600" cy="4351338"/>
          </a:xfrm>
        </p:spPr>
        <p:txBody>
          <a:bodyPr>
            <a:normAutofit/>
          </a:bodyPr>
          <a:lstStyle/>
          <a:p>
            <a:r>
              <a:rPr lang="en-US" sz="3000" dirty="0"/>
              <a:t>Let’s learn about the Clean Water Act and TMDLs by watching this video:</a:t>
            </a:r>
          </a:p>
          <a:p>
            <a:endParaRPr lang="en-US" sz="3000" dirty="0"/>
          </a:p>
          <a:p>
            <a:r>
              <a:rPr lang="en-US" u="sng" dirty="0">
                <a:hlinkClick r:id="rId2"/>
              </a:rPr>
              <a:t>https://lawshelf.com/shortvideoscontentview/the-clean-water-act/</a:t>
            </a:r>
            <a:endParaRPr lang="en-US" dirty="0"/>
          </a:p>
          <a:p>
            <a:pPr marL="0" indent="0">
              <a:buNone/>
            </a:pPr>
            <a:endParaRPr lang="en-US" sz="3000"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Video – Clean Water Act and TMDLs</a:t>
            </a:r>
          </a:p>
        </p:txBody>
      </p:sp>
    </p:spTree>
    <p:extLst>
      <p:ext uri="{BB962C8B-B14F-4D97-AF65-F5344CB8AC3E}">
        <p14:creationId xmlns:p14="http://schemas.microsoft.com/office/powerpoint/2010/main" val="114185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32EC-AECB-454B-A585-6276F5F9C904}"/>
              </a:ext>
            </a:extLst>
          </p:cNvPr>
          <p:cNvSpPr>
            <a:spLocks noGrp="1"/>
          </p:cNvSpPr>
          <p:nvPr>
            <p:ph type="title"/>
          </p:nvPr>
        </p:nvSpPr>
        <p:spPr/>
        <p:txBody>
          <a:bodyPr/>
          <a:lstStyle/>
          <a:p>
            <a:r>
              <a:rPr lang="en-US" b="1" dirty="0"/>
              <a:t>Why are analytical laboratories important?</a:t>
            </a:r>
          </a:p>
        </p:txBody>
      </p:sp>
      <p:sp>
        <p:nvSpPr>
          <p:cNvPr id="3" name="Content Placeholder 2">
            <a:extLst>
              <a:ext uri="{FF2B5EF4-FFF2-40B4-BE49-F238E27FC236}">
                <a16:creationId xmlns:a16="http://schemas.microsoft.com/office/drawing/2014/main" id="{EE9F3B0E-A9A7-5A47-BF8C-CBA0752F7401}"/>
              </a:ext>
            </a:extLst>
          </p:cNvPr>
          <p:cNvSpPr>
            <a:spLocks noGrp="1"/>
          </p:cNvSpPr>
          <p:nvPr>
            <p:ph idx="1"/>
          </p:nvPr>
        </p:nvSpPr>
        <p:spPr/>
        <p:txBody>
          <a:bodyPr/>
          <a:lstStyle/>
          <a:p>
            <a:r>
              <a:rPr lang="en-US" dirty="0"/>
              <a:t>Many different people, scientists, and companies require </a:t>
            </a:r>
            <a:r>
              <a:rPr lang="en-US" u="sng" dirty="0"/>
              <a:t>accurate</a:t>
            </a:r>
            <a:r>
              <a:rPr lang="en-US" dirty="0"/>
              <a:t> measurements of substances to ensure samples (food, drug, water, environmental etc.) meet certain standards.</a:t>
            </a:r>
          </a:p>
          <a:p>
            <a:r>
              <a:rPr lang="en-US" dirty="0"/>
              <a:t>Testing equipment is often very expensive. Sometimes, it makes sense for scientists to “send off” samples to a laboratory, rather than try to conduct the analyses on their own. </a:t>
            </a:r>
          </a:p>
        </p:txBody>
      </p:sp>
    </p:spTree>
    <p:extLst>
      <p:ext uri="{BB962C8B-B14F-4D97-AF65-F5344CB8AC3E}">
        <p14:creationId xmlns:p14="http://schemas.microsoft.com/office/powerpoint/2010/main" val="663780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4310895" y="1074509"/>
            <a:ext cx="3570209" cy="4708981"/>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Take </a:t>
            </a:r>
          </a:p>
          <a:p>
            <a:pPr algn="ctr"/>
            <a:r>
              <a:rPr lang="en-US" sz="10000" dirty="0">
                <a:latin typeface="Impact" panose="020B0806030902050204" pitchFamily="34" charset="0"/>
              </a:rPr>
              <a:t>a </a:t>
            </a:r>
          </a:p>
          <a:p>
            <a:pPr algn="ctr"/>
            <a:r>
              <a:rPr lang="en-US" sz="10000" dirty="0">
                <a:latin typeface="Impact" panose="020B0806030902050204" pitchFamily="34" charset="0"/>
              </a:rPr>
              <a:t>break!</a:t>
            </a:r>
          </a:p>
        </p:txBody>
      </p:sp>
    </p:spTree>
    <p:extLst>
      <p:ext uri="{BB962C8B-B14F-4D97-AF65-F5344CB8AC3E}">
        <p14:creationId xmlns:p14="http://schemas.microsoft.com/office/powerpoint/2010/main" val="398396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Field trip to Analytical Laboratory! </a:t>
            </a:r>
          </a:p>
        </p:txBody>
      </p:sp>
    </p:spTree>
    <p:extLst>
      <p:ext uri="{BB962C8B-B14F-4D97-AF65-F5344CB8AC3E}">
        <p14:creationId xmlns:p14="http://schemas.microsoft.com/office/powerpoint/2010/main" val="1171059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9D4-A0B6-FF47-8660-97312C2B238B}"/>
              </a:ext>
            </a:extLst>
          </p:cNvPr>
          <p:cNvSpPr>
            <a:spLocks noGrp="1"/>
          </p:cNvSpPr>
          <p:nvPr>
            <p:ph type="title"/>
          </p:nvPr>
        </p:nvSpPr>
        <p:spPr/>
        <p:txBody>
          <a:bodyPr/>
          <a:lstStyle/>
          <a:p>
            <a:r>
              <a:rPr lang="en-US" b="1" dirty="0"/>
              <a:t>Closing Activity</a:t>
            </a:r>
          </a:p>
        </p:txBody>
      </p:sp>
      <p:sp>
        <p:nvSpPr>
          <p:cNvPr id="4" name="Content Placeholder 2">
            <a:extLst>
              <a:ext uri="{FF2B5EF4-FFF2-40B4-BE49-F238E27FC236}">
                <a16:creationId xmlns:a16="http://schemas.microsoft.com/office/drawing/2014/main" id="{3F2A18BA-4637-B54D-81DA-57F885DD42B8}"/>
              </a:ext>
            </a:extLst>
          </p:cNvPr>
          <p:cNvSpPr txBox="1">
            <a:spLocks/>
          </p:cNvSpPr>
          <p:nvPr/>
        </p:nvSpPr>
        <p:spPr>
          <a:xfrm>
            <a:off x="1075267"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u="sng" dirty="0"/>
              <a:t>Instructions:</a:t>
            </a:r>
          </a:p>
          <a:p>
            <a:pPr marL="514350" indent="-514350">
              <a:buFont typeface="+mj-lt"/>
              <a:buAutoNum type="arabicPeriod"/>
            </a:pPr>
            <a:r>
              <a:rPr lang="en-US" sz="3000" dirty="0"/>
              <a:t>Write your response to the question on your lesson worksheet.</a:t>
            </a:r>
          </a:p>
        </p:txBody>
      </p:sp>
    </p:spTree>
    <p:extLst>
      <p:ext uri="{BB962C8B-B14F-4D97-AF65-F5344CB8AC3E}">
        <p14:creationId xmlns:p14="http://schemas.microsoft.com/office/powerpoint/2010/main" val="2989073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9D4-A0B6-FF47-8660-97312C2B238B}"/>
              </a:ext>
            </a:extLst>
          </p:cNvPr>
          <p:cNvSpPr>
            <a:spLocks noGrp="1"/>
          </p:cNvSpPr>
          <p:nvPr>
            <p:ph type="title"/>
          </p:nvPr>
        </p:nvSpPr>
        <p:spPr/>
        <p:txBody>
          <a:bodyPr/>
          <a:lstStyle/>
          <a:p>
            <a:r>
              <a:rPr lang="en-US" b="1" dirty="0"/>
              <a:t>Closing Activity</a:t>
            </a:r>
          </a:p>
        </p:txBody>
      </p:sp>
      <p:sp>
        <p:nvSpPr>
          <p:cNvPr id="3" name="Content Placeholder 2">
            <a:extLst>
              <a:ext uri="{FF2B5EF4-FFF2-40B4-BE49-F238E27FC236}">
                <a16:creationId xmlns:a16="http://schemas.microsoft.com/office/drawing/2014/main" id="{AB42A34C-9353-874B-A82B-FC0D162D01EA}"/>
              </a:ext>
            </a:extLst>
          </p:cNvPr>
          <p:cNvSpPr>
            <a:spLocks noGrp="1"/>
          </p:cNvSpPr>
          <p:nvPr>
            <p:ph idx="1"/>
          </p:nvPr>
        </p:nvSpPr>
        <p:spPr>
          <a:xfrm>
            <a:off x="753533" y="1690688"/>
            <a:ext cx="10515600" cy="4351338"/>
          </a:xfrm>
        </p:spPr>
        <p:txBody>
          <a:bodyPr>
            <a:normAutofit/>
          </a:bodyPr>
          <a:lstStyle/>
          <a:p>
            <a:pPr marL="0" indent="0">
              <a:buNone/>
            </a:pPr>
            <a:endParaRPr lang="en-US" dirty="0"/>
          </a:p>
          <a:p>
            <a:pPr marL="0" indent="0">
              <a:buNone/>
            </a:pPr>
            <a:r>
              <a:rPr lang="en-US" sz="3500" dirty="0"/>
              <a:t> </a:t>
            </a:r>
          </a:p>
          <a:p>
            <a:pPr marL="0" lvl="0" indent="0">
              <a:buNone/>
            </a:pPr>
            <a:r>
              <a:rPr lang="en-US" sz="3500" dirty="0"/>
              <a:t>Question 1: In your own words, why is taking accurate measurements of water pollution (like nutrient concentrations) important?</a:t>
            </a:r>
          </a:p>
        </p:txBody>
      </p:sp>
    </p:spTree>
    <p:extLst>
      <p:ext uri="{BB962C8B-B14F-4D97-AF65-F5344CB8AC3E}">
        <p14:creationId xmlns:p14="http://schemas.microsoft.com/office/powerpoint/2010/main" val="20033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2290695"/>
            <a:ext cx="10515600" cy="4351338"/>
          </a:xfrm>
        </p:spPr>
        <p:txBody>
          <a:bodyPr>
            <a:normAutofit/>
          </a:bodyPr>
          <a:lstStyle/>
          <a:p>
            <a:r>
              <a:rPr lang="en-US" sz="3000" dirty="0"/>
              <a:t>Now, work with a partner to answer questions from the video on your lesson worksheet. </a:t>
            </a:r>
          </a:p>
          <a:p>
            <a:endParaRPr lang="en-US" sz="3000" dirty="0"/>
          </a:p>
          <a:p>
            <a:r>
              <a:rPr lang="en-US" sz="3000" dirty="0"/>
              <a:t>You may use the transcript of the video and your memory of the video to help you answer the questions! </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Video – Clean Water Act and TMDLs</a:t>
            </a:r>
          </a:p>
        </p:txBody>
      </p:sp>
    </p:spTree>
    <p:extLst>
      <p:ext uri="{BB962C8B-B14F-4D97-AF65-F5344CB8AC3E}">
        <p14:creationId xmlns:p14="http://schemas.microsoft.com/office/powerpoint/2010/main" val="41804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2290695"/>
            <a:ext cx="10515600" cy="4351338"/>
          </a:xfrm>
        </p:spPr>
        <p:txBody>
          <a:bodyPr>
            <a:normAutofit/>
          </a:bodyPr>
          <a:lstStyle/>
          <a:p>
            <a:pPr marL="514350" lvl="0" indent="-514350">
              <a:buFont typeface="+mj-lt"/>
              <a:buAutoNum type="arabicPeriod"/>
            </a:pPr>
            <a:r>
              <a:rPr lang="en-US" dirty="0"/>
              <a:t>What is the purpose of the Clean Water Act?</a:t>
            </a:r>
          </a:p>
          <a:p>
            <a:pPr marL="514350" lvl="0" indent="-514350">
              <a:buFont typeface="+mj-lt"/>
              <a:buAutoNum type="arabicPeriod"/>
            </a:pPr>
            <a:r>
              <a:rPr lang="en-US" dirty="0"/>
              <a:t>Does the Clean Water Act regulate point source or non-point source pollution? </a:t>
            </a:r>
          </a:p>
          <a:p>
            <a:pPr marL="514350" lvl="0" indent="-514350">
              <a:buFont typeface="+mj-lt"/>
              <a:buAutoNum type="arabicPeriod"/>
            </a:pPr>
            <a:r>
              <a:rPr lang="en-US" dirty="0"/>
              <a:t>What is one example punishment for violating the Clean Water Act?</a:t>
            </a:r>
          </a:p>
          <a:p>
            <a:pPr marL="514350" lvl="0" indent="-514350">
              <a:buFont typeface="+mj-lt"/>
              <a:buAutoNum type="arabicPeriod"/>
            </a:pPr>
            <a:r>
              <a:rPr lang="en-US" dirty="0"/>
              <a:t>What does it mean for a water body to be “impaired”?</a:t>
            </a:r>
          </a:p>
          <a:p>
            <a:pPr marL="514350" lvl="0" indent="-514350">
              <a:buFont typeface="+mj-lt"/>
              <a:buAutoNum type="arabicPeriod"/>
            </a:pPr>
            <a:r>
              <a:rPr lang="en-US" dirty="0"/>
              <a:t>What is a TMDL (in other words, a Total Maximum Daily Load)?</a:t>
            </a:r>
          </a:p>
          <a:p>
            <a:pPr marL="514350" lvl="0" indent="-514350">
              <a:buFont typeface="+mj-lt"/>
              <a:buAutoNum type="arabicPeriod"/>
            </a:pPr>
            <a:r>
              <a:rPr lang="en-US" dirty="0"/>
              <a:t>What kind or kinds of water is not included in the Clean Water Act?</a:t>
            </a:r>
          </a:p>
          <a:p>
            <a:pPr marL="0" indent="0">
              <a:buNone/>
            </a:pPr>
            <a:endParaRPr lang="en-US" sz="3000"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Video – Clean Water Act and TMDLs: Discussion</a:t>
            </a:r>
          </a:p>
        </p:txBody>
      </p:sp>
    </p:spTree>
    <p:extLst>
      <p:ext uri="{BB962C8B-B14F-4D97-AF65-F5344CB8AC3E}">
        <p14:creationId xmlns:p14="http://schemas.microsoft.com/office/powerpoint/2010/main" val="316034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2290695"/>
            <a:ext cx="10515600" cy="4351338"/>
          </a:xfrm>
        </p:spPr>
        <p:txBody>
          <a:bodyPr>
            <a:normAutofit/>
          </a:bodyPr>
          <a:lstStyle/>
          <a:p>
            <a:pPr lvl="0"/>
            <a:r>
              <a:rPr lang="en-US" dirty="0"/>
              <a:t>Do you think punishments for violating the Clean Water Act are fair? Why or why not?</a:t>
            </a:r>
          </a:p>
          <a:p>
            <a:pPr lvl="0"/>
            <a:r>
              <a:rPr lang="en-US" dirty="0"/>
              <a:t>Why is it important to accurately measure the amount or concentrations of pollutants in a water body?</a:t>
            </a:r>
          </a:p>
          <a:p>
            <a:pPr marL="0" indent="0">
              <a:buNone/>
            </a:pPr>
            <a:endParaRPr lang="en-US" sz="3000"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Video – Clean Water Act and TMDLs: Discussion</a:t>
            </a:r>
          </a:p>
        </p:txBody>
      </p:sp>
    </p:spTree>
    <p:extLst>
      <p:ext uri="{BB962C8B-B14F-4D97-AF65-F5344CB8AC3E}">
        <p14:creationId xmlns:p14="http://schemas.microsoft.com/office/powerpoint/2010/main" val="133197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Procedure comparison</a:t>
            </a:r>
          </a:p>
        </p:txBody>
      </p:sp>
      <p:sp>
        <p:nvSpPr>
          <p:cNvPr id="3" name="Content Placeholder 2">
            <a:extLst>
              <a:ext uri="{FF2B5EF4-FFF2-40B4-BE49-F238E27FC236}">
                <a16:creationId xmlns:a16="http://schemas.microsoft.com/office/drawing/2014/main" id="{04D66463-4810-6347-A743-103BAAD6AC23}"/>
              </a:ext>
            </a:extLst>
          </p:cNvPr>
          <p:cNvSpPr>
            <a:spLocks noGrp="1"/>
          </p:cNvSpPr>
          <p:nvPr>
            <p:ph idx="1"/>
          </p:nvPr>
        </p:nvSpPr>
        <p:spPr/>
        <p:txBody>
          <a:bodyPr/>
          <a:lstStyle/>
          <a:p>
            <a:r>
              <a:rPr lang="en-US" dirty="0"/>
              <a:t>We have learned that there is usually more than one way/method/procedure to measure a water quality parameter (nutrients, dissolved oxygen, pH, etc.). </a:t>
            </a:r>
          </a:p>
          <a:p>
            <a:endParaRPr lang="en-US" dirty="0"/>
          </a:p>
          <a:p>
            <a:r>
              <a:rPr lang="en-US" dirty="0"/>
              <a:t>Today, we are going to compare for nitrate and phosphorus concentrations measured by two different procedures – the Hach Colorimeter (Adopt-A-Stream methods; non-professional) and by an Analytical Laboratory (a professional laboratory). </a:t>
            </a:r>
          </a:p>
        </p:txBody>
      </p:sp>
    </p:spTree>
    <p:extLst>
      <p:ext uri="{BB962C8B-B14F-4D97-AF65-F5344CB8AC3E}">
        <p14:creationId xmlns:p14="http://schemas.microsoft.com/office/powerpoint/2010/main" val="101077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How do we compare measurements from two procedures?</a:t>
            </a:r>
          </a:p>
        </p:txBody>
      </p:sp>
      <p:sp>
        <p:nvSpPr>
          <p:cNvPr id="3" name="Content Placeholder 2">
            <a:extLst>
              <a:ext uri="{FF2B5EF4-FFF2-40B4-BE49-F238E27FC236}">
                <a16:creationId xmlns:a16="http://schemas.microsoft.com/office/drawing/2014/main" id="{04D66463-4810-6347-A743-103BAAD6AC23}"/>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40385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FA63-D0FB-174B-86D0-8F3943B7A526}"/>
              </a:ext>
            </a:extLst>
          </p:cNvPr>
          <p:cNvSpPr>
            <a:spLocks noGrp="1"/>
          </p:cNvSpPr>
          <p:nvPr>
            <p:ph type="title"/>
          </p:nvPr>
        </p:nvSpPr>
        <p:spPr/>
        <p:txBody>
          <a:bodyPr/>
          <a:lstStyle/>
          <a:p>
            <a:r>
              <a:rPr lang="en-US" b="1" dirty="0"/>
              <a:t>How do we compare measurements from two procedures?</a:t>
            </a:r>
          </a:p>
        </p:txBody>
      </p:sp>
      <p:sp>
        <p:nvSpPr>
          <p:cNvPr id="3" name="Content Placeholder 2">
            <a:extLst>
              <a:ext uri="{FF2B5EF4-FFF2-40B4-BE49-F238E27FC236}">
                <a16:creationId xmlns:a16="http://schemas.microsoft.com/office/drawing/2014/main" id="{04D66463-4810-6347-A743-103BAAD6AC23}"/>
              </a:ext>
            </a:extLst>
          </p:cNvPr>
          <p:cNvSpPr>
            <a:spLocks noGrp="1"/>
          </p:cNvSpPr>
          <p:nvPr>
            <p:ph idx="1"/>
          </p:nvPr>
        </p:nvSpPr>
        <p:spPr/>
        <p:txBody>
          <a:bodyPr>
            <a:normAutofit/>
          </a:bodyPr>
          <a:lstStyle/>
          <a:p>
            <a:r>
              <a:rPr lang="en-US" b="1" dirty="0"/>
              <a:t>There are multiple ways to compare measurements from two procedures </a:t>
            </a:r>
          </a:p>
          <a:p>
            <a:endParaRPr lang="en-US" dirty="0"/>
          </a:p>
        </p:txBody>
      </p:sp>
    </p:spTree>
    <p:extLst>
      <p:ext uri="{BB962C8B-B14F-4D97-AF65-F5344CB8AC3E}">
        <p14:creationId xmlns:p14="http://schemas.microsoft.com/office/powerpoint/2010/main" val="746703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5287</TotalTime>
  <Words>2364</Words>
  <Application>Microsoft Macintosh PowerPoint</Application>
  <PresentationFormat>Widescreen</PresentationFormat>
  <Paragraphs>234</Paragraphs>
  <Slides>34</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34</vt:i4>
      </vt:variant>
    </vt:vector>
  </HeadingPairs>
  <TitlesOfParts>
    <vt:vector size="41" baseType="lpstr">
      <vt:lpstr>Arial</vt:lpstr>
      <vt:lpstr>Calibri</vt:lpstr>
      <vt:lpstr>Calibri Light</vt:lpstr>
      <vt:lpstr>Impact</vt:lpstr>
      <vt:lpstr>Office Theme</vt:lpstr>
      <vt:lpstr>1_Office Theme</vt:lpstr>
      <vt:lpstr>2_Office Theme</vt:lpstr>
      <vt:lpstr>Data Accuracy</vt:lpstr>
      <vt:lpstr>Agenda</vt:lpstr>
      <vt:lpstr>Video – Clean Water Act and TMDLs</vt:lpstr>
      <vt:lpstr>Video – Clean Water Act and TMDLs</vt:lpstr>
      <vt:lpstr>Video – Clean Water Act and TMDLs: Discussion</vt:lpstr>
      <vt:lpstr>Video – Clean Water Act and TMDLs: Discussion</vt:lpstr>
      <vt:lpstr>Procedure comparison</vt:lpstr>
      <vt:lpstr>How do we compare measurements from two procedures?</vt:lpstr>
      <vt:lpstr>How do we compare measurements from two procedures?</vt:lpstr>
      <vt:lpstr>How do we compare measurements from two procedures?</vt:lpstr>
      <vt:lpstr>How do we compare measurements from two procedures?</vt:lpstr>
      <vt:lpstr>Let’s look at an example! </vt:lpstr>
      <vt:lpstr>Let’s look at an example! </vt:lpstr>
      <vt:lpstr>Let’s look at an example! </vt:lpstr>
      <vt:lpstr>Let’s look at an example! </vt:lpstr>
      <vt:lpstr>PowerPoint Presentation</vt:lpstr>
      <vt:lpstr>PowerPoint Presentation</vt:lpstr>
      <vt:lpstr>PowerPoint Presentation</vt:lpstr>
      <vt:lpstr>PowerPoint Presentation</vt:lpstr>
      <vt:lpstr>Now, let’s practice! </vt:lpstr>
      <vt:lpstr>Graphing activity! </vt:lpstr>
      <vt:lpstr>Final Questions for Graphing Activity</vt:lpstr>
      <vt:lpstr>What is an analytical laboratory?</vt:lpstr>
      <vt:lpstr>What kinds of samples to analytical laboratories analyze?</vt:lpstr>
      <vt:lpstr>What kinds of samples to analytical laboratories analyze?</vt:lpstr>
      <vt:lpstr>What kinds of samples to analytical laboratories analyze?</vt:lpstr>
      <vt:lpstr>Why are analytical laboratories important?</vt:lpstr>
      <vt:lpstr>Why are analytical laboratories important?</vt:lpstr>
      <vt:lpstr>Why are analytical laboratories important?</vt:lpstr>
      <vt:lpstr>Why are analytical laboratories important?</vt:lpstr>
      <vt:lpstr>PowerPoint Presentation</vt:lpstr>
      <vt:lpstr>Field trip to Analytical Laboratory! </vt:lpstr>
      <vt:lpstr>Closing Activity</vt:lpstr>
      <vt:lpstr>Closing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Watersheds</dc:title>
  <dc:creator>Microsoft Office User</dc:creator>
  <cp:lastModifiedBy>K. Solomon</cp:lastModifiedBy>
  <cp:revision>89</cp:revision>
  <dcterms:created xsi:type="dcterms:W3CDTF">2021-10-18T14:38:32Z</dcterms:created>
  <dcterms:modified xsi:type="dcterms:W3CDTF">2022-03-29T14:10:42Z</dcterms:modified>
</cp:coreProperties>
</file>