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411" r:id="rId4"/>
    <p:sldId id="329" r:id="rId5"/>
    <p:sldId id="350" r:id="rId6"/>
    <p:sldId id="351" r:id="rId7"/>
    <p:sldId id="413" r:id="rId8"/>
    <p:sldId id="353" r:id="rId9"/>
    <p:sldId id="354" r:id="rId10"/>
    <p:sldId id="409" r:id="rId11"/>
    <p:sldId id="368" r:id="rId12"/>
    <p:sldId id="414" r:id="rId13"/>
    <p:sldId id="415" r:id="rId14"/>
    <p:sldId id="416" r:id="rId15"/>
    <p:sldId id="358" r:id="rId16"/>
    <p:sldId id="365" r:id="rId17"/>
    <p:sldId id="417" r:id="rId18"/>
    <p:sldId id="419" r:id="rId19"/>
    <p:sldId id="418" r:id="rId20"/>
    <p:sldId id="363" r:id="rId21"/>
    <p:sldId id="375" r:id="rId22"/>
    <p:sldId id="420" r:id="rId23"/>
    <p:sldId id="421" r:id="rId24"/>
    <p:sldId id="422" r:id="rId25"/>
    <p:sldId id="412" r:id="rId26"/>
    <p:sldId id="372" r:id="rId27"/>
    <p:sldId id="371" r:id="rId28"/>
    <p:sldId id="373" r:id="rId29"/>
    <p:sldId id="374" r:id="rId30"/>
    <p:sldId id="410" r:id="rId31"/>
    <p:sldId id="26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16"/>
    <p:restoredTop sz="84791"/>
  </p:normalViewPr>
  <p:slideViewPr>
    <p:cSldViewPr snapToGrid="0" snapToObjects="1">
      <p:cViewPr varScale="1">
        <p:scale>
          <a:sx n="65" d="100"/>
          <a:sy n="65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5CC43-731F-084F-A1B1-D9B9891A0817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54B0F-F909-D442-8ED1-140544A4D8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49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genética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genes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microorganismos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da tanto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población y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hábitats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comunidades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biológicas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ecológicos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25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77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2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83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habitats: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lo general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crecimiento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demográfico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una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alteraciones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provocar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los coyotes de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cañones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sur de California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disminución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zona. 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coyotes,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principalmente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Dado que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huevos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coyotes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alimentaran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huevos, lo que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cantores.</a:t>
            </a:r>
          </a:p>
          <a:p>
            <a:pPr marL="171450" indent="-171450">
              <a:buFontTx/>
              <a:buChar char="-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exóticas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invasores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comiéndoselas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infectándolas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compitiendo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apareándose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sobreexplotación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(caza,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pesca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recolección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excesivas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población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desaparición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el hombre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niveles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climático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medioambientales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reubicarse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0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habitats: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lo general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crecimiento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demográfico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una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alteraciones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provocar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los coyotes de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cañones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sur de California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disminución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zona. 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coyotes,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principalmente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Dado que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huevos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coyotes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alimentaran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huevos, lo que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cantores.</a:t>
            </a:r>
          </a:p>
          <a:p>
            <a:pPr marL="171450" indent="-171450">
              <a:buFontTx/>
              <a:buChar char="-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exóticas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invasores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comiéndoselas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infectándolas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compitiendo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apareándose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sobreexplotación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(caza,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pesca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recolección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excesivas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población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desaparición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el hombre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niveles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climático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medioambientales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reubicarse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49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habitats: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lo general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crecimiento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demográfico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una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alteraciones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provocar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los coyotes de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cañones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sur de California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disminución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zona. 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coyotes,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principalmente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Dado que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huevos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coyotes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alimentaran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huevos, lo que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cantores.</a:t>
            </a:r>
          </a:p>
          <a:p>
            <a:pPr marL="171450" indent="-171450">
              <a:buFontTx/>
              <a:buChar char="-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exóticas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invasores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comiéndoselas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infectándolas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compitiendo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apareándose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sobreexplotación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(caza,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pesca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recolección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excesivas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población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desaparición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el hombre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niveles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climático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medioambientales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reubicarse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6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08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destrucción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habitats: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lo general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resultado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crecimiento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demográfico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 una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causas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-Las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alteraciones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composición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el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declive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provocar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pérdida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ejemplo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esfuerzos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eliminar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los coyotes de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cañones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del sur de California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están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relacionados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disminución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zona. Al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reducirse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coyotes,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sus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principalmente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aumentaron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Dado que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huevos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coyotes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más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mapaches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alimentaran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huevos, lo que se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tradujo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pájaros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cantores.</a:t>
            </a:r>
          </a:p>
          <a:p>
            <a:pPr marL="171450" indent="-171450">
              <a:buFontTx/>
              <a:buChar char="-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introducción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exóticas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(no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: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invasores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autóctonas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comiéndoselas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infectándolas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compitiendo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apareándose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ellas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sobreexplotación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(caza,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pesca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recolección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excesivas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de una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población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llevar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desaparición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contaminación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generada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por el hombre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afectar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niveles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la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biodiversidad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El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cambio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climático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global: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alterar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medioambientales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</a:t>
            </a:r>
          </a:p>
          <a:p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perderse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pueden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adaptarse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las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nuevas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condiciones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reubicarse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5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17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0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19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74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genética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genes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microorganismos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da tanto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población y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hábitats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comunidades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biológicas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ecológicos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56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genética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genes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microorganismos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da tanto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población y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hábitats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comunidades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biológicas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ecológicos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0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genética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genes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contenidos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individuos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plantas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hongos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microorganismos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Se da tanto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diferencias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una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población y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poblaciones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entre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especies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diversidad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diferentes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hábitats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comunidades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biológicas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ecológicos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así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variación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dentro 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cada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ecosistema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54B0F-F909-D442-8ED1-140544A4D8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18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568D-727F-3A45-BD12-4694607FD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039C9-F663-A842-BD73-2B3D5B667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C9EDB-0FD9-FF41-9E6D-F1F63574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A86E1-27F9-3241-9F20-2EE25107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26FA3-1A59-364D-A516-4798C61B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5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2A25-E618-0947-A302-6D8CB36C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49A9A-DAE1-DB4C-9EA0-F6D95DAE8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EB16-D9A5-BA42-B270-E9895F69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8578-5778-3044-B7C5-E27F4FE6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E24E8-D78B-754A-9270-F80FC5FC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7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2E8D7-8461-0141-9286-68435D4C6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77AB6-0E6B-4A4E-9276-11E107792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7C1E3-A3B3-FA4A-A39F-FB06BE27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049AD-5FC6-F145-9DE5-537B33C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34CF4-AF9F-F341-8655-72F26F46A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39AD-3985-8148-BC4C-6738017E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0A70-8F20-B64D-9E18-0D850CA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D57B1-BE49-D442-BF1B-6E6BDF0B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ACA0-D023-2D44-8BB4-816DDC68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0BB9-5871-264D-A501-4F6EA4E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0408-ACD9-D341-A407-AC60BF0C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31C94-6D94-ED4A-BD1B-29C91DEA2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57E7-62E7-4048-96A6-982999F9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09EC8-C399-934E-AF0A-A94912BB1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C035-FF69-2C4B-BC0C-D216C340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1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4FD9-8B90-E743-B398-9A9CD0F8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DE15-ADF6-824A-AAD2-6696F2C0A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2EE41-3E13-8F46-949C-C35478123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DF846-CCB2-4941-9434-B7A1F3AA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68C12-7766-0D4C-ACE5-E7D1601EA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7C92A-A852-D443-953C-C1179EDA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5BAC6-BD18-8F4B-87EF-6F6E2F8F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AF71F-4BDF-F349-A2EB-FC3126EE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12A71-020C-7044-BCB0-0FDCA387A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1DBA-D4FB-184E-8D42-32A7E7E6B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0CAB0-5406-D14D-8979-370B46094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51B6D-FD9E-0C41-9201-EB66C9A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D04BD-35F4-9943-BF06-E0EC3842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AEF12-2A9D-2A46-A153-477B67DA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074B-332C-4249-B090-635D445E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94C2-A0E9-2749-B925-9D48CF6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96BD-B489-1D49-A6D0-14AC8AFAB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3446F-8749-904B-85B2-A45F9853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4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67E30-445B-144E-85CD-00D7809B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EF9E4-DF33-A64E-B1ED-BB255CF8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B213C-6DA5-F34D-ADD7-96AFF8B7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A5DBE-848C-A74E-BDC2-C011D96B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72C-5652-2740-AE30-0EC077A78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00A0F-1EB3-904C-B6A4-DD5A6FEF4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8D44C-EB58-C742-AF9D-6B08B23B6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25BE-7AAD-6249-83B2-765B70226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1FF23-9252-7641-B7EF-046992EA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7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2904-E832-2742-AA75-3B11616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2E4317-28C2-CD49-AE14-4A1114B40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81E00-4629-074F-84E3-92074F601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FDE7B-8B82-5847-8CD4-9C93B6C4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BCC26-F73D-7244-9788-49EA029F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1F308-B476-6E43-A3C0-2D525868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4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8F0BE-BF0A-B242-BB8A-E6EDF7946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B8B48-2F22-5042-8753-72912406D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919B-A2BD-544F-851D-F3F5B20B8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726A4-490C-9740-A1BE-3306EA400905}" type="datetimeFigureOut">
              <a:rPr lang="en-US" smtClean="0"/>
              <a:t>6/13/23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4409-3E93-C343-96E8-844D47073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3577-36FE-3546-9A77-4A6F71D2C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ACD78-33E6-F14B-A93F-EC19FE720B84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A5BD6-C336-294A-8870-D055D34F66C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102732" y="5896655"/>
            <a:ext cx="1147762" cy="114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ualatinswcd.or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3D-DCD5-1248-BBB9-60272B5D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F69CF-A8EC-4140-8A7B-9BEC3A233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Módulo</a:t>
            </a:r>
            <a:r>
              <a:rPr lang="en-US" dirty="0"/>
              <a:t> de </a:t>
            </a:r>
            <a:r>
              <a:rPr lang="en-US" dirty="0" err="1"/>
              <a:t>aprendizaje</a:t>
            </a:r>
            <a:r>
              <a:rPr lang="en-US" dirty="0"/>
              <a:t> #15</a:t>
            </a:r>
          </a:p>
        </p:txBody>
      </p:sp>
    </p:spTree>
    <p:extLst>
      <p:ext uri="{BB962C8B-B14F-4D97-AF65-F5344CB8AC3E}">
        <p14:creationId xmlns:p14="http://schemas.microsoft.com/office/powerpoint/2010/main" val="238953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886977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¿Qué es la biodiversidad?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89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¿Qué es la biodiversidad?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La variedad de vida que se da en un ecosistema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7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¿Qué es la biodiversidad?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La variedad de vida que se da en un ecosistema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374CFD-14ED-1C4A-AE13-C5CB64E84283}"/>
              </a:ext>
            </a:extLst>
          </p:cNvPr>
          <p:cNvSpPr txBox="1"/>
          <p:nvPr/>
        </p:nvSpPr>
        <p:spPr>
          <a:xfrm>
            <a:off x="3073902" y="5957957"/>
            <a:ext cx="17458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 err="1"/>
              <a:t>Fährtenleser</a:t>
            </a:r>
            <a:r>
              <a:rPr lang="en-US" sz="800" dirty="0"/>
              <a:t>, CC BY-SA 4.0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/licenses/by-</a:t>
            </a:r>
            <a:r>
              <a:rPr lang="en-US" sz="800" dirty="0" err="1"/>
              <a:t>sa</a:t>
            </a:r>
            <a:r>
              <a:rPr lang="en-US" sz="800" dirty="0"/>
              <a:t>/4.0&gt;, </a:t>
            </a:r>
          </a:p>
          <a:p>
            <a:r>
              <a:rPr lang="en-US" sz="800" dirty="0"/>
              <a:t>via Wikimedia Commons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924065D-8A0F-224E-8BA2-D37A99758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404" y="2337618"/>
            <a:ext cx="4170094" cy="36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53C24E-D10E-DA49-BB44-454AF5445AA0}"/>
              </a:ext>
            </a:extLst>
          </p:cNvPr>
          <p:cNvSpPr txBox="1"/>
          <p:nvPr/>
        </p:nvSpPr>
        <p:spPr>
          <a:xfrm>
            <a:off x="6269504" y="2870330"/>
            <a:ext cx="3840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Hoy hablamos sobre todo de </a:t>
            </a:r>
            <a:r>
              <a:rPr lang="es-AR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biodiversidad de especies </a:t>
            </a: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- 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pero la </a:t>
            </a:r>
            <a:r>
              <a:rPr lang="es-A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biodiversidad de los ecosistemas</a:t>
            </a: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y la </a:t>
            </a:r>
            <a:r>
              <a:rPr lang="es-A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biodiversidad genética </a:t>
            </a: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son otros componentes importantes de la biodiversidad.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144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6515"/>
            <a:ext cx="10515600" cy="1325563"/>
          </a:xfrm>
        </p:spPr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20" y="1253331"/>
            <a:ext cx="751968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sureste de Estados Unidos es un lugar privilegiado para la biodiversidad de los arroyos.</a:t>
            </a:r>
          </a:p>
          <a:p>
            <a:pPr marL="0" indent="0">
              <a:buNone/>
            </a:pP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sureste de EE.UU. 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</a:rPr>
              <a:t>tiene: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El 33% de las especies de cangrejos de río del mundo</a:t>
            </a:r>
            <a:endParaRPr lang="es-A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r>
              <a:rPr lang="es-AR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Noto Sans Symbols"/>
              </a:rPr>
              <a:t>40% de las especies de mejillones de agua dulce del mundo</a:t>
            </a:r>
            <a:endParaRPr lang="es-AR" sz="24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0" indent="0">
              <a:buNone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los 831 peces de agua dulce de EE.UU. y Canadá, 550 (79%) se encuentran en el Sureste. 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r>
              <a:rPr lang="es-AR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El Sureste también cuenta con una gran diversidad de salamandras, tortugas, moscas de mayo y moscas caddis. </a:t>
            </a:r>
            <a:endParaRPr lang="es-AR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7C31256-E423-0C4F-8199-CB7A961F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191819" y="480279"/>
            <a:ext cx="2895600" cy="2286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C5B4CB-56B4-4749-AD10-E6DD057BEF12}"/>
              </a:ext>
            </a:extLst>
          </p:cNvPr>
          <p:cNvSpPr txBox="1"/>
          <p:nvPr/>
        </p:nvSpPr>
        <p:spPr>
          <a:xfrm>
            <a:off x="8119248" y="2788050"/>
            <a:ext cx="3400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 err="1"/>
              <a:t>vastateparksstaff</a:t>
            </a:r>
            <a:r>
              <a:rPr lang="en-US" sz="800" dirty="0"/>
              <a:t>, CC BY 2.0 &lt;https://</a:t>
            </a:r>
            <a:r>
              <a:rPr lang="en-US" sz="800" dirty="0" err="1"/>
              <a:t>creativecommons.org</a:t>
            </a:r>
            <a:r>
              <a:rPr lang="en-US" sz="800" dirty="0"/>
              <a:t>/licenses/by/2.0&gt;,</a:t>
            </a:r>
          </a:p>
          <a:p>
            <a:r>
              <a:rPr lang="en-US" sz="800" dirty="0"/>
              <a:t> via Wikimedia Commons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9FD36-3A2D-CA4B-9D70-1E69442CB469}"/>
              </a:ext>
            </a:extLst>
          </p:cNvPr>
          <p:cNvSpPr txBox="1"/>
          <p:nvPr/>
        </p:nvSpPr>
        <p:spPr>
          <a:xfrm>
            <a:off x="8119248" y="89177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Salamandra de Weller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626DCE1A-4C34-D04F-88E5-1B4533EB2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819" y="3935569"/>
            <a:ext cx="3441700" cy="2286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681215-D5C6-D742-BBF5-CCBF5159679F}"/>
              </a:ext>
            </a:extLst>
          </p:cNvPr>
          <p:cNvSpPr txBox="1"/>
          <p:nvPr/>
        </p:nvSpPr>
        <p:spPr>
          <a:xfrm>
            <a:off x="7954029" y="3566237"/>
            <a:ext cx="1685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Mottled sculpin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DD9E64-23F5-3C4B-8687-A6E7FE318284}"/>
              </a:ext>
            </a:extLst>
          </p:cNvPr>
          <p:cNvSpPr txBox="1"/>
          <p:nvPr/>
        </p:nvSpPr>
        <p:spPr>
          <a:xfrm>
            <a:off x="8119248" y="6246647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Photo credit:</a:t>
            </a:r>
          </a:p>
          <a:p>
            <a:r>
              <a:rPr lang="en-US" sz="800" dirty="0"/>
              <a:t>USFWS, Public domain,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88775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miden</a:t>
            </a:r>
            <a:r>
              <a:rPr lang="en-US" b="1" dirty="0"/>
              <a:t> los </a:t>
            </a:r>
            <a:r>
              <a:rPr lang="en-US" b="1" dirty="0" err="1"/>
              <a:t>ecólogos</a:t>
            </a:r>
            <a:r>
              <a:rPr lang="en-US" b="1" dirty="0"/>
              <a:t> la </a:t>
            </a:r>
            <a:r>
              <a:rPr lang="en-US" b="1" dirty="0" err="1"/>
              <a:t>diversidad</a:t>
            </a:r>
            <a:r>
              <a:rPr lang="en-US" b="1" dirty="0"/>
              <a:t> de </a:t>
            </a:r>
            <a:r>
              <a:rPr lang="en-US" b="1" dirty="0" err="1"/>
              <a:t>especies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9545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¿</a:t>
            </a:r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miden</a:t>
            </a:r>
            <a:r>
              <a:rPr lang="en-US" b="1" dirty="0"/>
              <a:t> los </a:t>
            </a:r>
            <a:r>
              <a:rPr lang="en-US" b="1" dirty="0" err="1"/>
              <a:t>ecólogos</a:t>
            </a:r>
            <a:r>
              <a:rPr lang="en-US" b="1" dirty="0"/>
              <a:t> la </a:t>
            </a:r>
            <a:r>
              <a:rPr lang="en-US" b="1" dirty="0" err="1"/>
              <a:t>diversidad</a:t>
            </a:r>
            <a:r>
              <a:rPr lang="en-US" b="1" dirty="0"/>
              <a:t> de </a:t>
            </a:r>
            <a:r>
              <a:rPr lang="en-US" b="1" dirty="0" err="1"/>
              <a:t>especies</a:t>
            </a:r>
            <a:r>
              <a:rPr lang="en-US" b="1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Riqueza</a:t>
            </a:r>
            <a:r>
              <a:rPr lang="en-US" dirty="0"/>
              <a:t> de </a:t>
            </a:r>
            <a:r>
              <a:rPr lang="en-US" dirty="0" err="1"/>
              <a:t>especies</a:t>
            </a:r>
            <a:r>
              <a:rPr lang="en-US" dirty="0"/>
              <a:t> (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especies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Abundancia</a:t>
            </a:r>
            <a:r>
              <a:rPr lang="en-US" dirty="0"/>
              <a:t> o </a:t>
            </a:r>
            <a:r>
              <a:rPr lang="en-US" dirty="0" err="1"/>
              <a:t>uniformidad</a:t>
            </a:r>
            <a:r>
              <a:rPr lang="en-US" dirty="0"/>
              <a:t> de </a:t>
            </a:r>
            <a:r>
              <a:rPr lang="en-US" dirty="0" err="1"/>
              <a:t>especies</a:t>
            </a:r>
            <a:r>
              <a:rPr lang="en-US" dirty="0"/>
              <a:t> (</a:t>
            </a:r>
            <a:r>
              <a:rPr lang="en-US" dirty="0" err="1"/>
              <a:t>distribución</a:t>
            </a:r>
            <a:r>
              <a:rPr lang="en-US" dirty="0"/>
              <a:t> </a:t>
            </a:r>
            <a:r>
              <a:rPr lang="en-US" dirty="0" err="1"/>
              <a:t>uniforme</a:t>
            </a:r>
            <a:r>
              <a:rPr lang="en-US" dirty="0"/>
              <a:t> de la </a:t>
            </a:r>
            <a:r>
              <a:rPr lang="en-US" dirty="0" err="1"/>
              <a:t>abundancia</a:t>
            </a:r>
            <a:r>
              <a:rPr lang="en-US" dirty="0"/>
              <a:t> </a:t>
            </a:r>
            <a:r>
              <a:rPr lang="en-US" dirty="0" err="1"/>
              <a:t>relativa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especie</a:t>
            </a:r>
            <a:r>
              <a:rPr lang="en-US" dirty="0"/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Una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riqueza</a:t>
            </a:r>
            <a:r>
              <a:rPr lang="en-US" dirty="0"/>
              <a:t> y </a:t>
            </a:r>
            <a:r>
              <a:rPr lang="en-US" dirty="0" err="1"/>
              <a:t>uniformidad</a:t>
            </a:r>
            <a:r>
              <a:rPr lang="en-US" dirty="0"/>
              <a:t> (</a:t>
            </a:r>
            <a:r>
              <a:rPr lang="en-US" dirty="0" err="1"/>
              <a:t>índice</a:t>
            </a:r>
            <a:r>
              <a:rPr lang="en-US" dirty="0"/>
              <a:t> de Shannon; </a:t>
            </a:r>
            <a:r>
              <a:rPr lang="en-US" dirty="0" err="1"/>
              <a:t>índice</a:t>
            </a:r>
            <a:r>
              <a:rPr lang="en-US" dirty="0"/>
              <a:t> de Simpson)</a:t>
            </a:r>
          </a:p>
        </p:txBody>
      </p:sp>
    </p:spTree>
    <p:extLst>
      <p:ext uri="{BB962C8B-B14F-4D97-AF65-F5344CB8AC3E}">
        <p14:creationId xmlns:p14="http://schemas.microsoft.com/office/powerpoint/2010/main" val="710237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¿Por </a:t>
            </a:r>
            <a:r>
              <a:rPr lang="en-US" b="1" dirty="0" err="1"/>
              <a:t>qué</a:t>
            </a:r>
            <a:r>
              <a:rPr lang="en-US" b="1" dirty="0"/>
              <a:t> es </a:t>
            </a:r>
            <a:r>
              <a:rPr lang="en-US" b="1" dirty="0" err="1"/>
              <a:t>importante</a:t>
            </a:r>
            <a:r>
              <a:rPr lang="en-US" b="1" dirty="0"/>
              <a:t> la </a:t>
            </a:r>
            <a:r>
              <a:rPr lang="en-US" b="1" dirty="0" err="1"/>
              <a:t>biodiversidad</a:t>
            </a:r>
            <a:r>
              <a:rPr lang="en-US" b="1" dirty="0"/>
              <a:t> </a:t>
            </a:r>
            <a:r>
              <a:rPr lang="en-US" b="1" dirty="0" err="1"/>
              <a:t>acuática</a:t>
            </a:r>
            <a:r>
              <a:rPr lang="en-US" b="1" dirty="0"/>
              <a:t>/</a:t>
            </a:r>
            <a:r>
              <a:rPr lang="en-US" b="1" dirty="0" err="1"/>
              <a:t>en</a:t>
            </a:r>
            <a:r>
              <a:rPr lang="en-US" b="1" dirty="0"/>
              <a:t> arroyos?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6286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¿Por </a:t>
            </a:r>
            <a:r>
              <a:rPr lang="en-US" b="1" dirty="0" err="1"/>
              <a:t>qué</a:t>
            </a:r>
            <a:r>
              <a:rPr lang="en-US" b="1" dirty="0"/>
              <a:t> es </a:t>
            </a:r>
            <a:r>
              <a:rPr lang="en-US" b="1" dirty="0" err="1"/>
              <a:t>importante</a:t>
            </a:r>
            <a:r>
              <a:rPr lang="en-US" b="1" dirty="0"/>
              <a:t> la </a:t>
            </a:r>
            <a:r>
              <a:rPr lang="en-US" b="1" dirty="0" err="1"/>
              <a:t>biodiversidad</a:t>
            </a:r>
            <a:r>
              <a:rPr lang="en-US" b="1" dirty="0"/>
              <a:t> </a:t>
            </a:r>
            <a:r>
              <a:rPr lang="en-US" b="1" dirty="0" err="1"/>
              <a:t>acuática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err="1"/>
              <a:t>Tómate</a:t>
            </a:r>
            <a:r>
              <a:rPr lang="en-US" i="1" dirty="0"/>
              <a:t> </a:t>
            </a:r>
            <a:r>
              <a:rPr lang="en-US" i="1" dirty="0" err="1"/>
              <a:t>cinco</a:t>
            </a:r>
            <a:r>
              <a:rPr lang="en-US" i="1" dirty="0"/>
              <a:t> </a:t>
            </a:r>
            <a:r>
              <a:rPr lang="en-US" i="1" dirty="0" err="1"/>
              <a:t>minutos</a:t>
            </a:r>
            <a:r>
              <a:rPr lang="en-US" i="1" dirty="0"/>
              <a:t> para </a:t>
            </a:r>
            <a:r>
              <a:rPr lang="en-US" i="1" dirty="0" err="1"/>
              <a:t>intercambiar</a:t>
            </a:r>
            <a:r>
              <a:rPr lang="en-US" i="1" dirty="0"/>
              <a:t> ideas con un </a:t>
            </a:r>
            <a:r>
              <a:rPr lang="en-US" i="1" dirty="0" err="1"/>
              <a:t>compañero</a:t>
            </a:r>
            <a:r>
              <a:rPr lang="en-US" i="1" dirty="0"/>
              <a:t> o un </a:t>
            </a:r>
            <a:r>
              <a:rPr lang="en-US" i="1" dirty="0" err="1"/>
              <a:t>grupo</a:t>
            </a:r>
            <a:r>
              <a:rPr lang="en-US" i="1" dirty="0"/>
              <a:t>. </a:t>
            </a:r>
            <a:r>
              <a:rPr lang="en-US" i="1" dirty="0" err="1"/>
              <a:t>Anota</a:t>
            </a:r>
            <a:r>
              <a:rPr lang="en-US" i="1" dirty="0"/>
              <a:t> </a:t>
            </a:r>
            <a:r>
              <a:rPr lang="en-US" i="1" dirty="0" err="1"/>
              <a:t>tus</a:t>
            </a:r>
            <a:r>
              <a:rPr lang="en-US" i="1" dirty="0"/>
              <a:t> ideas </a:t>
            </a:r>
            <a:r>
              <a:rPr lang="en-US" i="1" dirty="0" err="1"/>
              <a:t>en</a:t>
            </a:r>
            <a:r>
              <a:rPr lang="en-US" i="1" dirty="0"/>
              <a:t> la hoja de </a:t>
            </a:r>
            <a:r>
              <a:rPr lang="en-US" i="1" dirty="0" err="1"/>
              <a:t>trabajo</a:t>
            </a:r>
            <a:r>
              <a:rPr lang="en-US" i="1" dirty="0"/>
              <a:t> de la </a:t>
            </a:r>
            <a:r>
              <a:rPr lang="en-US" i="1" dirty="0" err="1"/>
              <a:t>lección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6583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7E2C-E84D-1448-8726-EE9B990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49E5B5-9B6C-324C-9D31-1E8FB39F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975381"/>
              </p:ext>
            </p:extLst>
          </p:nvPr>
        </p:nvGraphicFramePr>
        <p:xfrm>
          <a:off x="753533" y="1325563"/>
          <a:ext cx="105156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8752">
                  <a:extLst>
                    <a:ext uri="{9D8B030D-6E8A-4147-A177-3AD203B41FA5}">
                      <a16:colId xmlns:a16="http://schemas.microsoft.com/office/drawing/2014/main" val="1524927852"/>
                    </a:ext>
                  </a:extLst>
                </a:gridCol>
                <a:gridCol w="2777067">
                  <a:extLst>
                    <a:ext uri="{9D8B030D-6E8A-4147-A177-3AD203B41FA5}">
                      <a16:colId xmlns:a16="http://schemas.microsoft.com/office/drawing/2014/main" val="1432199566"/>
                    </a:ext>
                  </a:extLst>
                </a:gridCol>
                <a:gridCol w="6149781">
                  <a:extLst>
                    <a:ext uri="{9D8B030D-6E8A-4147-A177-3AD203B41FA5}">
                      <a16:colId xmlns:a16="http://schemas.microsoft.com/office/drawing/2014/main" val="2868729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u="sng" dirty="0">
                          <a:latin typeface="+mn-lt"/>
                        </a:rPr>
                        <a:t>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err="1">
                          <a:latin typeface="+mn-lt"/>
                        </a:rPr>
                        <a:t>Duración</a:t>
                      </a:r>
                      <a:endParaRPr lang="en-US" sz="2800" b="1" u="sng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u="sng" dirty="0" err="1">
                          <a:latin typeface="+mn-lt"/>
                        </a:rPr>
                        <a:t>Actividad</a:t>
                      </a:r>
                      <a:endParaRPr lang="en-US" sz="2800" b="1" u="sng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274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i="0" dirty="0"/>
                        <a:t>20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i="0" dirty="0" err="1"/>
                        <a:t>Actividad</a:t>
                      </a:r>
                      <a:r>
                        <a:rPr lang="en-US" sz="3200" b="1" i="0" dirty="0"/>
                        <a:t> </a:t>
                      </a:r>
                      <a:r>
                        <a:rPr lang="en-US" sz="3200" b="1" i="0" dirty="0" err="1"/>
                        <a:t>inicial</a:t>
                      </a:r>
                      <a:endParaRPr lang="en-US" sz="3000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362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9:20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 hora, 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3200" b="1" dirty="0">
                          <a:effectLst/>
                          <a:ea typeface="Calibri" panose="020F0502020204030204" pitchFamily="34" charset="0"/>
                        </a:rPr>
                        <a:t>Biodiversidad de los granos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84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10:35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65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10:45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25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Biodiversidad</a:t>
                      </a:r>
                      <a:r>
                        <a:rPr lang="en-US" sz="3200" b="1" dirty="0"/>
                        <a:t> de los arroyos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795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11:10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0" i="1" dirty="0"/>
                        <a:t>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05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11:20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55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Estimating Stream Biodiversity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91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b="1" dirty="0"/>
                        <a:t>12:15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b="1" dirty="0"/>
                        <a:t>15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 err="1"/>
                        <a:t>Actividad</a:t>
                      </a:r>
                      <a:r>
                        <a:rPr lang="en-US" sz="3200" b="1" dirty="0"/>
                        <a:t> de </a:t>
                      </a:r>
                      <a:r>
                        <a:rPr lang="en-US" sz="3200" b="1" dirty="0" err="1"/>
                        <a:t>cierre</a:t>
                      </a:r>
                      <a:endParaRPr lang="en-US" sz="3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67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218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¿Por </a:t>
            </a:r>
            <a:r>
              <a:rPr lang="en-US" b="1" dirty="0" err="1"/>
              <a:t>qué</a:t>
            </a:r>
            <a:r>
              <a:rPr lang="en-US" b="1" dirty="0"/>
              <a:t> es </a:t>
            </a:r>
            <a:r>
              <a:rPr lang="en-US" b="1" dirty="0" err="1"/>
              <a:t>importante</a:t>
            </a:r>
            <a:r>
              <a:rPr lang="en-US" b="1" dirty="0"/>
              <a:t> la </a:t>
            </a:r>
            <a:r>
              <a:rPr lang="en-US" b="1" dirty="0" err="1"/>
              <a:t>biodiversidad</a:t>
            </a:r>
            <a:r>
              <a:rPr lang="en-US" b="1" dirty="0"/>
              <a:t> </a:t>
            </a:r>
            <a:r>
              <a:rPr lang="en-US" b="1" dirty="0" err="1"/>
              <a:t>acuática</a:t>
            </a:r>
            <a:r>
              <a:rPr lang="en-US" b="1" dirty="0"/>
              <a:t>?</a:t>
            </a:r>
          </a:p>
          <a:p>
            <a:r>
              <a:rPr lang="en-US" dirty="0" err="1"/>
              <a:t>Biodiversidad</a:t>
            </a:r>
            <a:r>
              <a:rPr lang="en-US" dirty="0"/>
              <a:t> de </a:t>
            </a:r>
            <a:r>
              <a:rPr lang="en-US" dirty="0" err="1"/>
              <a:t>especies</a:t>
            </a:r>
            <a:r>
              <a:rPr lang="en-US" dirty="0"/>
              <a:t> = </a:t>
            </a:r>
            <a:r>
              <a:rPr lang="en-US" dirty="0" err="1"/>
              <a:t>diversidad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= </a:t>
            </a:r>
            <a:r>
              <a:rPr lang="en-US" dirty="0" err="1"/>
              <a:t>ecosistema</a:t>
            </a:r>
            <a:r>
              <a:rPr lang="en-US" dirty="0"/>
              <a:t> de arroyo </a:t>
            </a:r>
            <a:r>
              <a:rPr lang="en-US" dirty="0" err="1"/>
              <a:t>sano</a:t>
            </a:r>
            <a:r>
              <a:rPr lang="en-US" dirty="0"/>
              <a:t> - y </a:t>
            </a:r>
            <a:r>
              <a:rPr lang="en-US" dirty="0" err="1"/>
              <a:t>nosotros</a:t>
            </a:r>
            <a:r>
              <a:rPr lang="en-US" dirty="0"/>
              <a:t> </a:t>
            </a:r>
            <a:r>
              <a:rPr lang="en-US" dirty="0" err="1"/>
              <a:t>dependemos</a:t>
            </a:r>
            <a:r>
              <a:rPr lang="en-US" dirty="0"/>
              <a:t> de </a:t>
            </a:r>
            <a:r>
              <a:rPr lang="en-US" dirty="0" err="1"/>
              <a:t>ecosistemas</a:t>
            </a:r>
            <a:r>
              <a:rPr lang="en-US" dirty="0"/>
              <a:t> </a:t>
            </a:r>
            <a:r>
              <a:rPr lang="en-US" dirty="0" err="1"/>
              <a:t>acuáticos</a:t>
            </a:r>
            <a:r>
              <a:rPr lang="en-US" dirty="0"/>
              <a:t> </a:t>
            </a:r>
            <a:r>
              <a:rPr lang="en-US" dirty="0" err="1"/>
              <a:t>sanos</a:t>
            </a:r>
            <a:r>
              <a:rPr lang="en-US" dirty="0"/>
              <a:t> para </a:t>
            </a:r>
            <a:r>
              <a:rPr lang="en-US" dirty="0" err="1"/>
              <a:t>sobrevivir</a:t>
            </a:r>
            <a:r>
              <a:rPr lang="en-US" dirty="0"/>
              <a:t> </a:t>
            </a:r>
          </a:p>
          <a:p>
            <a:r>
              <a:rPr lang="en-US" dirty="0" err="1"/>
              <a:t>Mantiene</a:t>
            </a:r>
            <a:r>
              <a:rPr lang="en-US" dirty="0"/>
              <a:t> el </a:t>
            </a:r>
            <a:r>
              <a:rPr lang="en-US" dirty="0" err="1"/>
              <a:t>equilibrio</a:t>
            </a:r>
            <a:r>
              <a:rPr lang="en-US" dirty="0"/>
              <a:t> de la red </a:t>
            </a:r>
            <a:r>
              <a:rPr lang="en-US" dirty="0" err="1"/>
              <a:t>trófica</a:t>
            </a:r>
            <a:endParaRPr lang="en-US" dirty="0"/>
          </a:p>
          <a:p>
            <a:r>
              <a:rPr lang="en-US" dirty="0"/>
              <a:t>La fauna </a:t>
            </a:r>
            <a:r>
              <a:rPr lang="en-US" dirty="0" err="1"/>
              <a:t>acuática</a:t>
            </a:r>
            <a:r>
              <a:rPr lang="en-US" dirty="0"/>
              <a:t> es una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de </a:t>
            </a:r>
            <a:r>
              <a:rPr lang="en-US" dirty="0" err="1"/>
              <a:t>alimentos</a:t>
            </a:r>
            <a:r>
              <a:rPr lang="en-US" dirty="0"/>
              <a:t>, </a:t>
            </a:r>
            <a:r>
              <a:rPr lang="en-US" dirty="0" err="1"/>
              <a:t>energía</a:t>
            </a:r>
            <a:r>
              <a:rPr lang="en-US" dirty="0"/>
              <a:t>, </a:t>
            </a:r>
            <a:r>
              <a:rPr lang="en-US" dirty="0" err="1"/>
              <a:t>puestos</a:t>
            </a:r>
            <a:r>
              <a:rPr lang="en-US" dirty="0"/>
              <a:t> de </a:t>
            </a:r>
            <a:r>
              <a:rPr lang="en-US" dirty="0" err="1"/>
              <a:t>trabajo</a:t>
            </a:r>
            <a:r>
              <a:rPr lang="en-US" dirty="0"/>
              <a:t>, </a:t>
            </a:r>
            <a:r>
              <a:rPr lang="en-US" dirty="0" err="1"/>
              <a:t>oxígeno</a:t>
            </a:r>
            <a:r>
              <a:rPr lang="en-US" dirty="0"/>
              <a:t> </a:t>
            </a:r>
            <a:r>
              <a:rPr lang="en-US" dirty="0" err="1"/>
              <a:t>atmosférico</a:t>
            </a:r>
            <a:r>
              <a:rPr lang="en-US" dirty="0"/>
              <a:t> y </a:t>
            </a:r>
            <a:r>
              <a:rPr lang="en-US" dirty="0" err="1"/>
              <a:t>amortiguadores</a:t>
            </a:r>
            <a:r>
              <a:rPr lang="en-US" dirty="0"/>
              <a:t> contra </a:t>
            </a:r>
            <a:r>
              <a:rPr lang="en-US" dirty="0" err="1"/>
              <a:t>nuevas</a:t>
            </a:r>
            <a:r>
              <a:rPr lang="en-US" dirty="0"/>
              <a:t> </a:t>
            </a:r>
            <a:r>
              <a:rPr lang="en-US" dirty="0" err="1"/>
              <a:t>enfermedades</a:t>
            </a:r>
            <a:r>
              <a:rPr lang="en-US" dirty="0"/>
              <a:t>. </a:t>
            </a:r>
          </a:p>
          <a:p>
            <a:r>
              <a:rPr lang="en-US" dirty="0"/>
              <a:t>La </a:t>
            </a:r>
            <a:r>
              <a:rPr lang="en-US" dirty="0" err="1"/>
              <a:t>biodiversidad</a:t>
            </a:r>
            <a:r>
              <a:rPr lang="en-US" dirty="0"/>
              <a:t> forma </a:t>
            </a:r>
            <a:r>
              <a:rPr lang="en-US" dirty="0" err="1"/>
              <a:t>parte</a:t>
            </a:r>
            <a:r>
              <a:rPr lang="en-US" dirty="0"/>
              <a:t> de la </a:t>
            </a:r>
            <a:r>
              <a:rPr lang="en-US" dirty="0" err="1"/>
              <a:t>cultura</a:t>
            </a:r>
            <a:r>
              <a:rPr lang="en-US" dirty="0"/>
              <a:t>/</a:t>
            </a:r>
            <a:r>
              <a:rPr lang="en-US" dirty="0" err="1"/>
              <a:t>identidad</a:t>
            </a:r>
            <a:r>
              <a:rPr lang="en-US" dirty="0"/>
              <a:t>/</a:t>
            </a:r>
            <a:r>
              <a:rPr lang="en-US" dirty="0" err="1"/>
              <a:t>felicidad</a:t>
            </a:r>
            <a:endParaRPr lang="en-US" dirty="0"/>
          </a:p>
          <a:p>
            <a:r>
              <a:rPr lang="en-US" dirty="0"/>
              <a:t>Es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responsabilidad</a:t>
            </a:r>
            <a:r>
              <a:rPr lang="en-US" dirty="0"/>
              <a:t> (?)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9674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¿Cuáles son las amenazas para la biodiversidad acuática/arroyo?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6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¿Cuáles son las amenazas para la biodiversidad acuática/arroyo?</a:t>
            </a:r>
          </a:p>
          <a:p>
            <a:pPr marL="0" indent="0">
              <a:buNone/>
            </a:pPr>
            <a:endParaRPr lang="es-AR" b="1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i="1" dirty="0">
                <a:effectLst/>
                <a:ea typeface="Times New Roman" panose="02020603050405020304" pitchFamily="18" charset="0"/>
              </a:rPr>
              <a:t>Tómate cinco minutos para hacer una lluvia de ideas con un compañero o un grupo. Anota tus ideas en la hoja de ejercicios de la lección.</a:t>
            </a:r>
          </a:p>
        </p:txBody>
      </p:sp>
    </p:spTree>
    <p:extLst>
      <p:ext uri="{BB962C8B-B14F-4D97-AF65-F5344CB8AC3E}">
        <p14:creationId xmlns:p14="http://schemas.microsoft.com/office/powerpoint/2010/main" val="2559816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¿Cuáles son las amenazas para la biodiversidad acuática/arroyo?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Pérdida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destrucción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hábitats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Alteraciones de la composición del ecosistema (por ejemplo, pérdida o disminución de una especie)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 de especies no nativas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Sobrepesca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recolección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excesiva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Contaminación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Cambio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climático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0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/>
              <a:t>Biodiversidad</a:t>
            </a:r>
            <a:r>
              <a:rPr lang="en-US" b="1" dirty="0"/>
              <a:t> de los arroyos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5BC516-29D0-6C4B-80E8-A74A1030B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¿Cuáles son las amenazas para la biodiversidad acuática/arroyo?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Pérdida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destrucción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hábitats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Alteraciones de la composición del ecosistema (por ejemplo, pérdida o disminución de una especie)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Introducción de especies no nativas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Sobrepesca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recolección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excesiva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Contaminación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Cambio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climático</a:t>
            </a:r>
            <a:endParaRPr lang="es-AR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01EFF-544C-B14C-B395-686498C3C5CD}"/>
              </a:ext>
            </a:extLst>
          </p:cNvPr>
          <p:cNvSpPr txBox="1"/>
          <p:nvPr/>
        </p:nvSpPr>
        <p:spPr>
          <a:xfrm>
            <a:off x="5791200" y="4634325"/>
            <a:ext cx="6175513" cy="19236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Especie autóctona: </a:t>
            </a:r>
            <a:r>
              <a:rPr lang="es-AR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especie que se originó y desarrolló en el hábitat que la rodea y se ha adaptado a vivir en ese entorno concreto. </a:t>
            </a:r>
            <a:endParaRPr lang="es-A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Especie alóctona: </a:t>
            </a:r>
            <a:r>
              <a:rPr lang="es-AR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especie originaria de un lugar distinto al actual y que se ha introducido en la zona donde ahora vive.</a:t>
            </a:r>
            <a:endParaRPr lang="es-A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s-AR" sz="17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Especie invasora </a:t>
            </a:r>
            <a:r>
              <a:rPr lang="es-AR" sz="17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especie de planta o animal que supera a otras especies, lo que puede causar daños a un ecosistema - ¡puede ser autóctona o alóctona.</a:t>
            </a:r>
            <a:endParaRPr lang="es-AR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39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0CC058-47A9-BC4F-A31E-767184AB0CD1}"/>
              </a:ext>
            </a:extLst>
          </p:cNvPr>
          <p:cNvSpPr txBox="1"/>
          <p:nvPr/>
        </p:nvSpPr>
        <p:spPr>
          <a:xfrm>
            <a:off x="3240891" y="2613392"/>
            <a:ext cx="5710218" cy="1631216"/>
          </a:xfrm>
          <a:prstGeom prst="rect">
            <a:avLst/>
          </a:prstGeom>
          <a:solidFill>
            <a:srgbClr val="ECC2D8"/>
          </a:solidFill>
          <a:ln w="53975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0" dirty="0">
                <a:latin typeface="Impact" panose="020B0806030902050204" pitchFamily="34" charset="0"/>
              </a:rPr>
              <a:t>Descanso!</a:t>
            </a:r>
          </a:p>
        </p:txBody>
      </p:sp>
    </p:spTree>
    <p:extLst>
      <p:ext uri="{BB962C8B-B14F-4D97-AF65-F5344CB8AC3E}">
        <p14:creationId xmlns:p14="http://schemas.microsoft.com/office/powerpoint/2010/main" val="26569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2826-3FE5-FC40-AD13-E6E45DC05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AR" dirty="0">
                <a:effectLst/>
                <a:ea typeface="Calibri" panose="020F0502020204030204" pitchFamily="34" charset="0"/>
              </a:rPr>
              <a:t>Visite el siguiente sitio web: virtualbiologylab.org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dirty="0">
                <a:effectLst/>
                <a:ea typeface="Calibri" panose="020F0502020204030204" pitchFamily="34" charset="0"/>
              </a:rPr>
              <a:t>En "Ecology Models", haga clic en "Estimating Strem Diversity".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dirty="0" err="1">
                <a:effectLst/>
                <a:ea typeface="Calibri" panose="020F0502020204030204" pitchFamily="34" charset="0"/>
              </a:rPr>
              <a:t>Desplácese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hacia</a:t>
            </a:r>
            <a:r>
              <a:rPr lang="en-US" dirty="0">
                <a:effectLst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ea typeface="Calibri" panose="020F0502020204030204" pitchFamily="34" charset="0"/>
              </a:rPr>
              <a:t>abajo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AR" dirty="0">
                <a:effectLst/>
                <a:ea typeface="Calibri" panose="020F0502020204030204" pitchFamily="34" charset="0"/>
              </a:rPr>
              <a:t>En "Model 2 - Estimating Strem Diversity", haga clic en "Launch Model".</a:t>
            </a:r>
            <a:endParaRPr lang="es-AR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78E07-CCE9-384A-A3D5-09CA82A680B6}"/>
              </a:ext>
            </a:extLst>
          </p:cNvPr>
          <p:cNvSpPr txBox="1"/>
          <p:nvPr/>
        </p:nvSpPr>
        <p:spPr>
          <a:xfrm>
            <a:off x="4122057" y="4920343"/>
            <a:ext cx="41510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FFFF00"/>
                </a:highlight>
              </a:rPr>
              <a:t>NOTA: Para </a:t>
            </a:r>
            <a:r>
              <a:rPr lang="en-US" sz="2800" dirty="0" err="1">
                <a:highlight>
                  <a:srgbClr val="FFFF00"/>
                </a:highlight>
              </a:rPr>
              <a:t>esta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actividad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podemos</a:t>
            </a:r>
            <a:r>
              <a:rPr lang="en-US" sz="2800" dirty="0">
                <a:highlight>
                  <a:srgbClr val="FFFF00"/>
                </a:highlight>
              </a:rPr>
              <a:t> </a:t>
            </a:r>
            <a:r>
              <a:rPr lang="en-US" sz="2800" dirty="0" err="1">
                <a:highlight>
                  <a:srgbClr val="FFFF00"/>
                </a:highlight>
              </a:rPr>
              <a:t>utilizar</a:t>
            </a:r>
            <a:r>
              <a:rPr lang="en-US" sz="2800" dirty="0">
                <a:highlight>
                  <a:srgbClr val="FFFF00"/>
                </a:highlight>
              </a:rPr>
              <a:t> las </a:t>
            </a:r>
            <a:r>
              <a:rPr lang="en-US" sz="2800" dirty="0" err="1">
                <a:highlight>
                  <a:srgbClr val="FFFF00"/>
                </a:highlight>
              </a:rPr>
              <a:t>calculadoras</a:t>
            </a:r>
            <a:r>
              <a:rPr lang="en-US" sz="2800" dirty="0">
                <a:highlight>
                  <a:srgbClr val="FFFF00"/>
                </a:highlight>
              </a:rPr>
              <a:t>, </a:t>
            </a:r>
            <a:r>
              <a:rPr lang="en-US" sz="2800" dirty="0" err="1">
                <a:highlight>
                  <a:srgbClr val="FFFF00"/>
                </a:highlight>
              </a:rPr>
              <a:t>si</a:t>
            </a:r>
            <a:r>
              <a:rPr lang="en-US" sz="2800" dirty="0">
                <a:highlight>
                  <a:srgbClr val="FFFF00"/>
                </a:highlight>
              </a:rPr>
              <a:t> es </a:t>
            </a:r>
            <a:r>
              <a:rPr lang="en-US" sz="2800" dirty="0" err="1">
                <a:highlight>
                  <a:srgbClr val="FFFF00"/>
                </a:highlight>
              </a:rPr>
              <a:t>necesario</a:t>
            </a:r>
            <a:r>
              <a:rPr lang="en-US" sz="2800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9154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0B744B-BFF4-A347-80A5-DFCFE0180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0496"/>
            <a:ext cx="10515600" cy="2921596"/>
          </a:xfrm>
        </p:spPr>
      </p:pic>
    </p:spTree>
    <p:extLst>
      <p:ext uri="{BB962C8B-B14F-4D97-AF65-F5344CB8AC3E}">
        <p14:creationId xmlns:p14="http://schemas.microsoft.com/office/powerpoint/2010/main" val="222095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1FF0C7-BB54-6446-A6EC-1D1B7FE29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1445" y="1239230"/>
            <a:ext cx="7589110" cy="526977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A4F4C1-9BF1-134D-AAA9-F6914D908FD3}"/>
              </a:ext>
            </a:extLst>
          </p:cNvPr>
          <p:cNvSpPr/>
          <p:nvPr/>
        </p:nvSpPr>
        <p:spPr>
          <a:xfrm>
            <a:off x="7184571" y="2564793"/>
            <a:ext cx="1291772" cy="696686"/>
          </a:xfrm>
          <a:prstGeom prst="rect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E643B9-3DD8-A941-8EC2-AE8E342C5871}"/>
              </a:ext>
            </a:extLst>
          </p:cNvPr>
          <p:cNvSpPr/>
          <p:nvPr/>
        </p:nvSpPr>
        <p:spPr>
          <a:xfrm>
            <a:off x="2301444" y="5791982"/>
            <a:ext cx="1951241" cy="696686"/>
          </a:xfrm>
          <a:prstGeom prst="rect">
            <a:avLst/>
          </a:prstGeom>
          <a:noFill/>
          <a:ln w="1238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DF4ED-A0E5-9E4F-A14A-9C87187409D7}"/>
              </a:ext>
            </a:extLst>
          </p:cNvPr>
          <p:cNvCxnSpPr>
            <a:cxnSpLocks/>
          </p:cNvCxnSpPr>
          <p:nvPr/>
        </p:nvCxnSpPr>
        <p:spPr>
          <a:xfrm flipH="1" flipV="1">
            <a:off x="8564063" y="2837990"/>
            <a:ext cx="1519265" cy="1733355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A1440A-61CD-0D44-82C8-AF3ACCC1AA9D}"/>
              </a:ext>
            </a:extLst>
          </p:cNvPr>
          <p:cNvCxnSpPr>
            <a:cxnSpLocks/>
          </p:cNvCxnSpPr>
          <p:nvPr/>
        </p:nvCxnSpPr>
        <p:spPr>
          <a:xfrm flipH="1">
            <a:off x="4397831" y="6281530"/>
            <a:ext cx="6078012" cy="28066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BF13E73-D34D-6842-B812-8AEFEF2B1384}"/>
              </a:ext>
            </a:extLst>
          </p:cNvPr>
          <p:cNvSpPr txBox="1"/>
          <p:nvPr/>
        </p:nvSpPr>
        <p:spPr>
          <a:xfrm>
            <a:off x="9997275" y="4527204"/>
            <a:ext cx="1494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Estos</a:t>
            </a:r>
            <a:r>
              <a:rPr lang="en-US" b="1" dirty="0"/>
              <a:t> son los dos </a:t>
            </a:r>
            <a:r>
              <a:rPr lang="en-US" b="1" dirty="0" err="1"/>
              <a:t>controles</a:t>
            </a:r>
            <a:r>
              <a:rPr lang="en-US" b="1" dirty="0"/>
              <a:t> que </a:t>
            </a:r>
            <a:r>
              <a:rPr lang="en-US" b="1" dirty="0" err="1"/>
              <a:t>irás</a:t>
            </a:r>
            <a:r>
              <a:rPr lang="en-US" b="1" dirty="0"/>
              <a:t> </a:t>
            </a:r>
            <a:r>
              <a:rPr lang="en-US" b="1" dirty="0" err="1"/>
              <a:t>variando</a:t>
            </a:r>
            <a:r>
              <a:rPr lang="en-US" b="1" dirty="0"/>
              <a:t> a lo largo de la </a:t>
            </a:r>
            <a:r>
              <a:rPr lang="en-US" b="1" dirty="0" err="1"/>
              <a:t>actividad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187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2D291-4500-1C49-8946-504980F6B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Estimating Stream Biodiversity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1016C4-0C19-6844-BE48-6B4FD6176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6429" cy="4351338"/>
          </a:xfrm>
        </p:spPr>
        <p:txBody>
          <a:bodyPr/>
          <a:lstStyle/>
          <a:p>
            <a:r>
              <a:rPr lang="en-US" dirty="0" err="1"/>
              <a:t>Repasemos</a:t>
            </a:r>
            <a:r>
              <a:rPr lang="en-US" dirty="0"/>
              <a:t> las </a:t>
            </a:r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55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0695"/>
            <a:ext cx="10813473" cy="4351338"/>
          </a:xfrm>
        </p:spPr>
        <p:txBody>
          <a:bodyPr>
            <a:normAutofit/>
          </a:bodyPr>
          <a:lstStyle/>
          <a:p>
            <a:r>
              <a:rPr lang="en-US" sz="3000" dirty="0"/>
              <a:t>Para la </a:t>
            </a:r>
            <a:r>
              <a:rPr lang="en-US" sz="3000" dirty="0" err="1"/>
              <a:t>actividad</a:t>
            </a:r>
            <a:r>
              <a:rPr lang="en-US" sz="3000" dirty="0"/>
              <a:t> de </a:t>
            </a:r>
            <a:r>
              <a:rPr lang="en-US" sz="3000" dirty="0" err="1"/>
              <a:t>apertura</a:t>
            </a:r>
            <a:r>
              <a:rPr lang="en-US" sz="3000" dirty="0"/>
              <a:t>, </a:t>
            </a:r>
            <a:r>
              <a:rPr lang="en-US" sz="3000" dirty="0" err="1"/>
              <a:t>habrá</a:t>
            </a:r>
            <a:r>
              <a:rPr lang="en-US" sz="3000" dirty="0"/>
              <a:t> dos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la hoja de </a:t>
            </a:r>
            <a:r>
              <a:rPr lang="en-US" sz="3000" dirty="0" err="1"/>
              <a:t>trabajo</a:t>
            </a:r>
            <a:r>
              <a:rPr lang="en-US" sz="3000" dirty="0"/>
              <a:t>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</a:t>
            </a:r>
            <a:r>
              <a:rPr lang="en-US" sz="4400" b="1" i="0" dirty="0" err="1"/>
              <a:t>inicial</a:t>
            </a:r>
            <a:endParaRPr lang="en-US" sz="4400" b="1" i="0" dirty="0"/>
          </a:p>
        </p:txBody>
      </p:sp>
    </p:spTree>
    <p:extLst>
      <p:ext uri="{BB962C8B-B14F-4D97-AF65-F5344CB8AC3E}">
        <p14:creationId xmlns:p14="http://schemas.microsoft.com/office/powerpoint/2010/main" val="2718826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cierre</a:t>
            </a:r>
            <a:endParaRPr lang="en-US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2A18BA-4637-B54D-81DA-57F885DD42B8}"/>
              </a:ext>
            </a:extLst>
          </p:cNvPr>
          <p:cNvSpPr txBox="1">
            <a:spLocks/>
          </p:cNvSpPr>
          <p:nvPr/>
        </p:nvSpPr>
        <p:spPr>
          <a:xfrm>
            <a:off x="97901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000" u="sng" dirty="0" err="1"/>
              <a:t>Instrucciones</a:t>
            </a:r>
            <a:r>
              <a:rPr lang="en-US" sz="3000" u="sng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Escribe </a:t>
            </a:r>
            <a:r>
              <a:rPr lang="en-US" sz="3000" dirty="0" err="1"/>
              <a:t>tu</a:t>
            </a:r>
            <a:r>
              <a:rPr lang="en-US" sz="3000" dirty="0"/>
              <a:t> </a:t>
            </a:r>
            <a:r>
              <a:rPr lang="en-US" sz="3000" dirty="0" err="1"/>
              <a:t>respuesta</a:t>
            </a:r>
            <a:r>
              <a:rPr lang="en-US" sz="3000" dirty="0"/>
              <a:t> a las </a:t>
            </a:r>
            <a:r>
              <a:rPr lang="en-US" sz="3000" dirty="0" err="1"/>
              <a:t>preguntas</a:t>
            </a:r>
            <a:r>
              <a:rPr lang="en-US" sz="3000" dirty="0"/>
              <a:t> </a:t>
            </a:r>
            <a:r>
              <a:rPr lang="en-US" sz="3000" dirty="0" err="1"/>
              <a:t>en</a:t>
            </a:r>
            <a:r>
              <a:rPr lang="en-US" sz="3000" dirty="0"/>
              <a:t> el </a:t>
            </a:r>
            <a:r>
              <a:rPr lang="en-US" sz="3000" dirty="0" err="1"/>
              <a:t>papel</a:t>
            </a:r>
            <a:r>
              <a:rPr lang="en-US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145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79D4-A0B6-FF47-8660-97312C2B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3461"/>
            <a:ext cx="10515600" cy="1325563"/>
          </a:xfrm>
        </p:spPr>
        <p:txBody>
          <a:bodyPr/>
          <a:lstStyle/>
          <a:p>
            <a:r>
              <a:rPr lang="en-US" b="1" dirty="0" err="1"/>
              <a:t>Actividad</a:t>
            </a:r>
            <a:r>
              <a:rPr lang="en-US" b="1" dirty="0"/>
              <a:t> de </a:t>
            </a:r>
            <a:r>
              <a:rPr lang="en-US" b="1" dirty="0" err="1"/>
              <a:t>cierre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2A34C-9353-874B-A82B-FC0D162D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944"/>
            <a:ext cx="5881914" cy="4752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A continuación se muestran los datos de un conjunto de peces de un arroyo de Carolina del Norte:</a:t>
            </a:r>
            <a:endParaRPr lang="es-AR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4D4A2A-3B3F-B040-9917-60A76A4412A2}"/>
              </a:ext>
            </a:extLst>
          </p:cNvPr>
          <p:cNvSpPr txBox="1">
            <a:spLocks/>
          </p:cNvSpPr>
          <p:nvPr/>
        </p:nvSpPr>
        <p:spPr>
          <a:xfrm>
            <a:off x="6404428" y="198127"/>
            <a:ext cx="5569858" cy="6461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r>
              <a:rPr lang="es-AR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Pregunta 1</a:t>
            </a: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¿Cuál es la riqueza de especies del conjunto?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s-AR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Pregunta 2</a:t>
            </a: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¿Cuál es la abundancia relativa de 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Mottled sculpin? (Nota: puedes utilizar la calculadora) 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s-AR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Pregunta 3</a:t>
            </a: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¿Cómo puede afectar a la riqueza de especies de este conjunto de peces la contaminación que llega al arroyo procedente de una fábrica local?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indent="0">
              <a:buNone/>
            </a:pPr>
            <a:r>
              <a:rPr lang="es-AR" b="1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Pregunta 4</a:t>
            </a:r>
            <a:r>
              <a:rPr lang="es-AR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: ¿Cuál es la razón por la que deberíamos preocuparnos por mantener la biodiversidad de este conjunto de peces?</a:t>
            </a:r>
            <a:endParaRPr lang="es-AR" dirty="0">
              <a:effectLst/>
              <a:ea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9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515FBD3-93EE-CF4B-B6F3-9AE88052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16358"/>
              </p:ext>
            </p:extLst>
          </p:nvPr>
        </p:nvGraphicFramePr>
        <p:xfrm>
          <a:off x="362857" y="2664581"/>
          <a:ext cx="437242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14">
                  <a:extLst>
                    <a:ext uri="{9D8B030D-6E8A-4147-A177-3AD203B41FA5}">
                      <a16:colId xmlns:a16="http://schemas.microsoft.com/office/drawing/2014/main" val="1074549267"/>
                    </a:ext>
                  </a:extLst>
                </a:gridCol>
                <a:gridCol w="2186214">
                  <a:extLst>
                    <a:ext uri="{9D8B030D-6E8A-4147-A177-3AD203B41FA5}">
                      <a16:colId xmlns:a16="http://schemas.microsoft.com/office/drawing/2014/main" val="3086526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Especies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peces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Recuento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0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Mottled sculpin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76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Brook trout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35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Tennessee shiner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47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Spotfin</a:t>
                      </a:r>
                      <a:r>
                        <a:rPr lang="en-US" dirty="0"/>
                        <a:t> chub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07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Rock bass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1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stoneroller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78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Mirror shiner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438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FC68F7-D941-9949-8262-157E7BDC5359}"/>
              </a:ext>
            </a:extLst>
          </p:cNvPr>
          <p:cNvSpPr txBox="1"/>
          <p:nvPr/>
        </p:nvSpPr>
        <p:spPr>
          <a:xfrm>
            <a:off x="1671972" y="5805053"/>
            <a:ext cx="2094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Recuento</a:t>
            </a:r>
            <a:r>
              <a:rPr lang="en-US" b="1" dirty="0"/>
              <a:t> total = 50 </a:t>
            </a:r>
          </a:p>
        </p:txBody>
      </p:sp>
    </p:spTree>
    <p:extLst>
      <p:ext uri="{BB962C8B-B14F-4D97-AF65-F5344CB8AC3E}">
        <p14:creationId xmlns:p14="http://schemas.microsoft.com/office/powerpoint/2010/main" val="200339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63" y="1082207"/>
            <a:ext cx="10813473" cy="3872658"/>
          </a:xfrm>
        </p:spPr>
        <p:txBody>
          <a:bodyPr>
            <a:normAutofit/>
          </a:bodyPr>
          <a:lstStyle/>
          <a:p>
            <a:pPr marL="457200"/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Pregunta 1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¿Qué sabe de la palabra "biodiversidad"? Explica lo que crees que significa y/o pon un ejemplo.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AR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Pregunta 2</a:t>
            </a:r>
            <a:r>
              <a:rPr lang="es-AR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¿Cuál de las dos imágenes siguientes crees que tiene mayor biodiversidad? Explica tu razonamiento. </a:t>
            </a:r>
            <a:endParaRPr lang="es-AR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z="4400" b="1" i="0" dirty="0" err="1"/>
              <a:t>Actividad</a:t>
            </a:r>
            <a:r>
              <a:rPr lang="en-US" sz="4400" b="1" i="0" dirty="0"/>
              <a:t> </a:t>
            </a:r>
            <a:r>
              <a:rPr lang="en-US" sz="4400" b="1" i="0" dirty="0" err="1"/>
              <a:t>inicial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397D6-2533-B642-9D96-2C42464420C5}"/>
              </a:ext>
            </a:extLst>
          </p:cNvPr>
          <p:cNvSpPr txBox="1"/>
          <p:nvPr/>
        </p:nvSpPr>
        <p:spPr>
          <a:xfrm>
            <a:off x="3124607" y="6427113"/>
            <a:ext cx="1258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highlight>
                  <a:srgbClr val="FFFF00"/>
                </a:highlight>
              </a:rPr>
              <a:t>Imagen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686031-305A-274B-91A1-165789247B26}"/>
              </a:ext>
            </a:extLst>
          </p:cNvPr>
          <p:cNvSpPr txBox="1"/>
          <p:nvPr/>
        </p:nvSpPr>
        <p:spPr>
          <a:xfrm>
            <a:off x="7569998" y="6413866"/>
            <a:ext cx="1258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highlight>
                  <a:srgbClr val="FFFF00"/>
                </a:highlight>
              </a:rPr>
              <a:t>Imagen 2</a:t>
            </a:r>
          </a:p>
        </p:txBody>
      </p:sp>
      <p:pic>
        <p:nvPicPr>
          <p:cNvPr id="1026" name="Picture 2" descr="This graphic compares an ecosystem with high biodiversity and an ecosystem with low biodiversity.  The circle on the left features a fox, deer, raptor, snake, pollinators, and many types of trees, flowers, and shrubs. This is high biodiversity.  The circle on the right features a deer, squirrel, butterfly, and two types of trees. This ecosystem has low biodiversity.">
            <a:extLst>
              <a:ext uri="{FF2B5EF4-FFF2-40B4-BE49-F238E27FC236}">
                <a16:creationId xmlns:a16="http://schemas.microsoft.com/office/drawing/2014/main" id="{317E0F48-9224-7F4A-B17A-6733DF2DF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70"/>
          <a:stretch/>
        </p:blipFill>
        <p:spPr bwMode="auto">
          <a:xfrm>
            <a:off x="1848012" y="2857469"/>
            <a:ext cx="8113494" cy="363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ABABFF-9128-FF49-87DD-D5C0E242D868}"/>
              </a:ext>
            </a:extLst>
          </p:cNvPr>
          <p:cNvSpPr txBox="1"/>
          <p:nvPr/>
        </p:nvSpPr>
        <p:spPr>
          <a:xfrm>
            <a:off x="9788244" y="5604882"/>
            <a:ext cx="2141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Tualatin SWCD</a:t>
            </a:r>
          </a:p>
          <a:p>
            <a:r>
              <a:rPr lang="en-US" sz="1000" dirty="0">
                <a:hlinkClick r:id="rId4"/>
              </a:rPr>
              <a:t>https://tualatinswcd.org/</a:t>
            </a:r>
            <a:endParaRPr lang="en-US" sz="1000" dirty="0"/>
          </a:p>
          <a:p>
            <a:r>
              <a:rPr lang="en-US" sz="1000" dirty="0"/>
              <a:t>what-is-biodiversity-and-why-does-it-matter-for-you/</a:t>
            </a:r>
          </a:p>
        </p:txBody>
      </p:sp>
    </p:spTree>
    <p:extLst>
      <p:ext uri="{BB962C8B-B14F-4D97-AF65-F5344CB8AC3E}">
        <p14:creationId xmlns:p14="http://schemas.microsoft.com/office/powerpoint/2010/main" val="371533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17" y="2081013"/>
            <a:ext cx="10813473" cy="3872658"/>
          </a:xfrm>
        </p:spPr>
        <p:txBody>
          <a:bodyPr>
            <a:normAutofit/>
          </a:bodyPr>
          <a:lstStyle/>
          <a:p>
            <a:r>
              <a:rPr lang="es-AR" sz="3200" dirty="0">
                <a:latin typeface="Calibri" panose="020F0502020204030204" pitchFamily="34" charset="0"/>
                <a:ea typeface="Calibri" panose="020F0502020204030204" pitchFamily="34" charset="0"/>
              </a:rPr>
              <a:t>L</a:t>
            </a:r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ean los párrafos iniciales en silencio. Mientras leen, pídales que:</a:t>
            </a:r>
            <a:endParaRPr lang="es-A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Subraye las definiciones de riqueza y abundancia.</a:t>
            </a:r>
            <a:endParaRPr lang="es-A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/>
            <a:r>
              <a:rPr lang="es-AR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Rodea con un círculo las palabras que no conozcas.</a:t>
            </a:r>
            <a:endParaRPr lang="es-AR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241547"/>
            <a:ext cx="10515600" cy="1325563"/>
          </a:xfrm>
        </p:spPr>
        <p:txBody>
          <a:bodyPr>
            <a:normAutofit/>
          </a:bodyPr>
          <a:lstStyle/>
          <a:p>
            <a:r>
              <a:rPr lang="es-AR" sz="4000" b="1" dirty="0">
                <a:effectLst/>
                <a:ea typeface="Calibri" panose="020F0502020204030204" pitchFamily="34" charset="0"/>
              </a:rPr>
              <a:t>Biodiversidad de los granos</a:t>
            </a:r>
            <a:endParaRPr lang="es-AR" sz="4000" b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37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9" y="1325563"/>
            <a:ext cx="10118297" cy="56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Comunidad</a:t>
            </a:r>
            <a:r>
              <a:rPr lang="en-US" sz="3000" dirty="0"/>
              <a:t> de </a:t>
            </a:r>
            <a:r>
              <a:rPr lang="en-US" sz="3000" dirty="0" err="1"/>
              <a:t>ejemplo</a:t>
            </a:r>
            <a:r>
              <a:rPr lang="en-US" sz="3000" dirty="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86" y="0"/>
            <a:ext cx="10515600" cy="1325563"/>
          </a:xfrm>
        </p:spPr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</a:rPr>
              <a:t>Biodiversidad de los granos</a:t>
            </a:r>
            <a:endParaRPr lang="en-US" b="1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A56F4D-1F9A-9742-9732-0E1C332D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569042"/>
              </p:ext>
            </p:extLst>
          </p:nvPr>
        </p:nvGraphicFramePr>
        <p:xfrm>
          <a:off x="1121060" y="1885807"/>
          <a:ext cx="7609282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0426">
                  <a:extLst>
                    <a:ext uri="{9D8B030D-6E8A-4147-A177-3AD203B41FA5}">
                      <a16:colId xmlns:a16="http://schemas.microsoft.com/office/drawing/2014/main" val="1632756322"/>
                    </a:ext>
                  </a:extLst>
                </a:gridCol>
                <a:gridCol w="3918856">
                  <a:extLst>
                    <a:ext uri="{9D8B030D-6E8A-4147-A177-3AD203B41FA5}">
                      <a16:colId xmlns:a16="http://schemas.microsoft.com/office/drawing/2014/main" val="278269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 de </a:t>
                      </a:r>
                      <a:r>
                        <a:rPr lang="en-US" sz="3200" dirty="0" err="1"/>
                        <a:t>individuos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Grasshoppers/</a:t>
                      </a:r>
                    </a:p>
                    <a:p>
                      <a:r>
                        <a:rPr lang="en-US" sz="3200" dirty="0" err="1"/>
                        <a:t>Saltamontes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Ladybugs/</a:t>
                      </a:r>
                    </a:p>
                    <a:p>
                      <a:r>
                        <a:rPr lang="en-US" sz="3200" dirty="0" err="1"/>
                        <a:t>Mariquitas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Ticks/</a:t>
                      </a:r>
                      <a:r>
                        <a:rPr lang="en-US" sz="3200" dirty="0" err="1"/>
                        <a:t>Garrapatas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Ants/</a:t>
                      </a:r>
                      <a:r>
                        <a:rPr lang="en-US" sz="3200" dirty="0" err="1"/>
                        <a:t>Hormigas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Bees/Abejas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5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55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C3BF-62BA-144B-90F1-C9EB464B5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489" y="1325563"/>
            <a:ext cx="10118297" cy="560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err="1"/>
              <a:t>Comunidad</a:t>
            </a:r>
            <a:r>
              <a:rPr lang="en-US" sz="3000" dirty="0"/>
              <a:t> de </a:t>
            </a:r>
            <a:r>
              <a:rPr lang="en-US" sz="3000" dirty="0" err="1"/>
              <a:t>ejemplo</a:t>
            </a:r>
            <a:r>
              <a:rPr lang="en-US" sz="3000" dirty="0"/>
              <a:t>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86" y="0"/>
            <a:ext cx="10515600" cy="1325563"/>
          </a:xfrm>
        </p:spPr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</a:rPr>
              <a:t>Biodiversidad de los granos</a:t>
            </a:r>
            <a:endParaRPr lang="en-US" b="1" dirty="0"/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9A56F4D-1F9A-9742-9732-0E1C332D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621024"/>
              </p:ext>
            </p:extLst>
          </p:nvPr>
        </p:nvGraphicFramePr>
        <p:xfrm>
          <a:off x="1121060" y="1885807"/>
          <a:ext cx="6977911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217">
                  <a:extLst>
                    <a:ext uri="{9D8B030D-6E8A-4147-A177-3AD203B41FA5}">
                      <a16:colId xmlns:a16="http://schemas.microsoft.com/office/drawing/2014/main" val="1632756322"/>
                    </a:ext>
                  </a:extLst>
                </a:gridCol>
                <a:gridCol w="3593694">
                  <a:extLst>
                    <a:ext uri="{9D8B030D-6E8A-4147-A177-3AD203B41FA5}">
                      <a16:colId xmlns:a16="http://schemas.microsoft.com/office/drawing/2014/main" val="2782695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# de </a:t>
                      </a:r>
                      <a:r>
                        <a:rPr lang="en-US" sz="3200" dirty="0" err="1"/>
                        <a:t>individuos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4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Grasshoppers/</a:t>
                      </a:r>
                    </a:p>
                    <a:p>
                      <a:r>
                        <a:rPr lang="en-US" sz="3200" dirty="0" err="1"/>
                        <a:t>Saltamontes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462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Ladybugs/</a:t>
                      </a:r>
                    </a:p>
                    <a:p>
                      <a:r>
                        <a:rPr lang="en-US" sz="3200" dirty="0" err="1"/>
                        <a:t>Mariquitas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Ticks/</a:t>
                      </a:r>
                      <a:r>
                        <a:rPr lang="en-US" sz="3200" dirty="0" err="1"/>
                        <a:t>Garrapatas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86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Ants/</a:t>
                      </a:r>
                      <a:r>
                        <a:rPr lang="en-US" sz="3200" dirty="0" err="1"/>
                        <a:t>Hormigas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454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Bees/Abejas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59140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28114470-2061-774B-A66F-829F8C01859A}"/>
              </a:ext>
            </a:extLst>
          </p:cNvPr>
          <p:cNvSpPr txBox="1"/>
          <p:nvPr/>
        </p:nvSpPr>
        <p:spPr>
          <a:xfrm>
            <a:off x="8242662" y="1842443"/>
            <a:ext cx="346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1) ¿Cuál es el número total de insectos de la comunidad?</a:t>
            </a:r>
          </a:p>
          <a:p>
            <a:r>
              <a:rPr lang="es-AR" sz="2400" dirty="0"/>
              <a:t>2) ¿Cuál es la riqueza de la comunidad?</a:t>
            </a:r>
          </a:p>
          <a:p>
            <a:r>
              <a:rPr lang="es-AR" sz="2400" dirty="0"/>
              <a:t>3) ¿Cuál es la abundancia relativa de mariquitas?</a:t>
            </a:r>
          </a:p>
          <a:p>
            <a:r>
              <a:rPr lang="es-AR" sz="2400" dirty="0"/>
              <a:t>4) ¿Cuál es la abundancia relativa de abejas?</a:t>
            </a:r>
          </a:p>
        </p:txBody>
      </p:sp>
    </p:spTree>
    <p:extLst>
      <p:ext uri="{BB962C8B-B14F-4D97-AF65-F5344CB8AC3E}">
        <p14:creationId xmlns:p14="http://schemas.microsoft.com/office/powerpoint/2010/main" val="251731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</a:rPr>
              <a:t>Biodiversidad de los granos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95F58D-A0C5-7040-8DBE-D3031FD0A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975326"/>
            <a:ext cx="10169422" cy="5698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0D9AD4-A5E0-4F4C-83D1-7E9F0C2C411F}"/>
              </a:ext>
            </a:extLst>
          </p:cNvPr>
          <p:cNvSpPr txBox="1"/>
          <p:nvPr/>
        </p:nvSpPr>
        <p:spPr>
          <a:xfrm>
            <a:off x="8592457" y="2090057"/>
            <a:ext cx="2293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highlight>
                  <a:srgbClr val="FFFF00"/>
                </a:highlight>
              </a:rPr>
              <a:t>Nota: ¡</a:t>
            </a:r>
            <a:r>
              <a:rPr lang="en-US" b="1" dirty="0" err="1">
                <a:highlight>
                  <a:srgbClr val="FFFF00"/>
                </a:highlight>
              </a:rPr>
              <a:t>puedes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utilizar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tu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calculadora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en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cualquier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momento</a:t>
            </a:r>
            <a:r>
              <a:rPr lang="en-US" b="1" dirty="0">
                <a:highlight>
                  <a:srgbClr val="FFFF00"/>
                </a:highlight>
              </a:rPr>
              <a:t> que lo </a:t>
            </a:r>
            <a:r>
              <a:rPr lang="en-US" b="1" dirty="0" err="1">
                <a:highlight>
                  <a:srgbClr val="FFFF00"/>
                </a:highlight>
              </a:rPr>
              <a:t>necesites</a:t>
            </a:r>
            <a:r>
              <a:rPr lang="en-US" b="1" dirty="0">
                <a:highlight>
                  <a:srgbClr val="FFFF00"/>
                </a:highlight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20487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5B38908-6D6D-9546-90E8-8878026FE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z="4400" b="1" dirty="0">
                <a:effectLst/>
                <a:ea typeface="Calibri" panose="020F0502020204030204" pitchFamily="34" charset="0"/>
              </a:rPr>
              <a:t>Biodiversidad de los granos</a:t>
            </a:r>
            <a:endParaRPr lang="en-US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082323-3FDD-1341-8D6E-AD56BDA4C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sz="2400" dirty="0">
                <a:effectLst/>
                <a:ea typeface="Times" pitchFamily="2" charset="0"/>
                <a:cs typeface="Times New Roman" panose="02020603050405020304" pitchFamily="18" charset="0"/>
              </a:rPr>
              <a:t>1.¿Cuál es la comunidad tiene más riqueza?</a:t>
            </a:r>
          </a:p>
          <a:p>
            <a:pPr marL="0" indent="0">
              <a:buNone/>
            </a:pPr>
            <a:r>
              <a:rPr lang="es-AR" sz="2400" dirty="0">
                <a:effectLst/>
                <a:ea typeface="Times" pitchFamily="2" charset="0"/>
                <a:cs typeface="Times New Roman" panose="02020603050405020304" pitchFamily="18" charset="0"/>
              </a:rPr>
              <a:t>2. ¿Qué taxón de grano tiene la mayor abundancia relativa en cada comunidad?</a:t>
            </a:r>
          </a:p>
          <a:p>
            <a:pPr marL="0" indent="0">
              <a:buNone/>
            </a:pPr>
            <a:r>
              <a:rPr lang="es-AR" sz="2400" dirty="0">
                <a:effectLst/>
                <a:ea typeface="Times" pitchFamily="2" charset="0"/>
                <a:cs typeface="Times New Roman" panose="02020603050405020304" pitchFamily="18" charset="0"/>
              </a:rPr>
              <a:t>3. ¿Qué taxón de grano tiene más probabilidades de extinguirse? ¿Por qué? (okay, todos sabemos que los granos están a salvo en la lata de café, pero imagina que están sujetas a las fuerzas de la selección natural y a las consecuencias negativas de las actividades humanas).</a:t>
            </a:r>
          </a:p>
          <a:p>
            <a:pPr marL="0" indent="0">
              <a:buNone/>
            </a:pPr>
            <a:r>
              <a:rPr lang="es-AR" sz="2400" dirty="0">
                <a:effectLst/>
                <a:ea typeface="Times" pitchFamily="2" charset="0"/>
                <a:cs typeface="Times New Roman" panose="02020603050405020304" pitchFamily="18" charset="0"/>
              </a:rPr>
              <a:t>4. ¿Cuál es la comunidad con mayor biodiversidad? Utiliza los términos "riqueza" y "abundancia" para apoyar tu respuesta.</a:t>
            </a:r>
          </a:p>
          <a:p>
            <a:pPr marL="0" indent="0" algn="just">
              <a:buSzPts val="1000"/>
              <a:buNone/>
            </a:pPr>
            <a:r>
              <a:rPr lang="es-AR" sz="2400" dirty="0">
                <a:effectLst/>
                <a:ea typeface="Times" pitchFamily="2" charset="0"/>
                <a:cs typeface="Times New Roman" panose="02020603050405020304" pitchFamily="18" charset="0"/>
              </a:rPr>
              <a:t>5. La urbanización es el proceso por el cual los seres humanos ocupan y modifican los ecosistemas. ¿Cómo crees que afecta la urbanización a la calidad y cantidad del hábitat? ¿Cómo crees que afecta la urbanización a la biodiversidad?</a:t>
            </a:r>
          </a:p>
        </p:txBody>
      </p:sp>
    </p:spTree>
    <p:extLst>
      <p:ext uri="{BB962C8B-B14F-4D97-AF65-F5344CB8AC3E}">
        <p14:creationId xmlns:p14="http://schemas.microsoft.com/office/powerpoint/2010/main" val="2125602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11095</TotalTime>
  <Words>2766</Words>
  <Application>Microsoft Macintosh PowerPoint</Application>
  <PresentationFormat>Panorámica</PresentationFormat>
  <Paragraphs>278</Paragraphs>
  <Slides>31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Impact</vt:lpstr>
      <vt:lpstr>Noto Sans Symbols</vt:lpstr>
      <vt:lpstr>Times New Roman</vt:lpstr>
      <vt:lpstr>Office Theme</vt:lpstr>
      <vt:lpstr>Biodiversidad</vt:lpstr>
      <vt:lpstr>Agenda</vt:lpstr>
      <vt:lpstr>Actividad inicial</vt:lpstr>
      <vt:lpstr>Actividad inicial</vt:lpstr>
      <vt:lpstr>Biodiversidad de los granos</vt:lpstr>
      <vt:lpstr>Biodiversidad de los granos</vt:lpstr>
      <vt:lpstr>Biodiversidad de los granos</vt:lpstr>
      <vt:lpstr>Biodiversidad de los granos</vt:lpstr>
      <vt:lpstr>Biodiversidad de los granos</vt:lpstr>
      <vt:lpstr>Presentación de PowerPoint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Biodiversidad de los arroyos </vt:lpstr>
      <vt:lpstr>Presentación de PowerPoint</vt:lpstr>
      <vt:lpstr>Estimating Stream Biodiversity</vt:lpstr>
      <vt:lpstr>Estimating Stream Biodiversity</vt:lpstr>
      <vt:lpstr>Estimating Stream Biodiversity</vt:lpstr>
      <vt:lpstr>Estimating Stream Biodiversity</vt:lpstr>
      <vt:lpstr>Actividad de cierre</vt:lpstr>
      <vt:lpstr>Actividad de cierre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Watersheds</dc:title>
  <dc:creator>Microsoft Office User</dc:creator>
  <cp:lastModifiedBy>Ma.Verónica Choque Campos</cp:lastModifiedBy>
  <cp:revision>145</cp:revision>
  <dcterms:created xsi:type="dcterms:W3CDTF">2021-10-18T14:38:32Z</dcterms:created>
  <dcterms:modified xsi:type="dcterms:W3CDTF">2023-06-13T18:49:13Z</dcterms:modified>
</cp:coreProperties>
</file>