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sldIdLst>
    <p:sldId id="256" r:id="rId4"/>
    <p:sldId id="258" r:id="rId5"/>
    <p:sldId id="321" r:id="rId6"/>
    <p:sldId id="329" r:id="rId7"/>
    <p:sldId id="330" r:id="rId8"/>
    <p:sldId id="331" r:id="rId9"/>
    <p:sldId id="352" r:id="rId10"/>
    <p:sldId id="343" r:id="rId11"/>
    <p:sldId id="370" r:id="rId12"/>
    <p:sldId id="369" r:id="rId13"/>
    <p:sldId id="354" r:id="rId14"/>
    <p:sldId id="345" r:id="rId15"/>
    <p:sldId id="344" r:id="rId16"/>
    <p:sldId id="346" r:id="rId17"/>
    <p:sldId id="347" r:id="rId18"/>
    <p:sldId id="371" r:id="rId19"/>
    <p:sldId id="372" r:id="rId20"/>
    <p:sldId id="373" r:id="rId21"/>
    <p:sldId id="351" r:id="rId22"/>
    <p:sldId id="333" r:id="rId23"/>
    <p:sldId id="356" r:id="rId24"/>
    <p:sldId id="358" r:id="rId25"/>
    <p:sldId id="334" r:id="rId26"/>
    <p:sldId id="335" r:id="rId27"/>
    <p:sldId id="342" r:id="rId28"/>
    <p:sldId id="374" r:id="rId29"/>
    <p:sldId id="336" r:id="rId30"/>
    <p:sldId id="337" r:id="rId31"/>
    <p:sldId id="339" r:id="rId32"/>
    <p:sldId id="341" r:id="rId33"/>
    <p:sldId id="368" r:id="rId34"/>
    <p:sldId id="328" r:id="rId35"/>
    <p:sldId id="271" r:id="rId36"/>
    <p:sldId id="2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4817"/>
  </p:normalViewPr>
  <p:slideViewPr>
    <p:cSldViewPr snapToGrid="0" snapToObjects="1">
      <p:cViewPr varScale="1">
        <p:scale>
          <a:sx n="47" d="100"/>
          <a:sy n="47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5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Bioanalítica</a:t>
            </a:r>
            <a:r>
              <a:rPr lang="en-US" b="1" dirty="0"/>
              <a:t> (</a:t>
            </a:r>
            <a:r>
              <a:rPr lang="en-US" b="1" dirty="0" err="1"/>
              <a:t>ensayos</a:t>
            </a:r>
            <a:r>
              <a:rPr lang="en-US" b="1" dirty="0"/>
              <a:t>, </a:t>
            </a:r>
            <a:r>
              <a:rPr lang="en-US" b="1" dirty="0" err="1"/>
              <a:t>descubrimiento</a:t>
            </a:r>
            <a:r>
              <a:rPr lang="en-US" b="1" dirty="0"/>
              <a:t> de </a:t>
            </a:r>
            <a:r>
              <a:rPr lang="en-US" b="1" dirty="0" err="1"/>
              <a:t>fármacos</a:t>
            </a:r>
            <a:r>
              <a:rPr lang="en-US" b="1" dirty="0"/>
              <a:t>):</a:t>
            </a:r>
            <a:r>
              <a:rPr lang="en-US" b="0" dirty="0"/>
              <a:t> Los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bioanalíticos</a:t>
            </a:r>
            <a:r>
              <a:rPr lang="en-US" b="0" dirty="0"/>
              <a:t> </a:t>
            </a:r>
            <a:r>
              <a:rPr lang="en-US" b="0" dirty="0" err="1"/>
              <a:t>realizan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y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análisis</a:t>
            </a:r>
            <a:r>
              <a:rPr lang="en-US" b="0" dirty="0"/>
              <a:t> </a:t>
            </a:r>
            <a:r>
              <a:rPr lang="en-US" b="0" dirty="0" err="1"/>
              <a:t>agrícolas</a:t>
            </a:r>
            <a:r>
              <a:rPr lang="en-US" b="0" dirty="0"/>
              <a:t>, </a:t>
            </a:r>
            <a:r>
              <a:rPr lang="en-US" b="0" dirty="0" err="1"/>
              <a:t>biológicos</a:t>
            </a:r>
            <a:r>
              <a:rPr lang="en-US" b="0" dirty="0"/>
              <a:t>, </a:t>
            </a:r>
            <a:r>
              <a:rPr lang="en-US" b="0" dirty="0" err="1"/>
              <a:t>microbianos</a:t>
            </a:r>
            <a:r>
              <a:rPr lang="en-US" b="0" dirty="0"/>
              <a:t>, </a:t>
            </a:r>
            <a:r>
              <a:rPr lang="en-US" b="0" dirty="0" err="1"/>
              <a:t>farmacéuticos</a:t>
            </a:r>
            <a:r>
              <a:rPr lang="en-US" b="0" dirty="0"/>
              <a:t> y de </a:t>
            </a:r>
            <a:r>
              <a:rPr lang="en-US" b="0" dirty="0" err="1"/>
              <a:t>otras</a:t>
            </a:r>
            <a:r>
              <a:rPr lang="en-US" b="0" dirty="0"/>
              <a:t> </a:t>
            </a:r>
            <a:r>
              <a:rPr lang="en-US" b="0" dirty="0" err="1"/>
              <a:t>ciencias</a:t>
            </a:r>
            <a:r>
              <a:rPr lang="en-US" b="0" dirty="0"/>
              <a:t> de la </a:t>
            </a:r>
            <a:r>
              <a:rPr lang="en-US" b="0" dirty="0" err="1"/>
              <a:t>vida</a:t>
            </a:r>
            <a:r>
              <a:rPr lang="en-US" b="0" dirty="0"/>
              <a:t>. Como </a:t>
            </a:r>
            <a:r>
              <a:rPr lang="en-US" b="0" dirty="0" err="1"/>
              <a:t>parte</a:t>
            </a:r>
            <a:r>
              <a:rPr lang="en-US" b="0" dirty="0"/>
              <a:t> del campo </a:t>
            </a:r>
            <a:r>
              <a:rPr lang="en-US" b="0" dirty="0" err="1"/>
              <a:t>más</a:t>
            </a:r>
            <a:r>
              <a:rPr lang="en-US" b="0" dirty="0"/>
              <a:t> </a:t>
            </a:r>
            <a:r>
              <a:rPr lang="en-US" b="0" dirty="0" err="1"/>
              <a:t>amplio</a:t>
            </a:r>
            <a:r>
              <a:rPr lang="en-US" b="0" dirty="0"/>
              <a:t> de la </a:t>
            </a:r>
            <a:r>
              <a:rPr lang="en-US" b="0" dirty="0" err="1"/>
              <a:t>biotecnología</a:t>
            </a:r>
            <a:r>
              <a:rPr lang="en-US" b="0" dirty="0"/>
              <a:t>,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prestan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a lo largo del </a:t>
            </a:r>
            <a:r>
              <a:rPr lang="en-US" b="0" dirty="0" err="1"/>
              <a:t>ciclo</a:t>
            </a:r>
            <a:r>
              <a:rPr lang="en-US" b="0" dirty="0"/>
              <a:t> de </a:t>
            </a:r>
            <a:r>
              <a:rPr lang="en-US" b="0" dirty="0" err="1"/>
              <a:t>desarrollo</a:t>
            </a:r>
            <a:r>
              <a:rPr lang="en-US" b="0" dirty="0"/>
              <a:t> de </a:t>
            </a:r>
            <a:r>
              <a:rPr lang="en-US" b="0" dirty="0" err="1"/>
              <a:t>fármacos</a:t>
            </a:r>
            <a:r>
              <a:rPr lang="en-US" b="0" dirty="0"/>
              <a:t>, </a:t>
            </a:r>
            <a:r>
              <a:rPr lang="en-US" b="0" dirty="0" err="1"/>
              <a:t>realizando</a:t>
            </a:r>
            <a:r>
              <a:rPr lang="en-US" b="0" dirty="0"/>
              <a:t> </a:t>
            </a:r>
            <a:r>
              <a:rPr lang="en-US" b="0" dirty="0" err="1"/>
              <a:t>cribados</a:t>
            </a:r>
            <a:r>
              <a:rPr lang="en-US" b="0" dirty="0"/>
              <a:t> </a:t>
            </a:r>
            <a:r>
              <a:rPr lang="en-US" b="0" dirty="0" err="1"/>
              <a:t>farmacocinéticos</a:t>
            </a:r>
            <a:r>
              <a:rPr lang="en-US" b="0" dirty="0"/>
              <a:t> y </a:t>
            </a:r>
            <a:r>
              <a:rPr lang="en-US" b="0" dirty="0" err="1"/>
              <a:t>farmacodinámicos</a:t>
            </a:r>
            <a:r>
              <a:rPr lang="en-US" b="0" dirty="0"/>
              <a:t> y </a:t>
            </a:r>
            <a:r>
              <a:rPr lang="en-US" b="0" dirty="0" err="1"/>
              <a:t>aportando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experiencia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ensayos</a:t>
            </a:r>
            <a:r>
              <a:rPr lang="en-US" b="0" dirty="0"/>
              <a:t> </a:t>
            </a:r>
            <a:r>
              <a:rPr lang="en-US" b="0" dirty="0" err="1"/>
              <a:t>basados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células</a:t>
            </a:r>
            <a:r>
              <a:rPr lang="en-US" b="0" dirty="0"/>
              <a:t> de </a:t>
            </a:r>
            <a:r>
              <a:rPr lang="en-US" b="0" dirty="0" err="1"/>
              <a:t>mamíferos</a:t>
            </a:r>
            <a:r>
              <a:rPr lang="en-US" b="0" dirty="0"/>
              <a:t>, </a:t>
            </a:r>
            <a:r>
              <a:rPr lang="en-US" b="0" dirty="0" err="1"/>
              <a:t>biomarcadores</a:t>
            </a:r>
            <a:r>
              <a:rPr lang="en-US" b="0" dirty="0"/>
              <a:t>, </a:t>
            </a:r>
            <a:r>
              <a:rPr lang="en-US" b="0" dirty="0" err="1"/>
              <a:t>radioquímica</a:t>
            </a:r>
            <a:r>
              <a:rPr lang="en-US" b="0" dirty="0"/>
              <a:t>, </a:t>
            </a:r>
            <a:r>
              <a:rPr lang="en-US" b="0" dirty="0" err="1"/>
              <a:t>inmunoensayos</a:t>
            </a:r>
            <a:r>
              <a:rPr lang="en-US" b="0" dirty="0"/>
              <a:t> y </a:t>
            </a:r>
            <a:r>
              <a:rPr lang="en-US" b="0" dirty="0" err="1"/>
              <a:t>electroforesis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alimentos</a:t>
            </a:r>
            <a:r>
              <a:rPr lang="en-US" b="1" dirty="0"/>
              <a:t> y </a:t>
            </a:r>
            <a:r>
              <a:rPr lang="en-US" b="1" dirty="0" err="1"/>
              <a:t>bebidas</a:t>
            </a:r>
            <a:r>
              <a:rPr lang="en-US" b="1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realizan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para </a:t>
            </a:r>
            <a:r>
              <a:rPr lang="en-US" b="0" dirty="0" err="1"/>
              <a:t>garantizar</a:t>
            </a:r>
            <a:r>
              <a:rPr lang="en-US" b="0" dirty="0"/>
              <a:t> que los </a:t>
            </a:r>
            <a:r>
              <a:rPr lang="en-US" b="0" dirty="0" err="1"/>
              <a:t>alimentos</a:t>
            </a:r>
            <a:r>
              <a:rPr lang="en-US" b="0" dirty="0"/>
              <a:t> y las </a:t>
            </a:r>
            <a:r>
              <a:rPr lang="en-US" b="0" dirty="0" err="1"/>
              <a:t>bebidas</a:t>
            </a:r>
            <a:r>
              <a:rPr lang="en-US" b="0" dirty="0"/>
              <a:t> son </a:t>
            </a:r>
            <a:r>
              <a:rPr lang="en-US" b="0" dirty="0" err="1"/>
              <a:t>seguros</a:t>
            </a:r>
            <a:r>
              <a:rPr lang="en-US" b="0" dirty="0"/>
              <a:t> para el </a:t>
            </a:r>
            <a:r>
              <a:rPr lang="en-US" b="0" dirty="0" err="1"/>
              <a:t>consumo</a:t>
            </a:r>
            <a:r>
              <a:rPr lang="en-US" b="0" dirty="0"/>
              <a:t> </a:t>
            </a:r>
            <a:r>
              <a:rPr lang="en-US" b="0" dirty="0" err="1"/>
              <a:t>humano</a:t>
            </a:r>
            <a:r>
              <a:rPr lang="en-US" b="0" dirty="0"/>
              <a:t> y animal. </a:t>
            </a:r>
            <a:r>
              <a:rPr lang="en-US" b="0" dirty="0" err="1"/>
              <a:t>También</a:t>
            </a:r>
            <a:r>
              <a:rPr lang="en-US" b="0" dirty="0"/>
              <a:t> </a:t>
            </a:r>
            <a:r>
              <a:rPr lang="en-US" b="0" dirty="0" err="1"/>
              <a:t>pueden</a:t>
            </a:r>
            <a:r>
              <a:rPr lang="en-US" b="0" dirty="0"/>
              <a:t> </a:t>
            </a:r>
            <a:r>
              <a:rPr lang="en-US" b="0" dirty="0" err="1"/>
              <a:t>proporcionar</a:t>
            </a:r>
            <a:r>
              <a:rPr lang="en-US" b="0" dirty="0"/>
              <a:t> </a:t>
            </a:r>
            <a:r>
              <a:rPr lang="en-US" b="0" dirty="0" err="1"/>
              <a:t>análisis</a:t>
            </a:r>
            <a:r>
              <a:rPr lang="en-US" b="0" dirty="0"/>
              <a:t> </a:t>
            </a:r>
            <a:r>
              <a:rPr lang="en-US" b="0" dirty="0" err="1"/>
              <a:t>nutricionales</a:t>
            </a:r>
            <a:r>
              <a:rPr lang="en-US" b="0" dirty="0"/>
              <a:t> que </a:t>
            </a:r>
            <a:r>
              <a:rPr lang="en-US" b="0" dirty="0" err="1"/>
              <a:t>incluyen</a:t>
            </a:r>
            <a:r>
              <a:rPr lang="en-US" b="0" dirty="0"/>
              <a:t> </a:t>
            </a:r>
            <a:r>
              <a:rPr lang="en-US" b="0" dirty="0" err="1"/>
              <a:t>vitaminas</a:t>
            </a:r>
            <a:r>
              <a:rPr lang="en-US" b="0" dirty="0"/>
              <a:t> y </a:t>
            </a:r>
            <a:r>
              <a:rPr lang="en-US" b="0" dirty="0" err="1"/>
              <a:t>azúcares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/>
              <a:t>Control/</a:t>
            </a:r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limpieza</a:t>
            </a:r>
            <a:r>
              <a:rPr lang="en-US" b="1" dirty="0"/>
              <a:t>:</a:t>
            </a:r>
            <a:r>
              <a:rPr lang="en-US" b="0" dirty="0"/>
              <a:t> Las </a:t>
            </a:r>
            <a:r>
              <a:rPr lang="en-US" b="0" dirty="0" err="1"/>
              <a:t>pruebas</a:t>
            </a:r>
            <a:r>
              <a:rPr lang="en-US" b="0" dirty="0"/>
              <a:t> de control de la </a:t>
            </a:r>
            <a:r>
              <a:rPr lang="en-US" b="0" dirty="0" err="1"/>
              <a:t>limpieza</a:t>
            </a:r>
            <a:r>
              <a:rPr lang="en-US" b="0" dirty="0"/>
              <a:t>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de </a:t>
            </a:r>
            <a:r>
              <a:rPr lang="en-US" b="0" dirty="0" err="1"/>
              <a:t>aire</a:t>
            </a:r>
            <a:r>
              <a:rPr lang="en-US" b="0" dirty="0"/>
              <a:t>, superficies y material de </a:t>
            </a:r>
            <a:r>
              <a:rPr lang="en-US" b="0" dirty="0" err="1"/>
              <a:t>laboratorio</a:t>
            </a:r>
            <a:r>
              <a:rPr lang="en-US" b="0" dirty="0"/>
              <a:t> de una </a:t>
            </a:r>
            <a:r>
              <a:rPr lang="en-US" b="0" dirty="0" err="1"/>
              <a:t>instalación</a:t>
            </a:r>
            <a:r>
              <a:rPr lang="en-US" b="0" dirty="0"/>
              <a:t> de </a:t>
            </a:r>
            <a:r>
              <a:rPr lang="en-US" b="0" dirty="0" err="1"/>
              <a:t>fabricación</a:t>
            </a:r>
            <a:r>
              <a:rPr lang="en-US" b="0" dirty="0"/>
              <a:t>, </a:t>
            </a:r>
            <a:r>
              <a:rPr lang="en-US" b="0" dirty="0" err="1"/>
              <a:t>procesamiento</a:t>
            </a:r>
            <a:r>
              <a:rPr lang="en-US" b="0" dirty="0"/>
              <a:t> o </a:t>
            </a:r>
            <a:r>
              <a:rPr lang="en-US" b="0" dirty="0" err="1"/>
              <a:t>laboratorio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busca</a:t>
            </a:r>
            <a:r>
              <a:rPr lang="en-US" b="0" dirty="0"/>
              <a:t> de </a:t>
            </a:r>
            <a:r>
              <a:rPr lang="en-US" b="0" dirty="0" err="1"/>
              <a:t>contaminación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</a:t>
            </a:r>
            <a:r>
              <a:rPr lang="en-US" b="1" dirty="0" err="1"/>
              <a:t>pruebas</a:t>
            </a:r>
            <a:r>
              <a:rPr lang="en-US" b="1" dirty="0"/>
              <a:t> y </a:t>
            </a:r>
            <a:r>
              <a:rPr lang="en-US" b="1" dirty="0" err="1"/>
              <a:t>análisis</a:t>
            </a:r>
            <a:r>
              <a:rPr lang="en-US" b="1" dirty="0"/>
              <a:t> </a:t>
            </a:r>
            <a:r>
              <a:rPr lang="en-US" b="1" dirty="0" err="1"/>
              <a:t>medioambientales</a:t>
            </a:r>
            <a:r>
              <a:rPr lang="en-US" b="1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</a:t>
            </a:r>
            <a:r>
              <a:rPr lang="en-US" b="0" dirty="0" err="1"/>
              <a:t>medioambientales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el </a:t>
            </a:r>
            <a:r>
              <a:rPr lang="en-US" b="0" dirty="0" err="1"/>
              <a:t>suelo</a:t>
            </a:r>
            <a:r>
              <a:rPr lang="en-US" b="0" dirty="0"/>
              <a:t>, el </a:t>
            </a:r>
            <a:r>
              <a:rPr lang="en-US" b="0" dirty="0" err="1"/>
              <a:t>agua</a:t>
            </a:r>
            <a:r>
              <a:rPr lang="en-US" b="0" dirty="0"/>
              <a:t>, el </a:t>
            </a:r>
            <a:r>
              <a:rPr lang="en-US" b="0" dirty="0" err="1"/>
              <a:t>aire</a:t>
            </a:r>
            <a:r>
              <a:rPr lang="en-US" b="0" dirty="0"/>
              <a:t> y los </a:t>
            </a:r>
            <a:r>
              <a:rPr lang="en-US" b="0" dirty="0" err="1"/>
              <a:t>residuos</a:t>
            </a:r>
            <a:r>
              <a:rPr lang="en-US" b="0" dirty="0"/>
              <a:t> o </a:t>
            </a:r>
            <a:r>
              <a:rPr lang="en-US" b="0" dirty="0" err="1"/>
              <a:t>subproductos</a:t>
            </a:r>
            <a:r>
              <a:rPr lang="en-US" b="0" dirty="0"/>
              <a:t> </a:t>
            </a:r>
            <a:r>
              <a:rPr lang="en-US" b="0" dirty="0" err="1"/>
              <a:t>industriales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fallos</a:t>
            </a:r>
            <a:r>
              <a:rPr lang="en-US" b="1" dirty="0"/>
              <a:t>: </a:t>
            </a:r>
            <a:r>
              <a:rPr lang="en-US" b="0" dirty="0"/>
              <a:t>Las </a:t>
            </a:r>
            <a:r>
              <a:rPr lang="en-US" b="0" dirty="0" err="1"/>
              <a:t>pruebas</a:t>
            </a:r>
            <a:r>
              <a:rPr lang="en-US" b="0" dirty="0"/>
              <a:t> de </a:t>
            </a:r>
            <a:r>
              <a:rPr lang="en-US" b="0" dirty="0" err="1"/>
              <a:t>análisis</a:t>
            </a:r>
            <a:r>
              <a:rPr lang="en-US" b="0" dirty="0"/>
              <a:t> de </a:t>
            </a:r>
            <a:r>
              <a:rPr lang="en-US" b="0" dirty="0" err="1"/>
              <a:t>fallos</a:t>
            </a:r>
            <a:r>
              <a:rPr lang="en-US" b="0" dirty="0"/>
              <a:t> </a:t>
            </a:r>
            <a:r>
              <a:rPr lang="en-US" b="0" dirty="0" err="1"/>
              <a:t>determinan</a:t>
            </a:r>
            <a:r>
              <a:rPr lang="en-US" b="0" dirty="0"/>
              <a:t> </a:t>
            </a:r>
            <a:r>
              <a:rPr lang="en-US" b="0" dirty="0" err="1"/>
              <a:t>cómo</a:t>
            </a:r>
            <a:r>
              <a:rPr lang="en-US" b="0" dirty="0"/>
              <a:t> y por </a:t>
            </a:r>
            <a:r>
              <a:rPr lang="en-US" b="0" dirty="0" err="1"/>
              <a:t>qué</a:t>
            </a:r>
            <a:r>
              <a:rPr lang="en-US" b="0" dirty="0"/>
              <a:t> </a:t>
            </a:r>
            <a:r>
              <a:rPr lang="en-US" b="0" dirty="0" err="1"/>
              <a:t>fallan</a:t>
            </a:r>
            <a:r>
              <a:rPr lang="en-US" b="0" dirty="0"/>
              <a:t> los </a:t>
            </a:r>
            <a:r>
              <a:rPr lang="en-US" b="0" dirty="0" err="1"/>
              <a:t>materiales</a:t>
            </a:r>
            <a:r>
              <a:rPr lang="en-US" b="0" dirty="0"/>
              <a:t> o </a:t>
            </a:r>
            <a:r>
              <a:rPr lang="en-US" b="0" dirty="0" err="1"/>
              <a:t>componentes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</a:t>
            </a:r>
            <a:r>
              <a:rPr lang="en-US" b="1" dirty="0" err="1"/>
              <a:t>higiene</a:t>
            </a:r>
            <a:r>
              <a:rPr lang="en-US" b="1" dirty="0"/>
              <a:t> industrial: </a:t>
            </a:r>
            <a:r>
              <a:rPr lang="en-US" b="0" dirty="0"/>
              <a:t>Los </a:t>
            </a:r>
            <a:r>
              <a:rPr lang="en-US" b="0" dirty="0" err="1"/>
              <a:t>laboratorios</a:t>
            </a:r>
            <a:r>
              <a:rPr lang="en-US" b="0" dirty="0"/>
              <a:t> que </a:t>
            </a:r>
            <a:r>
              <a:rPr lang="en-US" b="0" dirty="0" err="1"/>
              <a:t>ofrecen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higiene</a:t>
            </a:r>
            <a:r>
              <a:rPr lang="en-US" b="0" dirty="0"/>
              <a:t> industrial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de los </a:t>
            </a:r>
            <a:r>
              <a:rPr lang="en-US" b="0" dirty="0" err="1"/>
              <a:t>lugares</a:t>
            </a:r>
            <a:r>
              <a:rPr lang="en-US" b="0" dirty="0"/>
              <a:t> de </a:t>
            </a:r>
            <a:r>
              <a:rPr lang="en-US" b="0" dirty="0" err="1"/>
              <a:t>trabajo</a:t>
            </a:r>
            <a:r>
              <a:rPr lang="en-US" b="0" dirty="0"/>
              <a:t> y </a:t>
            </a:r>
            <a:r>
              <a:rPr lang="en-US" b="0" dirty="0" err="1"/>
              <a:t>calculan</a:t>
            </a:r>
            <a:r>
              <a:rPr lang="en-US" b="0" dirty="0"/>
              <a:t> la </a:t>
            </a:r>
            <a:r>
              <a:rPr lang="en-US" b="0" dirty="0" err="1"/>
              <a:t>exposición</a:t>
            </a:r>
            <a:r>
              <a:rPr lang="en-US" b="0" dirty="0"/>
              <a:t> </a:t>
            </a:r>
            <a:r>
              <a:rPr lang="en-US" b="0" dirty="0" err="1"/>
              <a:t>potencial</a:t>
            </a:r>
            <a:r>
              <a:rPr lang="en-US" b="0" dirty="0"/>
              <a:t> a </a:t>
            </a:r>
            <a:r>
              <a:rPr lang="en-US" b="0" dirty="0" err="1"/>
              <a:t>sustancias</a:t>
            </a:r>
            <a:r>
              <a:rPr lang="en-US" b="0" dirty="0"/>
              <a:t> </a:t>
            </a:r>
            <a:r>
              <a:rPr lang="en-US" b="0" dirty="0" err="1"/>
              <a:t>peligrosas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emisiones</a:t>
            </a:r>
            <a:r>
              <a:rPr lang="en-US" b="1" dirty="0"/>
              <a:t>/</a:t>
            </a:r>
            <a:r>
              <a:rPr lang="en-US" b="1" dirty="0" err="1"/>
              <a:t>opacidad</a:t>
            </a:r>
            <a:r>
              <a:rPr lang="en-US" b="1" dirty="0"/>
              <a:t> de chimeneas: </a:t>
            </a:r>
            <a:r>
              <a:rPr lang="en-US" b="0" dirty="0"/>
              <a:t>Los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pruebas</a:t>
            </a:r>
            <a:r>
              <a:rPr lang="en-US" b="0" dirty="0"/>
              <a:t> de chimeneas toman </a:t>
            </a:r>
            <a:r>
              <a:rPr lang="en-US" b="0" dirty="0" err="1"/>
              <a:t>muestras</a:t>
            </a:r>
            <a:r>
              <a:rPr lang="en-US" b="0" dirty="0"/>
              <a:t> de un </a:t>
            </a:r>
            <a:r>
              <a:rPr lang="en-US" b="0" dirty="0" err="1"/>
              <a:t>único</a:t>
            </a:r>
            <a:r>
              <a:rPr lang="en-US" b="0" dirty="0"/>
              <a:t> punto de </a:t>
            </a:r>
            <a:r>
              <a:rPr lang="en-US" b="0" dirty="0" err="1"/>
              <a:t>muestreo</a:t>
            </a:r>
            <a:r>
              <a:rPr lang="en-US" b="0" dirty="0"/>
              <a:t> de una </a:t>
            </a:r>
            <a:r>
              <a:rPr lang="en-US" b="0" dirty="0" err="1"/>
              <a:t>instalación</a:t>
            </a:r>
            <a:r>
              <a:rPr lang="en-US" b="0" dirty="0"/>
              <a:t> y </a:t>
            </a:r>
            <a:r>
              <a:rPr lang="en-US" b="0" dirty="0" err="1"/>
              <a:t>comprueban</a:t>
            </a:r>
            <a:r>
              <a:rPr lang="en-US" b="0" dirty="0"/>
              <a:t> los </a:t>
            </a:r>
            <a:r>
              <a:rPr lang="en-US" b="0" dirty="0" err="1"/>
              <a:t>índices</a:t>
            </a:r>
            <a:r>
              <a:rPr lang="en-US" b="0" dirty="0"/>
              <a:t> de </a:t>
            </a:r>
            <a:r>
              <a:rPr lang="en-US" b="0" dirty="0" err="1"/>
              <a:t>emisión</a:t>
            </a:r>
            <a:r>
              <a:rPr lang="en-US" b="0" dirty="0"/>
              <a:t> de </a:t>
            </a:r>
            <a:r>
              <a:rPr lang="en-US" b="0" dirty="0" err="1"/>
              <a:t>contaminantes</a:t>
            </a:r>
            <a:r>
              <a:rPr lang="en-US" b="0" dirty="0"/>
              <a:t>, la </a:t>
            </a:r>
            <a:r>
              <a:rPr lang="en-US" b="0" dirty="0" err="1"/>
              <a:t>concentración</a:t>
            </a:r>
            <a:r>
              <a:rPr lang="en-US" b="0" dirty="0"/>
              <a:t> u </a:t>
            </a:r>
            <a:r>
              <a:rPr lang="en-US" b="0" dirty="0" err="1"/>
              <a:t>otro</a:t>
            </a:r>
            <a:r>
              <a:rPr lang="en-US" b="0" dirty="0"/>
              <a:t> </a:t>
            </a:r>
            <a:r>
              <a:rPr lang="en-US" b="0" dirty="0" err="1"/>
              <a:t>parámetro</a:t>
            </a:r>
            <a:r>
              <a:rPr lang="en-US" b="0" dirty="0"/>
              <a:t>. Las </a:t>
            </a:r>
            <a:r>
              <a:rPr lang="en-US" b="0" dirty="0" err="1"/>
              <a:t>pruebas</a:t>
            </a:r>
            <a:r>
              <a:rPr lang="en-US" b="0" dirty="0"/>
              <a:t> de </a:t>
            </a:r>
            <a:r>
              <a:rPr lang="en-US" b="0" dirty="0" err="1"/>
              <a:t>opacidad</a:t>
            </a:r>
            <a:r>
              <a:rPr lang="en-US" b="0" dirty="0"/>
              <a:t> </a:t>
            </a:r>
            <a:r>
              <a:rPr lang="en-US" b="0" dirty="0" err="1"/>
              <a:t>miden</a:t>
            </a:r>
            <a:r>
              <a:rPr lang="en-US" b="0" dirty="0"/>
              <a:t> el </a:t>
            </a:r>
            <a:r>
              <a:rPr lang="en-US" b="0" dirty="0" err="1"/>
              <a:t>humo</a:t>
            </a:r>
            <a:r>
              <a:rPr lang="en-US" b="0" dirty="0"/>
              <a:t> </a:t>
            </a:r>
            <a:r>
              <a:rPr lang="en-US" b="0" dirty="0" err="1"/>
              <a:t>emitido</a:t>
            </a:r>
            <a:r>
              <a:rPr lang="en-US" b="0" dirty="0"/>
              <a:t> por los </a:t>
            </a:r>
            <a:r>
              <a:rPr lang="en-US" b="0" dirty="0" err="1"/>
              <a:t>vehículos</a:t>
            </a:r>
            <a:r>
              <a:rPr lang="en-US" b="0" dirty="0"/>
              <a:t> de gas o </a:t>
            </a:r>
            <a:r>
              <a:rPr lang="en-US" b="0" dirty="0" err="1"/>
              <a:t>gasóleo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control/</a:t>
            </a:r>
            <a:r>
              <a:rPr lang="en-US" b="1" dirty="0" err="1"/>
              <a:t>auditoría</a:t>
            </a:r>
            <a:r>
              <a:rPr lang="en-US" b="1" dirty="0"/>
              <a:t> de la </a:t>
            </a:r>
            <a:r>
              <a:rPr lang="en-US" b="1" dirty="0" err="1"/>
              <a:t>calidad</a:t>
            </a:r>
            <a:r>
              <a:rPr lang="en-US" b="1" dirty="0"/>
              <a:t> del </a:t>
            </a:r>
            <a:r>
              <a:rPr lang="en-US" b="1" dirty="0" err="1"/>
              <a:t>agua</a:t>
            </a:r>
            <a:r>
              <a:rPr lang="en-US" b="0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</a:t>
            </a:r>
            <a:r>
              <a:rPr lang="en-US" b="0" dirty="0" err="1"/>
              <a:t>ofrecen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</a:t>
            </a:r>
            <a:r>
              <a:rPr lang="en-US" b="0" dirty="0" err="1"/>
              <a:t>continuas</a:t>
            </a:r>
            <a:r>
              <a:rPr lang="en-US" b="0" dirty="0"/>
              <a:t> de </a:t>
            </a:r>
            <a:r>
              <a:rPr lang="en-US" b="0" dirty="0" err="1"/>
              <a:t>aguas</a:t>
            </a:r>
            <a:r>
              <a:rPr lang="en-US" b="0" dirty="0"/>
              <a:t> </a:t>
            </a:r>
            <a:r>
              <a:rPr lang="en-US" b="0" dirty="0" err="1"/>
              <a:t>subterráneas</a:t>
            </a:r>
            <a:r>
              <a:rPr lang="en-US" b="0" dirty="0"/>
              <a:t> y </a:t>
            </a:r>
            <a:r>
              <a:rPr lang="en-US" b="0" dirty="0" err="1"/>
              <a:t>superficiales</a:t>
            </a:r>
            <a:r>
              <a:rPr lang="en-US" b="0" dirty="0"/>
              <a:t> para </a:t>
            </a:r>
            <a:r>
              <a:rPr lang="en-US" b="0" dirty="0" err="1"/>
              <a:t>detectar</a:t>
            </a:r>
            <a:r>
              <a:rPr lang="en-US" b="0" dirty="0"/>
              <a:t> </a:t>
            </a:r>
            <a:r>
              <a:rPr lang="en-US" b="0" dirty="0" err="1"/>
              <a:t>contaminantes</a:t>
            </a:r>
            <a:r>
              <a:rPr lang="en-US" b="0" dirty="0"/>
              <a:t>, </a:t>
            </a:r>
            <a:r>
              <a:rPr lang="en-US" b="0" dirty="0" err="1"/>
              <a:t>incluidos</a:t>
            </a:r>
            <a:r>
              <a:rPr lang="en-US" b="0" dirty="0"/>
              <a:t> </a:t>
            </a:r>
            <a:r>
              <a:rPr lang="en-US" b="0" dirty="0" err="1"/>
              <a:t>compuestos</a:t>
            </a:r>
            <a:r>
              <a:rPr lang="en-US" b="0" dirty="0"/>
              <a:t> </a:t>
            </a:r>
            <a:r>
              <a:rPr lang="en-US" b="0" dirty="0" err="1"/>
              <a:t>orgánicos</a:t>
            </a:r>
            <a:r>
              <a:rPr lang="en-US" b="0" dirty="0"/>
              <a:t> e </a:t>
            </a:r>
            <a:r>
              <a:rPr lang="en-US" b="0" dirty="0" err="1"/>
              <a:t>inorgánicos</a:t>
            </a:r>
            <a:r>
              <a:rPr lang="en-US" b="0" dirty="0"/>
              <a:t>, </a:t>
            </a:r>
            <a:r>
              <a:rPr lang="en-US" b="0" dirty="0" err="1"/>
              <a:t>metales</a:t>
            </a:r>
            <a:r>
              <a:rPr lang="en-US" b="0" dirty="0"/>
              <a:t> </a:t>
            </a:r>
            <a:r>
              <a:rPr lang="en-US" b="0" dirty="0" err="1"/>
              <a:t>pesados</a:t>
            </a:r>
            <a:r>
              <a:rPr lang="en-US" b="0" dirty="0"/>
              <a:t>, PCB y </a:t>
            </a:r>
            <a:r>
              <a:rPr lang="en-US" b="0" dirty="0" err="1"/>
              <a:t>organismos</a:t>
            </a:r>
            <a:r>
              <a:rPr lang="en-US" b="0" dirty="0"/>
              <a:t> </a:t>
            </a:r>
            <a:r>
              <a:rPr lang="en-US" b="0" dirty="0" err="1"/>
              <a:t>biológicos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normas</a:t>
            </a:r>
            <a:r>
              <a:rPr lang="en-US" b="1" dirty="0"/>
              <a:t>/</a:t>
            </a:r>
            <a:r>
              <a:rPr lang="en-US" b="1" dirty="0" err="1"/>
              <a:t>certificación</a:t>
            </a:r>
            <a:r>
              <a:rPr lang="en-US" b="1" dirty="0"/>
              <a:t>: </a:t>
            </a:r>
            <a:r>
              <a:rPr lang="en-US" b="0" dirty="0"/>
              <a:t>Los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ensayo</a:t>
            </a:r>
            <a:r>
              <a:rPr lang="en-US" b="0" dirty="0"/>
              <a:t> de </a:t>
            </a:r>
            <a:r>
              <a:rPr lang="en-US" b="0" dirty="0" err="1"/>
              <a:t>normas</a:t>
            </a:r>
            <a:r>
              <a:rPr lang="en-US" b="0" dirty="0"/>
              <a:t> </a:t>
            </a:r>
            <a:r>
              <a:rPr lang="en-US" b="0" dirty="0" err="1"/>
              <a:t>verifican</a:t>
            </a:r>
            <a:r>
              <a:rPr lang="en-US" b="0" dirty="0"/>
              <a:t> que los </a:t>
            </a:r>
            <a:r>
              <a:rPr lang="en-US" b="0" dirty="0" err="1"/>
              <a:t>materiales</a:t>
            </a:r>
            <a:r>
              <a:rPr lang="en-US" b="0" dirty="0"/>
              <a:t> </a:t>
            </a:r>
            <a:r>
              <a:rPr lang="en-US" b="0" dirty="0" err="1"/>
              <a:t>cumplen</a:t>
            </a:r>
            <a:r>
              <a:rPr lang="en-US" b="0" dirty="0"/>
              <a:t> las </a:t>
            </a:r>
            <a:r>
              <a:rPr lang="en-US" b="0" dirty="0" err="1"/>
              <a:t>normas</a:t>
            </a:r>
            <a:r>
              <a:rPr lang="en-US" b="0" dirty="0"/>
              <a:t> </a:t>
            </a:r>
            <a:r>
              <a:rPr lang="en-US" b="0" dirty="0" err="1"/>
              <a:t>establecidas</a:t>
            </a:r>
            <a:r>
              <a:rPr lang="en-US" b="0" dirty="0"/>
              <a:t> por </a:t>
            </a:r>
            <a:r>
              <a:rPr lang="en-US" b="0" dirty="0" err="1"/>
              <a:t>organizaciones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la American Society for Testing and Materials (ASTM).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toxicidad</a:t>
            </a:r>
            <a:r>
              <a:rPr lang="en-US" b="1" dirty="0"/>
              <a:t>/</a:t>
            </a:r>
            <a:r>
              <a:rPr lang="en-US" b="1" dirty="0" err="1"/>
              <a:t>reactividad</a:t>
            </a:r>
            <a:r>
              <a:rPr lang="en-US" b="1" dirty="0"/>
              <a:t>: </a:t>
            </a:r>
            <a:r>
              <a:rPr lang="en-US" b="0" dirty="0"/>
              <a:t>Los </a:t>
            </a:r>
            <a:r>
              <a:rPr lang="en-US" b="0" dirty="0" err="1"/>
              <a:t>análisis</a:t>
            </a:r>
            <a:r>
              <a:rPr lang="en-US" b="0" dirty="0"/>
              <a:t> de </a:t>
            </a:r>
            <a:r>
              <a:rPr lang="en-US" b="0" dirty="0" err="1"/>
              <a:t>toxicidad</a:t>
            </a:r>
            <a:r>
              <a:rPr lang="en-US" b="0" dirty="0"/>
              <a:t>/</a:t>
            </a:r>
            <a:r>
              <a:rPr lang="en-US" b="0" dirty="0" err="1"/>
              <a:t>reactividad</a:t>
            </a:r>
            <a:r>
              <a:rPr lang="en-US" b="0" dirty="0"/>
              <a:t> se </a:t>
            </a:r>
            <a:r>
              <a:rPr lang="en-US" b="0" dirty="0" err="1"/>
              <a:t>utilizan</a:t>
            </a:r>
            <a:r>
              <a:rPr lang="en-US" b="0" dirty="0"/>
              <a:t> para </a:t>
            </a:r>
            <a:r>
              <a:rPr lang="en-US" b="0" dirty="0" err="1"/>
              <a:t>determinar</a:t>
            </a:r>
            <a:r>
              <a:rPr lang="en-US" b="0" dirty="0"/>
              <a:t> la </a:t>
            </a:r>
            <a:r>
              <a:rPr lang="en-US" b="0" dirty="0" err="1"/>
              <a:t>toxicidad</a:t>
            </a:r>
            <a:r>
              <a:rPr lang="en-US" b="0" dirty="0"/>
              <a:t>, </a:t>
            </a:r>
            <a:r>
              <a:rPr lang="en-US" b="0" dirty="0" err="1"/>
              <a:t>reactividad</a:t>
            </a:r>
            <a:r>
              <a:rPr lang="en-US" b="0" dirty="0"/>
              <a:t>, </a:t>
            </a:r>
            <a:r>
              <a:rPr lang="en-US" b="0" dirty="0" err="1"/>
              <a:t>corrosividad</a:t>
            </a:r>
            <a:r>
              <a:rPr lang="en-US" b="0" dirty="0"/>
              <a:t>, </a:t>
            </a:r>
            <a:r>
              <a:rPr lang="en-US" b="0" dirty="0" err="1"/>
              <a:t>inflamabilidad</a:t>
            </a:r>
            <a:r>
              <a:rPr lang="en-US" b="0" dirty="0"/>
              <a:t> o </a:t>
            </a:r>
            <a:r>
              <a:rPr lang="en-US" b="0" dirty="0" err="1"/>
              <a:t>inflamabilidad</a:t>
            </a:r>
            <a:r>
              <a:rPr lang="en-US" b="0" dirty="0"/>
              <a:t> de una </a:t>
            </a:r>
            <a:r>
              <a:rPr lang="en-US" b="0" dirty="0" err="1"/>
              <a:t>sustancia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Bioanalítica</a:t>
            </a:r>
            <a:r>
              <a:rPr lang="en-US" b="1" dirty="0"/>
              <a:t> (</a:t>
            </a:r>
            <a:r>
              <a:rPr lang="en-US" b="1" dirty="0" err="1"/>
              <a:t>ensayos</a:t>
            </a:r>
            <a:r>
              <a:rPr lang="en-US" b="1" dirty="0"/>
              <a:t>, </a:t>
            </a:r>
            <a:r>
              <a:rPr lang="en-US" b="1" dirty="0" err="1"/>
              <a:t>descubrimiento</a:t>
            </a:r>
            <a:r>
              <a:rPr lang="en-US" b="1" dirty="0"/>
              <a:t> de </a:t>
            </a:r>
            <a:r>
              <a:rPr lang="en-US" b="1" dirty="0" err="1"/>
              <a:t>fármacos</a:t>
            </a:r>
            <a:r>
              <a:rPr lang="en-US" b="1" dirty="0"/>
              <a:t>):</a:t>
            </a:r>
            <a:r>
              <a:rPr lang="en-US" b="0" dirty="0"/>
              <a:t> Los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bioanalíticos</a:t>
            </a:r>
            <a:r>
              <a:rPr lang="en-US" b="0" dirty="0"/>
              <a:t> </a:t>
            </a:r>
            <a:r>
              <a:rPr lang="en-US" b="0" dirty="0" err="1"/>
              <a:t>realizan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y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análisis</a:t>
            </a:r>
            <a:r>
              <a:rPr lang="en-US" b="0" dirty="0"/>
              <a:t> </a:t>
            </a:r>
            <a:r>
              <a:rPr lang="en-US" b="0" dirty="0" err="1"/>
              <a:t>agrícolas</a:t>
            </a:r>
            <a:r>
              <a:rPr lang="en-US" b="0" dirty="0"/>
              <a:t>, </a:t>
            </a:r>
            <a:r>
              <a:rPr lang="en-US" b="0" dirty="0" err="1"/>
              <a:t>biológicos</a:t>
            </a:r>
            <a:r>
              <a:rPr lang="en-US" b="0" dirty="0"/>
              <a:t>, </a:t>
            </a:r>
            <a:r>
              <a:rPr lang="en-US" b="0" dirty="0" err="1"/>
              <a:t>microbianos</a:t>
            </a:r>
            <a:r>
              <a:rPr lang="en-US" b="0" dirty="0"/>
              <a:t>, </a:t>
            </a:r>
            <a:r>
              <a:rPr lang="en-US" b="0" dirty="0" err="1"/>
              <a:t>farmacéuticos</a:t>
            </a:r>
            <a:r>
              <a:rPr lang="en-US" b="0" dirty="0"/>
              <a:t> y de </a:t>
            </a:r>
            <a:r>
              <a:rPr lang="en-US" b="0" dirty="0" err="1"/>
              <a:t>otras</a:t>
            </a:r>
            <a:r>
              <a:rPr lang="en-US" b="0" dirty="0"/>
              <a:t> </a:t>
            </a:r>
            <a:r>
              <a:rPr lang="en-US" b="0" dirty="0" err="1"/>
              <a:t>ciencias</a:t>
            </a:r>
            <a:r>
              <a:rPr lang="en-US" b="0" dirty="0"/>
              <a:t> de la </a:t>
            </a:r>
            <a:r>
              <a:rPr lang="en-US" b="0" dirty="0" err="1"/>
              <a:t>vida</a:t>
            </a:r>
            <a:r>
              <a:rPr lang="en-US" b="0" dirty="0"/>
              <a:t>. Como </a:t>
            </a:r>
            <a:r>
              <a:rPr lang="en-US" b="0" dirty="0" err="1"/>
              <a:t>parte</a:t>
            </a:r>
            <a:r>
              <a:rPr lang="en-US" b="0" dirty="0"/>
              <a:t> del campo </a:t>
            </a:r>
            <a:r>
              <a:rPr lang="en-US" b="0" dirty="0" err="1"/>
              <a:t>más</a:t>
            </a:r>
            <a:r>
              <a:rPr lang="en-US" b="0" dirty="0"/>
              <a:t> </a:t>
            </a:r>
            <a:r>
              <a:rPr lang="en-US" b="0" dirty="0" err="1"/>
              <a:t>amplio</a:t>
            </a:r>
            <a:r>
              <a:rPr lang="en-US" b="0" dirty="0"/>
              <a:t> de la </a:t>
            </a:r>
            <a:r>
              <a:rPr lang="en-US" b="0" dirty="0" err="1"/>
              <a:t>biotecnología</a:t>
            </a:r>
            <a:r>
              <a:rPr lang="en-US" b="0" dirty="0"/>
              <a:t>,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prestan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a lo largo del </a:t>
            </a:r>
            <a:r>
              <a:rPr lang="en-US" b="0" dirty="0" err="1"/>
              <a:t>ciclo</a:t>
            </a:r>
            <a:r>
              <a:rPr lang="en-US" b="0" dirty="0"/>
              <a:t> de </a:t>
            </a:r>
            <a:r>
              <a:rPr lang="en-US" b="0" dirty="0" err="1"/>
              <a:t>desarrollo</a:t>
            </a:r>
            <a:r>
              <a:rPr lang="en-US" b="0" dirty="0"/>
              <a:t> de </a:t>
            </a:r>
            <a:r>
              <a:rPr lang="en-US" b="0" dirty="0" err="1"/>
              <a:t>fármacos</a:t>
            </a:r>
            <a:r>
              <a:rPr lang="en-US" b="0" dirty="0"/>
              <a:t>, </a:t>
            </a:r>
            <a:r>
              <a:rPr lang="en-US" b="0" dirty="0" err="1"/>
              <a:t>realizando</a:t>
            </a:r>
            <a:r>
              <a:rPr lang="en-US" b="0" dirty="0"/>
              <a:t> </a:t>
            </a:r>
            <a:r>
              <a:rPr lang="en-US" b="0" dirty="0" err="1"/>
              <a:t>cribados</a:t>
            </a:r>
            <a:r>
              <a:rPr lang="en-US" b="0" dirty="0"/>
              <a:t> </a:t>
            </a:r>
            <a:r>
              <a:rPr lang="en-US" b="0" dirty="0" err="1"/>
              <a:t>farmacocinéticos</a:t>
            </a:r>
            <a:r>
              <a:rPr lang="en-US" b="0" dirty="0"/>
              <a:t> y </a:t>
            </a:r>
            <a:r>
              <a:rPr lang="en-US" b="0" dirty="0" err="1"/>
              <a:t>farmacodinámicos</a:t>
            </a:r>
            <a:r>
              <a:rPr lang="en-US" b="0" dirty="0"/>
              <a:t> y </a:t>
            </a:r>
            <a:r>
              <a:rPr lang="en-US" b="0" dirty="0" err="1"/>
              <a:t>aportando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experiencia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ensayos</a:t>
            </a:r>
            <a:r>
              <a:rPr lang="en-US" b="0" dirty="0"/>
              <a:t> </a:t>
            </a:r>
            <a:r>
              <a:rPr lang="en-US" b="0" dirty="0" err="1"/>
              <a:t>basados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células</a:t>
            </a:r>
            <a:r>
              <a:rPr lang="en-US" b="0" dirty="0"/>
              <a:t> de </a:t>
            </a:r>
            <a:r>
              <a:rPr lang="en-US" b="0" dirty="0" err="1"/>
              <a:t>mamíferos</a:t>
            </a:r>
            <a:r>
              <a:rPr lang="en-US" b="0" dirty="0"/>
              <a:t>, </a:t>
            </a:r>
            <a:r>
              <a:rPr lang="en-US" b="0" dirty="0" err="1"/>
              <a:t>biomarcadores</a:t>
            </a:r>
            <a:r>
              <a:rPr lang="en-US" b="0" dirty="0"/>
              <a:t>, </a:t>
            </a:r>
            <a:r>
              <a:rPr lang="en-US" b="0" dirty="0" err="1"/>
              <a:t>radioquímica</a:t>
            </a:r>
            <a:r>
              <a:rPr lang="en-US" b="0" dirty="0"/>
              <a:t>, </a:t>
            </a:r>
            <a:r>
              <a:rPr lang="en-US" b="0" dirty="0" err="1"/>
              <a:t>inmunoensayos</a:t>
            </a:r>
            <a:r>
              <a:rPr lang="en-US" b="0" dirty="0"/>
              <a:t> y </a:t>
            </a:r>
            <a:r>
              <a:rPr lang="en-US" b="0" dirty="0" err="1"/>
              <a:t>electroforesis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alimentos</a:t>
            </a:r>
            <a:r>
              <a:rPr lang="en-US" b="1" dirty="0"/>
              <a:t> y </a:t>
            </a:r>
            <a:r>
              <a:rPr lang="en-US" b="1" dirty="0" err="1"/>
              <a:t>bebidas</a:t>
            </a:r>
            <a:r>
              <a:rPr lang="en-US" b="1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realizan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para </a:t>
            </a:r>
            <a:r>
              <a:rPr lang="en-US" b="0" dirty="0" err="1"/>
              <a:t>garantizar</a:t>
            </a:r>
            <a:r>
              <a:rPr lang="en-US" b="0" dirty="0"/>
              <a:t> que los </a:t>
            </a:r>
            <a:r>
              <a:rPr lang="en-US" b="0" dirty="0" err="1"/>
              <a:t>alimentos</a:t>
            </a:r>
            <a:r>
              <a:rPr lang="en-US" b="0" dirty="0"/>
              <a:t> y las </a:t>
            </a:r>
            <a:r>
              <a:rPr lang="en-US" b="0" dirty="0" err="1"/>
              <a:t>bebidas</a:t>
            </a:r>
            <a:r>
              <a:rPr lang="en-US" b="0" dirty="0"/>
              <a:t> son </a:t>
            </a:r>
            <a:r>
              <a:rPr lang="en-US" b="0" dirty="0" err="1"/>
              <a:t>seguros</a:t>
            </a:r>
            <a:r>
              <a:rPr lang="en-US" b="0" dirty="0"/>
              <a:t> para el </a:t>
            </a:r>
            <a:r>
              <a:rPr lang="en-US" b="0" dirty="0" err="1"/>
              <a:t>consumo</a:t>
            </a:r>
            <a:r>
              <a:rPr lang="en-US" b="0" dirty="0"/>
              <a:t> </a:t>
            </a:r>
            <a:r>
              <a:rPr lang="en-US" b="0" dirty="0" err="1"/>
              <a:t>humano</a:t>
            </a:r>
            <a:r>
              <a:rPr lang="en-US" b="0" dirty="0"/>
              <a:t> y animal. </a:t>
            </a:r>
            <a:r>
              <a:rPr lang="en-US" b="0" dirty="0" err="1"/>
              <a:t>También</a:t>
            </a:r>
            <a:r>
              <a:rPr lang="en-US" b="0" dirty="0"/>
              <a:t> </a:t>
            </a:r>
            <a:r>
              <a:rPr lang="en-US" b="0" dirty="0" err="1"/>
              <a:t>pueden</a:t>
            </a:r>
            <a:r>
              <a:rPr lang="en-US" b="0" dirty="0"/>
              <a:t> </a:t>
            </a:r>
            <a:r>
              <a:rPr lang="en-US" b="0" dirty="0" err="1"/>
              <a:t>proporcionar</a:t>
            </a:r>
            <a:r>
              <a:rPr lang="en-US" b="0" dirty="0"/>
              <a:t> </a:t>
            </a:r>
            <a:r>
              <a:rPr lang="en-US" b="0" dirty="0" err="1"/>
              <a:t>análisis</a:t>
            </a:r>
            <a:r>
              <a:rPr lang="en-US" b="0" dirty="0"/>
              <a:t> </a:t>
            </a:r>
            <a:r>
              <a:rPr lang="en-US" b="0" dirty="0" err="1"/>
              <a:t>nutricionales</a:t>
            </a:r>
            <a:r>
              <a:rPr lang="en-US" b="0" dirty="0"/>
              <a:t> que </a:t>
            </a:r>
            <a:r>
              <a:rPr lang="en-US" b="0" dirty="0" err="1"/>
              <a:t>incluyen</a:t>
            </a:r>
            <a:r>
              <a:rPr lang="en-US" b="0" dirty="0"/>
              <a:t> </a:t>
            </a:r>
            <a:r>
              <a:rPr lang="en-US" b="0" dirty="0" err="1"/>
              <a:t>vitaminas</a:t>
            </a:r>
            <a:r>
              <a:rPr lang="en-US" b="0" dirty="0"/>
              <a:t> y </a:t>
            </a:r>
            <a:r>
              <a:rPr lang="en-US" b="0" dirty="0" err="1"/>
              <a:t>azúcares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/>
              <a:t>Control/</a:t>
            </a:r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limpieza</a:t>
            </a:r>
            <a:r>
              <a:rPr lang="en-US" b="1" dirty="0"/>
              <a:t>:</a:t>
            </a:r>
            <a:r>
              <a:rPr lang="en-US" b="0" dirty="0"/>
              <a:t> Las </a:t>
            </a:r>
            <a:r>
              <a:rPr lang="en-US" b="0" dirty="0" err="1"/>
              <a:t>pruebas</a:t>
            </a:r>
            <a:r>
              <a:rPr lang="en-US" b="0" dirty="0"/>
              <a:t> de control de la </a:t>
            </a:r>
            <a:r>
              <a:rPr lang="en-US" b="0" dirty="0" err="1"/>
              <a:t>limpieza</a:t>
            </a:r>
            <a:r>
              <a:rPr lang="en-US" b="0" dirty="0"/>
              <a:t>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de </a:t>
            </a:r>
            <a:r>
              <a:rPr lang="en-US" b="0" dirty="0" err="1"/>
              <a:t>aire</a:t>
            </a:r>
            <a:r>
              <a:rPr lang="en-US" b="0" dirty="0"/>
              <a:t>, superficies y material de </a:t>
            </a:r>
            <a:r>
              <a:rPr lang="en-US" b="0" dirty="0" err="1"/>
              <a:t>laboratorio</a:t>
            </a:r>
            <a:r>
              <a:rPr lang="en-US" b="0" dirty="0"/>
              <a:t> de una </a:t>
            </a:r>
            <a:r>
              <a:rPr lang="en-US" b="0" dirty="0" err="1"/>
              <a:t>instalación</a:t>
            </a:r>
            <a:r>
              <a:rPr lang="en-US" b="0" dirty="0"/>
              <a:t> de </a:t>
            </a:r>
            <a:r>
              <a:rPr lang="en-US" b="0" dirty="0" err="1"/>
              <a:t>fabricación</a:t>
            </a:r>
            <a:r>
              <a:rPr lang="en-US" b="0" dirty="0"/>
              <a:t>, </a:t>
            </a:r>
            <a:r>
              <a:rPr lang="en-US" b="0" dirty="0" err="1"/>
              <a:t>procesamiento</a:t>
            </a:r>
            <a:r>
              <a:rPr lang="en-US" b="0" dirty="0"/>
              <a:t> o </a:t>
            </a:r>
            <a:r>
              <a:rPr lang="en-US" b="0" dirty="0" err="1"/>
              <a:t>laboratorio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busca</a:t>
            </a:r>
            <a:r>
              <a:rPr lang="en-US" b="0" dirty="0"/>
              <a:t> de </a:t>
            </a:r>
            <a:r>
              <a:rPr lang="en-US" b="0" dirty="0" err="1"/>
              <a:t>contaminación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</a:t>
            </a:r>
            <a:r>
              <a:rPr lang="en-US" b="1" dirty="0" err="1"/>
              <a:t>pruebas</a:t>
            </a:r>
            <a:r>
              <a:rPr lang="en-US" b="1" dirty="0"/>
              <a:t> y </a:t>
            </a:r>
            <a:r>
              <a:rPr lang="en-US" b="1" dirty="0" err="1"/>
              <a:t>análisis</a:t>
            </a:r>
            <a:r>
              <a:rPr lang="en-US" b="1" dirty="0"/>
              <a:t> </a:t>
            </a:r>
            <a:r>
              <a:rPr lang="en-US" b="1" dirty="0" err="1"/>
              <a:t>medioambientales</a:t>
            </a:r>
            <a:r>
              <a:rPr lang="en-US" b="1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</a:t>
            </a:r>
            <a:r>
              <a:rPr lang="en-US" b="0" dirty="0" err="1"/>
              <a:t>medioambientales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el </a:t>
            </a:r>
            <a:r>
              <a:rPr lang="en-US" b="0" dirty="0" err="1"/>
              <a:t>suelo</a:t>
            </a:r>
            <a:r>
              <a:rPr lang="en-US" b="0" dirty="0"/>
              <a:t>, el </a:t>
            </a:r>
            <a:r>
              <a:rPr lang="en-US" b="0" dirty="0" err="1"/>
              <a:t>agua</a:t>
            </a:r>
            <a:r>
              <a:rPr lang="en-US" b="0" dirty="0"/>
              <a:t>, el </a:t>
            </a:r>
            <a:r>
              <a:rPr lang="en-US" b="0" dirty="0" err="1"/>
              <a:t>aire</a:t>
            </a:r>
            <a:r>
              <a:rPr lang="en-US" b="0" dirty="0"/>
              <a:t> y los </a:t>
            </a:r>
            <a:r>
              <a:rPr lang="en-US" b="0" dirty="0" err="1"/>
              <a:t>residuos</a:t>
            </a:r>
            <a:r>
              <a:rPr lang="en-US" b="0" dirty="0"/>
              <a:t> o </a:t>
            </a:r>
            <a:r>
              <a:rPr lang="en-US" b="0" dirty="0" err="1"/>
              <a:t>subproductos</a:t>
            </a:r>
            <a:r>
              <a:rPr lang="en-US" b="0" dirty="0"/>
              <a:t> </a:t>
            </a:r>
            <a:r>
              <a:rPr lang="en-US" b="0" dirty="0" err="1"/>
              <a:t>industriales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fallos</a:t>
            </a:r>
            <a:r>
              <a:rPr lang="en-US" b="1" dirty="0"/>
              <a:t>: </a:t>
            </a:r>
            <a:r>
              <a:rPr lang="en-US" b="0" dirty="0"/>
              <a:t>Las </a:t>
            </a:r>
            <a:r>
              <a:rPr lang="en-US" b="0" dirty="0" err="1"/>
              <a:t>pruebas</a:t>
            </a:r>
            <a:r>
              <a:rPr lang="en-US" b="0" dirty="0"/>
              <a:t> de </a:t>
            </a:r>
            <a:r>
              <a:rPr lang="en-US" b="0" dirty="0" err="1"/>
              <a:t>análisis</a:t>
            </a:r>
            <a:r>
              <a:rPr lang="en-US" b="0" dirty="0"/>
              <a:t> de </a:t>
            </a:r>
            <a:r>
              <a:rPr lang="en-US" b="0" dirty="0" err="1"/>
              <a:t>fallos</a:t>
            </a:r>
            <a:r>
              <a:rPr lang="en-US" b="0" dirty="0"/>
              <a:t> </a:t>
            </a:r>
            <a:r>
              <a:rPr lang="en-US" b="0" dirty="0" err="1"/>
              <a:t>determinan</a:t>
            </a:r>
            <a:r>
              <a:rPr lang="en-US" b="0" dirty="0"/>
              <a:t> </a:t>
            </a:r>
            <a:r>
              <a:rPr lang="en-US" b="0" dirty="0" err="1"/>
              <a:t>cómo</a:t>
            </a:r>
            <a:r>
              <a:rPr lang="en-US" b="0" dirty="0"/>
              <a:t> y por </a:t>
            </a:r>
            <a:r>
              <a:rPr lang="en-US" b="0" dirty="0" err="1"/>
              <a:t>qué</a:t>
            </a:r>
            <a:r>
              <a:rPr lang="en-US" b="0" dirty="0"/>
              <a:t> </a:t>
            </a:r>
            <a:r>
              <a:rPr lang="en-US" b="0" dirty="0" err="1"/>
              <a:t>fallan</a:t>
            </a:r>
            <a:r>
              <a:rPr lang="en-US" b="0" dirty="0"/>
              <a:t> los </a:t>
            </a:r>
            <a:r>
              <a:rPr lang="en-US" b="0" dirty="0" err="1"/>
              <a:t>materiales</a:t>
            </a:r>
            <a:r>
              <a:rPr lang="en-US" b="0" dirty="0"/>
              <a:t> o </a:t>
            </a:r>
            <a:r>
              <a:rPr lang="en-US" b="0" dirty="0" err="1"/>
              <a:t>componentes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</a:t>
            </a:r>
            <a:r>
              <a:rPr lang="en-US" b="1" dirty="0" err="1"/>
              <a:t>higiene</a:t>
            </a:r>
            <a:r>
              <a:rPr lang="en-US" b="1" dirty="0"/>
              <a:t> industrial: </a:t>
            </a:r>
            <a:r>
              <a:rPr lang="en-US" b="0" dirty="0"/>
              <a:t>Los </a:t>
            </a:r>
            <a:r>
              <a:rPr lang="en-US" b="0" dirty="0" err="1"/>
              <a:t>laboratorios</a:t>
            </a:r>
            <a:r>
              <a:rPr lang="en-US" b="0" dirty="0"/>
              <a:t> que </a:t>
            </a:r>
            <a:r>
              <a:rPr lang="en-US" b="0" dirty="0" err="1"/>
              <a:t>ofrecen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higiene</a:t>
            </a:r>
            <a:r>
              <a:rPr lang="en-US" b="0" dirty="0"/>
              <a:t> industrial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de los </a:t>
            </a:r>
            <a:r>
              <a:rPr lang="en-US" b="0" dirty="0" err="1"/>
              <a:t>lugares</a:t>
            </a:r>
            <a:r>
              <a:rPr lang="en-US" b="0" dirty="0"/>
              <a:t> de </a:t>
            </a:r>
            <a:r>
              <a:rPr lang="en-US" b="0" dirty="0" err="1"/>
              <a:t>trabajo</a:t>
            </a:r>
            <a:r>
              <a:rPr lang="en-US" b="0" dirty="0"/>
              <a:t> y </a:t>
            </a:r>
            <a:r>
              <a:rPr lang="en-US" b="0" dirty="0" err="1"/>
              <a:t>calculan</a:t>
            </a:r>
            <a:r>
              <a:rPr lang="en-US" b="0" dirty="0"/>
              <a:t> la </a:t>
            </a:r>
            <a:r>
              <a:rPr lang="en-US" b="0" dirty="0" err="1"/>
              <a:t>exposición</a:t>
            </a:r>
            <a:r>
              <a:rPr lang="en-US" b="0" dirty="0"/>
              <a:t> </a:t>
            </a:r>
            <a:r>
              <a:rPr lang="en-US" b="0" dirty="0" err="1"/>
              <a:t>potencial</a:t>
            </a:r>
            <a:r>
              <a:rPr lang="en-US" b="0" dirty="0"/>
              <a:t> a </a:t>
            </a:r>
            <a:r>
              <a:rPr lang="en-US" b="0" dirty="0" err="1"/>
              <a:t>sustancias</a:t>
            </a:r>
            <a:r>
              <a:rPr lang="en-US" b="0" dirty="0"/>
              <a:t> </a:t>
            </a:r>
            <a:r>
              <a:rPr lang="en-US" b="0" dirty="0" err="1"/>
              <a:t>peligrosas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emisiones</a:t>
            </a:r>
            <a:r>
              <a:rPr lang="en-US" b="1" dirty="0"/>
              <a:t>/</a:t>
            </a:r>
            <a:r>
              <a:rPr lang="en-US" b="1" dirty="0" err="1"/>
              <a:t>opacidad</a:t>
            </a:r>
            <a:r>
              <a:rPr lang="en-US" b="1" dirty="0"/>
              <a:t> de chimeneas: </a:t>
            </a:r>
            <a:r>
              <a:rPr lang="en-US" b="0" dirty="0"/>
              <a:t>Los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pruebas</a:t>
            </a:r>
            <a:r>
              <a:rPr lang="en-US" b="0" dirty="0"/>
              <a:t> de chimeneas toman </a:t>
            </a:r>
            <a:r>
              <a:rPr lang="en-US" b="0" dirty="0" err="1"/>
              <a:t>muestras</a:t>
            </a:r>
            <a:r>
              <a:rPr lang="en-US" b="0" dirty="0"/>
              <a:t> de un </a:t>
            </a:r>
            <a:r>
              <a:rPr lang="en-US" b="0" dirty="0" err="1"/>
              <a:t>único</a:t>
            </a:r>
            <a:r>
              <a:rPr lang="en-US" b="0" dirty="0"/>
              <a:t> punto de </a:t>
            </a:r>
            <a:r>
              <a:rPr lang="en-US" b="0" dirty="0" err="1"/>
              <a:t>muestreo</a:t>
            </a:r>
            <a:r>
              <a:rPr lang="en-US" b="0" dirty="0"/>
              <a:t> de una </a:t>
            </a:r>
            <a:r>
              <a:rPr lang="en-US" b="0" dirty="0" err="1"/>
              <a:t>instalación</a:t>
            </a:r>
            <a:r>
              <a:rPr lang="en-US" b="0" dirty="0"/>
              <a:t> y </a:t>
            </a:r>
            <a:r>
              <a:rPr lang="en-US" b="0" dirty="0" err="1"/>
              <a:t>comprueban</a:t>
            </a:r>
            <a:r>
              <a:rPr lang="en-US" b="0" dirty="0"/>
              <a:t> los </a:t>
            </a:r>
            <a:r>
              <a:rPr lang="en-US" b="0" dirty="0" err="1"/>
              <a:t>índices</a:t>
            </a:r>
            <a:r>
              <a:rPr lang="en-US" b="0" dirty="0"/>
              <a:t> de </a:t>
            </a:r>
            <a:r>
              <a:rPr lang="en-US" b="0" dirty="0" err="1"/>
              <a:t>emisión</a:t>
            </a:r>
            <a:r>
              <a:rPr lang="en-US" b="0" dirty="0"/>
              <a:t> de </a:t>
            </a:r>
            <a:r>
              <a:rPr lang="en-US" b="0" dirty="0" err="1"/>
              <a:t>contaminantes</a:t>
            </a:r>
            <a:r>
              <a:rPr lang="en-US" b="0" dirty="0"/>
              <a:t>, la </a:t>
            </a:r>
            <a:r>
              <a:rPr lang="en-US" b="0" dirty="0" err="1"/>
              <a:t>concentración</a:t>
            </a:r>
            <a:r>
              <a:rPr lang="en-US" b="0" dirty="0"/>
              <a:t> u </a:t>
            </a:r>
            <a:r>
              <a:rPr lang="en-US" b="0" dirty="0" err="1"/>
              <a:t>otro</a:t>
            </a:r>
            <a:r>
              <a:rPr lang="en-US" b="0" dirty="0"/>
              <a:t> </a:t>
            </a:r>
            <a:r>
              <a:rPr lang="en-US" b="0" dirty="0" err="1"/>
              <a:t>parámetro</a:t>
            </a:r>
            <a:r>
              <a:rPr lang="en-US" b="0" dirty="0"/>
              <a:t>. Las </a:t>
            </a:r>
            <a:r>
              <a:rPr lang="en-US" b="0" dirty="0" err="1"/>
              <a:t>pruebas</a:t>
            </a:r>
            <a:r>
              <a:rPr lang="en-US" b="0" dirty="0"/>
              <a:t> de </a:t>
            </a:r>
            <a:r>
              <a:rPr lang="en-US" b="0" dirty="0" err="1"/>
              <a:t>opacidad</a:t>
            </a:r>
            <a:r>
              <a:rPr lang="en-US" b="0" dirty="0"/>
              <a:t> </a:t>
            </a:r>
            <a:r>
              <a:rPr lang="en-US" b="0" dirty="0" err="1"/>
              <a:t>miden</a:t>
            </a:r>
            <a:r>
              <a:rPr lang="en-US" b="0" dirty="0"/>
              <a:t> el </a:t>
            </a:r>
            <a:r>
              <a:rPr lang="en-US" b="0" dirty="0" err="1"/>
              <a:t>humo</a:t>
            </a:r>
            <a:r>
              <a:rPr lang="en-US" b="0" dirty="0"/>
              <a:t> </a:t>
            </a:r>
            <a:r>
              <a:rPr lang="en-US" b="0" dirty="0" err="1"/>
              <a:t>emitido</a:t>
            </a:r>
            <a:r>
              <a:rPr lang="en-US" b="0" dirty="0"/>
              <a:t> por los </a:t>
            </a:r>
            <a:r>
              <a:rPr lang="en-US" b="0" dirty="0" err="1"/>
              <a:t>vehículos</a:t>
            </a:r>
            <a:r>
              <a:rPr lang="en-US" b="0" dirty="0"/>
              <a:t> de gas o </a:t>
            </a:r>
            <a:r>
              <a:rPr lang="en-US" b="0" dirty="0" err="1"/>
              <a:t>gasóleo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control/</a:t>
            </a:r>
            <a:r>
              <a:rPr lang="en-US" b="1" dirty="0" err="1"/>
              <a:t>auditoría</a:t>
            </a:r>
            <a:r>
              <a:rPr lang="en-US" b="1" dirty="0"/>
              <a:t> de la </a:t>
            </a:r>
            <a:r>
              <a:rPr lang="en-US" b="1" dirty="0" err="1"/>
              <a:t>calidad</a:t>
            </a:r>
            <a:r>
              <a:rPr lang="en-US" b="1" dirty="0"/>
              <a:t> del </a:t>
            </a:r>
            <a:r>
              <a:rPr lang="en-US" b="1" dirty="0" err="1"/>
              <a:t>agua</a:t>
            </a:r>
            <a:r>
              <a:rPr lang="en-US" b="0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</a:t>
            </a:r>
            <a:r>
              <a:rPr lang="en-US" b="0" dirty="0" err="1"/>
              <a:t>ofrecen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</a:t>
            </a:r>
            <a:r>
              <a:rPr lang="en-US" b="0" dirty="0" err="1"/>
              <a:t>continuas</a:t>
            </a:r>
            <a:r>
              <a:rPr lang="en-US" b="0" dirty="0"/>
              <a:t> de </a:t>
            </a:r>
            <a:r>
              <a:rPr lang="en-US" b="0" dirty="0" err="1"/>
              <a:t>aguas</a:t>
            </a:r>
            <a:r>
              <a:rPr lang="en-US" b="0" dirty="0"/>
              <a:t> </a:t>
            </a:r>
            <a:r>
              <a:rPr lang="en-US" b="0" dirty="0" err="1"/>
              <a:t>subterráneas</a:t>
            </a:r>
            <a:r>
              <a:rPr lang="en-US" b="0" dirty="0"/>
              <a:t> y </a:t>
            </a:r>
            <a:r>
              <a:rPr lang="en-US" b="0" dirty="0" err="1"/>
              <a:t>superficiales</a:t>
            </a:r>
            <a:r>
              <a:rPr lang="en-US" b="0" dirty="0"/>
              <a:t> para </a:t>
            </a:r>
            <a:r>
              <a:rPr lang="en-US" b="0" dirty="0" err="1"/>
              <a:t>detectar</a:t>
            </a:r>
            <a:r>
              <a:rPr lang="en-US" b="0" dirty="0"/>
              <a:t> </a:t>
            </a:r>
            <a:r>
              <a:rPr lang="en-US" b="0" dirty="0" err="1"/>
              <a:t>contaminantes</a:t>
            </a:r>
            <a:r>
              <a:rPr lang="en-US" b="0" dirty="0"/>
              <a:t>, </a:t>
            </a:r>
            <a:r>
              <a:rPr lang="en-US" b="0" dirty="0" err="1"/>
              <a:t>incluidos</a:t>
            </a:r>
            <a:r>
              <a:rPr lang="en-US" b="0" dirty="0"/>
              <a:t> </a:t>
            </a:r>
            <a:r>
              <a:rPr lang="en-US" b="0" dirty="0" err="1"/>
              <a:t>compuestos</a:t>
            </a:r>
            <a:r>
              <a:rPr lang="en-US" b="0" dirty="0"/>
              <a:t> </a:t>
            </a:r>
            <a:r>
              <a:rPr lang="en-US" b="0" dirty="0" err="1"/>
              <a:t>orgánicos</a:t>
            </a:r>
            <a:r>
              <a:rPr lang="en-US" b="0" dirty="0"/>
              <a:t> e </a:t>
            </a:r>
            <a:r>
              <a:rPr lang="en-US" b="0" dirty="0" err="1"/>
              <a:t>inorgánicos</a:t>
            </a:r>
            <a:r>
              <a:rPr lang="en-US" b="0" dirty="0"/>
              <a:t>, </a:t>
            </a:r>
            <a:r>
              <a:rPr lang="en-US" b="0" dirty="0" err="1"/>
              <a:t>metales</a:t>
            </a:r>
            <a:r>
              <a:rPr lang="en-US" b="0" dirty="0"/>
              <a:t> </a:t>
            </a:r>
            <a:r>
              <a:rPr lang="en-US" b="0" dirty="0" err="1"/>
              <a:t>pesados</a:t>
            </a:r>
            <a:r>
              <a:rPr lang="en-US" b="0" dirty="0"/>
              <a:t>, PCB y </a:t>
            </a:r>
            <a:r>
              <a:rPr lang="en-US" b="0" dirty="0" err="1"/>
              <a:t>organismos</a:t>
            </a:r>
            <a:r>
              <a:rPr lang="en-US" b="0" dirty="0"/>
              <a:t> </a:t>
            </a:r>
            <a:r>
              <a:rPr lang="en-US" b="0" dirty="0" err="1"/>
              <a:t>biológicos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normas</a:t>
            </a:r>
            <a:r>
              <a:rPr lang="en-US" b="1" dirty="0"/>
              <a:t>/</a:t>
            </a:r>
            <a:r>
              <a:rPr lang="en-US" b="1" dirty="0" err="1"/>
              <a:t>certificación</a:t>
            </a:r>
            <a:r>
              <a:rPr lang="en-US" b="1" dirty="0"/>
              <a:t>: </a:t>
            </a:r>
            <a:r>
              <a:rPr lang="en-US" b="0" dirty="0"/>
              <a:t>Los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ensayo</a:t>
            </a:r>
            <a:r>
              <a:rPr lang="en-US" b="0" dirty="0"/>
              <a:t> de </a:t>
            </a:r>
            <a:r>
              <a:rPr lang="en-US" b="0" dirty="0" err="1"/>
              <a:t>normas</a:t>
            </a:r>
            <a:r>
              <a:rPr lang="en-US" b="0" dirty="0"/>
              <a:t> </a:t>
            </a:r>
            <a:r>
              <a:rPr lang="en-US" b="0" dirty="0" err="1"/>
              <a:t>verifican</a:t>
            </a:r>
            <a:r>
              <a:rPr lang="en-US" b="0" dirty="0"/>
              <a:t> que los </a:t>
            </a:r>
            <a:r>
              <a:rPr lang="en-US" b="0" dirty="0" err="1"/>
              <a:t>materiales</a:t>
            </a:r>
            <a:r>
              <a:rPr lang="en-US" b="0" dirty="0"/>
              <a:t> </a:t>
            </a:r>
            <a:r>
              <a:rPr lang="en-US" b="0" dirty="0" err="1"/>
              <a:t>cumplen</a:t>
            </a:r>
            <a:r>
              <a:rPr lang="en-US" b="0" dirty="0"/>
              <a:t> las </a:t>
            </a:r>
            <a:r>
              <a:rPr lang="en-US" b="0" dirty="0" err="1"/>
              <a:t>normas</a:t>
            </a:r>
            <a:r>
              <a:rPr lang="en-US" b="0" dirty="0"/>
              <a:t> </a:t>
            </a:r>
            <a:r>
              <a:rPr lang="en-US" b="0" dirty="0" err="1"/>
              <a:t>establecidas</a:t>
            </a:r>
            <a:r>
              <a:rPr lang="en-US" b="0" dirty="0"/>
              <a:t> por </a:t>
            </a:r>
            <a:r>
              <a:rPr lang="en-US" b="0" dirty="0" err="1"/>
              <a:t>organizaciones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la American Society for Testing and Materials (ASTM).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toxicidad</a:t>
            </a:r>
            <a:r>
              <a:rPr lang="en-US" b="1" dirty="0"/>
              <a:t>/</a:t>
            </a:r>
            <a:r>
              <a:rPr lang="en-US" b="1" dirty="0" err="1"/>
              <a:t>reactividad</a:t>
            </a:r>
            <a:r>
              <a:rPr lang="en-US" b="1" dirty="0"/>
              <a:t>: </a:t>
            </a:r>
            <a:r>
              <a:rPr lang="en-US" b="0" dirty="0"/>
              <a:t>Los </a:t>
            </a:r>
            <a:r>
              <a:rPr lang="en-US" b="0" dirty="0" err="1"/>
              <a:t>análisis</a:t>
            </a:r>
            <a:r>
              <a:rPr lang="en-US" b="0" dirty="0"/>
              <a:t> de </a:t>
            </a:r>
            <a:r>
              <a:rPr lang="en-US" b="0" dirty="0" err="1"/>
              <a:t>toxicidad</a:t>
            </a:r>
            <a:r>
              <a:rPr lang="en-US" b="0" dirty="0"/>
              <a:t>/</a:t>
            </a:r>
            <a:r>
              <a:rPr lang="en-US" b="0" dirty="0" err="1"/>
              <a:t>reactividad</a:t>
            </a:r>
            <a:r>
              <a:rPr lang="en-US" b="0" dirty="0"/>
              <a:t> se </a:t>
            </a:r>
            <a:r>
              <a:rPr lang="en-US" b="0" dirty="0" err="1"/>
              <a:t>utilizan</a:t>
            </a:r>
            <a:r>
              <a:rPr lang="en-US" b="0" dirty="0"/>
              <a:t> para </a:t>
            </a:r>
            <a:r>
              <a:rPr lang="en-US" b="0" dirty="0" err="1"/>
              <a:t>determinar</a:t>
            </a:r>
            <a:r>
              <a:rPr lang="en-US" b="0" dirty="0"/>
              <a:t> la </a:t>
            </a:r>
            <a:r>
              <a:rPr lang="en-US" b="0" dirty="0" err="1"/>
              <a:t>toxicidad</a:t>
            </a:r>
            <a:r>
              <a:rPr lang="en-US" b="0" dirty="0"/>
              <a:t>, </a:t>
            </a:r>
            <a:r>
              <a:rPr lang="en-US" b="0" dirty="0" err="1"/>
              <a:t>reactividad</a:t>
            </a:r>
            <a:r>
              <a:rPr lang="en-US" b="0" dirty="0"/>
              <a:t>, </a:t>
            </a:r>
            <a:r>
              <a:rPr lang="en-US" b="0" dirty="0" err="1"/>
              <a:t>corrosividad</a:t>
            </a:r>
            <a:r>
              <a:rPr lang="en-US" b="0" dirty="0"/>
              <a:t>, </a:t>
            </a:r>
            <a:r>
              <a:rPr lang="en-US" b="0" dirty="0" err="1"/>
              <a:t>inflamabilidad</a:t>
            </a:r>
            <a:r>
              <a:rPr lang="en-US" b="0" dirty="0"/>
              <a:t> o </a:t>
            </a:r>
            <a:r>
              <a:rPr lang="en-US" b="0" dirty="0" err="1"/>
              <a:t>inflamabilidad</a:t>
            </a:r>
            <a:r>
              <a:rPr lang="en-US" b="0" dirty="0"/>
              <a:t> de una </a:t>
            </a:r>
            <a:r>
              <a:rPr lang="en-US" b="0" dirty="0" err="1"/>
              <a:t>sustancia</a:t>
            </a:r>
            <a:r>
              <a:rPr lang="en-US" b="0" dirty="0"/>
              <a:t>.</a:t>
            </a:r>
          </a:p>
          <a:p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Bioanalítica</a:t>
            </a:r>
            <a:r>
              <a:rPr lang="en-US" b="1" dirty="0"/>
              <a:t> (</a:t>
            </a:r>
            <a:r>
              <a:rPr lang="en-US" b="1" dirty="0" err="1"/>
              <a:t>ensayos</a:t>
            </a:r>
            <a:r>
              <a:rPr lang="en-US" b="1" dirty="0"/>
              <a:t>, </a:t>
            </a:r>
            <a:r>
              <a:rPr lang="en-US" b="1" dirty="0" err="1"/>
              <a:t>descubrimiento</a:t>
            </a:r>
            <a:r>
              <a:rPr lang="en-US" b="1" dirty="0"/>
              <a:t> de </a:t>
            </a:r>
            <a:r>
              <a:rPr lang="en-US" b="1" dirty="0" err="1"/>
              <a:t>fármacos</a:t>
            </a:r>
            <a:r>
              <a:rPr lang="en-US" b="1" dirty="0"/>
              <a:t>):</a:t>
            </a:r>
            <a:r>
              <a:rPr lang="en-US" b="0" dirty="0"/>
              <a:t> Los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bioanalíticos</a:t>
            </a:r>
            <a:r>
              <a:rPr lang="en-US" b="0" dirty="0"/>
              <a:t> </a:t>
            </a:r>
            <a:r>
              <a:rPr lang="en-US" b="0" dirty="0" err="1"/>
              <a:t>realizan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y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análisis</a:t>
            </a:r>
            <a:r>
              <a:rPr lang="en-US" b="0" dirty="0"/>
              <a:t> </a:t>
            </a:r>
            <a:r>
              <a:rPr lang="en-US" b="0" dirty="0" err="1"/>
              <a:t>agrícolas</a:t>
            </a:r>
            <a:r>
              <a:rPr lang="en-US" b="0" dirty="0"/>
              <a:t>, </a:t>
            </a:r>
            <a:r>
              <a:rPr lang="en-US" b="0" dirty="0" err="1"/>
              <a:t>biológicos</a:t>
            </a:r>
            <a:r>
              <a:rPr lang="en-US" b="0" dirty="0"/>
              <a:t>, </a:t>
            </a:r>
            <a:r>
              <a:rPr lang="en-US" b="0" dirty="0" err="1"/>
              <a:t>microbianos</a:t>
            </a:r>
            <a:r>
              <a:rPr lang="en-US" b="0" dirty="0"/>
              <a:t>, </a:t>
            </a:r>
            <a:r>
              <a:rPr lang="en-US" b="0" dirty="0" err="1"/>
              <a:t>farmacéuticos</a:t>
            </a:r>
            <a:r>
              <a:rPr lang="en-US" b="0" dirty="0"/>
              <a:t> y de </a:t>
            </a:r>
            <a:r>
              <a:rPr lang="en-US" b="0" dirty="0" err="1"/>
              <a:t>otras</a:t>
            </a:r>
            <a:r>
              <a:rPr lang="en-US" b="0" dirty="0"/>
              <a:t> </a:t>
            </a:r>
            <a:r>
              <a:rPr lang="en-US" b="0" dirty="0" err="1"/>
              <a:t>ciencias</a:t>
            </a:r>
            <a:r>
              <a:rPr lang="en-US" b="0" dirty="0"/>
              <a:t> de la </a:t>
            </a:r>
            <a:r>
              <a:rPr lang="en-US" b="0" dirty="0" err="1"/>
              <a:t>vida</a:t>
            </a:r>
            <a:r>
              <a:rPr lang="en-US" b="0" dirty="0"/>
              <a:t>. Como </a:t>
            </a:r>
            <a:r>
              <a:rPr lang="en-US" b="0" dirty="0" err="1"/>
              <a:t>parte</a:t>
            </a:r>
            <a:r>
              <a:rPr lang="en-US" b="0" dirty="0"/>
              <a:t> del campo </a:t>
            </a:r>
            <a:r>
              <a:rPr lang="en-US" b="0" dirty="0" err="1"/>
              <a:t>más</a:t>
            </a:r>
            <a:r>
              <a:rPr lang="en-US" b="0" dirty="0"/>
              <a:t> </a:t>
            </a:r>
            <a:r>
              <a:rPr lang="en-US" b="0" dirty="0" err="1"/>
              <a:t>amplio</a:t>
            </a:r>
            <a:r>
              <a:rPr lang="en-US" b="0" dirty="0"/>
              <a:t> de la </a:t>
            </a:r>
            <a:r>
              <a:rPr lang="en-US" b="0" dirty="0" err="1"/>
              <a:t>biotecnología</a:t>
            </a:r>
            <a:r>
              <a:rPr lang="en-US" b="0" dirty="0"/>
              <a:t>,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prestan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a lo largo del </a:t>
            </a:r>
            <a:r>
              <a:rPr lang="en-US" b="0" dirty="0" err="1"/>
              <a:t>ciclo</a:t>
            </a:r>
            <a:r>
              <a:rPr lang="en-US" b="0" dirty="0"/>
              <a:t> de </a:t>
            </a:r>
            <a:r>
              <a:rPr lang="en-US" b="0" dirty="0" err="1"/>
              <a:t>desarrollo</a:t>
            </a:r>
            <a:r>
              <a:rPr lang="en-US" b="0" dirty="0"/>
              <a:t> de </a:t>
            </a:r>
            <a:r>
              <a:rPr lang="en-US" b="0" dirty="0" err="1"/>
              <a:t>fármacos</a:t>
            </a:r>
            <a:r>
              <a:rPr lang="en-US" b="0" dirty="0"/>
              <a:t>, </a:t>
            </a:r>
            <a:r>
              <a:rPr lang="en-US" b="0" dirty="0" err="1"/>
              <a:t>realizando</a:t>
            </a:r>
            <a:r>
              <a:rPr lang="en-US" b="0" dirty="0"/>
              <a:t> </a:t>
            </a:r>
            <a:r>
              <a:rPr lang="en-US" b="0" dirty="0" err="1"/>
              <a:t>cribados</a:t>
            </a:r>
            <a:r>
              <a:rPr lang="en-US" b="0" dirty="0"/>
              <a:t> </a:t>
            </a:r>
            <a:r>
              <a:rPr lang="en-US" b="0" dirty="0" err="1"/>
              <a:t>farmacocinéticos</a:t>
            </a:r>
            <a:r>
              <a:rPr lang="en-US" b="0" dirty="0"/>
              <a:t> y </a:t>
            </a:r>
            <a:r>
              <a:rPr lang="en-US" b="0" dirty="0" err="1"/>
              <a:t>farmacodinámicos</a:t>
            </a:r>
            <a:r>
              <a:rPr lang="en-US" b="0" dirty="0"/>
              <a:t> y </a:t>
            </a:r>
            <a:r>
              <a:rPr lang="en-US" b="0" dirty="0" err="1"/>
              <a:t>aportando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experiencia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ensayos</a:t>
            </a:r>
            <a:r>
              <a:rPr lang="en-US" b="0" dirty="0"/>
              <a:t> </a:t>
            </a:r>
            <a:r>
              <a:rPr lang="en-US" b="0" dirty="0" err="1"/>
              <a:t>basados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células</a:t>
            </a:r>
            <a:r>
              <a:rPr lang="en-US" b="0" dirty="0"/>
              <a:t> de </a:t>
            </a:r>
            <a:r>
              <a:rPr lang="en-US" b="0" dirty="0" err="1"/>
              <a:t>mamíferos</a:t>
            </a:r>
            <a:r>
              <a:rPr lang="en-US" b="0" dirty="0"/>
              <a:t>, </a:t>
            </a:r>
            <a:r>
              <a:rPr lang="en-US" b="0" dirty="0" err="1"/>
              <a:t>biomarcadores</a:t>
            </a:r>
            <a:r>
              <a:rPr lang="en-US" b="0" dirty="0"/>
              <a:t>, </a:t>
            </a:r>
            <a:r>
              <a:rPr lang="en-US" b="0" dirty="0" err="1"/>
              <a:t>radioquímica</a:t>
            </a:r>
            <a:r>
              <a:rPr lang="en-US" b="0" dirty="0"/>
              <a:t>, </a:t>
            </a:r>
            <a:r>
              <a:rPr lang="en-US" b="0" dirty="0" err="1"/>
              <a:t>inmunoensayos</a:t>
            </a:r>
            <a:r>
              <a:rPr lang="en-US" b="0" dirty="0"/>
              <a:t> y </a:t>
            </a:r>
            <a:r>
              <a:rPr lang="en-US" b="0" dirty="0" err="1"/>
              <a:t>electroforesis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alimentos</a:t>
            </a:r>
            <a:r>
              <a:rPr lang="en-US" b="1" dirty="0"/>
              <a:t> y </a:t>
            </a:r>
            <a:r>
              <a:rPr lang="en-US" b="1" dirty="0" err="1"/>
              <a:t>bebidas</a:t>
            </a:r>
            <a:r>
              <a:rPr lang="en-US" b="1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realizan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para </a:t>
            </a:r>
            <a:r>
              <a:rPr lang="en-US" b="0" dirty="0" err="1"/>
              <a:t>garantizar</a:t>
            </a:r>
            <a:r>
              <a:rPr lang="en-US" b="0" dirty="0"/>
              <a:t> que los </a:t>
            </a:r>
            <a:r>
              <a:rPr lang="en-US" b="0" dirty="0" err="1"/>
              <a:t>alimentos</a:t>
            </a:r>
            <a:r>
              <a:rPr lang="en-US" b="0" dirty="0"/>
              <a:t> y las </a:t>
            </a:r>
            <a:r>
              <a:rPr lang="en-US" b="0" dirty="0" err="1"/>
              <a:t>bebidas</a:t>
            </a:r>
            <a:r>
              <a:rPr lang="en-US" b="0" dirty="0"/>
              <a:t> son </a:t>
            </a:r>
            <a:r>
              <a:rPr lang="en-US" b="0" dirty="0" err="1"/>
              <a:t>seguros</a:t>
            </a:r>
            <a:r>
              <a:rPr lang="en-US" b="0" dirty="0"/>
              <a:t> para el </a:t>
            </a:r>
            <a:r>
              <a:rPr lang="en-US" b="0" dirty="0" err="1"/>
              <a:t>consumo</a:t>
            </a:r>
            <a:r>
              <a:rPr lang="en-US" b="0" dirty="0"/>
              <a:t> </a:t>
            </a:r>
            <a:r>
              <a:rPr lang="en-US" b="0" dirty="0" err="1"/>
              <a:t>humano</a:t>
            </a:r>
            <a:r>
              <a:rPr lang="en-US" b="0" dirty="0"/>
              <a:t> y animal. </a:t>
            </a:r>
            <a:r>
              <a:rPr lang="en-US" b="0" dirty="0" err="1"/>
              <a:t>También</a:t>
            </a:r>
            <a:r>
              <a:rPr lang="en-US" b="0" dirty="0"/>
              <a:t> </a:t>
            </a:r>
            <a:r>
              <a:rPr lang="en-US" b="0" dirty="0" err="1"/>
              <a:t>pueden</a:t>
            </a:r>
            <a:r>
              <a:rPr lang="en-US" b="0" dirty="0"/>
              <a:t> </a:t>
            </a:r>
            <a:r>
              <a:rPr lang="en-US" b="0" dirty="0" err="1"/>
              <a:t>proporcionar</a:t>
            </a:r>
            <a:r>
              <a:rPr lang="en-US" b="0" dirty="0"/>
              <a:t> </a:t>
            </a:r>
            <a:r>
              <a:rPr lang="en-US" b="0" dirty="0" err="1"/>
              <a:t>análisis</a:t>
            </a:r>
            <a:r>
              <a:rPr lang="en-US" b="0" dirty="0"/>
              <a:t> </a:t>
            </a:r>
            <a:r>
              <a:rPr lang="en-US" b="0" dirty="0" err="1"/>
              <a:t>nutricionales</a:t>
            </a:r>
            <a:r>
              <a:rPr lang="en-US" b="0" dirty="0"/>
              <a:t> que </a:t>
            </a:r>
            <a:r>
              <a:rPr lang="en-US" b="0" dirty="0" err="1"/>
              <a:t>incluyen</a:t>
            </a:r>
            <a:r>
              <a:rPr lang="en-US" b="0" dirty="0"/>
              <a:t> </a:t>
            </a:r>
            <a:r>
              <a:rPr lang="en-US" b="0" dirty="0" err="1"/>
              <a:t>vitaminas</a:t>
            </a:r>
            <a:r>
              <a:rPr lang="en-US" b="0" dirty="0"/>
              <a:t> y </a:t>
            </a:r>
            <a:r>
              <a:rPr lang="en-US" b="0" dirty="0" err="1"/>
              <a:t>azúcares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/>
              <a:t>Control/</a:t>
            </a:r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limpieza</a:t>
            </a:r>
            <a:r>
              <a:rPr lang="en-US" b="1" dirty="0"/>
              <a:t>:</a:t>
            </a:r>
            <a:r>
              <a:rPr lang="en-US" b="0" dirty="0"/>
              <a:t> Las </a:t>
            </a:r>
            <a:r>
              <a:rPr lang="en-US" b="0" dirty="0" err="1"/>
              <a:t>pruebas</a:t>
            </a:r>
            <a:r>
              <a:rPr lang="en-US" b="0" dirty="0"/>
              <a:t> de control de la </a:t>
            </a:r>
            <a:r>
              <a:rPr lang="en-US" b="0" dirty="0" err="1"/>
              <a:t>limpieza</a:t>
            </a:r>
            <a:r>
              <a:rPr lang="en-US" b="0" dirty="0"/>
              <a:t>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de </a:t>
            </a:r>
            <a:r>
              <a:rPr lang="en-US" b="0" dirty="0" err="1"/>
              <a:t>aire</a:t>
            </a:r>
            <a:r>
              <a:rPr lang="en-US" b="0" dirty="0"/>
              <a:t>, superficies y material de </a:t>
            </a:r>
            <a:r>
              <a:rPr lang="en-US" b="0" dirty="0" err="1"/>
              <a:t>laboratorio</a:t>
            </a:r>
            <a:r>
              <a:rPr lang="en-US" b="0" dirty="0"/>
              <a:t> de una </a:t>
            </a:r>
            <a:r>
              <a:rPr lang="en-US" b="0" dirty="0" err="1"/>
              <a:t>instalación</a:t>
            </a:r>
            <a:r>
              <a:rPr lang="en-US" b="0" dirty="0"/>
              <a:t> de </a:t>
            </a:r>
            <a:r>
              <a:rPr lang="en-US" b="0" dirty="0" err="1"/>
              <a:t>fabricación</a:t>
            </a:r>
            <a:r>
              <a:rPr lang="en-US" b="0" dirty="0"/>
              <a:t>, </a:t>
            </a:r>
            <a:r>
              <a:rPr lang="en-US" b="0" dirty="0" err="1"/>
              <a:t>procesamiento</a:t>
            </a:r>
            <a:r>
              <a:rPr lang="en-US" b="0" dirty="0"/>
              <a:t> o </a:t>
            </a:r>
            <a:r>
              <a:rPr lang="en-US" b="0" dirty="0" err="1"/>
              <a:t>laboratorio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busca</a:t>
            </a:r>
            <a:r>
              <a:rPr lang="en-US" b="0" dirty="0"/>
              <a:t> de </a:t>
            </a:r>
            <a:r>
              <a:rPr lang="en-US" b="0" dirty="0" err="1"/>
              <a:t>contaminación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</a:t>
            </a:r>
            <a:r>
              <a:rPr lang="en-US" b="1" dirty="0" err="1"/>
              <a:t>pruebas</a:t>
            </a:r>
            <a:r>
              <a:rPr lang="en-US" b="1" dirty="0"/>
              <a:t> y </a:t>
            </a:r>
            <a:r>
              <a:rPr lang="en-US" b="1" dirty="0" err="1"/>
              <a:t>análisis</a:t>
            </a:r>
            <a:r>
              <a:rPr lang="en-US" b="1" dirty="0"/>
              <a:t> </a:t>
            </a:r>
            <a:r>
              <a:rPr lang="en-US" b="1" dirty="0" err="1"/>
              <a:t>medioambientales</a:t>
            </a:r>
            <a:r>
              <a:rPr lang="en-US" b="1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laboratorios</a:t>
            </a:r>
            <a:r>
              <a:rPr lang="en-US" b="0" dirty="0"/>
              <a:t>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</a:t>
            </a:r>
            <a:r>
              <a:rPr lang="en-US" b="0" dirty="0" err="1"/>
              <a:t>medioambientales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el </a:t>
            </a:r>
            <a:r>
              <a:rPr lang="en-US" b="0" dirty="0" err="1"/>
              <a:t>suelo</a:t>
            </a:r>
            <a:r>
              <a:rPr lang="en-US" b="0" dirty="0"/>
              <a:t>, el </a:t>
            </a:r>
            <a:r>
              <a:rPr lang="en-US" b="0" dirty="0" err="1"/>
              <a:t>agua</a:t>
            </a:r>
            <a:r>
              <a:rPr lang="en-US" b="0" dirty="0"/>
              <a:t>, el </a:t>
            </a:r>
            <a:r>
              <a:rPr lang="en-US" b="0" dirty="0" err="1"/>
              <a:t>aire</a:t>
            </a:r>
            <a:r>
              <a:rPr lang="en-US" b="0" dirty="0"/>
              <a:t> y los </a:t>
            </a:r>
            <a:r>
              <a:rPr lang="en-US" b="0" dirty="0" err="1"/>
              <a:t>residuos</a:t>
            </a:r>
            <a:r>
              <a:rPr lang="en-US" b="0" dirty="0"/>
              <a:t> o </a:t>
            </a:r>
            <a:r>
              <a:rPr lang="en-US" b="0" dirty="0" err="1"/>
              <a:t>subproductos</a:t>
            </a:r>
            <a:r>
              <a:rPr lang="en-US" b="0" dirty="0"/>
              <a:t> </a:t>
            </a:r>
            <a:r>
              <a:rPr lang="en-US" b="0" dirty="0" err="1"/>
              <a:t>industriales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fallos</a:t>
            </a:r>
            <a:r>
              <a:rPr lang="en-US" b="1" dirty="0"/>
              <a:t>: </a:t>
            </a:r>
            <a:r>
              <a:rPr lang="en-US" b="0" dirty="0"/>
              <a:t>Las </a:t>
            </a:r>
            <a:r>
              <a:rPr lang="en-US" b="0" dirty="0" err="1"/>
              <a:t>pruebas</a:t>
            </a:r>
            <a:r>
              <a:rPr lang="en-US" b="0" dirty="0"/>
              <a:t> de </a:t>
            </a:r>
            <a:r>
              <a:rPr lang="en-US" b="0" dirty="0" err="1"/>
              <a:t>análisis</a:t>
            </a:r>
            <a:r>
              <a:rPr lang="en-US" b="0" dirty="0"/>
              <a:t> de </a:t>
            </a:r>
            <a:r>
              <a:rPr lang="en-US" b="0" dirty="0" err="1"/>
              <a:t>fallos</a:t>
            </a:r>
            <a:r>
              <a:rPr lang="en-US" b="0" dirty="0"/>
              <a:t> </a:t>
            </a:r>
            <a:r>
              <a:rPr lang="en-US" b="0" dirty="0" err="1"/>
              <a:t>determinan</a:t>
            </a:r>
            <a:r>
              <a:rPr lang="en-US" b="0" dirty="0"/>
              <a:t> </a:t>
            </a:r>
            <a:r>
              <a:rPr lang="en-US" b="0" dirty="0" err="1"/>
              <a:t>cómo</a:t>
            </a:r>
            <a:r>
              <a:rPr lang="en-US" b="0" dirty="0"/>
              <a:t> y por </a:t>
            </a:r>
            <a:r>
              <a:rPr lang="en-US" b="0" dirty="0" err="1"/>
              <a:t>qué</a:t>
            </a:r>
            <a:r>
              <a:rPr lang="en-US" b="0" dirty="0"/>
              <a:t> </a:t>
            </a:r>
            <a:r>
              <a:rPr lang="en-US" b="0" dirty="0" err="1"/>
              <a:t>fallan</a:t>
            </a:r>
            <a:r>
              <a:rPr lang="en-US" b="0" dirty="0"/>
              <a:t> los </a:t>
            </a:r>
            <a:r>
              <a:rPr lang="en-US" b="0" dirty="0" err="1"/>
              <a:t>materiales</a:t>
            </a:r>
            <a:r>
              <a:rPr lang="en-US" b="0" dirty="0"/>
              <a:t> o </a:t>
            </a:r>
            <a:r>
              <a:rPr lang="en-US" b="0" dirty="0" err="1"/>
              <a:t>componentes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</a:t>
            </a:r>
            <a:r>
              <a:rPr lang="en-US" b="1" dirty="0" err="1"/>
              <a:t>higiene</a:t>
            </a:r>
            <a:r>
              <a:rPr lang="en-US" b="1" dirty="0"/>
              <a:t> industrial: </a:t>
            </a:r>
            <a:r>
              <a:rPr lang="en-US" b="0" dirty="0"/>
              <a:t>Los </a:t>
            </a:r>
            <a:r>
              <a:rPr lang="en-US" b="0" dirty="0" err="1"/>
              <a:t>laboratorios</a:t>
            </a:r>
            <a:r>
              <a:rPr lang="en-US" b="0" dirty="0"/>
              <a:t> que </a:t>
            </a:r>
            <a:r>
              <a:rPr lang="en-US" b="0" dirty="0" err="1"/>
              <a:t>ofrecen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higiene</a:t>
            </a:r>
            <a:r>
              <a:rPr lang="en-US" b="0" dirty="0"/>
              <a:t> industrial </a:t>
            </a:r>
            <a:r>
              <a:rPr lang="en-US" b="0" dirty="0" err="1"/>
              <a:t>analizan</a:t>
            </a:r>
            <a:r>
              <a:rPr lang="en-US" b="0" dirty="0"/>
              <a:t> </a:t>
            </a:r>
            <a:r>
              <a:rPr lang="en-US" b="0" dirty="0" err="1"/>
              <a:t>muestras</a:t>
            </a:r>
            <a:r>
              <a:rPr lang="en-US" b="0" dirty="0"/>
              <a:t> de los </a:t>
            </a:r>
            <a:r>
              <a:rPr lang="en-US" b="0" dirty="0" err="1"/>
              <a:t>lugares</a:t>
            </a:r>
            <a:r>
              <a:rPr lang="en-US" b="0" dirty="0"/>
              <a:t> de </a:t>
            </a:r>
            <a:r>
              <a:rPr lang="en-US" b="0" dirty="0" err="1"/>
              <a:t>trabajo</a:t>
            </a:r>
            <a:r>
              <a:rPr lang="en-US" b="0" dirty="0"/>
              <a:t> y </a:t>
            </a:r>
            <a:r>
              <a:rPr lang="en-US" b="0" dirty="0" err="1"/>
              <a:t>calculan</a:t>
            </a:r>
            <a:r>
              <a:rPr lang="en-US" b="0" dirty="0"/>
              <a:t> la </a:t>
            </a:r>
            <a:r>
              <a:rPr lang="en-US" b="0" dirty="0" err="1"/>
              <a:t>exposición</a:t>
            </a:r>
            <a:r>
              <a:rPr lang="en-US" b="0" dirty="0"/>
              <a:t> </a:t>
            </a:r>
            <a:r>
              <a:rPr lang="en-US" b="0" dirty="0" err="1"/>
              <a:t>potencial</a:t>
            </a:r>
            <a:r>
              <a:rPr lang="en-US" b="0" dirty="0"/>
              <a:t> a </a:t>
            </a:r>
            <a:r>
              <a:rPr lang="en-US" b="0" dirty="0" err="1"/>
              <a:t>sustancias</a:t>
            </a:r>
            <a:r>
              <a:rPr lang="en-US" b="0" dirty="0"/>
              <a:t> </a:t>
            </a:r>
            <a:r>
              <a:rPr lang="en-US" b="0" dirty="0" err="1"/>
              <a:t>peligrosas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emisiones</a:t>
            </a:r>
            <a:r>
              <a:rPr lang="en-US" b="1" dirty="0"/>
              <a:t>/</a:t>
            </a:r>
            <a:r>
              <a:rPr lang="en-US" b="1" dirty="0" err="1"/>
              <a:t>opacidad</a:t>
            </a:r>
            <a:r>
              <a:rPr lang="en-US" b="1" dirty="0"/>
              <a:t> de chimeneas: </a:t>
            </a:r>
            <a:r>
              <a:rPr lang="en-US" b="0" dirty="0"/>
              <a:t>Los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pruebas</a:t>
            </a:r>
            <a:r>
              <a:rPr lang="en-US" b="0" dirty="0"/>
              <a:t> de chimeneas toman </a:t>
            </a:r>
            <a:r>
              <a:rPr lang="en-US" b="0" dirty="0" err="1"/>
              <a:t>muestras</a:t>
            </a:r>
            <a:r>
              <a:rPr lang="en-US" b="0" dirty="0"/>
              <a:t> de un </a:t>
            </a:r>
            <a:r>
              <a:rPr lang="en-US" b="0" dirty="0" err="1"/>
              <a:t>único</a:t>
            </a:r>
            <a:r>
              <a:rPr lang="en-US" b="0" dirty="0"/>
              <a:t> punto de </a:t>
            </a:r>
            <a:r>
              <a:rPr lang="en-US" b="0" dirty="0" err="1"/>
              <a:t>muestreo</a:t>
            </a:r>
            <a:r>
              <a:rPr lang="en-US" b="0" dirty="0"/>
              <a:t> de una </a:t>
            </a:r>
            <a:r>
              <a:rPr lang="en-US" b="0" dirty="0" err="1"/>
              <a:t>instalación</a:t>
            </a:r>
            <a:r>
              <a:rPr lang="en-US" b="0" dirty="0"/>
              <a:t> y </a:t>
            </a:r>
            <a:r>
              <a:rPr lang="en-US" b="0" dirty="0" err="1"/>
              <a:t>comprueban</a:t>
            </a:r>
            <a:r>
              <a:rPr lang="en-US" b="0" dirty="0"/>
              <a:t> los </a:t>
            </a:r>
            <a:r>
              <a:rPr lang="en-US" b="0" dirty="0" err="1"/>
              <a:t>índices</a:t>
            </a:r>
            <a:r>
              <a:rPr lang="en-US" b="0" dirty="0"/>
              <a:t> de </a:t>
            </a:r>
            <a:r>
              <a:rPr lang="en-US" b="0" dirty="0" err="1"/>
              <a:t>emisión</a:t>
            </a:r>
            <a:r>
              <a:rPr lang="en-US" b="0" dirty="0"/>
              <a:t> de </a:t>
            </a:r>
            <a:r>
              <a:rPr lang="en-US" b="0" dirty="0" err="1"/>
              <a:t>contaminantes</a:t>
            </a:r>
            <a:r>
              <a:rPr lang="en-US" b="0" dirty="0"/>
              <a:t>, la </a:t>
            </a:r>
            <a:r>
              <a:rPr lang="en-US" b="0" dirty="0" err="1"/>
              <a:t>concentración</a:t>
            </a:r>
            <a:r>
              <a:rPr lang="en-US" b="0" dirty="0"/>
              <a:t> u </a:t>
            </a:r>
            <a:r>
              <a:rPr lang="en-US" b="0" dirty="0" err="1"/>
              <a:t>otro</a:t>
            </a:r>
            <a:r>
              <a:rPr lang="en-US" b="0" dirty="0"/>
              <a:t> </a:t>
            </a:r>
            <a:r>
              <a:rPr lang="en-US" b="0" dirty="0" err="1"/>
              <a:t>parámetro</a:t>
            </a:r>
            <a:r>
              <a:rPr lang="en-US" b="0" dirty="0"/>
              <a:t>. Las </a:t>
            </a:r>
            <a:r>
              <a:rPr lang="en-US" b="0" dirty="0" err="1"/>
              <a:t>pruebas</a:t>
            </a:r>
            <a:r>
              <a:rPr lang="en-US" b="0" dirty="0"/>
              <a:t> de </a:t>
            </a:r>
            <a:r>
              <a:rPr lang="en-US" b="0" dirty="0" err="1"/>
              <a:t>opacidad</a:t>
            </a:r>
            <a:r>
              <a:rPr lang="en-US" b="0" dirty="0"/>
              <a:t> </a:t>
            </a:r>
            <a:r>
              <a:rPr lang="en-US" b="0" dirty="0" err="1"/>
              <a:t>miden</a:t>
            </a:r>
            <a:r>
              <a:rPr lang="en-US" b="0" dirty="0"/>
              <a:t> el </a:t>
            </a:r>
            <a:r>
              <a:rPr lang="en-US" b="0" dirty="0" err="1"/>
              <a:t>humo</a:t>
            </a:r>
            <a:r>
              <a:rPr lang="en-US" b="0" dirty="0"/>
              <a:t> </a:t>
            </a:r>
            <a:r>
              <a:rPr lang="en-US" b="0" dirty="0" err="1"/>
              <a:t>emitido</a:t>
            </a:r>
            <a:r>
              <a:rPr lang="en-US" b="0" dirty="0"/>
              <a:t> por los </a:t>
            </a:r>
            <a:r>
              <a:rPr lang="en-US" b="0" dirty="0" err="1"/>
              <a:t>vehículos</a:t>
            </a:r>
            <a:r>
              <a:rPr lang="en-US" b="0" dirty="0"/>
              <a:t> de gas o </a:t>
            </a:r>
            <a:r>
              <a:rPr lang="en-US" b="0" dirty="0" err="1"/>
              <a:t>gasóleo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Servicios</a:t>
            </a:r>
            <a:r>
              <a:rPr lang="en-US" b="1" dirty="0"/>
              <a:t> de control/</a:t>
            </a:r>
            <a:r>
              <a:rPr lang="en-US" b="1" dirty="0" err="1"/>
              <a:t>auditoría</a:t>
            </a:r>
            <a:r>
              <a:rPr lang="en-US" b="1" dirty="0"/>
              <a:t> de la </a:t>
            </a:r>
            <a:r>
              <a:rPr lang="en-US" b="1" dirty="0" err="1"/>
              <a:t>calidad</a:t>
            </a:r>
            <a:r>
              <a:rPr lang="en-US" b="1" dirty="0"/>
              <a:t> del </a:t>
            </a:r>
            <a:r>
              <a:rPr lang="en-US" b="1" dirty="0" err="1"/>
              <a:t>agua</a:t>
            </a:r>
            <a:r>
              <a:rPr lang="en-US" b="0" dirty="0"/>
              <a:t>: </a:t>
            </a:r>
            <a:r>
              <a:rPr lang="en-US" b="0" dirty="0" err="1"/>
              <a:t>Estos</a:t>
            </a:r>
            <a:r>
              <a:rPr lang="en-US" b="0" dirty="0"/>
              <a:t> </a:t>
            </a:r>
            <a:r>
              <a:rPr lang="en-US" b="0" dirty="0" err="1"/>
              <a:t>servicios</a:t>
            </a:r>
            <a:r>
              <a:rPr lang="en-US" b="0" dirty="0"/>
              <a:t> </a:t>
            </a:r>
            <a:r>
              <a:rPr lang="en-US" b="0" dirty="0" err="1"/>
              <a:t>ofrecen</a:t>
            </a:r>
            <a:r>
              <a:rPr lang="en-US" b="0" dirty="0"/>
              <a:t> </a:t>
            </a:r>
            <a:r>
              <a:rPr lang="en-US" b="0" dirty="0" err="1"/>
              <a:t>pruebas</a:t>
            </a:r>
            <a:r>
              <a:rPr lang="en-US" b="0" dirty="0"/>
              <a:t> </a:t>
            </a:r>
            <a:r>
              <a:rPr lang="en-US" b="0" dirty="0" err="1"/>
              <a:t>continuas</a:t>
            </a:r>
            <a:r>
              <a:rPr lang="en-US" b="0" dirty="0"/>
              <a:t> de </a:t>
            </a:r>
            <a:r>
              <a:rPr lang="en-US" b="0" dirty="0" err="1"/>
              <a:t>aguas</a:t>
            </a:r>
            <a:r>
              <a:rPr lang="en-US" b="0" dirty="0"/>
              <a:t> </a:t>
            </a:r>
            <a:r>
              <a:rPr lang="en-US" b="0" dirty="0" err="1"/>
              <a:t>subterráneas</a:t>
            </a:r>
            <a:r>
              <a:rPr lang="en-US" b="0" dirty="0"/>
              <a:t> y </a:t>
            </a:r>
            <a:r>
              <a:rPr lang="en-US" b="0" dirty="0" err="1"/>
              <a:t>superficiales</a:t>
            </a:r>
            <a:r>
              <a:rPr lang="en-US" b="0" dirty="0"/>
              <a:t> para </a:t>
            </a:r>
            <a:r>
              <a:rPr lang="en-US" b="0" dirty="0" err="1"/>
              <a:t>detectar</a:t>
            </a:r>
            <a:r>
              <a:rPr lang="en-US" b="0" dirty="0"/>
              <a:t> </a:t>
            </a:r>
            <a:r>
              <a:rPr lang="en-US" b="0" dirty="0" err="1"/>
              <a:t>contaminantes</a:t>
            </a:r>
            <a:r>
              <a:rPr lang="en-US" b="0" dirty="0"/>
              <a:t>, </a:t>
            </a:r>
            <a:r>
              <a:rPr lang="en-US" b="0" dirty="0" err="1"/>
              <a:t>incluidos</a:t>
            </a:r>
            <a:r>
              <a:rPr lang="en-US" b="0" dirty="0"/>
              <a:t> </a:t>
            </a:r>
            <a:r>
              <a:rPr lang="en-US" b="0" dirty="0" err="1"/>
              <a:t>compuestos</a:t>
            </a:r>
            <a:r>
              <a:rPr lang="en-US" b="0" dirty="0"/>
              <a:t> </a:t>
            </a:r>
            <a:r>
              <a:rPr lang="en-US" b="0" dirty="0" err="1"/>
              <a:t>orgánicos</a:t>
            </a:r>
            <a:r>
              <a:rPr lang="en-US" b="0" dirty="0"/>
              <a:t> e </a:t>
            </a:r>
            <a:r>
              <a:rPr lang="en-US" b="0" dirty="0" err="1"/>
              <a:t>inorgánicos</a:t>
            </a:r>
            <a:r>
              <a:rPr lang="en-US" b="0" dirty="0"/>
              <a:t>, </a:t>
            </a:r>
            <a:r>
              <a:rPr lang="en-US" b="0" dirty="0" err="1"/>
              <a:t>metales</a:t>
            </a:r>
            <a:r>
              <a:rPr lang="en-US" b="0" dirty="0"/>
              <a:t> </a:t>
            </a:r>
            <a:r>
              <a:rPr lang="en-US" b="0" dirty="0" err="1"/>
              <a:t>pesados</a:t>
            </a:r>
            <a:r>
              <a:rPr lang="en-US" b="0" dirty="0"/>
              <a:t>, PCB y </a:t>
            </a:r>
            <a:r>
              <a:rPr lang="en-US" b="0" dirty="0" err="1"/>
              <a:t>organismos</a:t>
            </a:r>
            <a:r>
              <a:rPr lang="en-US" b="0" dirty="0"/>
              <a:t> </a:t>
            </a:r>
            <a:r>
              <a:rPr lang="en-US" b="0" dirty="0" err="1"/>
              <a:t>biológicos</a:t>
            </a:r>
            <a:r>
              <a:rPr lang="en-US" b="0" dirty="0"/>
              <a:t>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normas</a:t>
            </a:r>
            <a:r>
              <a:rPr lang="en-US" b="1" dirty="0"/>
              <a:t>/</a:t>
            </a:r>
            <a:r>
              <a:rPr lang="en-US" b="1" dirty="0" err="1"/>
              <a:t>certificación</a:t>
            </a:r>
            <a:r>
              <a:rPr lang="en-US" b="1" dirty="0"/>
              <a:t>: </a:t>
            </a:r>
            <a:r>
              <a:rPr lang="en-US" b="0" dirty="0"/>
              <a:t>Los </a:t>
            </a:r>
            <a:r>
              <a:rPr lang="en-US" b="0" dirty="0" err="1"/>
              <a:t>servicios</a:t>
            </a:r>
            <a:r>
              <a:rPr lang="en-US" b="0" dirty="0"/>
              <a:t> de </a:t>
            </a:r>
            <a:r>
              <a:rPr lang="en-US" b="0" dirty="0" err="1"/>
              <a:t>ensayo</a:t>
            </a:r>
            <a:r>
              <a:rPr lang="en-US" b="0" dirty="0"/>
              <a:t> de </a:t>
            </a:r>
            <a:r>
              <a:rPr lang="en-US" b="0" dirty="0" err="1"/>
              <a:t>normas</a:t>
            </a:r>
            <a:r>
              <a:rPr lang="en-US" b="0" dirty="0"/>
              <a:t> </a:t>
            </a:r>
            <a:r>
              <a:rPr lang="en-US" b="0" dirty="0" err="1"/>
              <a:t>verifican</a:t>
            </a:r>
            <a:r>
              <a:rPr lang="en-US" b="0" dirty="0"/>
              <a:t> que los </a:t>
            </a:r>
            <a:r>
              <a:rPr lang="en-US" b="0" dirty="0" err="1"/>
              <a:t>materiales</a:t>
            </a:r>
            <a:r>
              <a:rPr lang="en-US" b="0" dirty="0"/>
              <a:t> </a:t>
            </a:r>
            <a:r>
              <a:rPr lang="en-US" b="0" dirty="0" err="1"/>
              <a:t>cumplen</a:t>
            </a:r>
            <a:r>
              <a:rPr lang="en-US" b="0" dirty="0"/>
              <a:t> las </a:t>
            </a:r>
            <a:r>
              <a:rPr lang="en-US" b="0" dirty="0" err="1"/>
              <a:t>normas</a:t>
            </a:r>
            <a:r>
              <a:rPr lang="en-US" b="0" dirty="0"/>
              <a:t> </a:t>
            </a:r>
            <a:r>
              <a:rPr lang="en-US" b="0" dirty="0" err="1"/>
              <a:t>establecidas</a:t>
            </a:r>
            <a:r>
              <a:rPr lang="en-US" b="0" dirty="0"/>
              <a:t> por </a:t>
            </a:r>
            <a:r>
              <a:rPr lang="en-US" b="0" dirty="0" err="1"/>
              <a:t>organizaciones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la American Society for Testing and Materials (ASTM).</a:t>
            </a:r>
          </a:p>
          <a:p>
            <a:pPr fontAlgn="base"/>
            <a:r>
              <a:rPr lang="en-US" b="1" dirty="0" err="1"/>
              <a:t>Pruebas</a:t>
            </a:r>
            <a:r>
              <a:rPr lang="en-US" b="1" dirty="0"/>
              <a:t> de </a:t>
            </a:r>
            <a:r>
              <a:rPr lang="en-US" b="1" dirty="0" err="1"/>
              <a:t>toxicidad</a:t>
            </a:r>
            <a:r>
              <a:rPr lang="en-US" b="1" dirty="0"/>
              <a:t>/</a:t>
            </a:r>
            <a:r>
              <a:rPr lang="en-US" b="1" dirty="0" err="1"/>
              <a:t>reactividad</a:t>
            </a:r>
            <a:r>
              <a:rPr lang="en-US" b="1" dirty="0"/>
              <a:t>: </a:t>
            </a:r>
            <a:r>
              <a:rPr lang="en-US" b="0" dirty="0"/>
              <a:t>Los </a:t>
            </a:r>
            <a:r>
              <a:rPr lang="en-US" b="0" dirty="0" err="1"/>
              <a:t>análisis</a:t>
            </a:r>
            <a:r>
              <a:rPr lang="en-US" b="0" dirty="0"/>
              <a:t> de </a:t>
            </a:r>
            <a:r>
              <a:rPr lang="en-US" b="0" dirty="0" err="1"/>
              <a:t>toxicidad</a:t>
            </a:r>
            <a:r>
              <a:rPr lang="en-US" b="0" dirty="0"/>
              <a:t>/</a:t>
            </a:r>
            <a:r>
              <a:rPr lang="en-US" b="0" dirty="0" err="1"/>
              <a:t>reactividad</a:t>
            </a:r>
            <a:r>
              <a:rPr lang="en-US" b="0" dirty="0"/>
              <a:t> se </a:t>
            </a:r>
            <a:r>
              <a:rPr lang="en-US" b="0" dirty="0" err="1"/>
              <a:t>utilizan</a:t>
            </a:r>
            <a:r>
              <a:rPr lang="en-US" b="0" dirty="0"/>
              <a:t> para </a:t>
            </a:r>
            <a:r>
              <a:rPr lang="en-US" b="0" dirty="0" err="1"/>
              <a:t>determinar</a:t>
            </a:r>
            <a:r>
              <a:rPr lang="en-US" b="0" dirty="0"/>
              <a:t> la </a:t>
            </a:r>
            <a:r>
              <a:rPr lang="en-US" b="0" dirty="0" err="1"/>
              <a:t>toxicidad</a:t>
            </a:r>
            <a:r>
              <a:rPr lang="en-US" b="0" dirty="0"/>
              <a:t>, </a:t>
            </a:r>
            <a:r>
              <a:rPr lang="en-US" b="0" dirty="0" err="1"/>
              <a:t>reactividad</a:t>
            </a:r>
            <a:r>
              <a:rPr lang="en-US" b="0" dirty="0"/>
              <a:t>, </a:t>
            </a:r>
            <a:r>
              <a:rPr lang="en-US" b="0" dirty="0" err="1"/>
              <a:t>corrosividad</a:t>
            </a:r>
            <a:r>
              <a:rPr lang="en-US" b="0" dirty="0"/>
              <a:t>, </a:t>
            </a:r>
            <a:r>
              <a:rPr lang="en-US" b="0" dirty="0" err="1"/>
              <a:t>inflamabilidad</a:t>
            </a:r>
            <a:r>
              <a:rPr lang="en-US" b="0" dirty="0"/>
              <a:t> o </a:t>
            </a:r>
            <a:r>
              <a:rPr lang="en-US" b="0" dirty="0" err="1"/>
              <a:t>inflamabilidad</a:t>
            </a:r>
            <a:r>
              <a:rPr lang="en-US" b="0" dirty="0"/>
              <a:t> de una </a:t>
            </a:r>
            <a:r>
              <a:rPr lang="en-US" b="0" dirty="0" err="1"/>
              <a:t>sustancia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C18C-15A1-664F-89F6-CE3BDC44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6F1E9-662C-FD4C-B836-2AEFBF89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07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95-DFE7-AA4C-BF0F-64EF39B5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3AC4-50D3-2146-94D6-302E59FE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85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3FEF-E6FC-DB4E-9707-8E30D638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018E-FE2B-AD40-BAA1-619BB13E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62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C21E-E902-C545-A7E3-88F5791B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3595-74AF-EB4F-A209-B7BA6DB2C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4E6B-87A6-D641-85A5-F01D27F5B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E79A-0294-C745-9579-1B3085A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7EF4-4413-C949-AC88-2DA8E2C4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A57C0-EBD4-E24C-9794-6D9880F1A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B1FEB-A861-3B4C-939C-6CBCA65C0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3B9CC-2B8B-494B-B25B-93C16A85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2439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CC01-EBE0-4844-9B02-7C38F93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698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9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221-4A04-EB45-98BB-E276C9A3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4C57-BD4B-5E4F-8095-3E76A508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C63B-F144-B847-AFD6-E97EC290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06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7AF8-0FA3-2D48-8FFC-F92A9610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44613-89BD-2E48-A2EC-F3F4C7F1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CBA3-ECDF-6647-A32E-DCB57523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097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DD1D-DBF0-894A-ACDE-2745BEF9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3B287-0BD8-4F4A-8468-5987EBB4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D6B88-7B3E-8542-86F5-C065BFD76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5C663-91F1-BB42-93F8-2FBC7A23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481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73CF0-7D4F-3540-ADF0-266B1879A7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3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0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5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5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76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1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8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3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62F4A-8D92-5443-9B64-EC32C506FD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87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wshelf.com/shortvideoscontentview/the-clean-water-ac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Exactitud</a:t>
            </a:r>
            <a:r>
              <a:rPr lang="en-US" b="1" dirty="0"/>
              <a:t> de los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Learning Module 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Cómo</a:t>
            </a:r>
            <a:r>
              <a:rPr lang="en-US" b="1" dirty="0"/>
              <a:t> se </a:t>
            </a:r>
            <a:r>
              <a:rPr lang="en-US" b="1" dirty="0" err="1"/>
              <a:t>comparan</a:t>
            </a:r>
            <a:r>
              <a:rPr lang="en-US" b="1" dirty="0"/>
              <a:t> las </a:t>
            </a:r>
            <a:r>
              <a:rPr lang="en-US" b="1" dirty="0" err="1"/>
              <a:t>mediciones</a:t>
            </a:r>
            <a:r>
              <a:rPr lang="en-US" b="1" dirty="0"/>
              <a:t> de dos </a:t>
            </a:r>
            <a:r>
              <a:rPr lang="en-US" b="1" dirty="0" err="1"/>
              <a:t>procedimientos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463-4810-6347-A743-103BAAD6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Hay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comparar</a:t>
            </a:r>
            <a:r>
              <a:rPr lang="en-US" dirty="0"/>
              <a:t> las </a:t>
            </a:r>
            <a:r>
              <a:rPr lang="en-US" dirty="0" err="1"/>
              <a:t>mediciones</a:t>
            </a:r>
            <a:r>
              <a:rPr lang="en-US" dirty="0"/>
              <a:t> de dos </a:t>
            </a:r>
            <a:r>
              <a:rPr lang="en-US" dirty="0" err="1"/>
              <a:t>procedimientos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Una forma </a:t>
            </a:r>
            <a:r>
              <a:rPr lang="en-US" dirty="0" err="1"/>
              <a:t>sencilla</a:t>
            </a:r>
            <a:r>
              <a:rPr lang="en-US" dirty="0"/>
              <a:t> de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mediciones</a:t>
            </a:r>
            <a:r>
              <a:rPr lang="en-US" dirty="0"/>
              <a:t> de dos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es </a:t>
            </a:r>
            <a:r>
              <a:rPr lang="en-US" dirty="0" err="1"/>
              <a:t>representar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r>
              <a:rPr lang="en-US" dirty="0"/>
              <a:t>, </a:t>
            </a:r>
            <a:r>
              <a:rPr lang="en-US" dirty="0" err="1"/>
              <a:t>añadir</a:t>
            </a:r>
            <a:r>
              <a:rPr lang="en-US" dirty="0"/>
              <a:t> una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tendencia</a:t>
            </a:r>
            <a:r>
              <a:rPr lang="en-US" dirty="0"/>
              <a:t> y </a:t>
            </a:r>
            <a:r>
              <a:rPr lang="en-US" dirty="0" err="1"/>
              <a:t>determinar</a:t>
            </a:r>
            <a:r>
              <a:rPr lang="en-US" dirty="0"/>
              <a:t> el valor R2.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Cómo</a:t>
            </a:r>
            <a:r>
              <a:rPr lang="en-US" b="1" dirty="0"/>
              <a:t> se </a:t>
            </a:r>
            <a:r>
              <a:rPr lang="en-US" b="1" dirty="0" err="1"/>
              <a:t>comparan</a:t>
            </a:r>
            <a:r>
              <a:rPr lang="en-US" b="1" dirty="0"/>
              <a:t> las </a:t>
            </a:r>
            <a:r>
              <a:rPr lang="en-US" b="1" dirty="0" err="1"/>
              <a:t>mediciones</a:t>
            </a:r>
            <a:r>
              <a:rPr lang="en-US" b="1" dirty="0"/>
              <a:t> de dos </a:t>
            </a:r>
            <a:r>
              <a:rPr lang="en-US" b="1" dirty="0" err="1"/>
              <a:t>procedimientos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463-4810-6347-A743-103BAAD6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Hay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comparar</a:t>
            </a:r>
            <a:r>
              <a:rPr lang="en-US" dirty="0"/>
              <a:t> las </a:t>
            </a:r>
            <a:r>
              <a:rPr lang="en-US" dirty="0" err="1"/>
              <a:t>mediciones</a:t>
            </a:r>
            <a:r>
              <a:rPr lang="en-US" dirty="0"/>
              <a:t> de dos </a:t>
            </a:r>
            <a:r>
              <a:rPr lang="en-US" dirty="0" err="1"/>
              <a:t>procedimientos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Una forma </a:t>
            </a:r>
            <a:r>
              <a:rPr lang="en-US" dirty="0" err="1"/>
              <a:t>sencilla</a:t>
            </a:r>
            <a:r>
              <a:rPr lang="en-US" dirty="0"/>
              <a:t> de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mediciones</a:t>
            </a:r>
            <a:r>
              <a:rPr lang="en-US" dirty="0"/>
              <a:t> de dos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es </a:t>
            </a:r>
            <a:r>
              <a:rPr lang="en-US" dirty="0" err="1"/>
              <a:t>representar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r>
              <a:rPr lang="en-US" dirty="0"/>
              <a:t>, </a:t>
            </a:r>
            <a:r>
              <a:rPr lang="en-US" dirty="0" err="1"/>
              <a:t>añadir</a:t>
            </a:r>
            <a:r>
              <a:rPr lang="en-US" dirty="0"/>
              <a:t> una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tendencia</a:t>
            </a:r>
            <a:r>
              <a:rPr lang="en-US" dirty="0"/>
              <a:t> y </a:t>
            </a:r>
            <a:r>
              <a:rPr lang="en-US" dirty="0" err="1"/>
              <a:t>determinar</a:t>
            </a:r>
            <a:r>
              <a:rPr lang="en-US" dirty="0"/>
              <a:t> el valor R2.</a:t>
            </a:r>
          </a:p>
          <a:p>
            <a:endParaRPr lang="en-US" dirty="0"/>
          </a:p>
          <a:p>
            <a:r>
              <a:rPr lang="en-US" dirty="0"/>
              <a:t>R2 - una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estadística</a:t>
            </a:r>
            <a:r>
              <a:rPr lang="en-US" dirty="0"/>
              <a:t> que indica </a:t>
            </a:r>
            <a:r>
              <a:rPr lang="en-US" dirty="0" err="1"/>
              <a:t>cuánta</a:t>
            </a:r>
            <a:r>
              <a:rPr lang="en-US" dirty="0"/>
              <a:t> </a:t>
            </a:r>
            <a:r>
              <a:rPr lang="en-US" dirty="0" err="1"/>
              <a:t>variación</a:t>
            </a:r>
            <a:r>
              <a:rPr lang="en-US" dirty="0"/>
              <a:t> de la variable </a:t>
            </a:r>
            <a:r>
              <a:rPr lang="en-US" dirty="0" err="1"/>
              <a:t>dependiente</a:t>
            </a:r>
            <a:r>
              <a:rPr lang="en-US" dirty="0"/>
              <a:t> (</a:t>
            </a:r>
            <a:r>
              <a:rPr lang="en-US" dirty="0" err="1"/>
              <a:t>eje</a:t>
            </a:r>
            <a:r>
              <a:rPr lang="en-US" dirty="0"/>
              <a:t> y) se </a:t>
            </a:r>
            <a:r>
              <a:rPr lang="en-US" dirty="0" err="1"/>
              <a:t>explica</a:t>
            </a:r>
            <a:r>
              <a:rPr lang="en-US" dirty="0"/>
              <a:t> por la variable </a:t>
            </a:r>
            <a:r>
              <a:rPr lang="en-US" dirty="0" err="1"/>
              <a:t>independiente</a:t>
            </a:r>
            <a:r>
              <a:rPr lang="en-US" dirty="0"/>
              <a:t> (</a:t>
            </a:r>
            <a:r>
              <a:rPr lang="en-US" dirty="0" err="1"/>
              <a:t>eje</a:t>
            </a:r>
            <a:r>
              <a:rPr lang="en-US" dirty="0"/>
              <a:t> x).</a:t>
            </a:r>
          </a:p>
        </p:txBody>
      </p:sp>
    </p:spTree>
    <p:extLst>
      <p:ext uri="{BB962C8B-B14F-4D97-AF65-F5344CB8AC3E}">
        <p14:creationId xmlns:p14="http://schemas.microsoft.com/office/powerpoint/2010/main" val="67445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Veamos</a:t>
            </a:r>
            <a:r>
              <a:rPr lang="en-US" b="1" dirty="0"/>
              <a:t> un </a:t>
            </a:r>
            <a:r>
              <a:rPr lang="en-US" b="1" dirty="0" err="1"/>
              <a:t>ejemplo</a:t>
            </a:r>
            <a:r>
              <a:rPr lang="en-US" b="1" dirty="0"/>
              <a:t>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FF833B-2F3B-ED4C-AB1A-E7DBD9285F74}"/>
              </a:ext>
            </a:extLst>
          </p:cNvPr>
          <p:cNvCxnSpPr/>
          <p:nvPr/>
        </p:nvCxnSpPr>
        <p:spPr>
          <a:xfrm>
            <a:off x="2881223" y="1984076"/>
            <a:ext cx="0" cy="35885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425ED6-258D-6C44-BB76-2ACFA0658067}"/>
              </a:ext>
            </a:extLst>
          </p:cNvPr>
          <p:cNvCxnSpPr>
            <a:cxnSpLocks/>
          </p:cNvCxnSpPr>
          <p:nvPr/>
        </p:nvCxnSpPr>
        <p:spPr>
          <a:xfrm flipH="1">
            <a:off x="2881223" y="5572665"/>
            <a:ext cx="447135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655E74-E654-7947-A40E-6075AD9D51C7}"/>
              </a:ext>
            </a:extLst>
          </p:cNvPr>
          <p:cNvSpPr txBox="1"/>
          <p:nvPr/>
        </p:nvSpPr>
        <p:spPr>
          <a:xfrm>
            <a:off x="4200785" y="5693526"/>
            <a:ext cx="24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6B68-B7A8-2448-B9C5-4FE0C5CE09DF}"/>
              </a:ext>
            </a:extLst>
          </p:cNvPr>
          <p:cNvSpPr txBox="1"/>
          <p:nvPr/>
        </p:nvSpPr>
        <p:spPr>
          <a:xfrm rot="16200000">
            <a:off x="1381914" y="3431621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E42ADF-DA90-454E-9476-5D7A696965F7}"/>
              </a:ext>
            </a:extLst>
          </p:cNvPr>
          <p:cNvSpPr/>
          <p:nvPr/>
        </p:nvSpPr>
        <p:spPr>
          <a:xfrm>
            <a:off x="3296669" y="490657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3E2F62-DF37-8E4D-A693-A9932C57EDD8}"/>
              </a:ext>
            </a:extLst>
          </p:cNvPr>
          <p:cNvSpPr/>
          <p:nvPr/>
        </p:nvSpPr>
        <p:spPr>
          <a:xfrm>
            <a:off x="3815267" y="450057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8B6198-41C4-604B-9299-D558F0F6CBCD}"/>
              </a:ext>
            </a:extLst>
          </p:cNvPr>
          <p:cNvSpPr/>
          <p:nvPr/>
        </p:nvSpPr>
        <p:spPr>
          <a:xfrm>
            <a:off x="4196691" y="422791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CD0933-64B5-E643-8A83-687EEDD09FAA}"/>
              </a:ext>
            </a:extLst>
          </p:cNvPr>
          <p:cNvSpPr/>
          <p:nvPr/>
        </p:nvSpPr>
        <p:spPr>
          <a:xfrm>
            <a:off x="4631961" y="387395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E35199-84D6-A24F-A98C-28D6B5457E17}"/>
              </a:ext>
            </a:extLst>
          </p:cNvPr>
          <p:cNvSpPr/>
          <p:nvPr/>
        </p:nvSpPr>
        <p:spPr>
          <a:xfrm>
            <a:off x="5116902" y="350232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934F96-AA55-6E4D-B223-E4FC976D0BBC}"/>
              </a:ext>
            </a:extLst>
          </p:cNvPr>
          <p:cNvSpPr/>
          <p:nvPr/>
        </p:nvSpPr>
        <p:spPr>
          <a:xfrm>
            <a:off x="5649817" y="306880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642A2D-5600-D244-9901-BFB30A14E767}"/>
              </a:ext>
            </a:extLst>
          </p:cNvPr>
          <p:cNvSpPr/>
          <p:nvPr/>
        </p:nvSpPr>
        <p:spPr>
          <a:xfrm>
            <a:off x="5986791" y="279276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6C3EC2-7D50-5B41-9213-AFF8B01DDDAB}"/>
              </a:ext>
            </a:extLst>
          </p:cNvPr>
          <p:cNvSpPr/>
          <p:nvPr/>
        </p:nvSpPr>
        <p:spPr>
          <a:xfrm>
            <a:off x="6419935" y="2492160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4C358A-D1EA-834D-8590-17F9CF5A3F2E}"/>
              </a:ext>
            </a:extLst>
          </p:cNvPr>
          <p:cNvSpPr/>
          <p:nvPr/>
        </p:nvSpPr>
        <p:spPr>
          <a:xfrm>
            <a:off x="5358383" y="3317789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DA689B-7383-2444-A865-C2E28377D43A}"/>
              </a:ext>
            </a:extLst>
          </p:cNvPr>
          <p:cNvSpPr/>
          <p:nvPr/>
        </p:nvSpPr>
        <p:spPr>
          <a:xfrm>
            <a:off x="3538748" y="472486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57EE79-FE38-8F42-81B8-26A0A6E53455}"/>
              </a:ext>
            </a:extLst>
          </p:cNvPr>
          <p:cNvSpPr/>
          <p:nvPr/>
        </p:nvSpPr>
        <p:spPr>
          <a:xfrm>
            <a:off x="4407675" y="406531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Veamos</a:t>
            </a:r>
            <a:r>
              <a:rPr lang="en-US" b="1" dirty="0"/>
              <a:t> un </a:t>
            </a:r>
            <a:r>
              <a:rPr lang="en-US" b="1" dirty="0" err="1"/>
              <a:t>ejemplo</a:t>
            </a:r>
            <a:r>
              <a:rPr lang="en-US" b="1" dirty="0"/>
              <a:t>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FF833B-2F3B-ED4C-AB1A-E7DBD9285F74}"/>
              </a:ext>
            </a:extLst>
          </p:cNvPr>
          <p:cNvCxnSpPr/>
          <p:nvPr/>
        </p:nvCxnSpPr>
        <p:spPr>
          <a:xfrm>
            <a:off x="2881223" y="1984076"/>
            <a:ext cx="0" cy="35885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425ED6-258D-6C44-BB76-2ACFA0658067}"/>
              </a:ext>
            </a:extLst>
          </p:cNvPr>
          <p:cNvCxnSpPr>
            <a:cxnSpLocks/>
          </p:cNvCxnSpPr>
          <p:nvPr/>
        </p:nvCxnSpPr>
        <p:spPr>
          <a:xfrm flipH="1">
            <a:off x="2881223" y="5572665"/>
            <a:ext cx="447135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AA356-7F7D-8A4C-A9F3-242D3CDB158A}"/>
              </a:ext>
            </a:extLst>
          </p:cNvPr>
          <p:cNvCxnSpPr>
            <a:cxnSpLocks/>
          </p:cNvCxnSpPr>
          <p:nvPr/>
        </p:nvCxnSpPr>
        <p:spPr>
          <a:xfrm flipV="1">
            <a:off x="3053751" y="2277374"/>
            <a:ext cx="3950898" cy="307100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655E74-E654-7947-A40E-6075AD9D51C7}"/>
              </a:ext>
            </a:extLst>
          </p:cNvPr>
          <p:cNvSpPr txBox="1"/>
          <p:nvPr/>
        </p:nvSpPr>
        <p:spPr>
          <a:xfrm>
            <a:off x="4200785" y="5693526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6B68-B7A8-2448-B9C5-4FE0C5CE09DF}"/>
              </a:ext>
            </a:extLst>
          </p:cNvPr>
          <p:cNvSpPr txBox="1"/>
          <p:nvPr/>
        </p:nvSpPr>
        <p:spPr>
          <a:xfrm rot="16200000">
            <a:off x="1381914" y="3431621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E42ADF-DA90-454E-9476-5D7A696965F7}"/>
              </a:ext>
            </a:extLst>
          </p:cNvPr>
          <p:cNvSpPr/>
          <p:nvPr/>
        </p:nvSpPr>
        <p:spPr>
          <a:xfrm>
            <a:off x="3296669" y="490657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3E2F62-DF37-8E4D-A693-A9932C57EDD8}"/>
              </a:ext>
            </a:extLst>
          </p:cNvPr>
          <p:cNvSpPr/>
          <p:nvPr/>
        </p:nvSpPr>
        <p:spPr>
          <a:xfrm>
            <a:off x="3815267" y="450057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8B6198-41C4-604B-9299-D558F0F6CBCD}"/>
              </a:ext>
            </a:extLst>
          </p:cNvPr>
          <p:cNvSpPr/>
          <p:nvPr/>
        </p:nvSpPr>
        <p:spPr>
          <a:xfrm>
            <a:off x="4196691" y="422791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CD0933-64B5-E643-8A83-687EEDD09FAA}"/>
              </a:ext>
            </a:extLst>
          </p:cNvPr>
          <p:cNvSpPr/>
          <p:nvPr/>
        </p:nvSpPr>
        <p:spPr>
          <a:xfrm>
            <a:off x="4631961" y="387395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E35199-84D6-A24F-A98C-28D6B5457E17}"/>
              </a:ext>
            </a:extLst>
          </p:cNvPr>
          <p:cNvSpPr/>
          <p:nvPr/>
        </p:nvSpPr>
        <p:spPr>
          <a:xfrm>
            <a:off x="5116902" y="350232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934F96-AA55-6E4D-B223-E4FC976D0BBC}"/>
              </a:ext>
            </a:extLst>
          </p:cNvPr>
          <p:cNvSpPr/>
          <p:nvPr/>
        </p:nvSpPr>
        <p:spPr>
          <a:xfrm>
            <a:off x="5649817" y="306880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642A2D-5600-D244-9901-BFB30A14E767}"/>
              </a:ext>
            </a:extLst>
          </p:cNvPr>
          <p:cNvSpPr/>
          <p:nvPr/>
        </p:nvSpPr>
        <p:spPr>
          <a:xfrm>
            <a:off x="5986791" y="279276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6C3EC2-7D50-5B41-9213-AFF8B01DDDAB}"/>
              </a:ext>
            </a:extLst>
          </p:cNvPr>
          <p:cNvSpPr/>
          <p:nvPr/>
        </p:nvSpPr>
        <p:spPr>
          <a:xfrm>
            <a:off x="6419935" y="2492160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4C358A-D1EA-834D-8590-17F9CF5A3F2E}"/>
              </a:ext>
            </a:extLst>
          </p:cNvPr>
          <p:cNvSpPr/>
          <p:nvPr/>
        </p:nvSpPr>
        <p:spPr>
          <a:xfrm>
            <a:off x="5358383" y="3317789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DA689B-7383-2444-A865-C2E28377D43A}"/>
              </a:ext>
            </a:extLst>
          </p:cNvPr>
          <p:cNvSpPr/>
          <p:nvPr/>
        </p:nvSpPr>
        <p:spPr>
          <a:xfrm>
            <a:off x="3538748" y="472486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57EE79-FE38-8F42-81B8-26A0A6E53455}"/>
              </a:ext>
            </a:extLst>
          </p:cNvPr>
          <p:cNvSpPr/>
          <p:nvPr/>
        </p:nvSpPr>
        <p:spPr>
          <a:xfrm>
            <a:off x="4407675" y="406531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A9E8A-5A81-C04B-86B7-DD269169243D}"/>
              </a:ext>
            </a:extLst>
          </p:cNvPr>
          <p:cNvSpPr txBox="1"/>
          <p:nvPr/>
        </p:nvSpPr>
        <p:spPr>
          <a:xfrm>
            <a:off x="7212638" y="2950864"/>
            <a:ext cx="255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Línea</a:t>
            </a:r>
            <a:r>
              <a:rPr lang="en-US" b="1" dirty="0"/>
              <a:t> de </a:t>
            </a:r>
            <a:r>
              <a:rPr lang="en-US" b="1" dirty="0" err="1"/>
              <a:t>mejor</a:t>
            </a:r>
            <a:r>
              <a:rPr lang="en-US" b="1" dirty="0"/>
              <a:t> </a:t>
            </a:r>
            <a:r>
              <a:rPr lang="en-US" b="1" dirty="0" err="1"/>
              <a:t>ajuste</a:t>
            </a:r>
            <a:r>
              <a:rPr lang="en-US" b="1" dirty="0"/>
              <a:t>: </a:t>
            </a:r>
            <a:r>
              <a:rPr lang="en-US" dirty="0" err="1"/>
              <a:t>línea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r>
              <a:rPr lang="en-US" dirty="0"/>
              <a:t> que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expresa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entre los puntos.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0E3CC5-4CF7-954B-AE58-8B4FB7205490}"/>
              </a:ext>
            </a:extLst>
          </p:cNvPr>
          <p:cNvCxnSpPr/>
          <p:nvPr/>
        </p:nvCxnSpPr>
        <p:spPr>
          <a:xfrm>
            <a:off x="7020038" y="2492160"/>
            <a:ext cx="596722" cy="30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3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Veamos</a:t>
            </a:r>
            <a:r>
              <a:rPr lang="en-US" b="1" dirty="0"/>
              <a:t> un </a:t>
            </a:r>
            <a:r>
              <a:rPr lang="en-US" b="1" dirty="0" err="1"/>
              <a:t>ejemplo</a:t>
            </a:r>
            <a:r>
              <a:rPr lang="en-US" b="1" dirty="0"/>
              <a:t>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FF833B-2F3B-ED4C-AB1A-E7DBD9285F74}"/>
              </a:ext>
            </a:extLst>
          </p:cNvPr>
          <p:cNvCxnSpPr/>
          <p:nvPr/>
        </p:nvCxnSpPr>
        <p:spPr>
          <a:xfrm>
            <a:off x="2881223" y="1984076"/>
            <a:ext cx="0" cy="35885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425ED6-258D-6C44-BB76-2ACFA0658067}"/>
              </a:ext>
            </a:extLst>
          </p:cNvPr>
          <p:cNvCxnSpPr>
            <a:cxnSpLocks/>
          </p:cNvCxnSpPr>
          <p:nvPr/>
        </p:nvCxnSpPr>
        <p:spPr>
          <a:xfrm flipH="1">
            <a:off x="2881223" y="5572665"/>
            <a:ext cx="447135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AA356-7F7D-8A4C-A9F3-242D3CDB158A}"/>
              </a:ext>
            </a:extLst>
          </p:cNvPr>
          <p:cNvCxnSpPr>
            <a:cxnSpLocks/>
          </p:cNvCxnSpPr>
          <p:nvPr/>
        </p:nvCxnSpPr>
        <p:spPr>
          <a:xfrm flipV="1">
            <a:off x="3053751" y="2277374"/>
            <a:ext cx="3950898" cy="307100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655E74-E654-7947-A40E-6075AD9D51C7}"/>
              </a:ext>
            </a:extLst>
          </p:cNvPr>
          <p:cNvSpPr txBox="1"/>
          <p:nvPr/>
        </p:nvSpPr>
        <p:spPr>
          <a:xfrm>
            <a:off x="4200785" y="5693526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6B68-B7A8-2448-B9C5-4FE0C5CE09DF}"/>
              </a:ext>
            </a:extLst>
          </p:cNvPr>
          <p:cNvSpPr txBox="1"/>
          <p:nvPr/>
        </p:nvSpPr>
        <p:spPr>
          <a:xfrm rot="16200000">
            <a:off x="1328214" y="3431621"/>
            <a:ext cx="256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–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E42ADF-DA90-454E-9476-5D7A696965F7}"/>
              </a:ext>
            </a:extLst>
          </p:cNvPr>
          <p:cNvSpPr/>
          <p:nvPr/>
        </p:nvSpPr>
        <p:spPr>
          <a:xfrm>
            <a:off x="3296669" y="490657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3E2F62-DF37-8E4D-A693-A9932C57EDD8}"/>
              </a:ext>
            </a:extLst>
          </p:cNvPr>
          <p:cNvSpPr/>
          <p:nvPr/>
        </p:nvSpPr>
        <p:spPr>
          <a:xfrm>
            <a:off x="3815267" y="450057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8B6198-41C4-604B-9299-D558F0F6CBCD}"/>
              </a:ext>
            </a:extLst>
          </p:cNvPr>
          <p:cNvSpPr/>
          <p:nvPr/>
        </p:nvSpPr>
        <p:spPr>
          <a:xfrm>
            <a:off x="4196691" y="422791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CD0933-64B5-E643-8A83-687EEDD09FAA}"/>
              </a:ext>
            </a:extLst>
          </p:cNvPr>
          <p:cNvSpPr/>
          <p:nvPr/>
        </p:nvSpPr>
        <p:spPr>
          <a:xfrm>
            <a:off x="4631961" y="387395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E35199-84D6-A24F-A98C-28D6B5457E17}"/>
              </a:ext>
            </a:extLst>
          </p:cNvPr>
          <p:cNvSpPr/>
          <p:nvPr/>
        </p:nvSpPr>
        <p:spPr>
          <a:xfrm>
            <a:off x="5116902" y="350232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934F96-AA55-6E4D-B223-E4FC976D0BBC}"/>
              </a:ext>
            </a:extLst>
          </p:cNvPr>
          <p:cNvSpPr/>
          <p:nvPr/>
        </p:nvSpPr>
        <p:spPr>
          <a:xfrm>
            <a:off x="5649817" y="306880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642A2D-5600-D244-9901-BFB30A14E767}"/>
              </a:ext>
            </a:extLst>
          </p:cNvPr>
          <p:cNvSpPr/>
          <p:nvPr/>
        </p:nvSpPr>
        <p:spPr>
          <a:xfrm>
            <a:off x="5986791" y="279276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6C3EC2-7D50-5B41-9213-AFF8B01DDDAB}"/>
              </a:ext>
            </a:extLst>
          </p:cNvPr>
          <p:cNvSpPr/>
          <p:nvPr/>
        </p:nvSpPr>
        <p:spPr>
          <a:xfrm>
            <a:off x="6419935" y="2492160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4C358A-D1EA-834D-8590-17F9CF5A3F2E}"/>
              </a:ext>
            </a:extLst>
          </p:cNvPr>
          <p:cNvSpPr/>
          <p:nvPr/>
        </p:nvSpPr>
        <p:spPr>
          <a:xfrm>
            <a:off x="5358383" y="3317789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DA689B-7383-2444-A865-C2E28377D43A}"/>
              </a:ext>
            </a:extLst>
          </p:cNvPr>
          <p:cNvSpPr/>
          <p:nvPr/>
        </p:nvSpPr>
        <p:spPr>
          <a:xfrm>
            <a:off x="3538748" y="472486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57EE79-FE38-8F42-81B8-26A0A6E53455}"/>
              </a:ext>
            </a:extLst>
          </p:cNvPr>
          <p:cNvSpPr/>
          <p:nvPr/>
        </p:nvSpPr>
        <p:spPr>
          <a:xfrm>
            <a:off x="4407675" y="406531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A9E8A-5A81-C04B-86B7-DD269169243D}"/>
              </a:ext>
            </a:extLst>
          </p:cNvPr>
          <p:cNvSpPr txBox="1"/>
          <p:nvPr/>
        </p:nvSpPr>
        <p:spPr>
          <a:xfrm>
            <a:off x="7212638" y="2950864"/>
            <a:ext cx="255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Línea</a:t>
            </a:r>
            <a:r>
              <a:rPr lang="en-US" b="1" dirty="0"/>
              <a:t> de </a:t>
            </a:r>
            <a:r>
              <a:rPr lang="en-US" b="1" dirty="0" err="1"/>
              <a:t>mejor</a:t>
            </a:r>
            <a:r>
              <a:rPr lang="en-US" b="1" dirty="0"/>
              <a:t> </a:t>
            </a:r>
            <a:r>
              <a:rPr lang="en-US" b="1" dirty="0" err="1"/>
              <a:t>ajuste</a:t>
            </a:r>
            <a:r>
              <a:rPr lang="en-US" b="1" dirty="0"/>
              <a:t>: </a:t>
            </a:r>
            <a:r>
              <a:rPr lang="en-US" dirty="0" err="1"/>
              <a:t>línea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r>
              <a:rPr lang="en-US" dirty="0"/>
              <a:t> que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expresa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entre los puntos.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0E3CC5-4CF7-954B-AE58-8B4FB7205490}"/>
              </a:ext>
            </a:extLst>
          </p:cNvPr>
          <p:cNvCxnSpPr/>
          <p:nvPr/>
        </p:nvCxnSpPr>
        <p:spPr>
          <a:xfrm>
            <a:off x="7020038" y="2492160"/>
            <a:ext cx="596722" cy="30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C1C1BC-63DE-A040-A893-DBFE980D0744}"/>
              </a:ext>
            </a:extLst>
          </p:cNvPr>
          <p:cNvSpPr txBox="1"/>
          <p:nvPr/>
        </p:nvSpPr>
        <p:spPr>
          <a:xfrm>
            <a:off x="3229923" y="21721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100% </a:t>
            </a:r>
          </a:p>
        </p:txBody>
      </p:sp>
    </p:spTree>
    <p:extLst>
      <p:ext uri="{BB962C8B-B14F-4D97-AF65-F5344CB8AC3E}">
        <p14:creationId xmlns:p14="http://schemas.microsoft.com/office/powerpoint/2010/main" val="230216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Veamos</a:t>
            </a:r>
            <a:r>
              <a:rPr lang="en-US" b="1" dirty="0"/>
              <a:t> un </a:t>
            </a:r>
            <a:r>
              <a:rPr lang="en-US" b="1" dirty="0" err="1"/>
              <a:t>ejemplo</a:t>
            </a:r>
            <a:r>
              <a:rPr lang="en-US" b="1" dirty="0"/>
              <a:t>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FF833B-2F3B-ED4C-AB1A-E7DBD9285F74}"/>
              </a:ext>
            </a:extLst>
          </p:cNvPr>
          <p:cNvCxnSpPr/>
          <p:nvPr/>
        </p:nvCxnSpPr>
        <p:spPr>
          <a:xfrm>
            <a:off x="2881223" y="1984076"/>
            <a:ext cx="0" cy="35885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425ED6-258D-6C44-BB76-2ACFA0658067}"/>
              </a:ext>
            </a:extLst>
          </p:cNvPr>
          <p:cNvCxnSpPr>
            <a:cxnSpLocks/>
          </p:cNvCxnSpPr>
          <p:nvPr/>
        </p:nvCxnSpPr>
        <p:spPr>
          <a:xfrm flipH="1">
            <a:off x="2881223" y="5572665"/>
            <a:ext cx="447135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AA356-7F7D-8A4C-A9F3-242D3CDB158A}"/>
              </a:ext>
            </a:extLst>
          </p:cNvPr>
          <p:cNvCxnSpPr>
            <a:cxnSpLocks/>
          </p:cNvCxnSpPr>
          <p:nvPr/>
        </p:nvCxnSpPr>
        <p:spPr>
          <a:xfrm flipV="1">
            <a:off x="3053751" y="2277374"/>
            <a:ext cx="3950898" cy="307100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655E74-E654-7947-A40E-6075AD9D51C7}"/>
              </a:ext>
            </a:extLst>
          </p:cNvPr>
          <p:cNvSpPr txBox="1"/>
          <p:nvPr/>
        </p:nvSpPr>
        <p:spPr>
          <a:xfrm>
            <a:off x="4200785" y="5693526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6B68-B7A8-2448-B9C5-4FE0C5CE09DF}"/>
              </a:ext>
            </a:extLst>
          </p:cNvPr>
          <p:cNvSpPr txBox="1"/>
          <p:nvPr/>
        </p:nvSpPr>
        <p:spPr>
          <a:xfrm rot="16200000">
            <a:off x="1381914" y="3431621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E42ADF-DA90-454E-9476-5D7A696965F7}"/>
              </a:ext>
            </a:extLst>
          </p:cNvPr>
          <p:cNvSpPr/>
          <p:nvPr/>
        </p:nvSpPr>
        <p:spPr>
          <a:xfrm>
            <a:off x="3296669" y="490657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3E2F62-DF37-8E4D-A693-A9932C57EDD8}"/>
              </a:ext>
            </a:extLst>
          </p:cNvPr>
          <p:cNvSpPr/>
          <p:nvPr/>
        </p:nvSpPr>
        <p:spPr>
          <a:xfrm>
            <a:off x="3815267" y="450057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8B6198-41C4-604B-9299-D558F0F6CBCD}"/>
              </a:ext>
            </a:extLst>
          </p:cNvPr>
          <p:cNvSpPr/>
          <p:nvPr/>
        </p:nvSpPr>
        <p:spPr>
          <a:xfrm>
            <a:off x="4196691" y="422791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CD0933-64B5-E643-8A83-687EEDD09FAA}"/>
              </a:ext>
            </a:extLst>
          </p:cNvPr>
          <p:cNvSpPr/>
          <p:nvPr/>
        </p:nvSpPr>
        <p:spPr>
          <a:xfrm>
            <a:off x="4631961" y="387395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E35199-84D6-A24F-A98C-28D6B5457E17}"/>
              </a:ext>
            </a:extLst>
          </p:cNvPr>
          <p:cNvSpPr/>
          <p:nvPr/>
        </p:nvSpPr>
        <p:spPr>
          <a:xfrm>
            <a:off x="5116902" y="350232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934F96-AA55-6E4D-B223-E4FC976D0BBC}"/>
              </a:ext>
            </a:extLst>
          </p:cNvPr>
          <p:cNvSpPr/>
          <p:nvPr/>
        </p:nvSpPr>
        <p:spPr>
          <a:xfrm>
            <a:off x="5649817" y="3068807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642A2D-5600-D244-9901-BFB30A14E767}"/>
              </a:ext>
            </a:extLst>
          </p:cNvPr>
          <p:cNvSpPr/>
          <p:nvPr/>
        </p:nvSpPr>
        <p:spPr>
          <a:xfrm>
            <a:off x="5986791" y="279276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6C3EC2-7D50-5B41-9213-AFF8B01DDDAB}"/>
              </a:ext>
            </a:extLst>
          </p:cNvPr>
          <p:cNvSpPr/>
          <p:nvPr/>
        </p:nvSpPr>
        <p:spPr>
          <a:xfrm>
            <a:off x="6419935" y="2492160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4C358A-D1EA-834D-8590-17F9CF5A3F2E}"/>
              </a:ext>
            </a:extLst>
          </p:cNvPr>
          <p:cNvSpPr/>
          <p:nvPr/>
        </p:nvSpPr>
        <p:spPr>
          <a:xfrm>
            <a:off x="5358383" y="3317789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DA689B-7383-2444-A865-C2E28377D43A}"/>
              </a:ext>
            </a:extLst>
          </p:cNvPr>
          <p:cNvSpPr/>
          <p:nvPr/>
        </p:nvSpPr>
        <p:spPr>
          <a:xfrm>
            <a:off x="3538748" y="4724865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57EE79-FE38-8F42-81B8-26A0A6E53455}"/>
              </a:ext>
            </a:extLst>
          </p:cNvPr>
          <p:cNvSpPr/>
          <p:nvPr/>
        </p:nvSpPr>
        <p:spPr>
          <a:xfrm>
            <a:off x="4407675" y="4065312"/>
            <a:ext cx="276045" cy="276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A9E8A-5A81-C04B-86B7-DD269169243D}"/>
              </a:ext>
            </a:extLst>
          </p:cNvPr>
          <p:cNvSpPr txBox="1"/>
          <p:nvPr/>
        </p:nvSpPr>
        <p:spPr>
          <a:xfrm>
            <a:off x="7212638" y="2950864"/>
            <a:ext cx="255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Línea</a:t>
            </a:r>
            <a:r>
              <a:rPr lang="en-US" b="1" dirty="0"/>
              <a:t> de </a:t>
            </a:r>
            <a:r>
              <a:rPr lang="en-US" b="1" dirty="0" err="1"/>
              <a:t>mejor</a:t>
            </a:r>
            <a:r>
              <a:rPr lang="en-US" b="1" dirty="0"/>
              <a:t> </a:t>
            </a:r>
            <a:r>
              <a:rPr lang="en-US" b="1" dirty="0" err="1"/>
              <a:t>ajuste</a:t>
            </a:r>
            <a:r>
              <a:rPr lang="en-US" b="1" dirty="0"/>
              <a:t>: </a:t>
            </a:r>
            <a:r>
              <a:rPr lang="en-US" dirty="0" err="1"/>
              <a:t>línea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r>
              <a:rPr lang="en-US" dirty="0"/>
              <a:t> que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expresa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entre los puntos</a:t>
            </a:r>
            <a:r>
              <a:rPr lang="en-US" b="1" dirty="0"/>
              <a:t>.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0E3CC5-4CF7-954B-AE58-8B4FB7205490}"/>
              </a:ext>
            </a:extLst>
          </p:cNvPr>
          <p:cNvCxnSpPr/>
          <p:nvPr/>
        </p:nvCxnSpPr>
        <p:spPr>
          <a:xfrm>
            <a:off x="7020038" y="2492160"/>
            <a:ext cx="596722" cy="30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C1C1BC-63DE-A040-A893-DBFE980D0744}"/>
              </a:ext>
            </a:extLst>
          </p:cNvPr>
          <p:cNvSpPr txBox="1"/>
          <p:nvPr/>
        </p:nvSpPr>
        <p:spPr>
          <a:xfrm>
            <a:off x="3229923" y="21721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100%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B6283-D754-AD47-AD83-F51C3F13F4CD}"/>
              </a:ext>
            </a:extLst>
          </p:cNvPr>
          <p:cNvCxnSpPr>
            <a:cxnSpLocks/>
          </p:cNvCxnSpPr>
          <p:nvPr/>
        </p:nvCxnSpPr>
        <p:spPr>
          <a:xfrm flipV="1">
            <a:off x="4407675" y="1432959"/>
            <a:ext cx="3293222" cy="98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7CC391-E08F-AC40-B08D-C8C70F8DBEB6}"/>
              </a:ext>
            </a:extLst>
          </p:cNvPr>
          <p:cNvSpPr txBox="1"/>
          <p:nvPr/>
        </p:nvSpPr>
        <p:spPr>
          <a:xfrm>
            <a:off x="7991201" y="960219"/>
            <a:ext cx="307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el 100% de la </a:t>
            </a:r>
            <a:r>
              <a:rPr lang="en-US" dirty="0" err="1"/>
              <a:t>variación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eje</a:t>
            </a:r>
            <a:r>
              <a:rPr lang="en-US" dirty="0"/>
              <a:t> y (</a:t>
            </a:r>
            <a:r>
              <a:rPr lang="en-US" dirty="0" err="1"/>
              <a:t>resultados</a:t>
            </a:r>
            <a:r>
              <a:rPr lang="en-US" dirty="0"/>
              <a:t> del </a:t>
            </a:r>
            <a:r>
              <a:rPr lang="en-US" dirty="0" err="1"/>
              <a:t>procedimiento</a:t>
            </a:r>
            <a:r>
              <a:rPr lang="en-US" dirty="0"/>
              <a:t> B)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explicarse</a:t>
            </a:r>
            <a:r>
              <a:rPr lang="en-US" dirty="0"/>
              <a:t> por los </a:t>
            </a:r>
            <a:r>
              <a:rPr lang="en-US" dirty="0" err="1"/>
              <a:t>resultados</a:t>
            </a:r>
            <a:r>
              <a:rPr lang="en-US" dirty="0"/>
              <a:t> del </a:t>
            </a:r>
            <a:r>
              <a:rPr lang="en-US" dirty="0" err="1"/>
              <a:t>procedimiento</a:t>
            </a:r>
            <a:r>
              <a:rPr lang="en-US" dirty="0"/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357718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46EACB-1AFD-E74B-9684-802A63A0A564}"/>
              </a:ext>
            </a:extLst>
          </p:cNvPr>
          <p:cNvGrpSpPr/>
          <p:nvPr/>
        </p:nvGrpSpPr>
        <p:grpSpPr>
          <a:xfrm>
            <a:off x="1570464" y="225327"/>
            <a:ext cx="3891338" cy="3179328"/>
            <a:chOff x="2351580" y="1984076"/>
            <a:chExt cx="5049892" cy="42434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FF833B-2F3B-ED4C-AB1A-E7DBD9285F74}"/>
                </a:ext>
              </a:extLst>
            </p:cNvPr>
            <p:cNvCxnSpPr/>
            <p:nvPr/>
          </p:nvCxnSpPr>
          <p:spPr>
            <a:xfrm>
              <a:off x="2881223" y="1984076"/>
              <a:ext cx="0" cy="35885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425ED6-258D-6C44-BB76-2ACFA0658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1223" y="5572665"/>
              <a:ext cx="447135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7AA356-7F7D-8A4C-A9F3-242D3CDB1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751" y="2277374"/>
              <a:ext cx="3950898" cy="307100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55E74-E654-7947-A40E-6075AD9D51C7}"/>
                </a:ext>
              </a:extLst>
            </p:cNvPr>
            <p:cNvSpPr txBox="1"/>
            <p:nvPr/>
          </p:nvSpPr>
          <p:spPr>
            <a:xfrm>
              <a:off x="4200785" y="5693526"/>
              <a:ext cx="3200687" cy="53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A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C6B68-B7A8-2448-B9C5-4FE0C5CE09DF}"/>
                </a:ext>
              </a:extLst>
            </p:cNvPr>
            <p:cNvSpPr txBox="1"/>
            <p:nvPr/>
          </p:nvSpPr>
          <p:spPr>
            <a:xfrm rot="16200000">
              <a:off x="971664" y="3810682"/>
              <a:ext cx="3279066" cy="519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B 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E42ADF-DA90-454E-9476-5D7A696965F7}"/>
                </a:ext>
              </a:extLst>
            </p:cNvPr>
            <p:cNvSpPr/>
            <p:nvPr/>
          </p:nvSpPr>
          <p:spPr>
            <a:xfrm>
              <a:off x="3296669" y="490657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3E2F62-DF37-8E4D-A693-A9932C57EDD8}"/>
                </a:ext>
              </a:extLst>
            </p:cNvPr>
            <p:cNvSpPr/>
            <p:nvPr/>
          </p:nvSpPr>
          <p:spPr>
            <a:xfrm>
              <a:off x="3815267" y="450057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8B6198-41C4-604B-9299-D558F0F6CBCD}"/>
                </a:ext>
              </a:extLst>
            </p:cNvPr>
            <p:cNvSpPr/>
            <p:nvPr/>
          </p:nvSpPr>
          <p:spPr>
            <a:xfrm>
              <a:off x="4196691" y="422791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CD0933-64B5-E643-8A83-687EEDD09FAA}"/>
                </a:ext>
              </a:extLst>
            </p:cNvPr>
            <p:cNvSpPr/>
            <p:nvPr/>
          </p:nvSpPr>
          <p:spPr>
            <a:xfrm>
              <a:off x="4631961" y="387395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E35199-84D6-A24F-A98C-28D6B5457E17}"/>
                </a:ext>
              </a:extLst>
            </p:cNvPr>
            <p:cNvSpPr/>
            <p:nvPr/>
          </p:nvSpPr>
          <p:spPr>
            <a:xfrm>
              <a:off x="5116902" y="350232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934F96-AA55-6E4D-B223-E4FC976D0BBC}"/>
                </a:ext>
              </a:extLst>
            </p:cNvPr>
            <p:cNvSpPr/>
            <p:nvPr/>
          </p:nvSpPr>
          <p:spPr>
            <a:xfrm>
              <a:off x="5649817" y="306880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642A2D-5600-D244-9901-BFB30A14E767}"/>
                </a:ext>
              </a:extLst>
            </p:cNvPr>
            <p:cNvSpPr/>
            <p:nvPr/>
          </p:nvSpPr>
          <p:spPr>
            <a:xfrm>
              <a:off x="5986791" y="279276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6C3EC2-7D50-5B41-9213-AFF8B01DDDAB}"/>
                </a:ext>
              </a:extLst>
            </p:cNvPr>
            <p:cNvSpPr/>
            <p:nvPr/>
          </p:nvSpPr>
          <p:spPr>
            <a:xfrm>
              <a:off x="6419935" y="2492160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4C358A-D1EA-834D-8590-17F9CF5A3F2E}"/>
                </a:ext>
              </a:extLst>
            </p:cNvPr>
            <p:cNvSpPr/>
            <p:nvPr/>
          </p:nvSpPr>
          <p:spPr>
            <a:xfrm>
              <a:off x="5358383" y="3317789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DA689B-7383-2444-A865-C2E28377D43A}"/>
                </a:ext>
              </a:extLst>
            </p:cNvPr>
            <p:cNvSpPr/>
            <p:nvPr/>
          </p:nvSpPr>
          <p:spPr>
            <a:xfrm>
              <a:off x="3538748" y="472486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57EE79-FE38-8F42-81B8-26A0A6E53455}"/>
                </a:ext>
              </a:extLst>
            </p:cNvPr>
            <p:cNvSpPr/>
            <p:nvPr/>
          </p:nvSpPr>
          <p:spPr>
            <a:xfrm>
              <a:off x="4407675" y="406531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C1C1BC-63DE-A040-A893-DBFE980D0744}"/>
                </a:ext>
              </a:extLst>
            </p:cNvPr>
            <p:cNvSpPr txBox="1"/>
            <p:nvPr/>
          </p:nvSpPr>
          <p:spPr>
            <a:xfrm>
              <a:off x="3229923" y="217217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b="1" baseline="30000" dirty="0"/>
                <a:t>2 </a:t>
              </a:r>
              <a:r>
                <a:rPr lang="en-US" baseline="30000" dirty="0"/>
                <a:t>= </a:t>
              </a:r>
              <a:r>
                <a:rPr lang="en-US" dirty="0"/>
                <a:t>100%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47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46EACB-1AFD-E74B-9684-802A63A0A564}"/>
              </a:ext>
            </a:extLst>
          </p:cNvPr>
          <p:cNvGrpSpPr/>
          <p:nvPr/>
        </p:nvGrpSpPr>
        <p:grpSpPr>
          <a:xfrm>
            <a:off x="1570464" y="225327"/>
            <a:ext cx="3891338" cy="3179328"/>
            <a:chOff x="2351580" y="1984076"/>
            <a:chExt cx="5049892" cy="42434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FF833B-2F3B-ED4C-AB1A-E7DBD9285F74}"/>
                </a:ext>
              </a:extLst>
            </p:cNvPr>
            <p:cNvCxnSpPr/>
            <p:nvPr/>
          </p:nvCxnSpPr>
          <p:spPr>
            <a:xfrm>
              <a:off x="2881223" y="1984076"/>
              <a:ext cx="0" cy="35885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425ED6-258D-6C44-BB76-2ACFA0658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1223" y="5572665"/>
              <a:ext cx="447135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7AA356-7F7D-8A4C-A9F3-242D3CDB1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751" y="2277374"/>
              <a:ext cx="3950898" cy="307100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55E74-E654-7947-A40E-6075AD9D51C7}"/>
                </a:ext>
              </a:extLst>
            </p:cNvPr>
            <p:cNvSpPr txBox="1"/>
            <p:nvPr/>
          </p:nvSpPr>
          <p:spPr>
            <a:xfrm>
              <a:off x="4200785" y="5693526"/>
              <a:ext cx="3200687" cy="53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A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C6B68-B7A8-2448-B9C5-4FE0C5CE09DF}"/>
                </a:ext>
              </a:extLst>
            </p:cNvPr>
            <p:cNvSpPr txBox="1"/>
            <p:nvPr/>
          </p:nvSpPr>
          <p:spPr>
            <a:xfrm rot="16200000">
              <a:off x="971664" y="3810682"/>
              <a:ext cx="3279066" cy="519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B 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E42ADF-DA90-454E-9476-5D7A696965F7}"/>
                </a:ext>
              </a:extLst>
            </p:cNvPr>
            <p:cNvSpPr/>
            <p:nvPr/>
          </p:nvSpPr>
          <p:spPr>
            <a:xfrm>
              <a:off x="3296669" y="490657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3E2F62-DF37-8E4D-A693-A9932C57EDD8}"/>
                </a:ext>
              </a:extLst>
            </p:cNvPr>
            <p:cNvSpPr/>
            <p:nvPr/>
          </p:nvSpPr>
          <p:spPr>
            <a:xfrm>
              <a:off x="3815267" y="450057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8B6198-41C4-604B-9299-D558F0F6CBCD}"/>
                </a:ext>
              </a:extLst>
            </p:cNvPr>
            <p:cNvSpPr/>
            <p:nvPr/>
          </p:nvSpPr>
          <p:spPr>
            <a:xfrm>
              <a:off x="4196691" y="422791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CD0933-64B5-E643-8A83-687EEDD09FAA}"/>
                </a:ext>
              </a:extLst>
            </p:cNvPr>
            <p:cNvSpPr/>
            <p:nvPr/>
          </p:nvSpPr>
          <p:spPr>
            <a:xfrm>
              <a:off x="4631961" y="387395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E35199-84D6-A24F-A98C-28D6B5457E17}"/>
                </a:ext>
              </a:extLst>
            </p:cNvPr>
            <p:cNvSpPr/>
            <p:nvPr/>
          </p:nvSpPr>
          <p:spPr>
            <a:xfrm>
              <a:off x="5116902" y="350232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934F96-AA55-6E4D-B223-E4FC976D0BBC}"/>
                </a:ext>
              </a:extLst>
            </p:cNvPr>
            <p:cNvSpPr/>
            <p:nvPr/>
          </p:nvSpPr>
          <p:spPr>
            <a:xfrm>
              <a:off x="5649817" y="306880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642A2D-5600-D244-9901-BFB30A14E767}"/>
                </a:ext>
              </a:extLst>
            </p:cNvPr>
            <p:cNvSpPr/>
            <p:nvPr/>
          </p:nvSpPr>
          <p:spPr>
            <a:xfrm>
              <a:off x="5986791" y="279276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6C3EC2-7D50-5B41-9213-AFF8B01DDDAB}"/>
                </a:ext>
              </a:extLst>
            </p:cNvPr>
            <p:cNvSpPr/>
            <p:nvPr/>
          </p:nvSpPr>
          <p:spPr>
            <a:xfrm>
              <a:off x="6419935" y="2492160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4C358A-D1EA-834D-8590-17F9CF5A3F2E}"/>
                </a:ext>
              </a:extLst>
            </p:cNvPr>
            <p:cNvSpPr/>
            <p:nvPr/>
          </p:nvSpPr>
          <p:spPr>
            <a:xfrm>
              <a:off x="5358383" y="3317789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DA689B-7383-2444-A865-C2E28377D43A}"/>
                </a:ext>
              </a:extLst>
            </p:cNvPr>
            <p:cNvSpPr/>
            <p:nvPr/>
          </p:nvSpPr>
          <p:spPr>
            <a:xfrm>
              <a:off x="3538748" y="472486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57EE79-FE38-8F42-81B8-26A0A6E53455}"/>
                </a:ext>
              </a:extLst>
            </p:cNvPr>
            <p:cNvSpPr/>
            <p:nvPr/>
          </p:nvSpPr>
          <p:spPr>
            <a:xfrm>
              <a:off x="4407675" y="406531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C1C1BC-63DE-A040-A893-DBFE980D0744}"/>
                </a:ext>
              </a:extLst>
            </p:cNvPr>
            <p:cNvSpPr txBox="1"/>
            <p:nvPr/>
          </p:nvSpPr>
          <p:spPr>
            <a:xfrm>
              <a:off x="3229923" y="217217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b="1" baseline="30000" dirty="0"/>
                <a:t>2 </a:t>
              </a:r>
              <a:r>
                <a:rPr lang="en-US" baseline="30000" dirty="0"/>
                <a:t>= </a:t>
              </a:r>
              <a:r>
                <a:rPr lang="en-US" dirty="0"/>
                <a:t>100% 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34F16-69B9-1D48-99F9-668585D44916}"/>
              </a:ext>
            </a:extLst>
          </p:cNvPr>
          <p:cNvCxnSpPr/>
          <p:nvPr/>
        </p:nvCxnSpPr>
        <p:spPr>
          <a:xfrm>
            <a:off x="6909692" y="101780"/>
            <a:ext cx="0" cy="26886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61E9E6-EC51-554A-AC34-F9FCCFEDA8B5}"/>
              </a:ext>
            </a:extLst>
          </p:cNvPr>
          <p:cNvCxnSpPr>
            <a:cxnSpLocks/>
          </p:cNvCxnSpPr>
          <p:nvPr/>
        </p:nvCxnSpPr>
        <p:spPr>
          <a:xfrm flipH="1">
            <a:off x="6909692" y="2790446"/>
            <a:ext cx="34455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7A5B48-E6BD-8544-B7A8-992988022E7F}"/>
              </a:ext>
            </a:extLst>
          </p:cNvPr>
          <p:cNvCxnSpPr>
            <a:cxnSpLocks/>
          </p:cNvCxnSpPr>
          <p:nvPr/>
        </p:nvCxnSpPr>
        <p:spPr>
          <a:xfrm flipV="1">
            <a:off x="7042639" y="321527"/>
            <a:ext cx="3044477" cy="230087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FD143E-08D9-514E-882D-BCAEFB5A5C45}"/>
              </a:ext>
            </a:extLst>
          </p:cNvPr>
          <p:cNvSpPr txBox="1"/>
          <p:nvPr/>
        </p:nvSpPr>
        <p:spPr>
          <a:xfrm>
            <a:off x="7926519" y="2880998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0D274-8056-F349-8E80-21E6FAA96B4E}"/>
              </a:ext>
            </a:extLst>
          </p:cNvPr>
          <p:cNvSpPr txBox="1"/>
          <p:nvPr/>
        </p:nvSpPr>
        <p:spPr>
          <a:xfrm rot="16200000">
            <a:off x="5421681" y="1524493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72AD82-D4AD-0E4A-A984-BD586CD53A99}"/>
              </a:ext>
            </a:extLst>
          </p:cNvPr>
          <p:cNvSpPr/>
          <p:nvPr/>
        </p:nvSpPr>
        <p:spPr>
          <a:xfrm>
            <a:off x="7229826" y="229139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D4B330-07F1-E645-B59E-6DD1CDF4E4F7}"/>
              </a:ext>
            </a:extLst>
          </p:cNvPr>
          <p:cNvSpPr/>
          <p:nvPr/>
        </p:nvSpPr>
        <p:spPr>
          <a:xfrm>
            <a:off x="7525831" y="184973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63BBAB-7DA2-DD4E-9F22-8143A77EAE9A}"/>
              </a:ext>
            </a:extLst>
          </p:cNvPr>
          <p:cNvSpPr/>
          <p:nvPr/>
        </p:nvSpPr>
        <p:spPr>
          <a:xfrm>
            <a:off x="7923364" y="1782925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9285D4-6640-A94A-B1AF-AD5DB904C3EA}"/>
              </a:ext>
            </a:extLst>
          </p:cNvPr>
          <p:cNvSpPr/>
          <p:nvPr/>
        </p:nvSpPr>
        <p:spPr>
          <a:xfrm>
            <a:off x="8258774" y="151772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4B7A2CA-11DF-D845-9C50-0643B4CE4FCF}"/>
              </a:ext>
            </a:extLst>
          </p:cNvPr>
          <p:cNvSpPr/>
          <p:nvPr/>
        </p:nvSpPr>
        <p:spPr>
          <a:xfrm>
            <a:off x="8701117" y="151074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163D1F-2CA5-B34E-B0C4-45C246E7C52C}"/>
              </a:ext>
            </a:extLst>
          </p:cNvPr>
          <p:cNvSpPr/>
          <p:nvPr/>
        </p:nvSpPr>
        <p:spPr>
          <a:xfrm>
            <a:off x="9135609" y="111833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40956F-A913-FD4C-950A-70FCB0B6FE90}"/>
              </a:ext>
            </a:extLst>
          </p:cNvPr>
          <p:cNvSpPr/>
          <p:nvPr/>
        </p:nvSpPr>
        <p:spPr>
          <a:xfrm>
            <a:off x="9437152" y="81280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C05D9C-3726-F243-BC6E-B8E5B9DCBB56}"/>
              </a:ext>
            </a:extLst>
          </p:cNvPr>
          <p:cNvSpPr/>
          <p:nvPr/>
        </p:nvSpPr>
        <p:spPr>
          <a:xfrm>
            <a:off x="9532375" y="41601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A73B1C-E190-EE44-9AEE-68C2F229508F}"/>
              </a:ext>
            </a:extLst>
          </p:cNvPr>
          <p:cNvSpPr/>
          <p:nvPr/>
        </p:nvSpPr>
        <p:spPr>
          <a:xfrm>
            <a:off x="8684477" y="101492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FCF975-F9D8-4E4B-BDE5-6C94BEAB93C0}"/>
              </a:ext>
            </a:extLst>
          </p:cNvPr>
          <p:cNvSpPr/>
          <p:nvPr/>
        </p:nvSpPr>
        <p:spPr>
          <a:xfrm>
            <a:off x="7614216" y="223606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B44CD6-B36D-E04D-B11E-CDCD0957CF58}"/>
              </a:ext>
            </a:extLst>
          </p:cNvPr>
          <p:cNvSpPr/>
          <p:nvPr/>
        </p:nvSpPr>
        <p:spPr>
          <a:xfrm>
            <a:off x="8152417" y="182913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6C1B53-760B-6540-99FC-4CA2016DE017}"/>
              </a:ext>
            </a:extLst>
          </p:cNvPr>
          <p:cNvSpPr txBox="1"/>
          <p:nvPr/>
        </p:nvSpPr>
        <p:spPr>
          <a:xfrm>
            <a:off x="7178393" y="24271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80% </a:t>
            </a:r>
          </a:p>
        </p:txBody>
      </p:sp>
    </p:spTree>
    <p:extLst>
      <p:ext uri="{BB962C8B-B14F-4D97-AF65-F5344CB8AC3E}">
        <p14:creationId xmlns:p14="http://schemas.microsoft.com/office/powerpoint/2010/main" val="187989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46EACB-1AFD-E74B-9684-802A63A0A564}"/>
              </a:ext>
            </a:extLst>
          </p:cNvPr>
          <p:cNvGrpSpPr/>
          <p:nvPr/>
        </p:nvGrpSpPr>
        <p:grpSpPr>
          <a:xfrm>
            <a:off x="1570464" y="225327"/>
            <a:ext cx="3891338" cy="3179328"/>
            <a:chOff x="2351580" y="1984076"/>
            <a:chExt cx="5049892" cy="42434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FF833B-2F3B-ED4C-AB1A-E7DBD9285F74}"/>
                </a:ext>
              </a:extLst>
            </p:cNvPr>
            <p:cNvCxnSpPr/>
            <p:nvPr/>
          </p:nvCxnSpPr>
          <p:spPr>
            <a:xfrm>
              <a:off x="2881223" y="1984076"/>
              <a:ext cx="0" cy="35885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425ED6-258D-6C44-BB76-2ACFA0658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1223" y="5572665"/>
              <a:ext cx="447135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7AA356-7F7D-8A4C-A9F3-242D3CDB1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751" y="2277374"/>
              <a:ext cx="3950898" cy="307100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55E74-E654-7947-A40E-6075AD9D51C7}"/>
                </a:ext>
              </a:extLst>
            </p:cNvPr>
            <p:cNvSpPr txBox="1"/>
            <p:nvPr/>
          </p:nvSpPr>
          <p:spPr>
            <a:xfrm>
              <a:off x="4200785" y="5693526"/>
              <a:ext cx="3200687" cy="53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A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C6B68-B7A8-2448-B9C5-4FE0C5CE09DF}"/>
                </a:ext>
              </a:extLst>
            </p:cNvPr>
            <p:cNvSpPr txBox="1"/>
            <p:nvPr/>
          </p:nvSpPr>
          <p:spPr>
            <a:xfrm rot="16200000">
              <a:off x="971664" y="3810682"/>
              <a:ext cx="3279066" cy="519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B 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E42ADF-DA90-454E-9476-5D7A696965F7}"/>
                </a:ext>
              </a:extLst>
            </p:cNvPr>
            <p:cNvSpPr/>
            <p:nvPr/>
          </p:nvSpPr>
          <p:spPr>
            <a:xfrm>
              <a:off x="3296669" y="490657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3E2F62-DF37-8E4D-A693-A9932C57EDD8}"/>
                </a:ext>
              </a:extLst>
            </p:cNvPr>
            <p:cNvSpPr/>
            <p:nvPr/>
          </p:nvSpPr>
          <p:spPr>
            <a:xfrm>
              <a:off x="3815267" y="450057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8B6198-41C4-604B-9299-D558F0F6CBCD}"/>
                </a:ext>
              </a:extLst>
            </p:cNvPr>
            <p:cNvSpPr/>
            <p:nvPr/>
          </p:nvSpPr>
          <p:spPr>
            <a:xfrm>
              <a:off x="4196691" y="422791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CD0933-64B5-E643-8A83-687EEDD09FAA}"/>
                </a:ext>
              </a:extLst>
            </p:cNvPr>
            <p:cNvSpPr/>
            <p:nvPr/>
          </p:nvSpPr>
          <p:spPr>
            <a:xfrm>
              <a:off x="4631961" y="387395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E35199-84D6-A24F-A98C-28D6B5457E17}"/>
                </a:ext>
              </a:extLst>
            </p:cNvPr>
            <p:cNvSpPr/>
            <p:nvPr/>
          </p:nvSpPr>
          <p:spPr>
            <a:xfrm>
              <a:off x="5116902" y="350232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934F96-AA55-6E4D-B223-E4FC976D0BBC}"/>
                </a:ext>
              </a:extLst>
            </p:cNvPr>
            <p:cNvSpPr/>
            <p:nvPr/>
          </p:nvSpPr>
          <p:spPr>
            <a:xfrm>
              <a:off x="5649817" y="306880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642A2D-5600-D244-9901-BFB30A14E767}"/>
                </a:ext>
              </a:extLst>
            </p:cNvPr>
            <p:cNvSpPr/>
            <p:nvPr/>
          </p:nvSpPr>
          <p:spPr>
            <a:xfrm>
              <a:off x="5986791" y="279276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6C3EC2-7D50-5B41-9213-AFF8B01DDDAB}"/>
                </a:ext>
              </a:extLst>
            </p:cNvPr>
            <p:cNvSpPr/>
            <p:nvPr/>
          </p:nvSpPr>
          <p:spPr>
            <a:xfrm>
              <a:off x="6419935" y="2492160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4C358A-D1EA-834D-8590-17F9CF5A3F2E}"/>
                </a:ext>
              </a:extLst>
            </p:cNvPr>
            <p:cNvSpPr/>
            <p:nvPr/>
          </p:nvSpPr>
          <p:spPr>
            <a:xfrm>
              <a:off x="5358383" y="3317789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DA689B-7383-2444-A865-C2E28377D43A}"/>
                </a:ext>
              </a:extLst>
            </p:cNvPr>
            <p:cNvSpPr/>
            <p:nvPr/>
          </p:nvSpPr>
          <p:spPr>
            <a:xfrm>
              <a:off x="3538748" y="472486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57EE79-FE38-8F42-81B8-26A0A6E53455}"/>
                </a:ext>
              </a:extLst>
            </p:cNvPr>
            <p:cNvSpPr/>
            <p:nvPr/>
          </p:nvSpPr>
          <p:spPr>
            <a:xfrm>
              <a:off x="4407675" y="406531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C1C1BC-63DE-A040-A893-DBFE980D0744}"/>
                </a:ext>
              </a:extLst>
            </p:cNvPr>
            <p:cNvSpPr txBox="1"/>
            <p:nvPr/>
          </p:nvSpPr>
          <p:spPr>
            <a:xfrm>
              <a:off x="3229923" y="217217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b="1" baseline="30000" dirty="0"/>
                <a:t>2 </a:t>
              </a:r>
              <a:r>
                <a:rPr lang="en-US" baseline="30000" dirty="0"/>
                <a:t>= </a:t>
              </a:r>
              <a:r>
                <a:rPr lang="en-US" dirty="0"/>
                <a:t>100% 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34F16-69B9-1D48-99F9-668585D44916}"/>
              </a:ext>
            </a:extLst>
          </p:cNvPr>
          <p:cNvCxnSpPr/>
          <p:nvPr/>
        </p:nvCxnSpPr>
        <p:spPr>
          <a:xfrm>
            <a:off x="6909692" y="101780"/>
            <a:ext cx="0" cy="26886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61E9E6-EC51-554A-AC34-F9FCCFEDA8B5}"/>
              </a:ext>
            </a:extLst>
          </p:cNvPr>
          <p:cNvCxnSpPr>
            <a:cxnSpLocks/>
          </p:cNvCxnSpPr>
          <p:nvPr/>
        </p:nvCxnSpPr>
        <p:spPr>
          <a:xfrm flipH="1">
            <a:off x="6909692" y="2790446"/>
            <a:ext cx="34455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7A5B48-E6BD-8544-B7A8-992988022E7F}"/>
              </a:ext>
            </a:extLst>
          </p:cNvPr>
          <p:cNvCxnSpPr>
            <a:cxnSpLocks/>
          </p:cNvCxnSpPr>
          <p:nvPr/>
        </p:nvCxnSpPr>
        <p:spPr>
          <a:xfrm flipV="1">
            <a:off x="7042639" y="321527"/>
            <a:ext cx="3044477" cy="230087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FD143E-08D9-514E-882D-BCAEFB5A5C45}"/>
              </a:ext>
            </a:extLst>
          </p:cNvPr>
          <p:cNvSpPr txBox="1"/>
          <p:nvPr/>
        </p:nvSpPr>
        <p:spPr>
          <a:xfrm>
            <a:off x="7926519" y="2880998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0D274-8056-F349-8E80-21E6FAA96B4E}"/>
              </a:ext>
            </a:extLst>
          </p:cNvPr>
          <p:cNvSpPr txBox="1"/>
          <p:nvPr/>
        </p:nvSpPr>
        <p:spPr>
          <a:xfrm rot="16200000">
            <a:off x="5421681" y="1524493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72AD82-D4AD-0E4A-A984-BD586CD53A99}"/>
              </a:ext>
            </a:extLst>
          </p:cNvPr>
          <p:cNvSpPr/>
          <p:nvPr/>
        </p:nvSpPr>
        <p:spPr>
          <a:xfrm>
            <a:off x="7229826" y="229139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D4B330-07F1-E645-B59E-6DD1CDF4E4F7}"/>
              </a:ext>
            </a:extLst>
          </p:cNvPr>
          <p:cNvSpPr/>
          <p:nvPr/>
        </p:nvSpPr>
        <p:spPr>
          <a:xfrm>
            <a:off x="7525831" y="184973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63BBAB-7DA2-DD4E-9F22-8143A77EAE9A}"/>
              </a:ext>
            </a:extLst>
          </p:cNvPr>
          <p:cNvSpPr/>
          <p:nvPr/>
        </p:nvSpPr>
        <p:spPr>
          <a:xfrm>
            <a:off x="7923364" y="1782925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9285D4-6640-A94A-B1AF-AD5DB904C3EA}"/>
              </a:ext>
            </a:extLst>
          </p:cNvPr>
          <p:cNvSpPr/>
          <p:nvPr/>
        </p:nvSpPr>
        <p:spPr>
          <a:xfrm>
            <a:off x="8258774" y="151772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4B7A2CA-11DF-D845-9C50-0643B4CE4FCF}"/>
              </a:ext>
            </a:extLst>
          </p:cNvPr>
          <p:cNvSpPr/>
          <p:nvPr/>
        </p:nvSpPr>
        <p:spPr>
          <a:xfrm>
            <a:off x="8701117" y="151074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163D1F-2CA5-B34E-B0C4-45C246E7C52C}"/>
              </a:ext>
            </a:extLst>
          </p:cNvPr>
          <p:cNvSpPr/>
          <p:nvPr/>
        </p:nvSpPr>
        <p:spPr>
          <a:xfrm>
            <a:off x="9135609" y="111833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40956F-A913-FD4C-950A-70FCB0B6FE90}"/>
              </a:ext>
            </a:extLst>
          </p:cNvPr>
          <p:cNvSpPr/>
          <p:nvPr/>
        </p:nvSpPr>
        <p:spPr>
          <a:xfrm>
            <a:off x="9437152" y="81280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C05D9C-3726-F243-BC6E-B8E5B9DCBB56}"/>
              </a:ext>
            </a:extLst>
          </p:cNvPr>
          <p:cNvSpPr/>
          <p:nvPr/>
        </p:nvSpPr>
        <p:spPr>
          <a:xfrm>
            <a:off x="9532375" y="41601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A73B1C-E190-EE44-9AEE-68C2F229508F}"/>
              </a:ext>
            </a:extLst>
          </p:cNvPr>
          <p:cNvSpPr/>
          <p:nvPr/>
        </p:nvSpPr>
        <p:spPr>
          <a:xfrm>
            <a:off x="8684477" y="101492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FCF975-F9D8-4E4B-BDE5-6C94BEAB93C0}"/>
              </a:ext>
            </a:extLst>
          </p:cNvPr>
          <p:cNvSpPr/>
          <p:nvPr/>
        </p:nvSpPr>
        <p:spPr>
          <a:xfrm>
            <a:off x="7614216" y="223606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B44CD6-B36D-E04D-B11E-CDCD0957CF58}"/>
              </a:ext>
            </a:extLst>
          </p:cNvPr>
          <p:cNvSpPr/>
          <p:nvPr/>
        </p:nvSpPr>
        <p:spPr>
          <a:xfrm>
            <a:off x="8152417" y="182913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6C1B53-760B-6540-99FC-4CA2016DE017}"/>
              </a:ext>
            </a:extLst>
          </p:cNvPr>
          <p:cNvSpPr txBox="1"/>
          <p:nvPr/>
        </p:nvSpPr>
        <p:spPr>
          <a:xfrm>
            <a:off x="7178393" y="24271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80%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5D247F-D134-D648-B800-351D8CF5A663}"/>
              </a:ext>
            </a:extLst>
          </p:cNvPr>
          <p:cNvCxnSpPr/>
          <p:nvPr/>
        </p:nvCxnSpPr>
        <p:spPr>
          <a:xfrm>
            <a:off x="2042824" y="3627292"/>
            <a:ext cx="0" cy="26886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72C512-9437-8341-9E4E-14B8D0745553}"/>
              </a:ext>
            </a:extLst>
          </p:cNvPr>
          <p:cNvCxnSpPr>
            <a:cxnSpLocks/>
          </p:cNvCxnSpPr>
          <p:nvPr/>
        </p:nvCxnSpPr>
        <p:spPr>
          <a:xfrm flipH="1">
            <a:off x="2042824" y="6315958"/>
            <a:ext cx="34455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04AFE6-40A3-3B44-9A76-E6BD3C7FFE77}"/>
              </a:ext>
            </a:extLst>
          </p:cNvPr>
          <p:cNvCxnSpPr>
            <a:cxnSpLocks/>
          </p:cNvCxnSpPr>
          <p:nvPr/>
        </p:nvCxnSpPr>
        <p:spPr>
          <a:xfrm flipV="1">
            <a:off x="2175771" y="3847039"/>
            <a:ext cx="3044478" cy="230087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F9C443-DB14-0D4A-B47F-AB3C405B6369}"/>
              </a:ext>
            </a:extLst>
          </p:cNvPr>
          <p:cNvSpPr txBox="1"/>
          <p:nvPr/>
        </p:nvSpPr>
        <p:spPr>
          <a:xfrm>
            <a:off x="3059650" y="6406510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42C750-3E09-C74B-A7D2-F762C7C498D3}"/>
              </a:ext>
            </a:extLst>
          </p:cNvPr>
          <p:cNvSpPr txBox="1"/>
          <p:nvPr/>
        </p:nvSpPr>
        <p:spPr>
          <a:xfrm rot="16200000">
            <a:off x="605673" y="5019165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6EA15F-5404-5D45-9F22-E864839F222B}"/>
              </a:ext>
            </a:extLst>
          </p:cNvPr>
          <p:cNvSpPr/>
          <p:nvPr/>
        </p:nvSpPr>
        <p:spPr>
          <a:xfrm>
            <a:off x="2362958" y="581690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183294-A211-9A47-874E-72F68546F29A}"/>
              </a:ext>
            </a:extLst>
          </p:cNvPr>
          <p:cNvSpPr/>
          <p:nvPr/>
        </p:nvSpPr>
        <p:spPr>
          <a:xfrm>
            <a:off x="2895758" y="5838392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0EBE94C-1459-E640-A610-DF99B68D4B84}"/>
              </a:ext>
            </a:extLst>
          </p:cNvPr>
          <p:cNvSpPr/>
          <p:nvPr/>
        </p:nvSpPr>
        <p:spPr>
          <a:xfrm>
            <a:off x="3056496" y="5308437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8954EA-2335-D44A-9F16-FF7793356AAD}"/>
              </a:ext>
            </a:extLst>
          </p:cNvPr>
          <p:cNvSpPr/>
          <p:nvPr/>
        </p:nvSpPr>
        <p:spPr>
          <a:xfrm>
            <a:off x="3618006" y="5406082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C9CF99-BBE5-B648-AD09-3391A428CCAB}"/>
              </a:ext>
            </a:extLst>
          </p:cNvPr>
          <p:cNvSpPr/>
          <p:nvPr/>
        </p:nvSpPr>
        <p:spPr>
          <a:xfrm>
            <a:off x="3964382" y="5219507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C157F7-6A51-6047-A9B5-561749B3B4E9}"/>
              </a:ext>
            </a:extLst>
          </p:cNvPr>
          <p:cNvSpPr/>
          <p:nvPr/>
        </p:nvSpPr>
        <p:spPr>
          <a:xfrm>
            <a:off x="3914076" y="411841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6580E4-F1C4-FB47-A74A-253E766E3ED8}"/>
              </a:ext>
            </a:extLst>
          </p:cNvPr>
          <p:cNvSpPr/>
          <p:nvPr/>
        </p:nvSpPr>
        <p:spPr>
          <a:xfrm>
            <a:off x="4717845" y="4623316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3A45D8-42FD-B44D-8D49-EFDD66A024FF}"/>
              </a:ext>
            </a:extLst>
          </p:cNvPr>
          <p:cNvSpPr/>
          <p:nvPr/>
        </p:nvSpPr>
        <p:spPr>
          <a:xfrm>
            <a:off x="4704360" y="370422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BE1FA8-7995-C042-BE91-8D85F15A6388}"/>
              </a:ext>
            </a:extLst>
          </p:cNvPr>
          <p:cNvSpPr/>
          <p:nvPr/>
        </p:nvSpPr>
        <p:spPr>
          <a:xfrm>
            <a:off x="3951671" y="4626545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BD219D8-9C42-034F-86DA-E71F230E3F24}"/>
              </a:ext>
            </a:extLst>
          </p:cNvPr>
          <p:cNvSpPr/>
          <p:nvPr/>
        </p:nvSpPr>
        <p:spPr>
          <a:xfrm>
            <a:off x="2295083" y="5260666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14FC791-54A4-2B45-B61C-D4D3ADD8BE00}"/>
              </a:ext>
            </a:extLst>
          </p:cNvPr>
          <p:cNvSpPr/>
          <p:nvPr/>
        </p:nvSpPr>
        <p:spPr>
          <a:xfrm>
            <a:off x="2885909" y="483937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43417F-36F4-ED4A-BB6B-4A1623BC5DEA}"/>
              </a:ext>
            </a:extLst>
          </p:cNvPr>
          <p:cNvSpPr txBox="1"/>
          <p:nvPr/>
        </p:nvSpPr>
        <p:spPr>
          <a:xfrm>
            <a:off x="2311525" y="376822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40% </a:t>
            </a:r>
          </a:p>
        </p:txBody>
      </p:sp>
    </p:spTree>
    <p:extLst>
      <p:ext uri="{BB962C8B-B14F-4D97-AF65-F5344CB8AC3E}">
        <p14:creationId xmlns:p14="http://schemas.microsoft.com/office/powerpoint/2010/main" val="115603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46EACB-1AFD-E74B-9684-802A63A0A564}"/>
              </a:ext>
            </a:extLst>
          </p:cNvPr>
          <p:cNvGrpSpPr/>
          <p:nvPr/>
        </p:nvGrpSpPr>
        <p:grpSpPr>
          <a:xfrm>
            <a:off x="1570464" y="225327"/>
            <a:ext cx="3891338" cy="3179328"/>
            <a:chOff x="2351580" y="1984076"/>
            <a:chExt cx="5049892" cy="42434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FF833B-2F3B-ED4C-AB1A-E7DBD9285F74}"/>
                </a:ext>
              </a:extLst>
            </p:cNvPr>
            <p:cNvCxnSpPr/>
            <p:nvPr/>
          </p:nvCxnSpPr>
          <p:spPr>
            <a:xfrm>
              <a:off x="2881223" y="1984076"/>
              <a:ext cx="0" cy="35885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425ED6-258D-6C44-BB76-2ACFA0658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1223" y="5572665"/>
              <a:ext cx="447135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7AA356-7F7D-8A4C-A9F3-242D3CDB1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751" y="2277374"/>
              <a:ext cx="3950898" cy="307100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55E74-E654-7947-A40E-6075AD9D51C7}"/>
                </a:ext>
              </a:extLst>
            </p:cNvPr>
            <p:cNvSpPr txBox="1"/>
            <p:nvPr/>
          </p:nvSpPr>
          <p:spPr>
            <a:xfrm>
              <a:off x="4200785" y="5693526"/>
              <a:ext cx="3200687" cy="53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A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C6B68-B7A8-2448-B9C5-4FE0C5CE09DF}"/>
                </a:ext>
              </a:extLst>
            </p:cNvPr>
            <p:cNvSpPr txBox="1"/>
            <p:nvPr/>
          </p:nvSpPr>
          <p:spPr>
            <a:xfrm rot="16200000">
              <a:off x="971664" y="3810682"/>
              <a:ext cx="3279066" cy="519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 - </a:t>
              </a:r>
              <a:r>
                <a:rPr lang="en-US" sz="2000" dirty="0" err="1"/>
                <a:t>Procedimiento</a:t>
              </a:r>
              <a:r>
                <a:rPr lang="en-US" sz="2000" dirty="0"/>
                <a:t> B 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E42ADF-DA90-454E-9476-5D7A696965F7}"/>
                </a:ext>
              </a:extLst>
            </p:cNvPr>
            <p:cNvSpPr/>
            <p:nvPr/>
          </p:nvSpPr>
          <p:spPr>
            <a:xfrm>
              <a:off x="3296669" y="490657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3E2F62-DF37-8E4D-A693-A9932C57EDD8}"/>
                </a:ext>
              </a:extLst>
            </p:cNvPr>
            <p:cNvSpPr/>
            <p:nvPr/>
          </p:nvSpPr>
          <p:spPr>
            <a:xfrm>
              <a:off x="3815267" y="450057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8B6198-41C4-604B-9299-D558F0F6CBCD}"/>
                </a:ext>
              </a:extLst>
            </p:cNvPr>
            <p:cNvSpPr/>
            <p:nvPr/>
          </p:nvSpPr>
          <p:spPr>
            <a:xfrm>
              <a:off x="4196691" y="422791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CD0933-64B5-E643-8A83-687EEDD09FAA}"/>
                </a:ext>
              </a:extLst>
            </p:cNvPr>
            <p:cNvSpPr/>
            <p:nvPr/>
          </p:nvSpPr>
          <p:spPr>
            <a:xfrm>
              <a:off x="4631961" y="387395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E35199-84D6-A24F-A98C-28D6B5457E17}"/>
                </a:ext>
              </a:extLst>
            </p:cNvPr>
            <p:cNvSpPr/>
            <p:nvPr/>
          </p:nvSpPr>
          <p:spPr>
            <a:xfrm>
              <a:off x="5116902" y="350232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934F96-AA55-6E4D-B223-E4FC976D0BBC}"/>
                </a:ext>
              </a:extLst>
            </p:cNvPr>
            <p:cNvSpPr/>
            <p:nvPr/>
          </p:nvSpPr>
          <p:spPr>
            <a:xfrm>
              <a:off x="5649817" y="3068807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642A2D-5600-D244-9901-BFB30A14E767}"/>
                </a:ext>
              </a:extLst>
            </p:cNvPr>
            <p:cNvSpPr/>
            <p:nvPr/>
          </p:nvSpPr>
          <p:spPr>
            <a:xfrm>
              <a:off x="5986791" y="279276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6C3EC2-7D50-5B41-9213-AFF8B01DDDAB}"/>
                </a:ext>
              </a:extLst>
            </p:cNvPr>
            <p:cNvSpPr/>
            <p:nvPr/>
          </p:nvSpPr>
          <p:spPr>
            <a:xfrm>
              <a:off x="6419935" y="2492160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4C358A-D1EA-834D-8590-17F9CF5A3F2E}"/>
                </a:ext>
              </a:extLst>
            </p:cNvPr>
            <p:cNvSpPr/>
            <p:nvPr/>
          </p:nvSpPr>
          <p:spPr>
            <a:xfrm>
              <a:off x="5358383" y="3317789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DA689B-7383-2444-A865-C2E28377D43A}"/>
                </a:ext>
              </a:extLst>
            </p:cNvPr>
            <p:cNvSpPr/>
            <p:nvPr/>
          </p:nvSpPr>
          <p:spPr>
            <a:xfrm>
              <a:off x="3538748" y="4724865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57EE79-FE38-8F42-81B8-26A0A6E53455}"/>
                </a:ext>
              </a:extLst>
            </p:cNvPr>
            <p:cNvSpPr/>
            <p:nvPr/>
          </p:nvSpPr>
          <p:spPr>
            <a:xfrm>
              <a:off x="4407675" y="4065312"/>
              <a:ext cx="276045" cy="276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C1C1BC-63DE-A040-A893-DBFE980D0744}"/>
                </a:ext>
              </a:extLst>
            </p:cNvPr>
            <p:cNvSpPr txBox="1"/>
            <p:nvPr/>
          </p:nvSpPr>
          <p:spPr>
            <a:xfrm>
              <a:off x="3229923" y="217217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b="1" baseline="30000" dirty="0"/>
                <a:t>2 </a:t>
              </a:r>
              <a:r>
                <a:rPr lang="en-US" baseline="30000" dirty="0"/>
                <a:t>= </a:t>
              </a:r>
              <a:r>
                <a:rPr lang="en-US" dirty="0"/>
                <a:t>100% 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34F16-69B9-1D48-99F9-668585D44916}"/>
              </a:ext>
            </a:extLst>
          </p:cNvPr>
          <p:cNvCxnSpPr/>
          <p:nvPr/>
        </p:nvCxnSpPr>
        <p:spPr>
          <a:xfrm>
            <a:off x="6909692" y="101780"/>
            <a:ext cx="0" cy="26886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61E9E6-EC51-554A-AC34-F9FCCFEDA8B5}"/>
              </a:ext>
            </a:extLst>
          </p:cNvPr>
          <p:cNvCxnSpPr>
            <a:cxnSpLocks/>
          </p:cNvCxnSpPr>
          <p:nvPr/>
        </p:nvCxnSpPr>
        <p:spPr>
          <a:xfrm flipH="1">
            <a:off x="6909692" y="2790446"/>
            <a:ext cx="34455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7A5B48-E6BD-8544-B7A8-992988022E7F}"/>
              </a:ext>
            </a:extLst>
          </p:cNvPr>
          <p:cNvCxnSpPr>
            <a:cxnSpLocks/>
          </p:cNvCxnSpPr>
          <p:nvPr/>
        </p:nvCxnSpPr>
        <p:spPr>
          <a:xfrm flipV="1">
            <a:off x="7042639" y="321527"/>
            <a:ext cx="3044477" cy="230087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FD143E-08D9-514E-882D-BCAEFB5A5C45}"/>
              </a:ext>
            </a:extLst>
          </p:cNvPr>
          <p:cNvSpPr txBox="1"/>
          <p:nvPr/>
        </p:nvSpPr>
        <p:spPr>
          <a:xfrm>
            <a:off x="7926519" y="2880998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0D274-8056-F349-8E80-21E6FAA96B4E}"/>
              </a:ext>
            </a:extLst>
          </p:cNvPr>
          <p:cNvSpPr txBox="1"/>
          <p:nvPr/>
        </p:nvSpPr>
        <p:spPr>
          <a:xfrm rot="16200000">
            <a:off x="5421681" y="1524493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72AD82-D4AD-0E4A-A984-BD586CD53A99}"/>
              </a:ext>
            </a:extLst>
          </p:cNvPr>
          <p:cNvSpPr/>
          <p:nvPr/>
        </p:nvSpPr>
        <p:spPr>
          <a:xfrm>
            <a:off x="7229826" y="229139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D4B330-07F1-E645-B59E-6DD1CDF4E4F7}"/>
              </a:ext>
            </a:extLst>
          </p:cNvPr>
          <p:cNvSpPr/>
          <p:nvPr/>
        </p:nvSpPr>
        <p:spPr>
          <a:xfrm>
            <a:off x="7525831" y="184973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63BBAB-7DA2-DD4E-9F22-8143A77EAE9A}"/>
              </a:ext>
            </a:extLst>
          </p:cNvPr>
          <p:cNvSpPr/>
          <p:nvPr/>
        </p:nvSpPr>
        <p:spPr>
          <a:xfrm>
            <a:off x="7923364" y="1782925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9285D4-6640-A94A-B1AF-AD5DB904C3EA}"/>
              </a:ext>
            </a:extLst>
          </p:cNvPr>
          <p:cNvSpPr/>
          <p:nvPr/>
        </p:nvSpPr>
        <p:spPr>
          <a:xfrm>
            <a:off x="8258774" y="151772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4B7A2CA-11DF-D845-9C50-0643B4CE4FCF}"/>
              </a:ext>
            </a:extLst>
          </p:cNvPr>
          <p:cNvSpPr/>
          <p:nvPr/>
        </p:nvSpPr>
        <p:spPr>
          <a:xfrm>
            <a:off x="8701117" y="151074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163D1F-2CA5-B34E-B0C4-45C246E7C52C}"/>
              </a:ext>
            </a:extLst>
          </p:cNvPr>
          <p:cNvSpPr/>
          <p:nvPr/>
        </p:nvSpPr>
        <p:spPr>
          <a:xfrm>
            <a:off x="9135609" y="111833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40956F-A913-FD4C-950A-70FCB0B6FE90}"/>
              </a:ext>
            </a:extLst>
          </p:cNvPr>
          <p:cNvSpPr/>
          <p:nvPr/>
        </p:nvSpPr>
        <p:spPr>
          <a:xfrm>
            <a:off x="9437152" y="81280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C05D9C-3726-F243-BC6E-B8E5B9DCBB56}"/>
              </a:ext>
            </a:extLst>
          </p:cNvPr>
          <p:cNvSpPr/>
          <p:nvPr/>
        </p:nvSpPr>
        <p:spPr>
          <a:xfrm>
            <a:off x="9532375" y="41601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A73B1C-E190-EE44-9AEE-68C2F229508F}"/>
              </a:ext>
            </a:extLst>
          </p:cNvPr>
          <p:cNvSpPr/>
          <p:nvPr/>
        </p:nvSpPr>
        <p:spPr>
          <a:xfrm>
            <a:off x="8684477" y="101492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FCF975-F9D8-4E4B-BDE5-6C94BEAB93C0}"/>
              </a:ext>
            </a:extLst>
          </p:cNvPr>
          <p:cNvSpPr/>
          <p:nvPr/>
        </p:nvSpPr>
        <p:spPr>
          <a:xfrm>
            <a:off x="7614216" y="223606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B44CD6-B36D-E04D-B11E-CDCD0957CF58}"/>
              </a:ext>
            </a:extLst>
          </p:cNvPr>
          <p:cNvSpPr/>
          <p:nvPr/>
        </p:nvSpPr>
        <p:spPr>
          <a:xfrm>
            <a:off x="8152417" y="182913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6C1B53-760B-6540-99FC-4CA2016DE017}"/>
              </a:ext>
            </a:extLst>
          </p:cNvPr>
          <p:cNvSpPr txBox="1"/>
          <p:nvPr/>
        </p:nvSpPr>
        <p:spPr>
          <a:xfrm>
            <a:off x="7178393" y="24271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80%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5D247F-D134-D648-B800-351D8CF5A663}"/>
              </a:ext>
            </a:extLst>
          </p:cNvPr>
          <p:cNvCxnSpPr/>
          <p:nvPr/>
        </p:nvCxnSpPr>
        <p:spPr>
          <a:xfrm>
            <a:off x="2042824" y="3627292"/>
            <a:ext cx="0" cy="26886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72C512-9437-8341-9E4E-14B8D0745553}"/>
              </a:ext>
            </a:extLst>
          </p:cNvPr>
          <p:cNvCxnSpPr>
            <a:cxnSpLocks/>
          </p:cNvCxnSpPr>
          <p:nvPr/>
        </p:nvCxnSpPr>
        <p:spPr>
          <a:xfrm flipH="1">
            <a:off x="2042824" y="6315958"/>
            <a:ext cx="34455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04AFE6-40A3-3B44-9A76-E6BD3C7FFE77}"/>
              </a:ext>
            </a:extLst>
          </p:cNvPr>
          <p:cNvCxnSpPr>
            <a:cxnSpLocks/>
          </p:cNvCxnSpPr>
          <p:nvPr/>
        </p:nvCxnSpPr>
        <p:spPr>
          <a:xfrm flipV="1">
            <a:off x="2175771" y="3847039"/>
            <a:ext cx="3044478" cy="230087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F9C443-DB14-0D4A-B47F-AB3C405B6369}"/>
              </a:ext>
            </a:extLst>
          </p:cNvPr>
          <p:cNvSpPr txBox="1"/>
          <p:nvPr/>
        </p:nvSpPr>
        <p:spPr>
          <a:xfrm>
            <a:off x="3059650" y="6406510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42C750-3E09-C74B-A7D2-F762C7C498D3}"/>
              </a:ext>
            </a:extLst>
          </p:cNvPr>
          <p:cNvSpPr txBox="1"/>
          <p:nvPr/>
        </p:nvSpPr>
        <p:spPr>
          <a:xfrm rot="16200000">
            <a:off x="605673" y="5019165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6EA15F-5404-5D45-9F22-E864839F222B}"/>
              </a:ext>
            </a:extLst>
          </p:cNvPr>
          <p:cNvSpPr/>
          <p:nvPr/>
        </p:nvSpPr>
        <p:spPr>
          <a:xfrm>
            <a:off x="2362958" y="5816903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183294-A211-9A47-874E-72F68546F29A}"/>
              </a:ext>
            </a:extLst>
          </p:cNvPr>
          <p:cNvSpPr/>
          <p:nvPr/>
        </p:nvSpPr>
        <p:spPr>
          <a:xfrm>
            <a:off x="2895758" y="5838392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0EBE94C-1459-E640-A610-DF99B68D4B84}"/>
              </a:ext>
            </a:extLst>
          </p:cNvPr>
          <p:cNvSpPr/>
          <p:nvPr/>
        </p:nvSpPr>
        <p:spPr>
          <a:xfrm>
            <a:off x="3056496" y="5308437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8954EA-2335-D44A-9F16-FF7793356AAD}"/>
              </a:ext>
            </a:extLst>
          </p:cNvPr>
          <p:cNvSpPr/>
          <p:nvPr/>
        </p:nvSpPr>
        <p:spPr>
          <a:xfrm>
            <a:off x="3618006" y="5406082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C9CF99-BBE5-B648-AD09-3391A428CCAB}"/>
              </a:ext>
            </a:extLst>
          </p:cNvPr>
          <p:cNvSpPr/>
          <p:nvPr/>
        </p:nvSpPr>
        <p:spPr>
          <a:xfrm>
            <a:off x="3964382" y="5219507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C157F7-6A51-6047-A9B5-561749B3B4E9}"/>
              </a:ext>
            </a:extLst>
          </p:cNvPr>
          <p:cNvSpPr/>
          <p:nvPr/>
        </p:nvSpPr>
        <p:spPr>
          <a:xfrm>
            <a:off x="3914076" y="411841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6580E4-F1C4-FB47-A74A-253E766E3ED8}"/>
              </a:ext>
            </a:extLst>
          </p:cNvPr>
          <p:cNvSpPr/>
          <p:nvPr/>
        </p:nvSpPr>
        <p:spPr>
          <a:xfrm>
            <a:off x="4717845" y="4623316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3A45D8-42FD-B44D-8D49-EFDD66A024FF}"/>
              </a:ext>
            </a:extLst>
          </p:cNvPr>
          <p:cNvSpPr/>
          <p:nvPr/>
        </p:nvSpPr>
        <p:spPr>
          <a:xfrm>
            <a:off x="4704360" y="370422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BE1FA8-7995-C042-BE91-8D85F15A6388}"/>
              </a:ext>
            </a:extLst>
          </p:cNvPr>
          <p:cNvSpPr/>
          <p:nvPr/>
        </p:nvSpPr>
        <p:spPr>
          <a:xfrm>
            <a:off x="3951671" y="4626545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BD219D8-9C42-034F-86DA-E71F230E3F24}"/>
              </a:ext>
            </a:extLst>
          </p:cNvPr>
          <p:cNvSpPr/>
          <p:nvPr/>
        </p:nvSpPr>
        <p:spPr>
          <a:xfrm>
            <a:off x="2295083" y="5260666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14FC791-54A4-2B45-B61C-D4D3ADD8BE00}"/>
              </a:ext>
            </a:extLst>
          </p:cNvPr>
          <p:cNvSpPr/>
          <p:nvPr/>
        </p:nvSpPr>
        <p:spPr>
          <a:xfrm>
            <a:off x="2885909" y="483937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43417F-36F4-ED4A-BB6B-4A1623BC5DEA}"/>
              </a:ext>
            </a:extLst>
          </p:cNvPr>
          <p:cNvSpPr txBox="1"/>
          <p:nvPr/>
        </p:nvSpPr>
        <p:spPr>
          <a:xfrm>
            <a:off x="2311525" y="376822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40%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FC0811-F491-1D48-AD27-11F0E5436560}"/>
              </a:ext>
            </a:extLst>
          </p:cNvPr>
          <p:cNvCxnSpPr/>
          <p:nvPr/>
        </p:nvCxnSpPr>
        <p:spPr>
          <a:xfrm>
            <a:off x="6861077" y="3624063"/>
            <a:ext cx="0" cy="26886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B7B78C-6F63-2243-85F4-B18A3366194C}"/>
              </a:ext>
            </a:extLst>
          </p:cNvPr>
          <p:cNvCxnSpPr>
            <a:cxnSpLocks/>
          </p:cNvCxnSpPr>
          <p:nvPr/>
        </p:nvCxnSpPr>
        <p:spPr>
          <a:xfrm flipH="1">
            <a:off x="6861077" y="6312729"/>
            <a:ext cx="34455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3244F2D-3AFA-C54F-862E-2B1A194E8ED2}"/>
              </a:ext>
            </a:extLst>
          </p:cNvPr>
          <p:cNvCxnSpPr>
            <a:cxnSpLocks/>
          </p:cNvCxnSpPr>
          <p:nvPr/>
        </p:nvCxnSpPr>
        <p:spPr>
          <a:xfrm flipV="1">
            <a:off x="6994024" y="3843810"/>
            <a:ext cx="3044478" cy="230087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DDABE1-4F34-D64B-B1AC-27563BE0FCD8}"/>
              </a:ext>
            </a:extLst>
          </p:cNvPr>
          <p:cNvSpPr txBox="1"/>
          <p:nvPr/>
        </p:nvSpPr>
        <p:spPr>
          <a:xfrm>
            <a:off x="7877903" y="6403281"/>
            <a:ext cx="24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A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BBC96B-0A9C-0749-B8CC-75105D9A6AC5}"/>
              </a:ext>
            </a:extLst>
          </p:cNvPr>
          <p:cNvSpPr txBox="1"/>
          <p:nvPr/>
        </p:nvSpPr>
        <p:spPr>
          <a:xfrm rot="16200000">
            <a:off x="5423927" y="5060611"/>
            <a:ext cx="245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 - </a:t>
            </a:r>
            <a:r>
              <a:rPr lang="en-US" sz="2000" dirty="0" err="1"/>
              <a:t>Procedimiento</a:t>
            </a:r>
            <a:r>
              <a:rPr lang="en-US" sz="2000" dirty="0"/>
              <a:t> B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00D09B-9FD7-AB47-9ACE-99916E5C88D5}"/>
              </a:ext>
            </a:extLst>
          </p:cNvPr>
          <p:cNvSpPr/>
          <p:nvPr/>
        </p:nvSpPr>
        <p:spPr>
          <a:xfrm>
            <a:off x="7181211" y="581367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86C1CC7-478F-8B49-8C98-B4D2D2CE557C}"/>
              </a:ext>
            </a:extLst>
          </p:cNvPr>
          <p:cNvSpPr/>
          <p:nvPr/>
        </p:nvSpPr>
        <p:spPr>
          <a:xfrm>
            <a:off x="7072036" y="4118419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34AA8B2-3687-4D42-B68D-2F2D52469E8B}"/>
              </a:ext>
            </a:extLst>
          </p:cNvPr>
          <p:cNvSpPr/>
          <p:nvPr/>
        </p:nvSpPr>
        <p:spPr>
          <a:xfrm>
            <a:off x="7452803" y="4932014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0C77929-D121-C345-B046-B75A42CB1BB4}"/>
              </a:ext>
            </a:extLst>
          </p:cNvPr>
          <p:cNvSpPr/>
          <p:nvPr/>
        </p:nvSpPr>
        <p:spPr>
          <a:xfrm>
            <a:off x="8210158" y="5040012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9B576A-1E4B-D14E-9060-990BA80CEAB4}"/>
              </a:ext>
            </a:extLst>
          </p:cNvPr>
          <p:cNvSpPr/>
          <p:nvPr/>
        </p:nvSpPr>
        <p:spPr>
          <a:xfrm>
            <a:off x="8873665" y="5338106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A9216D-47DF-1D45-BEF3-54EE5E47E35F}"/>
              </a:ext>
            </a:extLst>
          </p:cNvPr>
          <p:cNvSpPr/>
          <p:nvPr/>
        </p:nvSpPr>
        <p:spPr>
          <a:xfrm>
            <a:off x="9556808" y="5338106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F97313-DED1-CA44-BDF3-B4AB10CD7050}"/>
              </a:ext>
            </a:extLst>
          </p:cNvPr>
          <p:cNvSpPr/>
          <p:nvPr/>
        </p:nvSpPr>
        <p:spPr>
          <a:xfrm>
            <a:off x="10035405" y="4623316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2C2C79-B0D7-6A4E-AD83-2633F589D9E2}"/>
              </a:ext>
            </a:extLst>
          </p:cNvPr>
          <p:cNvSpPr/>
          <p:nvPr/>
        </p:nvSpPr>
        <p:spPr>
          <a:xfrm>
            <a:off x="9371030" y="3723011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DF4E52-FA35-0447-B11D-A57470D776BE}"/>
              </a:ext>
            </a:extLst>
          </p:cNvPr>
          <p:cNvSpPr/>
          <p:nvPr/>
        </p:nvSpPr>
        <p:spPr>
          <a:xfrm>
            <a:off x="8701117" y="4199410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3F53BE1-8A05-E74A-B5CA-8F191B1C2438}"/>
              </a:ext>
            </a:extLst>
          </p:cNvPr>
          <p:cNvSpPr/>
          <p:nvPr/>
        </p:nvSpPr>
        <p:spPr>
          <a:xfrm>
            <a:off x="9583744" y="5866155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0169C9C-A8FF-7F47-8A67-8AF82CD5514A}"/>
              </a:ext>
            </a:extLst>
          </p:cNvPr>
          <p:cNvSpPr/>
          <p:nvPr/>
        </p:nvSpPr>
        <p:spPr>
          <a:xfrm>
            <a:off x="8210158" y="6007218"/>
            <a:ext cx="212714" cy="206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EA670C9-BA4A-C84F-8803-94957246A740}"/>
              </a:ext>
            </a:extLst>
          </p:cNvPr>
          <p:cNvSpPr txBox="1"/>
          <p:nvPr/>
        </p:nvSpPr>
        <p:spPr>
          <a:xfrm>
            <a:off x="7129778" y="376499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aseline="30000" dirty="0"/>
              <a:t>= </a:t>
            </a:r>
            <a:r>
              <a:rPr lang="en-US" dirty="0"/>
              <a:t>0% </a:t>
            </a:r>
          </a:p>
        </p:txBody>
      </p:sp>
    </p:spTree>
    <p:extLst>
      <p:ext uri="{BB962C8B-B14F-4D97-AF65-F5344CB8AC3E}">
        <p14:creationId xmlns:p14="http://schemas.microsoft.com/office/powerpoint/2010/main" val="9531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466757"/>
              </p:ext>
            </p:extLst>
          </p:nvPr>
        </p:nvGraphicFramePr>
        <p:xfrm>
          <a:off x="753533" y="1325563"/>
          <a:ext cx="10515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Duración</a:t>
                      </a:r>
                      <a:endParaRPr lang="en-US" sz="3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Actividad</a:t>
                      </a:r>
                      <a:endParaRPr lang="en-US" sz="3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Vídeo - Ley de Aguas Limpias y TMDL</a:t>
                      </a:r>
                      <a:r>
                        <a:rPr lang="es-AR" sz="2800" b="1" u="none" dirty="0">
                          <a:effectLst/>
                          <a:latin typeface="+mn-lt"/>
                        </a:rPr>
                        <a:t> </a:t>
                      </a:r>
                      <a:endParaRPr lang="en-US" sz="2800" b="1" i="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55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lang="en-US" sz="2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800" b="1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procedimientos</a:t>
                      </a:r>
                      <a:endParaRPr lang="es-AR" sz="28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Laboratorios analíticos</a:t>
                      </a:r>
                      <a:r>
                        <a:rPr lang="es-AR" sz="2800" b="1" u="none" dirty="0">
                          <a:effectLst/>
                          <a:latin typeface="+mn-lt"/>
                        </a:rPr>
                        <a:t> </a:t>
                      </a:r>
                      <a:endParaRPr lang="en-US" sz="2800" b="1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1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10:50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hora, 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Visita</a:t>
                      </a:r>
                      <a:r>
                        <a:rPr lang="en-US" sz="3000" b="1" dirty="0"/>
                        <a:t> al </a:t>
                      </a:r>
                      <a:r>
                        <a:rPr lang="en-US" sz="3000" b="1" dirty="0" err="1"/>
                        <a:t>laboratorio</a:t>
                      </a:r>
                      <a:r>
                        <a:rPr lang="en-US" sz="3000" b="1" dirty="0"/>
                        <a:t> </a:t>
                      </a:r>
                      <a:r>
                        <a:rPr lang="en-US" sz="3000" b="1" dirty="0" err="1"/>
                        <a:t>analítico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Actividad</a:t>
                      </a:r>
                      <a:r>
                        <a:rPr lang="en-US" sz="3200" b="1" dirty="0"/>
                        <a:t> de </a:t>
                      </a:r>
                      <a:r>
                        <a:rPr lang="en-US" sz="3200" b="1" dirty="0" err="1"/>
                        <a:t>clausura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Ahora</a:t>
            </a:r>
            <a:r>
              <a:rPr lang="en-US" b="1" dirty="0"/>
              <a:t>, ¡a </a:t>
            </a:r>
            <a:r>
              <a:rPr lang="en-US" b="1" dirty="0" err="1"/>
              <a:t>practicar</a:t>
            </a:r>
            <a:r>
              <a:rPr lang="en-US" b="1" dirty="0"/>
              <a:t>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EA843-86D4-5341-9C9C-FCD055E6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Abra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Excel que le </a:t>
            </a:r>
            <a:r>
              <a:rPr lang="en-US" dirty="0" err="1"/>
              <a:t>envió</a:t>
            </a:r>
            <a:r>
              <a:rPr lang="en-US" dirty="0"/>
              <a:t> el instructor. </a:t>
            </a:r>
          </a:p>
          <a:p>
            <a:r>
              <a:rPr lang="en-US" dirty="0" err="1"/>
              <a:t>Repasaremos</a:t>
            </a:r>
            <a:r>
              <a:rPr lang="en-US" dirty="0"/>
              <a:t> </a:t>
            </a:r>
            <a:r>
              <a:rPr lang="en-US" dirty="0" err="1"/>
              <a:t>juntos</a:t>
            </a:r>
            <a:r>
              <a:rPr lang="en-US" dirty="0"/>
              <a:t> 1-2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Graficar</a:t>
            </a:r>
            <a:r>
              <a:rPr lang="en-US" dirty="0"/>
              <a:t> un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endParaRPr lang="en-US" dirty="0"/>
          </a:p>
          <a:p>
            <a:pPr lvl="1"/>
            <a:r>
              <a:rPr lang="en-US" dirty="0" err="1"/>
              <a:t>Añadir</a:t>
            </a:r>
            <a:r>
              <a:rPr lang="en-US" dirty="0"/>
              <a:t> una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tendencia</a:t>
            </a:r>
            <a:endParaRPr lang="en-US" dirty="0"/>
          </a:p>
          <a:p>
            <a:pPr lvl="1"/>
            <a:r>
              <a:rPr lang="en-US" dirty="0" err="1"/>
              <a:t>Añadir</a:t>
            </a:r>
            <a:r>
              <a:rPr lang="en-US" dirty="0"/>
              <a:t> el valor R2</a:t>
            </a:r>
          </a:p>
          <a:p>
            <a:r>
              <a:rPr lang="en-US" dirty="0"/>
              <a:t>A </a:t>
            </a:r>
            <a:r>
              <a:rPr lang="en-US" dirty="0" err="1"/>
              <a:t>continuación</a:t>
            </a:r>
            <a:r>
              <a:rPr lang="en-US" dirty="0"/>
              <a:t>, </a:t>
            </a:r>
            <a:r>
              <a:rPr lang="en-US" dirty="0" err="1"/>
              <a:t>creará</a:t>
            </a:r>
            <a:r>
              <a:rPr lang="en-US" dirty="0"/>
              <a:t> sus </a:t>
            </a:r>
            <a:r>
              <a:rPr lang="en-US" dirty="0" err="1"/>
              <a:t>propios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comparando</a:t>
            </a:r>
            <a:r>
              <a:rPr lang="en-US" dirty="0"/>
              <a:t> las </a:t>
            </a:r>
            <a:r>
              <a:rPr lang="en-US" dirty="0" err="1"/>
              <a:t>concentraciones</a:t>
            </a:r>
            <a:r>
              <a:rPr lang="en-US" dirty="0"/>
              <a:t> de </a:t>
            </a:r>
            <a:r>
              <a:rPr lang="en-US" dirty="0" err="1"/>
              <a:t>nitrato</a:t>
            </a:r>
            <a:r>
              <a:rPr lang="en-US" dirty="0"/>
              <a:t> y </a:t>
            </a:r>
            <a:r>
              <a:rPr lang="en-US" dirty="0" err="1"/>
              <a:t>fósforo</a:t>
            </a:r>
            <a:r>
              <a:rPr lang="en-US" dirty="0"/>
              <a:t> del </a:t>
            </a:r>
            <a:r>
              <a:rPr lang="en-US" dirty="0" err="1"/>
              <a:t>colorímetro</a:t>
            </a:r>
            <a:r>
              <a:rPr lang="en-US" dirty="0"/>
              <a:t> Hach (no </a:t>
            </a:r>
            <a:r>
              <a:rPr lang="en-US" dirty="0" err="1"/>
              <a:t>profesional</a:t>
            </a:r>
            <a:r>
              <a:rPr lang="en-US" dirty="0"/>
              <a:t>) y del </a:t>
            </a:r>
            <a:r>
              <a:rPr lang="en-US" dirty="0" err="1"/>
              <a:t>laboratorio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(</a:t>
            </a:r>
            <a:r>
              <a:rPr lang="en-US" dirty="0" err="1"/>
              <a:t>laboratorio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).</a:t>
            </a:r>
          </a:p>
          <a:p>
            <a:r>
              <a:rPr lang="en-US" dirty="0" err="1"/>
              <a:t>Crea</a:t>
            </a:r>
            <a:r>
              <a:rPr lang="en-US" dirty="0"/>
              <a:t> el </a:t>
            </a:r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hoja Excel,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responde</a:t>
            </a:r>
            <a:r>
              <a:rPr lang="en-US" dirty="0"/>
              <a:t> a las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asociadas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hoja de </a:t>
            </a:r>
            <a:r>
              <a:rPr lang="en-US" dirty="0" err="1"/>
              <a:t>trabajo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40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FB7C-04A5-C043-8E3E-15406568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</a:t>
            </a:r>
            <a:r>
              <a:rPr lang="en-US" b="1" dirty="0" err="1"/>
              <a:t>gráfica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D49F-28C7-2F49-BD76-89701550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hayas</a:t>
            </a:r>
            <a:r>
              <a:rPr lang="en-US" dirty="0"/>
              <a:t> </a:t>
            </a:r>
            <a:r>
              <a:rPr lang="en-US" dirty="0" err="1"/>
              <a:t>completado</a:t>
            </a:r>
            <a:r>
              <a:rPr lang="en-US" dirty="0"/>
              <a:t> los </a:t>
            </a:r>
            <a:r>
              <a:rPr lang="en-US" dirty="0" err="1"/>
              <a:t>gráficos</a:t>
            </a:r>
            <a:r>
              <a:rPr lang="en-US" dirty="0"/>
              <a:t> de la </a:t>
            </a:r>
            <a:r>
              <a:rPr lang="en-US" dirty="0" err="1"/>
              <a:t>Ficha</a:t>
            </a:r>
            <a:r>
              <a:rPr lang="en-US" dirty="0"/>
              <a:t> 3 (</a:t>
            </a:r>
            <a:r>
              <a:rPr lang="en-US" dirty="0" err="1"/>
              <a:t>Nitrato</a:t>
            </a:r>
            <a:r>
              <a:rPr lang="en-US" dirty="0"/>
              <a:t>) y de la </a:t>
            </a:r>
            <a:r>
              <a:rPr lang="en-US" dirty="0" err="1"/>
              <a:t>Ficha</a:t>
            </a:r>
            <a:r>
              <a:rPr lang="en-US" dirty="0"/>
              <a:t> 4 (</a:t>
            </a:r>
            <a:r>
              <a:rPr lang="en-US" dirty="0" err="1"/>
              <a:t>Fósforo</a:t>
            </a:r>
            <a:r>
              <a:rPr lang="en-US" dirty="0"/>
              <a:t>), no </a:t>
            </a:r>
            <a:r>
              <a:rPr lang="en-US" dirty="0" err="1"/>
              <a:t>olvides</a:t>
            </a:r>
            <a:r>
              <a:rPr lang="en-US" dirty="0"/>
              <a:t> responder a las </a:t>
            </a:r>
            <a:r>
              <a:rPr lang="en-US" dirty="0" err="1"/>
              <a:t>preguntas</a:t>
            </a:r>
            <a:r>
              <a:rPr lang="en-US" dirty="0"/>
              <a:t> finales de la hoja de </a:t>
            </a:r>
            <a:r>
              <a:rPr lang="en-US" dirty="0" err="1"/>
              <a:t>ejercicios</a:t>
            </a:r>
            <a:r>
              <a:rPr lang="en-US" dirty="0"/>
              <a:t> de la </a:t>
            </a:r>
            <a:r>
              <a:rPr lang="en-US" dirty="0" err="1"/>
              <a:t>lección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36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FB7C-04A5-C043-8E3E-15406568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Preguntas</a:t>
            </a:r>
            <a:r>
              <a:rPr lang="en-US" b="1" dirty="0"/>
              <a:t> finales para la </a:t>
            </a:r>
            <a:r>
              <a:rPr lang="en-US" b="1" dirty="0" err="1"/>
              <a:t>actividad</a:t>
            </a:r>
            <a:r>
              <a:rPr lang="en-US" b="1" dirty="0"/>
              <a:t> </a:t>
            </a:r>
            <a:r>
              <a:rPr lang="en-US" b="1" dirty="0" err="1"/>
              <a:t>gráfica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D49F-28C7-2F49-BD76-89701550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/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sus propias palabras, ¿cómo se compararon las mediciones del colorímetro Hach con las mediciones del laboratorio analítico para el nitrato? ¿Y para el fósforo?  </a:t>
            </a:r>
          </a:p>
          <a:p>
            <a:pPr indent="0">
              <a:buNone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/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usted fuera propietario de una fábrica de papel y el arroyo situado junto a su fábrica fuera sometido a pruebas de calidad del agua, ¿le gustaría que la EPA utilizara el colorímetro Hach o el laboratorio analítico para determinar la concentración de nutrientes? ¿Por qué?</a:t>
            </a:r>
          </a:p>
        </p:txBody>
      </p:sp>
    </p:spTree>
    <p:extLst>
      <p:ext uri="{BB962C8B-B14F-4D97-AF65-F5344CB8AC3E}">
        <p14:creationId xmlns:p14="http://schemas.microsoft.com/office/powerpoint/2010/main" val="8193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¿Qué son los laboratorios de análisis?</a:t>
            </a:r>
            <a:r>
              <a:rPr lang="es-AR" sz="4000" b="1" dirty="0">
                <a:effectLst/>
              </a:rPr>
              <a:t> 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3B0E-A9A7-5A47-BF8C-CBA0752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Los laboratorios analíticos ofrecen servicios profesionales de clasificación, ensayo y/o análisis de muestras químicas, materiales, biológicas, geológicas y medioambientales.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82E02D-086C-F641-9E91-561508A4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7" y="3429000"/>
            <a:ext cx="3652157" cy="243477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B2D59-5A24-994A-AE3B-80831FD37919}"/>
              </a:ext>
            </a:extLst>
          </p:cNvPr>
          <p:cNvSpPr txBox="1"/>
          <p:nvPr/>
        </p:nvSpPr>
        <p:spPr>
          <a:xfrm>
            <a:off x="3726441" y="5871150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Photo credit: </a:t>
            </a:r>
          </a:p>
          <a:p>
            <a:r>
              <a:rPr lang="en-US" sz="800" dirty="0"/>
              <a:t>Photographer Daniel </a:t>
            </a:r>
            <a:r>
              <a:rPr lang="en-US" sz="800" dirty="0" err="1"/>
              <a:t>SoneNational</a:t>
            </a:r>
            <a:r>
              <a:rPr lang="en-US" sz="800" dirty="0"/>
              <a:t> Cancer Institute, </a:t>
            </a:r>
          </a:p>
          <a:p>
            <a:r>
              <a:rPr lang="en-US" sz="800" dirty="0"/>
              <a:t>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62068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¿Cuáles son los distintos tipos de laboratorios de análisis?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2D150-9593-7044-8730-3BEC97E701B5}"/>
              </a:ext>
            </a:extLst>
          </p:cNvPr>
          <p:cNvSpPr/>
          <p:nvPr/>
        </p:nvSpPr>
        <p:spPr>
          <a:xfrm>
            <a:off x="9921378" y="6311900"/>
            <a:ext cx="2270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www.globalspec.com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235E9C-A920-7F43-B48D-984821C9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¿Cuáles son los distintos tipos de laboratorios de análisis?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3B0E-A9A7-5A47-BF8C-CBA0752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Bioanalítica (ensayos, descubrimiento de fármacos)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alimentos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bebidas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pruebas y análisis medioambientales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fallos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higiene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industrial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emisiones/pacidad de chimeneas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la calidad del agua Normas Pruebas/Certificación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toxicidad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reactividad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2D150-9593-7044-8730-3BEC97E701B5}"/>
              </a:ext>
            </a:extLst>
          </p:cNvPr>
          <p:cNvSpPr/>
          <p:nvPr/>
        </p:nvSpPr>
        <p:spPr>
          <a:xfrm>
            <a:off x="9921378" y="6311900"/>
            <a:ext cx="2270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www.globalspec.com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79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¿Cuáles son los distintos tipos de laboratorios de análisis?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3B0E-A9A7-5A47-BF8C-CBA0752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Bioanalítica (ensayos, descubrimiento de fármacos)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alimentos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bebidas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pruebas y análisis medioambientales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fallos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higiene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industrial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emisiones/pacidad de chimeneas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la calidad del agua Normas Pruebas/Certificación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toxicidad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reactividad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2D150-9593-7044-8730-3BEC97E701B5}"/>
              </a:ext>
            </a:extLst>
          </p:cNvPr>
          <p:cNvSpPr/>
          <p:nvPr/>
        </p:nvSpPr>
        <p:spPr>
          <a:xfrm>
            <a:off x="9921378" y="6311900"/>
            <a:ext cx="2270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www.globalspec.com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8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necesitamos laboratorios de análisis?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3B0E-A9A7-5A47-BF8C-CBA0752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0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necesitamos laboratorios de análisis?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3B0E-A9A7-5A47-BF8C-CBA0752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Muchas personas, científicos y empresas necesitan mediciones </a:t>
            </a:r>
            <a:r>
              <a:rPr lang="es-AR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precisas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sustancias para garantizar que las muestras (alimentos, medicamentos, agua, medio ambiente, etc.) cumplen determinadas normas.</a:t>
            </a:r>
          </a:p>
        </p:txBody>
      </p:sp>
    </p:spTree>
    <p:extLst>
      <p:ext uri="{BB962C8B-B14F-4D97-AF65-F5344CB8AC3E}">
        <p14:creationId xmlns:p14="http://schemas.microsoft.com/office/powerpoint/2010/main" val="41691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necesitamos laboratorios de análisis?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3B0E-A9A7-5A47-BF8C-CBA0752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Exactitud: grado de aproximación de las mediciones a </a:t>
            </a:r>
            <a:r>
              <a:rPr lang="es-AR" sz="3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realidad</a:t>
            </a:r>
            <a:endParaRPr lang="es-AR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Precisión: grado de aproximación </a:t>
            </a:r>
            <a:r>
              <a:rPr lang="es-AR" sz="3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entre</a:t>
            </a: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las mediciones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52F4E0-262F-344F-85E2-E035998E0A03}"/>
              </a:ext>
            </a:extLst>
          </p:cNvPr>
          <p:cNvGrpSpPr/>
          <p:nvPr/>
        </p:nvGrpSpPr>
        <p:grpSpPr>
          <a:xfrm>
            <a:off x="846771" y="3485488"/>
            <a:ext cx="2121551" cy="2089375"/>
            <a:chOff x="1277251" y="3467134"/>
            <a:chExt cx="2121551" cy="20893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9D7341-F997-7E4A-BE1A-BF22A53DCE47}"/>
                </a:ext>
              </a:extLst>
            </p:cNvPr>
            <p:cNvGrpSpPr/>
            <p:nvPr/>
          </p:nvGrpSpPr>
          <p:grpSpPr>
            <a:xfrm>
              <a:off x="1277251" y="3467134"/>
              <a:ext cx="2121551" cy="2089375"/>
              <a:chOff x="1277257" y="3468915"/>
              <a:chExt cx="2121551" cy="208937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1A28C3-70C9-0B4A-9538-FD884D98AAEA}"/>
                  </a:ext>
                </a:extLst>
              </p:cNvPr>
              <p:cNvSpPr/>
              <p:nvPr/>
            </p:nvSpPr>
            <p:spPr>
              <a:xfrm>
                <a:off x="1277257" y="3468915"/>
                <a:ext cx="2121551" cy="208937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CE5A7C0-C02E-7E41-9534-63067B95245C}"/>
                  </a:ext>
                </a:extLst>
              </p:cNvPr>
              <p:cNvSpPr/>
              <p:nvPr/>
            </p:nvSpPr>
            <p:spPr>
              <a:xfrm>
                <a:off x="1466041" y="3654836"/>
                <a:ext cx="1743981" cy="17175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E8D287-86EB-AE4F-8083-AC2C29026F6E}"/>
                  </a:ext>
                </a:extLst>
              </p:cNvPr>
              <p:cNvSpPr/>
              <p:nvPr/>
            </p:nvSpPr>
            <p:spPr>
              <a:xfrm>
                <a:off x="1587024" y="3773984"/>
                <a:ext cx="1502013" cy="14792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D836303-6678-BB4D-8DAB-81C3086DA467}"/>
                  </a:ext>
                </a:extLst>
              </p:cNvPr>
              <p:cNvSpPr/>
              <p:nvPr/>
            </p:nvSpPr>
            <p:spPr>
              <a:xfrm>
                <a:off x="1771023" y="3955977"/>
                <a:ext cx="1151065" cy="1133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0FA8397-09CC-6C49-8496-114789513360}"/>
                  </a:ext>
                </a:extLst>
              </p:cNvPr>
              <p:cNvSpPr/>
              <p:nvPr/>
            </p:nvSpPr>
            <p:spPr>
              <a:xfrm>
                <a:off x="1911583" y="4085225"/>
                <a:ext cx="869944" cy="8567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06B403-AC85-E244-AB00-4DE9B03AC1DE}"/>
                </a:ext>
              </a:extLst>
            </p:cNvPr>
            <p:cNvSpPr/>
            <p:nvPr/>
          </p:nvSpPr>
          <p:spPr>
            <a:xfrm>
              <a:off x="2101487" y="4265507"/>
              <a:ext cx="500210" cy="492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251EC5-E826-3A4B-8FB5-7063AFFD7F8F}"/>
                </a:ext>
              </a:extLst>
            </p:cNvPr>
            <p:cNvSpPr/>
            <p:nvPr/>
          </p:nvSpPr>
          <p:spPr>
            <a:xfrm>
              <a:off x="2205117" y="4381712"/>
              <a:ext cx="282864" cy="2785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6AF827-31F5-3841-833F-D463BDC41FD4}"/>
              </a:ext>
            </a:extLst>
          </p:cNvPr>
          <p:cNvGrpSpPr/>
          <p:nvPr/>
        </p:nvGrpSpPr>
        <p:grpSpPr>
          <a:xfrm>
            <a:off x="3412348" y="3451965"/>
            <a:ext cx="2121551" cy="2089375"/>
            <a:chOff x="1277251" y="3467134"/>
            <a:chExt cx="2121551" cy="208937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B80FCB0-43BC-6642-9E26-30E9351EBAC8}"/>
                </a:ext>
              </a:extLst>
            </p:cNvPr>
            <p:cNvGrpSpPr/>
            <p:nvPr/>
          </p:nvGrpSpPr>
          <p:grpSpPr>
            <a:xfrm>
              <a:off x="1277251" y="3467134"/>
              <a:ext cx="2121551" cy="2089375"/>
              <a:chOff x="1277257" y="3468915"/>
              <a:chExt cx="2121551" cy="208937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7A89CB-0100-F245-80F8-461404AA7074}"/>
                  </a:ext>
                </a:extLst>
              </p:cNvPr>
              <p:cNvSpPr/>
              <p:nvPr/>
            </p:nvSpPr>
            <p:spPr>
              <a:xfrm>
                <a:off x="1277257" y="3468915"/>
                <a:ext cx="2121551" cy="208937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E02FF6-BE0C-FF4B-BFF2-9789380F0B9F}"/>
                  </a:ext>
                </a:extLst>
              </p:cNvPr>
              <p:cNvSpPr/>
              <p:nvPr/>
            </p:nvSpPr>
            <p:spPr>
              <a:xfrm>
                <a:off x="1466041" y="3654836"/>
                <a:ext cx="1743981" cy="17175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AA9EC12-793A-ED47-9AAA-117CFABF06FD}"/>
                  </a:ext>
                </a:extLst>
              </p:cNvPr>
              <p:cNvSpPr/>
              <p:nvPr/>
            </p:nvSpPr>
            <p:spPr>
              <a:xfrm>
                <a:off x="1587024" y="3773984"/>
                <a:ext cx="1502013" cy="14792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872143-F149-ED44-9762-D1AFFC5DC4C7}"/>
                  </a:ext>
                </a:extLst>
              </p:cNvPr>
              <p:cNvSpPr/>
              <p:nvPr/>
            </p:nvSpPr>
            <p:spPr>
              <a:xfrm>
                <a:off x="1771023" y="3955977"/>
                <a:ext cx="1151065" cy="1133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B949E2-7E82-9A48-BA9D-9E845C42B252}"/>
                  </a:ext>
                </a:extLst>
              </p:cNvPr>
              <p:cNvSpPr/>
              <p:nvPr/>
            </p:nvSpPr>
            <p:spPr>
              <a:xfrm>
                <a:off x="1911583" y="4085225"/>
                <a:ext cx="869944" cy="8567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F1F32C-641B-E044-9413-306939CA8174}"/>
                </a:ext>
              </a:extLst>
            </p:cNvPr>
            <p:cNvSpPr/>
            <p:nvPr/>
          </p:nvSpPr>
          <p:spPr>
            <a:xfrm>
              <a:off x="2101487" y="4265507"/>
              <a:ext cx="500210" cy="492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5EF916-B3B0-1F4A-96BF-C3652D53523F}"/>
                </a:ext>
              </a:extLst>
            </p:cNvPr>
            <p:cNvSpPr/>
            <p:nvPr/>
          </p:nvSpPr>
          <p:spPr>
            <a:xfrm>
              <a:off x="2205117" y="4381712"/>
              <a:ext cx="282864" cy="2785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C9C78C-E438-9C45-825A-01A9D80BEE7F}"/>
              </a:ext>
            </a:extLst>
          </p:cNvPr>
          <p:cNvGrpSpPr/>
          <p:nvPr/>
        </p:nvGrpSpPr>
        <p:grpSpPr>
          <a:xfrm>
            <a:off x="6136451" y="3451961"/>
            <a:ext cx="2121551" cy="2089375"/>
            <a:chOff x="1277251" y="3467134"/>
            <a:chExt cx="2121551" cy="20893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089E15-247B-C847-B7D7-8524B8E4C200}"/>
                </a:ext>
              </a:extLst>
            </p:cNvPr>
            <p:cNvGrpSpPr/>
            <p:nvPr/>
          </p:nvGrpSpPr>
          <p:grpSpPr>
            <a:xfrm>
              <a:off x="1277251" y="3467134"/>
              <a:ext cx="2121551" cy="2089375"/>
              <a:chOff x="1277257" y="3468915"/>
              <a:chExt cx="2121551" cy="208937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77400F1-C53E-494F-B1BE-33DCEFB5C783}"/>
                  </a:ext>
                </a:extLst>
              </p:cNvPr>
              <p:cNvSpPr/>
              <p:nvPr/>
            </p:nvSpPr>
            <p:spPr>
              <a:xfrm>
                <a:off x="1277257" y="3468915"/>
                <a:ext cx="2121551" cy="208937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2E19F21-35F8-8D45-93EF-72366374704F}"/>
                  </a:ext>
                </a:extLst>
              </p:cNvPr>
              <p:cNvSpPr/>
              <p:nvPr/>
            </p:nvSpPr>
            <p:spPr>
              <a:xfrm>
                <a:off x="1466041" y="3654836"/>
                <a:ext cx="1743981" cy="17175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5231D21-597A-7047-9206-481A27CDB6EC}"/>
                  </a:ext>
                </a:extLst>
              </p:cNvPr>
              <p:cNvSpPr/>
              <p:nvPr/>
            </p:nvSpPr>
            <p:spPr>
              <a:xfrm>
                <a:off x="1587024" y="3773984"/>
                <a:ext cx="1502013" cy="14792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E153174-E846-904B-B7D6-511772D5AFF9}"/>
                  </a:ext>
                </a:extLst>
              </p:cNvPr>
              <p:cNvSpPr/>
              <p:nvPr/>
            </p:nvSpPr>
            <p:spPr>
              <a:xfrm>
                <a:off x="1771023" y="3955977"/>
                <a:ext cx="1151065" cy="1133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FADE5D5-A59A-5C4C-91A1-4E29FCBB5C57}"/>
                  </a:ext>
                </a:extLst>
              </p:cNvPr>
              <p:cNvSpPr/>
              <p:nvPr/>
            </p:nvSpPr>
            <p:spPr>
              <a:xfrm>
                <a:off x="1911583" y="4085225"/>
                <a:ext cx="869944" cy="8567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5188FB-EA81-024A-B9BD-52D91BB01A8E}"/>
                </a:ext>
              </a:extLst>
            </p:cNvPr>
            <p:cNvSpPr/>
            <p:nvPr/>
          </p:nvSpPr>
          <p:spPr>
            <a:xfrm>
              <a:off x="2101487" y="4265507"/>
              <a:ext cx="500210" cy="492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31711A2-F4FA-FF4D-8803-DC261A390B9B}"/>
                </a:ext>
              </a:extLst>
            </p:cNvPr>
            <p:cNvSpPr/>
            <p:nvPr/>
          </p:nvSpPr>
          <p:spPr>
            <a:xfrm>
              <a:off x="2205117" y="4381712"/>
              <a:ext cx="282864" cy="2785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A122B6-28DA-BA43-9908-FBF017C0C15E}"/>
              </a:ext>
            </a:extLst>
          </p:cNvPr>
          <p:cNvGrpSpPr/>
          <p:nvPr/>
        </p:nvGrpSpPr>
        <p:grpSpPr>
          <a:xfrm>
            <a:off x="8760057" y="3451957"/>
            <a:ext cx="2121551" cy="2089375"/>
            <a:chOff x="1277251" y="3467134"/>
            <a:chExt cx="2121551" cy="208937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589754-E40E-2045-8F8D-236D3FC140C4}"/>
                </a:ext>
              </a:extLst>
            </p:cNvPr>
            <p:cNvGrpSpPr/>
            <p:nvPr/>
          </p:nvGrpSpPr>
          <p:grpSpPr>
            <a:xfrm>
              <a:off x="1277251" y="3467134"/>
              <a:ext cx="2121551" cy="2089375"/>
              <a:chOff x="1277257" y="3468915"/>
              <a:chExt cx="2121551" cy="208937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92D6EB-603E-0348-84BC-C86584B574B6}"/>
                  </a:ext>
                </a:extLst>
              </p:cNvPr>
              <p:cNvSpPr/>
              <p:nvPr/>
            </p:nvSpPr>
            <p:spPr>
              <a:xfrm>
                <a:off x="1277257" y="3468915"/>
                <a:ext cx="2121551" cy="208937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AE110F3-0517-004B-97BB-DE246B53AB9D}"/>
                  </a:ext>
                </a:extLst>
              </p:cNvPr>
              <p:cNvSpPr/>
              <p:nvPr/>
            </p:nvSpPr>
            <p:spPr>
              <a:xfrm>
                <a:off x="1466041" y="3654836"/>
                <a:ext cx="1743981" cy="17175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552531-FBC4-324C-BD6D-6978FBC65ACF}"/>
                  </a:ext>
                </a:extLst>
              </p:cNvPr>
              <p:cNvSpPr/>
              <p:nvPr/>
            </p:nvSpPr>
            <p:spPr>
              <a:xfrm>
                <a:off x="1587024" y="3773984"/>
                <a:ext cx="1502013" cy="14792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917987-5C41-4645-9260-799D0DF5DD43}"/>
                  </a:ext>
                </a:extLst>
              </p:cNvPr>
              <p:cNvSpPr/>
              <p:nvPr/>
            </p:nvSpPr>
            <p:spPr>
              <a:xfrm>
                <a:off x="1771023" y="3955977"/>
                <a:ext cx="1151065" cy="1133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2589703-1363-AC41-959F-970D60C8223C}"/>
                  </a:ext>
                </a:extLst>
              </p:cNvPr>
              <p:cNvSpPr/>
              <p:nvPr/>
            </p:nvSpPr>
            <p:spPr>
              <a:xfrm>
                <a:off x="1911583" y="4085225"/>
                <a:ext cx="869944" cy="8567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AC5DEE0-A87D-8449-A4E7-37742D2575FB}"/>
                </a:ext>
              </a:extLst>
            </p:cNvPr>
            <p:cNvSpPr/>
            <p:nvPr/>
          </p:nvSpPr>
          <p:spPr>
            <a:xfrm>
              <a:off x="2101487" y="4265507"/>
              <a:ext cx="500210" cy="492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5CC04E7-C0B6-D243-82A4-B6A35C46A4F7}"/>
                </a:ext>
              </a:extLst>
            </p:cNvPr>
            <p:cNvSpPr/>
            <p:nvPr/>
          </p:nvSpPr>
          <p:spPr>
            <a:xfrm>
              <a:off x="2205117" y="4381712"/>
              <a:ext cx="282864" cy="2785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Multiply 56">
            <a:extLst>
              <a:ext uri="{FF2B5EF4-FFF2-40B4-BE49-F238E27FC236}">
                <a16:creationId xmlns:a16="http://schemas.microsoft.com/office/drawing/2014/main" id="{40130DFB-234F-084C-9DB4-E285E7EB14BC}"/>
              </a:ext>
            </a:extLst>
          </p:cNvPr>
          <p:cNvSpPr/>
          <p:nvPr/>
        </p:nvSpPr>
        <p:spPr>
          <a:xfrm>
            <a:off x="1689162" y="4366535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7B8F2BBB-A4ED-594F-8223-06810A205B7F}"/>
              </a:ext>
            </a:extLst>
          </p:cNvPr>
          <p:cNvSpPr/>
          <p:nvPr/>
        </p:nvSpPr>
        <p:spPr>
          <a:xfrm>
            <a:off x="1809809" y="4242184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>
            <a:extLst>
              <a:ext uri="{FF2B5EF4-FFF2-40B4-BE49-F238E27FC236}">
                <a16:creationId xmlns:a16="http://schemas.microsoft.com/office/drawing/2014/main" id="{FE45D949-6B84-3544-98BF-0A141DDAD567}"/>
              </a:ext>
            </a:extLst>
          </p:cNvPr>
          <p:cNvSpPr/>
          <p:nvPr/>
        </p:nvSpPr>
        <p:spPr>
          <a:xfrm>
            <a:off x="1821255" y="4479865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>
            <a:extLst>
              <a:ext uri="{FF2B5EF4-FFF2-40B4-BE49-F238E27FC236}">
                <a16:creationId xmlns:a16="http://schemas.microsoft.com/office/drawing/2014/main" id="{C2204E0D-1648-8647-84E5-1493627FB1EB}"/>
              </a:ext>
            </a:extLst>
          </p:cNvPr>
          <p:cNvSpPr/>
          <p:nvPr/>
        </p:nvSpPr>
        <p:spPr>
          <a:xfrm>
            <a:off x="1940107" y="4407021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83096105-654F-1943-B259-C2849176C4B4}"/>
              </a:ext>
            </a:extLst>
          </p:cNvPr>
          <p:cNvSpPr/>
          <p:nvPr/>
        </p:nvSpPr>
        <p:spPr>
          <a:xfrm>
            <a:off x="4284523" y="4033971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56378AA1-9E97-E44F-9C69-8F5DEF6986AE}"/>
              </a:ext>
            </a:extLst>
          </p:cNvPr>
          <p:cNvSpPr/>
          <p:nvPr/>
        </p:nvSpPr>
        <p:spPr>
          <a:xfrm>
            <a:off x="1815464" y="4333216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4B7C8142-164E-9A4F-BE1B-E570CDE47A61}"/>
              </a:ext>
            </a:extLst>
          </p:cNvPr>
          <p:cNvSpPr/>
          <p:nvPr/>
        </p:nvSpPr>
        <p:spPr>
          <a:xfrm>
            <a:off x="4524114" y="4047017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987DD139-8D8A-DB47-91CA-7F25321AD6FA}"/>
              </a:ext>
            </a:extLst>
          </p:cNvPr>
          <p:cNvSpPr/>
          <p:nvPr/>
        </p:nvSpPr>
        <p:spPr>
          <a:xfrm>
            <a:off x="4228912" y="4271652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B934C70D-EFDC-EB4E-A6D7-FF8BF1DE41A0}"/>
              </a:ext>
            </a:extLst>
          </p:cNvPr>
          <p:cNvSpPr/>
          <p:nvPr/>
        </p:nvSpPr>
        <p:spPr>
          <a:xfrm>
            <a:off x="4396666" y="4303510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>
            <a:extLst>
              <a:ext uri="{FF2B5EF4-FFF2-40B4-BE49-F238E27FC236}">
                <a16:creationId xmlns:a16="http://schemas.microsoft.com/office/drawing/2014/main" id="{7678FE3E-EE8F-7448-8AD3-BA0253D7C453}"/>
              </a:ext>
            </a:extLst>
          </p:cNvPr>
          <p:cNvSpPr/>
          <p:nvPr/>
        </p:nvSpPr>
        <p:spPr>
          <a:xfrm>
            <a:off x="4411150" y="4520109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8964674C-F413-A444-88E6-52A13F63D093}"/>
              </a:ext>
            </a:extLst>
          </p:cNvPr>
          <p:cNvSpPr/>
          <p:nvPr/>
        </p:nvSpPr>
        <p:spPr>
          <a:xfrm>
            <a:off x="7212723" y="3533189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>
            <a:extLst>
              <a:ext uri="{FF2B5EF4-FFF2-40B4-BE49-F238E27FC236}">
                <a16:creationId xmlns:a16="http://schemas.microsoft.com/office/drawing/2014/main" id="{CC5883EA-DDFE-CF49-B2D1-4325554482F6}"/>
              </a:ext>
            </a:extLst>
          </p:cNvPr>
          <p:cNvSpPr/>
          <p:nvPr/>
        </p:nvSpPr>
        <p:spPr>
          <a:xfrm>
            <a:off x="4641985" y="4407021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>
            <a:extLst>
              <a:ext uri="{FF2B5EF4-FFF2-40B4-BE49-F238E27FC236}">
                <a16:creationId xmlns:a16="http://schemas.microsoft.com/office/drawing/2014/main" id="{323F0ED4-735F-F14D-A13A-A586A16AF588}"/>
              </a:ext>
            </a:extLst>
          </p:cNvPr>
          <p:cNvSpPr/>
          <p:nvPr/>
        </p:nvSpPr>
        <p:spPr>
          <a:xfrm>
            <a:off x="7307116" y="3575978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82C9B036-657F-044A-9409-918500D156B1}"/>
              </a:ext>
            </a:extLst>
          </p:cNvPr>
          <p:cNvSpPr/>
          <p:nvPr/>
        </p:nvSpPr>
        <p:spPr>
          <a:xfrm>
            <a:off x="7326857" y="3642955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7AE47172-997A-FB47-911F-27B73C782F55}"/>
              </a:ext>
            </a:extLst>
          </p:cNvPr>
          <p:cNvSpPr/>
          <p:nvPr/>
        </p:nvSpPr>
        <p:spPr>
          <a:xfrm>
            <a:off x="7118330" y="3621693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17D5A726-2F1F-AA4F-B7E1-B8C146211FC9}"/>
              </a:ext>
            </a:extLst>
          </p:cNvPr>
          <p:cNvSpPr/>
          <p:nvPr/>
        </p:nvSpPr>
        <p:spPr>
          <a:xfrm>
            <a:off x="7255465" y="3707996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>
            <a:extLst>
              <a:ext uri="{FF2B5EF4-FFF2-40B4-BE49-F238E27FC236}">
                <a16:creationId xmlns:a16="http://schemas.microsoft.com/office/drawing/2014/main" id="{0D38F654-5021-034E-B575-CB42AA9E0F9E}"/>
              </a:ext>
            </a:extLst>
          </p:cNvPr>
          <p:cNvSpPr/>
          <p:nvPr/>
        </p:nvSpPr>
        <p:spPr>
          <a:xfrm>
            <a:off x="9750025" y="3567383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>
            <a:extLst>
              <a:ext uri="{FF2B5EF4-FFF2-40B4-BE49-F238E27FC236}">
                <a16:creationId xmlns:a16="http://schemas.microsoft.com/office/drawing/2014/main" id="{D744C4D6-8FA3-3B46-AE14-3109D8A99435}"/>
              </a:ext>
            </a:extLst>
          </p:cNvPr>
          <p:cNvSpPr/>
          <p:nvPr/>
        </p:nvSpPr>
        <p:spPr>
          <a:xfrm>
            <a:off x="10109279" y="3508045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>
            <a:extLst>
              <a:ext uri="{FF2B5EF4-FFF2-40B4-BE49-F238E27FC236}">
                <a16:creationId xmlns:a16="http://schemas.microsoft.com/office/drawing/2014/main" id="{B2CE1774-3CBC-3444-AF65-0FBF269AC9BC}"/>
              </a:ext>
            </a:extLst>
          </p:cNvPr>
          <p:cNvSpPr/>
          <p:nvPr/>
        </p:nvSpPr>
        <p:spPr>
          <a:xfrm>
            <a:off x="9642374" y="3819869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>
            <a:extLst>
              <a:ext uri="{FF2B5EF4-FFF2-40B4-BE49-F238E27FC236}">
                <a16:creationId xmlns:a16="http://schemas.microsoft.com/office/drawing/2014/main" id="{DEEBA383-031F-1548-950B-0E73E8EF32B3}"/>
              </a:ext>
            </a:extLst>
          </p:cNvPr>
          <p:cNvSpPr/>
          <p:nvPr/>
        </p:nvSpPr>
        <p:spPr>
          <a:xfrm>
            <a:off x="10399871" y="4041097"/>
            <a:ext cx="224287" cy="29329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B4A3B07-B40D-814F-8450-112F90B2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29" y="3828134"/>
            <a:ext cx="190500" cy="2032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B6AFF03-21FC-414F-9A9D-3900CE0D94B4}"/>
              </a:ext>
            </a:extLst>
          </p:cNvPr>
          <p:cNvSpPr txBox="1"/>
          <p:nvPr/>
        </p:nvSpPr>
        <p:spPr>
          <a:xfrm>
            <a:off x="614580" y="5616067"/>
            <a:ext cx="25859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Alta </a:t>
            </a:r>
            <a:r>
              <a:rPr lang="en-US" sz="2200" b="1" dirty="0" err="1"/>
              <a:t>exactitud</a:t>
            </a:r>
            <a:endParaRPr lang="en-US" sz="2200" b="1" dirty="0"/>
          </a:p>
          <a:p>
            <a:pPr algn="ctr"/>
            <a:r>
              <a:rPr lang="en-US" sz="2200" b="1" dirty="0"/>
              <a:t>Alta </a:t>
            </a:r>
            <a:r>
              <a:rPr lang="en-US" sz="2200" b="1" dirty="0" err="1"/>
              <a:t>precisión</a:t>
            </a:r>
            <a:endParaRPr lang="en-US" sz="2200" b="1" dirty="0"/>
          </a:p>
          <a:p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C33C3-50F9-F449-AA12-0E5A3764E380}"/>
              </a:ext>
            </a:extLst>
          </p:cNvPr>
          <p:cNvSpPr txBox="1"/>
          <p:nvPr/>
        </p:nvSpPr>
        <p:spPr>
          <a:xfrm>
            <a:off x="8605458" y="5597028"/>
            <a:ext cx="25859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Baja </a:t>
            </a:r>
            <a:r>
              <a:rPr lang="en-US" sz="2200" b="1" dirty="0" err="1"/>
              <a:t>exactitud</a:t>
            </a:r>
            <a:endParaRPr lang="en-US" sz="2200" b="1" dirty="0"/>
          </a:p>
          <a:p>
            <a:pPr algn="ctr"/>
            <a:r>
              <a:rPr lang="en-US" sz="2200" b="1" dirty="0"/>
              <a:t>Baja </a:t>
            </a:r>
            <a:r>
              <a:rPr lang="en-US" sz="2200" b="1" dirty="0" err="1"/>
              <a:t>precisión</a:t>
            </a:r>
            <a:endParaRPr lang="en-US" sz="2200" b="1" dirty="0"/>
          </a:p>
          <a:p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1F2C78-BBE2-8D4B-88D2-FE31717A0591}"/>
              </a:ext>
            </a:extLst>
          </p:cNvPr>
          <p:cNvSpPr txBox="1"/>
          <p:nvPr/>
        </p:nvSpPr>
        <p:spPr>
          <a:xfrm>
            <a:off x="5984190" y="5611450"/>
            <a:ext cx="25859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Baja </a:t>
            </a:r>
            <a:r>
              <a:rPr lang="en-US" sz="2200" b="1" dirty="0" err="1"/>
              <a:t>exactitud</a:t>
            </a:r>
            <a:endParaRPr lang="en-US" sz="2200" b="1" dirty="0"/>
          </a:p>
          <a:p>
            <a:pPr algn="ctr"/>
            <a:r>
              <a:rPr lang="en-US" sz="2200" b="1" dirty="0"/>
              <a:t>Alta </a:t>
            </a:r>
            <a:r>
              <a:rPr lang="en-US" sz="2200" b="1" dirty="0" err="1"/>
              <a:t>precisión</a:t>
            </a:r>
            <a:endParaRPr lang="en-US" sz="2200" b="1" dirty="0"/>
          </a:p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67A8D4-3B88-474A-BA2C-03EF533BF810}"/>
              </a:ext>
            </a:extLst>
          </p:cNvPr>
          <p:cNvSpPr txBox="1"/>
          <p:nvPr/>
        </p:nvSpPr>
        <p:spPr>
          <a:xfrm>
            <a:off x="3125401" y="5624173"/>
            <a:ext cx="25859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Alta </a:t>
            </a:r>
            <a:r>
              <a:rPr lang="en-US" sz="2200" b="1" dirty="0" err="1"/>
              <a:t>exactitud</a:t>
            </a:r>
            <a:endParaRPr lang="en-US" sz="2200" b="1" dirty="0"/>
          </a:p>
          <a:p>
            <a:pPr algn="ctr"/>
            <a:r>
              <a:rPr lang="en-US" sz="2200" b="1" dirty="0"/>
              <a:t>Baja </a:t>
            </a:r>
            <a:r>
              <a:rPr lang="en-US" sz="2200" b="1" dirty="0" err="1"/>
              <a:t>precisión</a:t>
            </a:r>
            <a:endParaRPr lang="en-US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6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 err="1"/>
              <a:t>Conozcamos</a:t>
            </a:r>
            <a:r>
              <a:rPr lang="en-US" sz="3000" dirty="0"/>
              <a:t> la Ley de </a:t>
            </a:r>
            <a:r>
              <a:rPr lang="en-US" sz="3000" dirty="0" err="1"/>
              <a:t>Aguas</a:t>
            </a:r>
            <a:r>
              <a:rPr lang="en-US" sz="3000" dirty="0"/>
              <a:t> </a:t>
            </a:r>
            <a:r>
              <a:rPr lang="en-US" sz="3000" dirty="0" err="1"/>
              <a:t>Limpias</a:t>
            </a:r>
            <a:r>
              <a:rPr lang="en-US" sz="3000" dirty="0"/>
              <a:t> y las TMDL </a:t>
            </a:r>
            <a:r>
              <a:rPr lang="en-US" sz="3000" dirty="0" err="1"/>
              <a:t>viendo</a:t>
            </a:r>
            <a:r>
              <a:rPr lang="en-US" sz="3000" dirty="0"/>
              <a:t> </a:t>
            </a:r>
            <a:r>
              <a:rPr lang="en-US" sz="3000" dirty="0" err="1"/>
              <a:t>este</a:t>
            </a:r>
            <a:r>
              <a:rPr lang="en-US" sz="3000" dirty="0"/>
              <a:t> </a:t>
            </a:r>
            <a:r>
              <a:rPr lang="en-US" sz="3000" dirty="0" err="1"/>
              <a:t>vídeo</a:t>
            </a:r>
            <a:r>
              <a:rPr lang="en-US" sz="3000" dirty="0"/>
              <a:t> :</a:t>
            </a:r>
          </a:p>
          <a:p>
            <a:endParaRPr lang="en-US" sz="3000" dirty="0"/>
          </a:p>
          <a:p>
            <a:r>
              <a:rPr lang="en-US" u="sng" dirty="0">
                <a:hlinkClick r:id="rId2"/>
              </a:rPr>
              <a:t>https://lawshelf.com/shortvideoscontentview/the-clean-water-act/</a:t>
            </a:r>
            <a:endParaRPr lang="en-US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Vídeo - Ley de Aguas Limpias y TMDL</a:t>
            </a:r>
            <a:r>
              <a:rPr lang="es-AR" sz="4400" b="1" u="none" dirty="0">
                <a:effectLst/>
              </a:rPr>
              <a:t> </a:t>
            </a:r>
            <a:endParaRPr lang="en-US" sz="4400" b="1" i="0" u="none" dirty="0"/>
          </a:p>
        </p:txBody>
      </p:sp>
    </p:spTree>
    <p:extLst>
      <p:ext uri="{BB962C8B-B14F-4D97-AF65-F5344CB8AC3E}">
        <p14:creationId xmlns:p14="http://schemas.microsoft.com/office/powerpoint/2010/main" val="114185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2EC-AECB-454B-A585-6276F5F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necesitamos laboratorios de análisis?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3B0E-A9A7-5A47-BF8C-CBA0752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Muchas personas, científicos y empresas necesitan mediciones </a:t>
            </a:r>
            <a:r>
              <a:rPr lang="es-AR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precisas </a:t>
            </a: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sustancias para garantizar que las muestras (alimentos, medicamentos, agua, medio ambiente, etc.) cumplen determinadas normas.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equipos de análisis suelen ser muy caros. A veces, tiene sentido que los científicos "envíen" las muestras a un laboratorio, en lugar de intentar realizar los análisis por su cuenta. </a:t>
            </a:r>
          </a:p>
        </p:txBody>
      </p:sp>
    </p:spTree>
    <p:extLst>
      <p:ext uri="{BB962C8B-B14F-4D97-AF65-F5344CB8AC3E}">
        <p14:creationId xmlns:p14="http://schemas.microsoft.com/office/powerpoint/2010/main" val="66378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2920545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Visita</a:t>
            </a:r>
            <a:r>
              <a:rPr lang="en-US" b="1" dirty="0"/>
              <a:t> al </a:t>
            </a:r>
            <a:r>
              <a:rPr lang="en-US" b="1" dirty="0" err="1"/>
              <a:t>laboratorio</a:t>
            </a:r>
            <a:r>
              <a:rPr lang="en-US" b="1" dirty="0"/>
              <a:t> </a:t>
            </a:r>
            <a:r>
              <a:rPr lang="en-US" b="1" dirty="0" err="1"/>
              <a:t>analítico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1059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clausura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107526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 </a:t>
            </a:r>
            <a:r>
              <a:rPr lang="en-US" sz="3000" dirty="0" err="1"/>
              <a:t>pregunta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la hoja de </a:t>
            </a:r>
            <a:r>
              <a:rPr lang="en-US" sz="3000" dirty="0" err="1"/>
              <a:t>ejercicios</a:t>
            </a:r>
            <a:r>
              <a:rPr lang="en-US" sz="3000" dirty="0"/>
              <a:t> de la </a:t>
            </a:r>
            <a:r>
              <a:rPr lang="en-US" sz="3000" dirty="0" err="1"/>
              <a:t>lección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073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clausura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/>
              <a:t> </a:t>
            </a:r>
          </a:p>
          <a:p>
            <a:pPr marL="457200"/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Pregunta 1: En sus propias palabras, ¿por qué es importante realizar mediciones precisas de la contaminación del agua (como las concentraciones de nutrientes)?</a:t>
            </a:r>
          </a:p>
        </p:txBody>
      </p:sp>
    </p:spTree>
    <p:extLst>
      <p:ext uri="{BB962C8B-B14F-4D97-AF65-F5344CB8AC3E}">
        <p14:creationId xmlns:p14="http://schemas.microsoft.com/office/powerpoint/2010/main" val="20033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 err="1"/>
              <a:t>Ahora</a:t>
            </a:r>
            <a:r>
              <a:rPr lang="en-US" sz="3000" dirty="0"/>
              <a:t>, </a:t>
            </a:r>
            <a:r>
              <a:rPr lang="en-US" sz="3000" dirty="0" err="1"/>
              <a:t>trabaja</a:t>
            </a:r>
            <a:r>
              <a:rPr lang="en-US" sz="3000" dirty="0"/>
              <a:t> con un </a:t>
            </a:r>
            <a:r>
              <a:rPr lang="en-US" sz="3000" dirty="0" err="1"/>
              <a:t>compañero</a:t>
            </a:r>
            <a:r>
              <a:rPr lang="en-US" sz="3000" dirty="0"/>
              <a:t> para responder a las </a:t>
            </a:r>
            <a:r>
              <a:rPr lang="en-US" sz="3000" dirty="0" err="1"/>
              <a:t>preguntas</a:t>
            </a:r>
            <a:r>
              <a:rPr lang="en-US" sz="3000" dirty="0"/>
              <a:t> del </a:t>
            </a:r>
            <a:r>
              <a:rPr lang="en-US" sz="3000" dirty="0" err="1"/>
              <a:t>vídeo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tu</a:t>
            </a:r>
            <a:r>
              <a:rPr lang="en-US" sz="3000" dirty="0"/>
              <a:t> hoja de </a:t>
            </a:r>
            <a:r>
              <a:rPr lang="en-US" sz="3000" dirty="0" err="1"/>
              <a:t>ejercicios</a:t>
            </a:r>
            <a:r>
              <a:rPr lang="en-US" sz="3000" dirty="0"/>
              <a:t> de la </a:t>
            </a:r>
            <a:r>
              <a:rPr lang="en-US" sz="3000" dirty="0" err="1"/>
              <a:t>lección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 err="1"/>
              <a:t>Puedes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la </a:t>
            </a:r>
            <a:r>
              <a:rPr lang="en-US" sz="3000" dirty="0" err="1"/>
              <a:t>transcripción</a:t>
            </a:r>
            <a:r>
              <a:rPr lang="en-US" sz="3000" dirty="0"/>
              <a:t> del </a:t>
            </a:r>
            <a:r>
              <a:rPr lang="en-US" sz="3000" dirty="0" err="1"/>
              <a:t>vídeo</a:t>
            </a:r>
            <a:r>
              <a:rPr lang="en-US" sz="3000" dirty="0"/>
              <a:t> y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memoria</a:t>
            </a:r>
            <a:r>
              <a:rPr lang="en-US" sz="3000" dirty="0"/>
              <a:t> para responder a las </a:t>
            </a:r>
            <a:r>
              <a:rPr lang="en-US" sz="3000" dirty="0" err="1"/>
              <a:t>preguntas</a:t>
            </a:r>
            <a:r>
              <a:rPr lang="en-US" sz="3000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Vídeo - Ley de Aguas Limpias y TMDL</a:t>
            </a:r>
            <a:r>
              <a:rPr lang="es-AR" sz="4400" b="1" u="none" dirty="0">
                <a:effectLst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0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¿Cuál es la finalidad de la Ley de Aguas Limpias?</a:t>
            </a:r>
          </a:p>
          <a:p>
            <a:pPr marL="342900" lvl="0" indent="-342900">
              <a:buFont typeface="+mj-lt"/>
              <a:buAutoNum type="arabicParenR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¿La Ley de Aguas Limpias regula la contaminación puntual o difusa? </a:t>
            </a:r>
          </a:p>
          <a:p>
            <a:pPr marL="342900" lvl="0" indent="-342900">
              <a:buFont typeface="+mj-lt"/>
              <a:buAutoNum type="arabicParenR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¿Cuál es un ejemplo de sanción por infringir la Ley de Aguas Limpias?</a:t>
            </a:r>
          </a:p>
          <a:p>
            <a:pPr marL="342900" lvl="0" indent="-342900">
              <a:buFont typeface="+mj-lt"/>
              <a:buAutoNum type="arabicParenR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¿Qué significa que una masa de agua está "degradada"?</a:t>
            </a:r>
          </a:p>
          <a:p>
            <a:pPr marL="342900" lvl="0" indent="-342900">
              <a:buFont typeface="+mj-lt"/>
              <a:buAutoNum type="arabicParenR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¿Qué es una TMDL/</a:t>
            </a:r>
            <a:r>
              <a:rPr lang="es-AR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Maximum Daily Load</a:t>
            </a: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(en otras palabras, una Carga Diaria Máxima Total)?</a:t>
            </a:r>
          </a:p>
          <a:p>
            <a:pPr marL="342900" lvl="0" indent="-342900">
              <a:buFont typeface="+mj-lt"/>
              <a:buAutoNum type="arabicParenR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¿Qué tipo o tipos de agua no están incluidos en la Ley de Aguas Limpias?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Vídeo - Ley de Aguas Limpias y TMDL</a:t>
            </a:r>
            <a:r>
              <a:rPr lang="es-AR" b="1" kern="1200" dirty="0">
                <a:solidFill>
                  <a:schemeClr val="tx1"/>
                </a:solidFill>
                <a:ea typeface="+mn-ea"/>
                <a:cs typeface="+mn-cs"/>
              </a:rPr>
              <a:t>: Debate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034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¿Cree que las sanciones por infringir la Ley de Aguas Limpias son justas? 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</a:t>
            </a:r>
            <a:r>
              <a:rPr lang="en-US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 por </a:t>
            </a:r>
            <a:r>
              <a:rPr lang="en-US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no?</a:t>
            </a:r>
            <a:endParaRPr lang="es-AR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es importante medir con precisión la cantidad o las concentraciones de contaminantes en una masa de agua?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Vídeo - Ley de Aguas Limpias y TMDL</a:t>
            </a:r>
            <a:r>
              <a:rPr lang="es-AR" b="1" kern="1200" dirty="0">
                <a:solidFill>
                  <a:schemeClr val="tx1"/>
                </a:solidFill>
                <a:ea typeface="+mn-ea"/>
                <a:cs typeface="+mn-cs"/>
              </a:rPr>
              <a:t>: Debate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9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none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Comparación</a:t>
            </a:r>
            <a:r>
              <a:rPr lang="en-US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de </a:t>
            </a:r>
            <a:r>
              <a:rPr lang="en-US" sz="4400" b="1" u="none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procedimientos</a:t>
            </a:r>
            <a:endParaRPr lang="es-AR" sz="4400" b="1" u="none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463-4810-6347-A743-103BAAD6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Hemos aprendido que suele haber más de una forma/método/procedimiento para medir un parámetro de calidad del agua (nutrientes, oxígeno disuelto, pH, etc.).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AR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Hoy vamos a comparar las concentraciones de nitrato y fósforo medidas con dos procedimientos diferentes: el colorímetro Hach (métodos Adopt-A-Stream; no profesionales) y por un laboratorio analítico (un laboratorio profesional). </a:t>
            </a:r>
          </a:p>
        </p:txBody>
      </p:sp>
    </p:spTree>
    <p:extLst>
      <p:ext uri="{BB962C8B-B14F-4D97-AF65-F5344CB8AC3E}">
        <p14:creationId xmlns:p14="http://schemas.microsoft.com/office/powerpoint/2010/main" val="101077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Cómo</a:t>
            </a:r>
            <a:r>
              <a:rPr lang="en-US" b="1" dirty="0"/>
              <a:t> se </a:t>
            </a:r>
            <a:r>
              <a:rPr lang="en-US" b="1" dirty="0" err="1"/>
              <a:t>comparan</a:t>
            </a:r>
            <a:r>
              <a:rPr lang="en-US" b="1" dirty="0"/>
              <a:t> las </a:t>
            </a:r>
            <a:r>
              <a:rPr lang="en-US" b="1" dirty="0" err="1"/>
              <a:t>mediciones</a:t>
            </a:r>
            <a:r>
              <a:rPr lang="en-US" b="1" dirty="0"/>
              <a:t> de dos </a:t>
            </a:r>
            <a:r>
              <a:rPr lang="en-US" b="1" dirty="0" err="1"/>
              <a:t>procedimientos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463-4810-6347-A743-103BAAD6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A63-D0FB-174B-86D0-8F3943B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Cómo</a:t>
            </a:r>
            <a:r>
              <a:rPr lang="en-US" b="1" dirty="0"/>
              <a:t> se </a:t>
            </a:r>
            <a:r>
              <a:rPr lang="en-US" b="1" dirty="0" err="1"/>
              <a:t>comparan</a:t>
            </a:r>
            <a:r>
              <a:rPr lang="en-US" b="1" dirty="0"/>
              <a:t> las </a:t>
            </a:r>
            <a:r>
              <a:rPr lang="en-US" b="1" dirty="0" err="1"/>
              <a:t>mediciones</a:t>
            </a:r>
            <a:r>
              <a:rPr lang="en-US" b="1" dirty="0"/>
              <a:t> de dos </a:t>
            </a:r>
            <a:r>
              <a:rPr lang="en-US" b="1" dirty="0" err="1"/>
              <a:t>procedimientos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463-4810-6347-A743-103BAAD6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Hay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comparar</a:t>
            </a:r>
            <a:r>
              <a:rPr lang="en-US" dirty="0"/>
              <a:t> las </a:t>
            </a:r>
            <a:r>
              <a:rPr lang="en-US" dirty="0" err="1"/>
              <a:t>mediciones</a:t>
            </a:r>
            <a:r>
              <a:rPr lang="en-US" dirty="0"/>
              <a:t> de dos </a:t>
            </a:r>
            <a:r>
              <a:rPr lang="en-US" dirty="0" err="1"/>
              <a:t>procedimientos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2612</Words>
  <Application>Microsoft Macintosh PowerPoint</Application>
  <PresentationFormat>Panorámica</PresentationFormat>
  <Paragraphs>216</Paragraphs>
  <Slides>34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Impact</vt:lpstr>
      <vt:lpstr>Symbol</vt:lpstr>
      <vt:lpstr>Office Theme</vt:lpstr>
      <vt:lpstr>1_Office Theme</vt:lpstr>
      <vt:lpstr>2_Office Theme</vt:lpstr>
      <vt:lpstr>Exactitud de los datos</vt:lpstr>
      <vt:lpstr>Agenda</vt:lpstr>
      <vt:lpstr>Vídeo - Ley de Aguas Limpias y TMDL </vt:lpstr>
      <vt:lpstr>Vídeo - Ley de Aguas Limpias y TMDL </vt:lpstr>
      <vt:lpstr>Vídeo - Ley de Aguas Limpias y TMDL: Debate</vt:lpstr>
      <vt:lpstr>Vídeo - Ley de Aguas Limpias y TMDL: Debate</vt:lpstr>
      <vt:lpstr>Comparación de procedimientos</vt:lpstr>
      <vt:lpstr>¿Cómo se comparan las mediciones de dos procedimientos?</vt:lpstr>
      <vt:lpstr>¿Cómo se comparan las mediciones de dos procedimientos?</vt:lpstr>
      <vt:lpstr>¿Cómo se comparan las mediciones de dos procedimientos?</vt:lpstr>
      <vt:lpstr>¿Cómo se comparan las mediciones de dos procedimientos?</vt:lpstr>
      <vt:lpstr>Veamos un ejemplo:</vt:lpstr>
      <vt:lpstr>Veamos un ejemplo:</vt:lpstr>
      <vt:lpstr>Veamos un ejemplo:</vt:lpstr>
      <vt:lpstr>Veamos un ejemplo:</vt:lpstr>
      <vt:lpstr>Presentación de PowerPoint</vt:lpstr>
      <vt:lpstr>Presentación de PowerPoint</vt:lpstr>
      <vt:lpstr>Presentación de PowerPoint</vt:lpstr>
      <vt:lpstr>Presentación de PowerPoint</vt:lpstr>
      <vt:lpstr>Ahora, ¡a practicar!</vt:lpstr>
      <vt:lpstr>Actividad gráfica</vt:lpstr>
      <vt:lpstr>Preguntas finales para la actividad gráfica</vt:lpstr>
      <vt:lpstr>¿Qué son los laboratorios de análisis? </vt:lpstr>
      <vt:lpstr>¿Cuáles son los distintos tipos de laboratorios de análisis?</vt:lpstr>
      <vt:lpstr>¿Cuáles son los distintos tipos de laboratorios de análisis?</vt:lpstr>
      <vt:lpstr>¿Cuáles son los distintos tipos de laboratorios de análisis?</vt:lpstr>
      <vt:lpstr>¿Por qué necesitamos laboratorios de análisis? </vt:lpstr>
      <vt:lpstr>¿Por qué necesitamos laboratorios de análisis? </vt:lpstr>
      <vt:lpstr>¿Por qué necesitamos laboratorios de análisis? </vt:lpstr>
      <vt:lpstr>¿Por qué necesitamos laboratorios de análisis? </vt:lpstr>
      <vt:lpstr>Presentación de PowerPoint</vt:lpstr>
      <vt:lpstr>Visita al laboratorio analítico</vt:lpstr>
      <vt:lpstr>Actividad de clausura</vt:lpstr>
      <vt:lpstr>Actividad de clausura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Ma.Verónica Choque Campos</cp:lastModifiedBy>
  <cp:revision>90</cp:revision>
  <dcterms:created xsi:type="dcterms:W3CDTF">2021-10-18T14:38:32Z</dcterms:created>
  <dcterms:modified xsi:type="dcterms:W3CDTF">2023-06-12T18:58:06Z</dcterms:modified>
</cp:coreProperties>
</file>