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21" r:id="rId4"/>
    <p:sldId id="329" r:id="rId5"/>
    <p:sldId id="350" r:id="rId6"/>
    <p:sldId id="351" r:id="rId7"/>
    <p:sldId id="352" r:id="rId8"/>
    <p:sldId id="353" r:id="rId9"/>
    <p:sldId id="354" r:id="rId10"/>
    <p:sldId id="264" r:id="rId11"/>
    <p:sldId id="328" r:id="rId12"/>
    <p:sldId id="356" r:id="rId13"/>
    <p:sldId id="364" r:id="rId14"/>
    <p:sldId id="368" r:id="rId15"/>
    <p:sldId id="358" r:id="rId16"/>
    <p:sldId id="365" r:id="rId17"/>
    <p:sldId id="369" r:id="rId18"/>
    <p:sldId id="360" r:id="rId19"/>
    <p:sldId id="366" r:id="rId20"/>
    <p:sldId id="363" r:id="rId21"/>
    <p:sldId id="367" r:id="rId22"/>
    <p:sldId id="359" r:id="rId23"/>
    <p:sldId id="362" r:id="rId24"/>
    <p:sldId id="375" r:id="rId25"/>
    <p:sldId id="355" r:id="rId26"/>
    <p:sldId id="372" r:id="rId27"/>
    <p:sldId id="371" r:id="rId28"/>
    <p:sldId id="373" r:id="rId29"/>
    <p:sldId id="374" r:id="rId30"/>
    <p:sldId id="271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848"/>
  </p:normalViewPr>
  <p:slideViewPr>
    <p:cSldViewPr snapToGrid="0" snapToObjects="1">
      <p:cViewPr varScale="1">
        <p:scale>
          <a:sx n="91" d="100"/>
          <a:sy n="91" d="100"/>
        </p:scale>
        <p:origin x="12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Genetic diversity is all the different genes contained in all individual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plants, animals, fungi, and microorganisms. It occurs within a species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as between species.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Species diversity is all the differences within and between populations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species, as well as between different species.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Ecosystem diversity is all the different habitats, biological communities,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ecological processes, as well as variation within individual ecosystems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6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2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6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--Habitat loss and destruction,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as a direct result of human activity and population growth, is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force in the loss of species, populations, and ecosystems.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 ecosystem composition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the loss or decline of a species, can lead to a loss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 For example, efforts to eliminate coyotes in the canyons of southern California are linked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decreases in song bird populations in the area. As coyote populations were reduced, the populations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prey, primarily raccoons, increased. Since raccoons eat bird eggs, fewer coyotes led to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raccoons eating more eggs, resulting in fewer song birds.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introduction of exotic (non-native) species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disrupt entire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ecosystems and impact populations of native plants or animals. These invaders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adversely affect native species by eating them, infecting them, competing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them, or mating with them.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over-exploitation (over-hunting, over-fishing, or over-collecting)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or population can lead to its demise.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Human-generated pollution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contamination can affect all levels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climate change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alter environmental conditions. Species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populations may be lost if they are unable to adapt to new conditions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0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--Habitat loss and destruction,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as a direct result of human activity and population growth, is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force in the loss of species, populations, and ecosystems.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 ecosystem composition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the loss or decline of a species, can lead to a loss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 For example, efforts to eliminate coyotes in the canyons of southern California are linked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decreases in song bird populations in the area. As coyote populations were reduced, the populations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prey, primarily raccoons, increased. Since raccoons eat bird eggs, fewer coyotes led to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raccoons eating more eggs, resulting in fewer song birds.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introduction of exotic (non-native) species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disrupt entire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ecosystems and impact populations of native plants or animals. These invaders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adversely affect native species by eating them, infecting them, competing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them, or mating with them.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over-exploitation (over-hunting, over-fishing, or over-collecting)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or population can lead to its demise.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Human-generated pollution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contamination can affect all levels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climate change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alter environmental conditions. Species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populations may be lost if they are unable to adapt to new conditions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44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--Habitat loss and destruction,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as a direct result of human activity and population growth, is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force in the loss of species, populations, and ecosystems.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 ecosystem composition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the loss or decline of a species, can lead to a loss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 For example, efforts to eliminate coyotes in the canyons of southern California are linked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decreases in song bird populations in the area. As coyote populations were reduced, the populations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prey, primarily raccoons, increased. Since raccoons eat bird eggs, fewer coyotes led to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raccoons eating more eggs, resulting in fewer song birds.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introduction of exotic (non-native) species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disrupt entire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ecosystems and impact populations of native plants or animals. These invaders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adversely affect native species by eating them, infecting them, competing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them, or mating with them.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over-exploitation (over-hunting, over-fishing, or over-collecting)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or population can lead to its demise.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Human-generated pollution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contamination can affect all levels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climate change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alter environmental conditions. Species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populations may be lost if they are unable to adapt to new conditions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--Habitat loss and destruction,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 as a direct result of human activity and population growth, is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force in the loss of species, populations, and ecosystems.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Alterations in ecosystem composition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 the loss or decline of a species, can lead to a loss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 For example, efforts to eliminate coyotes in the canyons of southern California are linked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decreases in song bird populations in the area. As coyote populations were reduced, the populations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prey, primarily raccoons, increased. Since raccoons eat bird eggs, fewer coyotes led to more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raccoons eating more eggs, resulting in fewer song birds.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introduction of exotic (non-native) species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disrupt entire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ecosystems and impact populations of native plants or animals. These invaders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adversely affect native species by eating them, infecting them, competing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them, or mating with them.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over-exploitation (over-hunting, over-fishing, or over-collecting)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species or population can lead to its demise.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Human-generated pollution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contamination can affect all levels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biodiversity.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climate change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alter environmental conditions. Species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populations may be lost if they are unable to adapt to new conditions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relocate.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0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8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5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5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4/10/22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A5BD6-C336-294A-8870-D055D34F66C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alatinswcd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Biodiversity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Module #15</a:t>
            </a:r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4310895" y="1074509"/>
            <a:ext cx="3570209" cy="4708981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Take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a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102509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Stream Biodiversity </a:t>
            </a:r>
          </a:p>
        </p:txBody>
      </p:sp>
    </p:spTree>
    <p:extLst>
      <p:ext uri="{BB962C8B-B14F-4D97-AF65-F5344CB8AC3E}">
        <p14:creationId xmlns:p14="http://schemas.microsoft.com/office/powerpoint/2010/main" val="117105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biodiversity?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0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biodiversity? </a:t>
            </a:r>
            <a:r>
              <a:rPr lang="en-US" dirty="0"/>
              <a:t>The variety of life that occurs within an ecosystem </a:t>
            </a:r>
          </a:p>
        </p:txBody>
      </p:sp>
    </p:spTree>
    <p:extLst>
      <p:ext uri="{BB962C8B-B14F-4D97-AF65-F5344CB8AC3E}">
        <p14:creationId xmlns:p14="http://schemas.microsoft.com/office/powerpoint/2010/main" val="385717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biodiversity?</a:t>
            </a:r>
            <a:r>
              <a:rPr lang="en-US" dirty="0"/>
              <a:t> The variety of life that occurs within an ecosystem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74CFD-14ED-1C4A-AE13-C5CB64E84283}"/>
              </a:ext>
            </a:extLst>
          </p:cNvPr>
          <p:cNvSpPr txBox="1"/>
          <p:nvPr/>
        </p:nvSpPr>
        <p:spPr>
          <a:xfrm>
            <a:off x="3073902" y="5957957"/>
            <a:ext cx="1745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 err="1"/>
              <a:t>Fährtenleser</a:t>
            </a:r>
            <a:r>
              <a:rPr lang="en-US" sz="800" dirty="0"/>
              <a:t>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</a:t>
            </a:r>
          </a:p>
          <a:p>
            <a:r>
              <a:rPr lang="en-US" sz="800" dirty="0"/>
              <a:t>via Wikimedia Commons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924065D-8A0F-224E-8BA2-D37A99758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04" y="2337618"/>
            <a:ext cx="4170094" cy="36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3C24E-D10E-DA49-BB44-454AF5445AA0}"/>
              </a:ext>
            </a:extLst>
          </p:cNvPr>
          <p:cNvSpPr txBox="1"/>
          <p:nvPr/>
        </p:nvSpPr>
        <p:spPr>
          <a:xfrm>
            <a:off x="6269504" y="2870330"/>
            <a:ext cx="3840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Today, we are talking mostly about </a:t>
            </a:r>
            <a:r>
              <a:rPr lang="en-US" sz="2400" b="1" dirty="0"/>
              <a:t>species biodiversity </a:t>
            </a:r>
            <a:r>
              <a:rPr lang="en-US" sz="2400" dirty="0"/>
              <a:t>– </a:t>
            </a:r>
          </a:p>
          <a:p>
            <a:r>
              <a:rPr lang="en-US" sz="2400" dirty="0"/>
              <a:t>but </a:t>
            </a:r>
            <a:r>
              <a:rPr lang="en-US" sz="2400" u="sng" dirty="0"/>
              <a:t>ecosystem biodiversity </a:t>
            </a:r>
            <a:r>
              <a:rPr lang="en-US" sz="2400" dirty="0"/>
              <a:t>and </a:t>
            </a:r>
            <a:r>
              <a:rPr lang="en-US" sz="2400" u="sng" dirty="0"/>
              <a:t>genetic biodiversity </a:t>
            </a:r>
            <a:r>
              <a:rPr lang="en-US" sz="2400" dirty="0"/>
              <a:t>are other important components of biodiversity! </a:t>
            </a:r>
          </a:p>
        </p:txBody>
      </p:sp>
    </p:spTree>
    <p:extLst>
      <p:ext uri="{BB962C8B-B14F-4D97-AF65-F5344CB8AC3E}">
        <p14:creationId xmlns:p14="http://schemas.microsoft.com/office/powerpoint/2010/main" val="19439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15"/>
            <a:ext cx="10515600" cy="1325563"/>
          </a:xfrm>
        </p:spPr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0" y="1253331"/>
            <a:ext cx="702416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southeastern United States is a hotspot for stream biodiversity!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southeastern U.S. has </a:t>
            </a:r>
          </a:p>
          <a:p>
            <a:pPr marL="0" indent="0">
              <a:buNone/>
            </a:pPr>
            <a:r>
              <a:rPr lang="en-US" sz="2400" dirty="0"/>
              <a:t>	-33% of the world’s crayfish species</a:t>
            </a:r>
          </a:p>
          <a:p>
            <a:pPr marL="0" indent="0">
              <a:buNone/>
            </a:pPr>
            <a:r>
              <a:rPr lang="en-US" sz="2400" dirty="0"/>
              <a:t>	-40% of the world’s freshwater mussel species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Of the 831 freshwater fishes in U.S. and Canada, 550 (79%) are found in the Southeast.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Southeast also has very diverse assemblages of salamanders, turtles, mayflies, and caddisflies!!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C31256-E423-0C4F-8199-CB7A961F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91819" y="480279"/>
            <a:ext cx="28956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5B4CB-56B4-4749-AD10-E6DD057BEF12}"/>
              </a:ext>
            </a:extLst>
          </p:cNvPr>
          <p:cNvSpPr txBox="1"/>
          <p:nvPr/>
        </p:nvSpPr>
        <p:spPr>
          <a:xfrm>
            <a:off x="8119248" y="2788050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 err="1"/>
              <a:t>vastateparksstaff</a:t>
            </a:r>
            <a:r>
              <a:rPr lang="en-US" sz="800" dirty="0"/>
              <a:t>, CC BY 2.0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/licenses/by/2.0&gt;,</a:t>
            </a:r>
          </a:p>
          <a:p>
            <a:r>
              <a:rPr lang="en-US" sz="800" dirty="0"/>
              <a:t> via Wikimedia Commons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9FD36-3A2D-CA4B-9D70-1E69442CB469}"/>
              </a:ext>
            </a:extLst>
          </p:cNvPr>
          <p:cNvSpPr txBox="1"/>
          <p:nvPr/>
        </p:nvSpPr>
        <p:spPr>
          <a:xfrm>
            <a:off x="8119248" y="89177"/>
            <a:ext cx="21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Weller’s Salamander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26DCE1A-4C34-D04F-88E5-1B4533EB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819" y="3935569"/>
            <a:ext cx="3441700" cy="2286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681215-D5C6-D742-BBF5-CCBF5159679F}"/>
              </a:ext>
            </a:extLst>
          </p:cNvPr>
          <p:cNvSpPr txBox="1"/>
          <p:nvPr/>
        </p:nvSpPr>
        <p:spPr>
          <a:xfrm>
            <a:off x="7954029" y="3566237"/>
            <a:ext cx="168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Mottled sculpin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D9E64-23F5-3C4B-8687-A6E7FE318284}"/>
              </a:ext>
            </a:extLst>
          </p:cNvPr>
          <p:cNvSpPr txBox="1"/>
          <p:nvPr/>
        </p:nvSpPr>
        <p:spPr>
          <a:xfrm>
            <a:off x="8119248" y="6246647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/>
              <a:t>USFWS,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88775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ecologists measure species diversity?</a:t>
            </a:r>
          </a:p>
        </p:txBody>
      </p:sp>
    </p:spTree>
    <p:extLst>
      <p:ext uri="{BB962C8B-B14F-4D97-AF65-F5344CB8AC3E}">
        <p14:creationId xmlns:p14="http://schemas.microsoft.com/office/powerpoint/2010/main" val="411954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ecologists measure species diversity?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multiple ways to measure species diversity:</a:t>
            </a:r>
          </a:p>
          <a:p>
            <a:pPr marL="514350" indent="-514350">
              <a:buAutoNum type="arabicParenR"/>
            </a:pPr>
            <a:r>
              <a:rPr lang="en-US" dirty="0"/>
              <a:t>Species richness (# of species) </a:t>
            </a:r>
          </a:p>
          <a:p>
            <a:pPr marL="514350" indent="-514350">
              <a:buAutoNum type="arabicParenR"/>
            </a:pPr>
            <a:r>
              <a:rPr lang="en-US" dirty="0"/>
              <a:t>Species abundance or evenness (how evenly distributed are the relative abundances of each species) </a:t>
            </a:r>
          </a:p>
          <a:p>
            <a:pPr marL="514350" indent="-514350">
              <a:buAutoNum type="arabicParenR"/>
            </a:pPr>
            <a:r>
              <a:rPr lang="en-US" dirty="0"/>
              <a:t>A combination of richness and evenness (Shannon Index; Simpson’s Index)</a:t>
            </a:r>
          </a:p>
        </p:txBody>
      </p:sp>
    </p:spTree>
    <p:extLst>
      <p:ext uri="{BB962C8B-B14F-4D97-AF65-F5344CB8AC3E}">
        <p14:creationId xmlns:p14="http://schemas.microsoft.com/office/powerpoint/2010/main" val="42612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is aquatic/stream biodiversity important?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057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is aquatic/stream biodiversity important?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/>
              <a:t>Take five minutes to brainstorm ideas with a partner or group. Write your ideas down on your lesson worksheet. </a:t>
            </a:r>
          </a:p>
        </p:txBody>
      </p:sp>
    </p:spTree>
    <p:extLst>
      <p:ext uri="{BB962C8B-B14F-4D97-AF65-F5344CB8AC3E}">
        <p14:creationId xmlns:p14="http://schemas.microsoft.com/office/powerpoint/2010/main" val="59833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831203"/>
              </p:ext>
            </p:extLst>
          </p:nvPr>
        </p:nvGraphicFramePr>
        <p:xfrm>
          <a:off x="753533" y="1325563"/>
          <a:ext cx="10515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Opening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hour, 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Bean Biodiversity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5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Stream Biodiversity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11:20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55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Estimating Stream Biodiversity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Closing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is aquatic/stream biodiversity important?</a:t>
            </a:r>
          </a:p>
          <a:p>
            <a:r>
              <a:rPr lang="en-US" dirty="0"/>
              <a:t>Species biodiversity = functional diversity = healthy stream ecosystem – and we depend on healthy aquatic ecosystems for survival </a:t>
            </a:r>
          </a:p>
          <a:p>
            <a:r>
              <a:rPr lang="en-US" dirty="0"/>
              <a:t>Maintain food web balance</a:t>
            </a:r>
          </a:p>
          <a:p>
            <a:r>
              <a:rPr lang="en-US" dirty="0"/>
              <a:t>Aquatic wildlife are important sources of food, energy, jobs, atmospheric oxygen, buffers against new diseases. </a:t>
            </a:r>
          </a:p>
          <a:p>
            <a:r>
              <a:rPr lang="en-US" dirty="0"/>
              <a:t>Biodiversity is a part of culture/identity/happiness</a:t>
            </a:r>
          </a:p>
          <a:p>
            <a:r>
              <a:rPr lang="en-US" dirty="0"/>
              <a:t>It’s our responsibility (?)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674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are threats to aquatic/stream biodiversity?</a:t>
            </a:r>
          </a:p>
        </p:txBody>
      </p:sp>
    </p:spTree>
    <p:extLst>
      <p:ext uri="{BB962C8B-B14F-4D97-AF65-F5344CB8AC3E}">
        <p14:creationId xmlns:p14="http://schemas.microsoft.com/office/powerpoint/2010/main" val="3842754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are threats to aquatic/stream biodiversity?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/>
              <a:t>Take five minutes to brainstorm ideas with a partner or group. Write your ideas down on your lesson worksheet.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202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are threats to aquatic/stream biodiversity?</a:t>
            </a:r>
          </a:p>
          <a:p>
            <a:r>
              <a:rPr lang="en-US" dirty="0"/>
              <a:t>Habitat loss and destruction</a:t>
            </a:r>
          </a:p>
          <a:p>
            <a:r>
              <a:rPr lang="en-US" dirty="0"/>
              <a:t>Alterations to ecosystem composition (i.e., loss or decline or a species)</a:t>
            </a:r>
          </a:p>
          <a:p>
            <a:r>
              <a:rPr lang="en-US" i="1" dirty="0"/>
              <a:t>Sometimes</a:t>
            </a:r>
            <a:r>
              <a:rPr lang="en-US" dirty="0"/>
              <a:t>: introduction of non-native species</a:t>
            </a:r>
          </a:p>
          <a:p>
            <a:r>
              <a:rPr lang="en-US" dirty="0"/>
              <a:t>Over-fishing or over-collecting</a:t>
            </a:r>
          </a:p>
          <a:p>
            <a:r>
              <a:rPr lang="en-US" dirty="0"/>
              <a:t>Pollution or contamination</a:t>
            </a:r>
          </a:p>
          <a:p>
            <a:r>
              <a:rPr lang="en-US" dirty="0"/>
              <a:t>Climate change</a:t>
            </a:r>
          </a:p>
        </p:txBody>
      </p:sp>
    </p:spTree>
    <p:extLst>
      <p:ext uri="{BB962C8B-B14F-4D97-AF65-F5344CB8AC3E}">
        <p14:creationId xmlns:p14="http://schemas.microsoft.com/office/powerpoint/2010/main" val="2996828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Biodiversity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are threats to aquatic/stream biodiversity?</a:t>
            </a:r>
          </a:p>
          <a:p>
            <a:r>
              <a:rPr lang="en-US" dirty="0"/>
              <a:t>Habitat loss and destruction</a:t>
            </a:r>
          </a:p>
          <a:p>
            <a:r>
              <a:rPr lang="en-US" dirty="0"/>
              <a:t>Alterations to ecosystem composition (i.e., loss or decline or a species)</a:t>
            </a:r>
          </a:p>
          <a:p>
            <a:r>
              <a:rPr lang="en-US" i="1" dirty="0"/>
              <a:t>Sometimes</a:t>
            </a:r>
            <a:r>
              <a:rPr lang="en-US" dirty="0"/>
              <a:t>: introduction of non-native species</a:t>
            </a:r>
          </a:p>
          <a:p>
            <a:r>
              <a:rPr lang="en-US" dirty="0"/>
              <a:t>Over-fishing or over-collecting</a:t>
            </a:r>
          </a:p>
          <a:p>
            <a:r>
              <a:rPr lang="en-US" dirty="0"/>
              <a:t>Pollution or contamination</a:t>
            </a:r>
          </a:p>
          <a:p>
            <a:r>
              <a:rPr lang="en-US" dirty="0"/>
              <a:t>Climate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01EFF-544C-B14C-B395-686498C3C5CD}"/>
              </a:ext>
            </a:extLst>
          </p:cNvPr>
          <p:cNvSpPr txBox="1"/>
          <p:nvPr/>
        </p:nvSpPr>
        <p:spPr>
          <a:xfrm>
            <a:off x="5791200" y="4634325"/>
            <a:ext cx="6250745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Native species</a:t>
            </a:r>
            <a:r>
              <a:rPr lang="en-US" sz="1600" dirty="0"/>
              <a:t>: a species that originated and developed in its surrounding habitat and has adapted to living in that particular environment. </a:t>
            </a:r>
          </a:p>
          <a:p>
            <a:r>
              <a:rPr lang="en-US" sz="1600" b="1" dirty="0"/>
              <a:t>Non-native species</a:t>
            </a:r>
            <a:r>
              <a:rPr lang="en-US" sz="1600" dirty="0"/>
              <a:t>: a species that originated somewhere other than its current location and has been introduced to the area where it now lives.</a:t>
            </a:r>
          </a:p>
          <a:p>
            <a:r>
              <a:rPr lang="en-US" sz="1600" b="1" dirty="0"/>
              <a:t>Invasive species </a:t>
            </a:r>
            <a:r>
              <a:rPr lang="en-US" sz="1600" dirty="0"/>
              <a:t>: a species of plant or animal that outcompetes other species, which may cause damage to an ecosystem – can be native or non-native! </a:t>
            </a:r>
          </a:p>
        </p:txBody>
      </p:sp>
    </p:spTree>
    <p:extLst>
      <p:ext uri="{BB962C8B-B14F-4D97-AF65-F5344CB8AC3E}">
        <p14:creationId xmlns:p14="http://schemas.microsoft.com/office/powerpoint/2010/main" val="3166068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4310895" y="1074509"/>
            <a:ext cx="3570209" cy="4708981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Take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a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15066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2826-3FE5-FC40-AD13-E6E45DC0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to the following website: </a:t>
            </a:r>
            <a:r>
              <a:rPr lang="en-US" dirty="0" err="1"/>
              <a:t>virtualbiologylab.org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“Ecology Models”, click “Biodiversity Ecology”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Scroll 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 “Model 2 – Estimating Stream Diversity”, click “Launch Model”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78E07-CCE9-384A-A3D5-09CA82A680B6}"/>
              </a:ext>
            </a:extLst>
          </p:cNvPr>
          <p:cNvSpPr txBox="1"/>
          <p:nvPr/>
        </p:nvSpPr>
        <p:spPr>
          <a:xfrm>
            <a:off x="4122057" y="4920343"/>
            <a:ext cx="4151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NOTE: You can use your calculators in this activity, if needed! </a:t>
            </a:r>
          </a:p>
        </p:txBody>
      </p:sp>
    </p:spTree>
    <p:extLst>
      <p:ext uri="{BB962C8B-B14F-4D97-AF65-F5344CB8AC3E}">
        <p14:creationId xmlns:p14="http://schemas.microsoft.com/office/powerpoint/2010/main" val="221915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B744B-BFF4-A347-80A5-DFCFE018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496"/>
            <a:ext cx="10515600" cy="2921596"/>
          </a:xfrm>
        </p:spPr>
      </p:pic>
    </p:spTree>
    <p:extLst>
      <p:ext uri="{BB962C8B-B14F-4D97-AF65-F5344CB8AC3E}">
        <p14:creationId xmlns:p14="http://schemas.microsoft.com/office/powerpoint/2010/main" val="222095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1FF0C7-BB54-6446-A6EC-1D1B7FE2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445" y="1239230"/>
            <a:ext cx="7589110" cy="526977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A4F4C1-9BF1-134D-AAA9-F6914D908FD3}"/>
              </a:ext>
            </a:extLst>
          </p:cNvPr>
          <p:cNvSpPr/>
          <p:nvPr/>
        </p:nvSpPr>
        <p:spPr>
          <a:xfrm>
            <a:off x="7184571" y="2564793"/>
            <a:ext cx="1291772" cy="696686"/>
          </a:xfrm>
          <a:prstGeom prst="rect">
            <a:avLst/>
          </a:pr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643B9-3DD8-A941-8EC2-AE8E342C5871}"/>
              </a:ext>
            </a:extLst>
          </p:cNvPr>
          <p:cNvSpPr/>
          <p:nvPr/>
        </p:nvSpPr>
        <p:spPr>
          <a:xfrm>
            <a:off x="2301444" y="5791982"/>
            <a:ext cx="1951241" cy="696686"/>
          </a:xfrm>
          <a:prstGeom prst="rect">
            <a:avLst/>
          </a:pr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DF4ED-A0E5-9E4F-A14A-9C87187409D7}"/>
              </a:ext>
            </a:extLst>
          </p:cNvPr>
          <p:cNvCxnSpPr/>
          <p:nvPr/>
        </p:nvCxnSpPr>
        <p:spPr>
          <a:xfrm flipH="1">
            <a:off x="8723086" y="1656026"/>
            <a:ext cx="1698171" cy="94342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A1440A-61CD-0D44-82C8-AF3ACCC1AA9D}"/>
              </a:ext>
            </a:extLst>
          </p:cNvPr>
          <p:cNvCxnSpPr>
            <a:cxnSpLocks/>
          </p:cNvCxnSpPr>
          <p:nvPr/>
        </p:nvCxnSpPr>
        <p:spPr>
          <a:xfrm flipH="1" flipV="1">
            <a:off x="4397830" y="6562198"/>
            <a:ext cx="2351313" cy="11113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F13E73-D34D-6842-B812-8AEFEF2B1384}"/>
              </a:ext>
            </a:extLst>
          </p:cNvPr>
          <p:cNvSpPr txBox="1"/>
          <p:nvPr/>
        </p:nvSpPr>
        <p:spPr>
          <a:xfrm>
            <a:off x="10421257" y="740229"/>
            <a:ext cx="1494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These are the two controls you will be varying throughout the activity.</a:t>
            </a:r>
          </a:p>
        </p:txBody>
      </p:sp>
    </p:spTree>
    <p:extLst>
      <p:ext uri="{BB962C8B-B14F-4D97-AF65-F5344CB8AC3E}">
        <p14:creationId xmlns:p14="http://schemas.microsoft.com/office/powerpoint/2010/main" val="100518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016C4-0C19-6844-BE48-6B4FD617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6429" cy="4351338"/>
          </a:xfrm>
        </p:spPr>
        <p:txBody>
          <a:bodyPr/>
          <a:lstStyle/>
          <a:p>
            <a:r>
              <a:rPr lang="en-US" dirty="0"/>
              <a:t>Let’s go over the questions as a class! </a:t>
            </a:r>
          </a:p>
        </p:txBody>
      </p:sp>
    </p:spTree>
    <p:extLst>
      <p:ext uri="{BB962C8B-B14F-4D97-AF65-F5344CB8AC3E}">
        <p14:creationId xmlns:p14="http://schemas.microsoft.com/office/powerpoint/2010/main" val="361655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0695"/>
            <a:ext cx="10813473" cy="4351338"/>
          </a:xfrm>
        </p:spPr>
        <p:txBody>
          <a:bodyPr>
            <a:normAutofit/>
          </a:bodyPr>
          <a:lstStyle/>
          <a:p>
            <a:r>
              <a:rPr lang="en-US" sz="3000" dirty="0"/>
              <a:t>For the opening activity, answer both questions on your lesson worksheet.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</a:t>
            </a:r>
          </a:p>
        </p:txBody>
      </p:sp>
    </p:spTree>
    <p:extLst>
      <p:ext uri="{BB962C8B-B14F-4D97-AF65-F5344CB8AC3E}">
        <p14:creationId xmlns:p14="http://schemas.microsoft.com/office/powerpoint/2010/main" val="114185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Activity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107526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Write your responses to the questions on the lesson worksheet.</a:t>
            </a:r>
          </a:p>
        </p:txBody>
      </p:sp>
    </p:spTree>
    <p:extLst>
      <p:ext uri="{BB962C8B-B14F-4D97-AF65-F5344CB8AC3E}">
        <p14:creationId xmlns:p14="http://schemas.microsoft.com/office/powerpoint/2010/main" val="298907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461"/>
            <a:ext cx="10515600" cy="1325563"/>
          </a:xfrm>
        </p:spPr>
        <p:txBody>
          <a:bodyPr/>
          <a:lstStyle/>
          <a:p>
            <a:r>
              <a:rPr lang="en-US" b="1" dirty="0"/>
              <a:t>Closing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944"/>
            <a:ext cx="5881914" cy="475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/>
              <a:t>Here are sample data for a fish assemblage in a stream in North Carolina:</a:t>
            </a:r>
          </a:p>
          <a:p>
            <a:pPr marL="0" indent="0">
              <a:buNone/>
            </a:pPr>
            <a:endParaRPr lang="en-US" sz="29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4D4A2A-3B3F-B040-9917-60A76A4412A2}"/>
              </a:ext>
            </a:extLst>
          </p:cNvPr>
          <p:cNvSpPr txBox="1">
            <a:spLocks/>
          </p:cNvSpPr>
          <p:nvPr/>
        </p:nvSpPr>
        <p:spPr>
          <a:xfrm>
            <a:off x="6404428" y="198127"/>
            <a:ext cx="5569858" cy="64617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Question 1</a:t>
            </a:r>
            <a:r>
              <a:rPr lang="en-US" sz="2900" dirty="0"/>
              <a:t>: What is the species richness of the assemblage?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Question 2</a:t>
            </a:r>
            <a:r>
              <a:rPr lang="en-US" sz="2900" dirty="0"/>
              <a:t>: What is the relative abundance of </a:t>
            </a:r>
            <a:r>
              <a:rPr lang="en-US" sz="2900" dirty="0" err="1"/>
              <a:t>Spotfin</a:t>
            </a:r>
            <a:r>
              <a:rPr lang="en-US" sz="2900" dirty="0"/>
              <a:t> chub? (Note: can use calculator!)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Question 3</a:t>
            </a:r>
            <a:r>
              <a:rPr lang="en-US" sz="2900" dirty="0"/>
              <a:t>: How might pollution coming into the stream for a local factory affect the species richness of this fish assemblage?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b="1" dirty="0"/>
              <a:t>Question 4</a:t>
            </a:r>
            <a:r>
              <a:rPr lang="en-US" sz="2900" dirty="0"/>
              <a:t>: What is one reason we should care about maintaining the biodiversity of this fish assemblage?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15FBD3-93EE-CF4B-B6F3-9AE88052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15135"/>
              </p:ext>
            </p:extLst>
          </p:nvPr>
        </p:nvGraphicFramePr>
        <p:xfrm>
          <a:off x="362857" y="2664581"/>
          <a:ext cx="43724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14">
                  <a:extLst>
                    <a:ext uri="{9D8B030D-6E8A-4147-A177-3AD203B41FA5}">
                      <a16:colId xmlns:a16="http://schemas.microsoft.com/office/drawing/2014/main" val="1074549267"/>
                    </a:ext>
                  </a:extLst>
                </a:gridCol>
                <a:gridCol w="2186214">
                  <a:extLst>
                    <a:ext uri="{9D8B030D-6E8A-4147-A177-3AD203B41FA5}">
                      <a16:colId xmlns:a16="http://schemas.microsoft.com/office/drawing/2014/main" val="308652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Fish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7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Mottled sculpin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Brook trout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5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Tennessee shiner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Spotfin</a:t>
                      </a:r>
                      <a:r>
                        <a:rPr lang="en-US" dirty="0"/>
                        <a:t> chub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7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 bass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1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Central stoneroller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7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Mirror shiner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43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FC68F7-D941-9949-8262-157E7BDC5359}"/>
              </a:ext>
            </a:extLst>
          </p:cNvPr>
          <p:cNvSpPr txBox="1"/>
          <p:nvPr/>
        </p:nvSpPr>
        <p:spPr>
          <a:xfrm>
            <a:off x="1671972" y="5805053"/>
            <a:ext cx="17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count = 50 </a:t>
            </a:r>
          </a:p>
        </p:txBody>
      </p:sp>
    </p:spTree>
    <p:extLst>
      <p:ext uri="{BB962C8B-B14F-4D97-AF65-F5344CB8AC3E}">
        <p14:creationId xmlns:p14="http://schemas.microsoft.com/office/powerpoint/2010/main" val="20033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082207"/>
            <a:ext cx="10813473" cy="3872658"/>
          </a:xfrm>
        </p:spPr>
        <p:txBody>
          <a:bodyPr>
            <a:normAutofit/>
          </a:bodyPr>
          <a:lstStyle/>
          <a:p>
            <a:r>
              <a:rPr lang="en-US" sz="3000" b="1" dirty="0"/>
              <a:t>Question 1</a:t>
            </a:r>
            <a:r>
              <a:rPr lang="en-US" sz="3000" dirty="0"/>
              <a:t>: What do you know about the word “biodiversity”? Explain what you think it means and/or give an example.</a:t>
            </a:r>
          </a:p>
          <a:p>
            <a:r>
              <a:rPr lang="en-US" sz="3000" b="1" dirty="0"/>
              <a:t>Question 2</a:t>
            </a:r>
            <a:r>
              <a:rPr lang="en-US" sz="3000" dirty="0"/>
              <a:t>: Which of the two images below do you think has higher biodiversity? Explain your reasoning.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Opening Activity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397D6-2533-B642-9D96-2C42464420C5}"/>
              </a:ext>
            </a:extLst>
          </p:cNvPr>
          <p:cNvSpPr txBox="1"/>
          <p:nvPr/>
        </p:nvSpPr>
        <p:spPr>
          <a:xfrm>
            <a:off x="3124607" y="6427113"/>
            <a:ext cx="1108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highlight>
                  <a:srgbClr val="FFFF00"/>
                </a:highlight>
              </a:rPr>
              <a:t>Image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86031-305A-274B-91A1-165789247B26}"/>
              </a:ext>
            </a:extLst>
          </p:cNvPr>
          <p:cNvSpPr txBox="1"/>
          <p:nvPr/>
        </p:nvSpPr>
        <p:spPr>
          <a:xfrm>
            <a:off x="7569998" y="6413866"/>
            <a:ext cx="1108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highlight>
                  <a:srgbClr val="FFFF00"/>
                </a:highlight>
              </a:rPr>
              <a:t>Image 2</a:t>
            </a:r>
          </a:p>
        </p:txBody>
      </p:sp>
      <p:pic>
        <p:nvPicPr>
          <p:cNvPr id="1026" name="Picture 2" descr="This graphic compares an ecosystem with high biodiversity and an ecosystem with low biodiversity.  The circle on the left features a fox, deer, raptor, snake, pollinators, and many types of trees, flowers, and shrubs. This is high biodiversity.  The circle on the right features a deer, squirrel, butterfly, and two types of trees. This ecosystem has low biodiversity.">
            <a:extLst>
              <a:ext uri="{FF2B5EF4-FFF2-40B4-BE49-F238E27FC236}">
                <a16:creationId xmlns:a16="http://schemas.microsoft.com/office/drawing/2014/main" id="{317E0F48-9224-7F4A-B17A-6733DF2D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0"/>
          <a:stretch/>
        </p:blipFill>
        <p:spPr bwMode="auto">
          <a:xfrm>
            <a:off x="1848012" y="2857469"/>
            <a:ext cx="8113494" cy="36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BABFF-9128-FF49-87DD-D5C0E242D868}"/>
              </a:ext>
            </a:extLst>
          </p:cNvPr>
          <p:cNvSpPr txBox="1"/>
          <p:nvPr/>
        </p:nvSpPr>
        <p:spPr>
          <a:xfrm>
            <a:off x="9788244" y="5604882"/>
            <a:ext cx="214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 Tualatin SWCD</a:t>
            </a:r>
          </a:p>
          <a:p>
            <a:r>
              <a:rPr lang="en-US" sz="1000" dirty="0">
                <a:hlinkClick r:id="rId4"/>
              </a:rPr>
              <a:t>https://tualatinswcd.org/</a:t>
            </a:r>
            <a:endParaRPr lang="en-US" sz="1000" dirty="0"/>
          </a:p>
          <a:p>
            <a:r>
              <a:rPr lang="en-US" sz="1000" dirty="0"/>
              <a:t>what-is-biodiversity-and-why-does-it-matter-for-you/</a:t>
            </a:r>
          </a:p>
        </p:txBody>
      </p:sp>
    </p:spTree>
    <p:extLst>
      <p:ext uri="{BB962C8B-B14F-4D97-AF65-F5344CB8AC3E}">
        <p14:creationId xmlns:p14="http://schemas.microsoft.com/office/powerpoint/2010/main" val="371533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17" y="2081013"/>
            <a:ext cx="10813473" cy="3872658"/>
          </a:xfrm>
        </p:spPr>
        <p:txBody>
          <a:bodyPr>
            <a:normAutofit/>
          </a:bodyPr>
          <a:lstStyle/>
          <a:p>
            <a:r>
              <a:rPr lang="en-US" sz="3000" dirty="0"/>
              <a:t>Read opening paragraphs silently. </a:t>
            </a:r>
          </a:p>
          <a:p>
            <a:r>
              <a:rPr lang="en-US" sz="3000" dirty="0"/>
              <a:t>As you are reading:</a:t>
            </a:r>
          </a:p>
          <a:p>
            <a:pPr lvl="1"/>
            <a:r>
              <a:rPr lang="en-US" sz="3000" dirty="0"/>
              <a:t>Underline the definitions of richness and abundance. </a:t>
            </a:r>
          </a:p>
          <a:p>
            <a:pPr lvl="1"/>
            <a:r>
              <a:rPr lang="en-US" sz="3000" dirty="0"/>
              <a:t>Circle any words you are unfamiliar with!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Bean Biodiversity</a:t>
            </a:r>
          </a:p>
        </p:txBody>
      </p:sp>
    </p:spTree>
    <p:extLst>
      <p:ext uri="{BB962C8B-B14F-4D97-AF65-F5344CB8AC3E}">
        <p14:creationId xmlns:p14="http://schemas.microsoft.com/office/powerpoint/2010/main" val="14270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9" y="1325563"/>
            <a:ext cx="10118297" cy="56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Example Community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Bean Biodiversity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9A56F4D-1F9A-9742-9732-0E1C332D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83580"/>
              </p:ext>
            </p:extLst>
          </p:nvPr>
        </p:nvGraphicFramePr>
        <p:xfrm>
          <a:off x="794489" y="2057717"/>
          <a:ext cx="541866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327563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269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# of Each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Grasshoppers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Ladybugs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5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5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5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9" y="1325563"/>
            <a:ext cx="10118297" cy="56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Example Community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Bean Biodiversity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9A56F4D-1F9A-9742-9732-0E1C332D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00674"/>
              </p:ext>
            </p:extLst>
          </p:nvPr>
        </p:nvGraphicFramePr>
        <p:xfrm>
          <a:off x="794489" y="2057717"/>
          <a:ext cx="541866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327563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269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# of Each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Grasshoppers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Ladybugs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5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5914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FADC5-B259-474D-AF08-EE2ADDD3C37A}"/>
              </a:ext>
            </a:extLst>
          </p:cNvPr>
          <p:cNvSpPr txBox="1">
            <a:spLocks/>
          </p:cNvSpPr>
          <p:nvPr/>
        </p:nvSpPr>
        <p:spPr>
          <a:xfrm>
            <a:off x="6720114" y="2081013"/>
            <a:ext cx="5063976" cy="387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1) What is the total # of insects in the community?</a:t>
            </a:r>
          </a:p>
          <a:p>
            <a:pPr marL="0" indent="0">
              <a:buNone/>
            </a:pPr>
            <a:r>
              <a:rPr lang="en-US" sz="3000" dirty="0"/>
              <a:t>2) What is the richness of the community?</a:t>
            </a:r>
          </a:p>
          <a:p>
            <a:pPr marL="0" indent="0">
              <a:buNone/>
            </a:pPr>
            <a:r>
              <a:rPr lang="en-US" sz="3000" dirty="0"/>
              <a:t>3) What is the relative abundance of ladybugs?</a:t>
            </a:r>
          </a:p>
          <a:p>
            <a:pPr marL="0" indent="0">
              <a:buNone/>
            </a:pPr>
            <a:r>
              <a:rPr lang="en-US" sz="3000" dirty="0"/>
              <a:t>4) What is the relative abundance of bees?</a:t>
            </a:r>
          </a:p>
        </p:txBody>
      </p:sp>
    </p:spTree>
    <p:extLst>
      <p:ext uri="{BB962C8B-B14F-4D97-AF65-F5344CB8AC3E}">
        <p14:creationId xmlns:p14="http://schemas.microsoft.com/office/powerpoint/2010/main" val="89845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Bean Biodiversity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95F58D-A0C5-7040-8DBE-D3031FD0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75326"/>
            <a:ext cx="10169422" cy="5698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0D9AD4-A5E0-4F4C-83D1-7E9F0C2C411F}"/>
              </a:ext>
            </a:extLst>
          </p:cNvPr>
          <p:cNvSpPr txBox="1"/>
          <p:nvPr/>
        </p:nvSpPr>
        <p:spPr>
          <a:xfrm>
            <a:off x="8592457" y="2090057"/>
            <a:ext cx="2293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Note: you can use your calculator at any time you need today! </a:t>
            </a:r>
          </a:p>
        </p:txBody>
      </p:sp>
    </p:spTree>
    <p:extLst>
      <p:ext uri="{BB962C8B-B14F-4D97-AF65-F5344CB8AC3E}">
        <p14:creationId xmlns:p14="http://schemas.microsoft.com/office/powerpoint/2010/main" val="372048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Bean Biodiversity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082323-3FDD-1341-8D6E-AD56BDA4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Which community has the greatest richness?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bean taxa has the greatest relative abundance in each community?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Which bean taxa is most likely to become extinct? Why? (okay, we all know the beans are safe in the coffee can - pretend they are subject to the forces of natural selection and the negative consequences of human activities)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Which community has the greatest biodiversity? Use the terms “richness” and “abundance” to support your answer.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Urbanization is the process by which humans occupy and modify ecosystems. How do you think that urbanization affects habitat quality and quantity? How do you think urbanization affects biodiversity?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0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10914</TotalTime>
  <Words>2178</Words>
  <Application>Microsoft Macintosh PowerPoint</Application>
  <PresentationFormat>Widescreen</PresentationFormat>
  <Paragraphs>303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Impact</vt:lpstr>
      <vt:lpstr>Office Theme</vt:lpstr>
      <vt:lpstr>Biodiversity</vt:lpstr>
      <vt:lpstr>Agenda</vt:lpstr>
      <vt:lpstr>Opening Activity</vt:lpstr>
      <vt:lpstr>Opening Activity</vt:lpstr>
      <vt:lpstr>Bean Biodiversity</vt:lpstr>
      <vt:lpstr>Bean Biodiversity</vt:lpstr>
      <vt:lpstr>Bean Biodiversity</vt:lpstr>
      <vt:lpstr>Bean Biodiversity</vt:lpstr>
      <vt:lpstr>Bean Biodiversity</vt:lpstr>
      <vt:lpstr>PowerPoint Presentation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Stream Biodiversity </vt:lpstr>
      <vt:lpstr>PowerPoint Presentation</vt:lpstr>
      <vt:lpstr>Estimating Stream Biodiversity</vt:lpstr>
      <vt:lpstr>Estimating Stream Biodiversity</vt:lpstr>
      <vt:lpstr>Estimating Stream Biodiversity</vt:lpstr>
      <vt:lpstr>Estimating Stream Biodiversity</vt:lpstr>
      <vt:lpstr>Closing Activity</vt:lpstr>
      <vt:lpstr>Closing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K. Solomon</cp:lastModifiedBy>
  <cp:revision>143</cp:revision>
  <dcterms:created xsi:type="dcterms:W3CDTF">2021-10-18T14:38:32Z</dcterms:created>
  <dcterms:modified xsi:type="dcterms:W3CDTF">2022-04-10T22:51:32Z</dcterms:modified>
</cp:coreProperties>
</file>