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75" r:id="rId4"/>
    <p:sldId id="291" r:id="rId5"/>
    <p:sldId id="273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5" r:id="rId14"/>
    <p:sldId id="303" r:id="rId15"/>
    <p:sldId id="300" r:id="rId16"/>
    <p:sldId id="304" r:id="rId17"/>
    <p:sldId id="301" r:id="rId18"/>
    <p:sldId id="306" r:id="rId19"/>
    <p:sldId id="302" r:id="rId20"/>
    <p:sldId id="307" r:id="rId21"/>
    <p:sldId id="264" r:id="rId22"/>
    <p:sldId id="272" r:id="rId23"/>
    <p:sldId id="315" r:id="rId24"/>
    <p:sldId id="309" r:id="rId25"/>
    <p:sldId id="310" r:id="rId26"/>
    <p:sldId id="316" r:id="rId27"/>
    <p:sldId id="319" r:id="rId28"/>
    <p:sldId id="320" r:id="rId29"/>
    <p:sldId id="317" r:id="rId30"/>
    <p:sldId id="322" r:id="rId31"/>
    <p:sldId id="318" r:id="rId32"/>
    <p:sldId id="313" r:id="rId33"/>
    <p:sldId id="321" r:id="rId34"/>
    <p:sldId id="267" r:id="rId35"/>
    <p:sldId id="308" r:id="rId36"/>
    <p:sldId id="278" r:id="rId37"/>
    <p:sldId id="270" r:id="rId38"/>
    <p:sldId id="271" r:id="rId39"/>
    <p:sldId id="266" r:id="rId40"/>
    <p:sldId id="323" r:id="rId41"/>
    <p:sldId id="31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697"/>
  </p:normalViewPr>
  <p:slideViewPr>
    <p:cSldViewPr snapToGrid="0" snapToObjects="1">
      <p:cViewPr varScale="1">
        <p:scale>
          <a:sx n="91" d="100"/>
          <a:sy n="91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south Georgia waters may have pH as low as 3.5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•In coastal waters,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 increases (becomes more basic) with increasing salinity and is still within state standards.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south Georgia waters may have pH as low as 3.5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•In coastal waters,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 increases (becomes more basic) with increasing salinity and is still within state standards.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south Georgia waters may have pH as low as 3.5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•In coastal waters,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 increases (becomes more basic) with increasing salinity and is still within state standards.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south Georgia waters may have pH as low as 3.5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•In coastal waters,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 increases (becomes more basic) with increasing salinity and is still within state standards.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focusing our water quality monitoring efforts on a campus stream. Before we begin learning different ways to conduct water quality monitoring, we want to learn a little bit about the watersheds and about the history of the campus streams.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anyone know what streams are on University of Georgia’s campus?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Then, define terms as a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south Georgia waters may have pH as low as 3.5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•In coastal waters,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 increases (becomes more basic) with increasing salinity and is still within state standards.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2F8C1-BEB9-A241-AFE7-2310480C9E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Chemical Monitoring, Part 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Learning Module 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The Last Dragons</a:t>
            </a:r>
            <a:r>
              <a:rPr lang="en-US" b="1" dirty="0"/>
              <a:t>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are hellbenders becoming endangered?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siltation/turbidity a problem for hellbenders?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causes siltation/turbidity in a stream?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hellbenders still found?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you think hellbenders may have ever lived in Athens? Why/why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other thoughts?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3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8117-B587-E141-BFB2-2CCB0BD1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 chemical properties of water relate to stream health?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B670-5AD2-6742-AD13-447D26EE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Instructions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For this activity, you will be working with a partner/small group to graph relationships between chemical water quality parameters and other variables. You/your team will also be answering question associated with each graph.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Please use a separate sheet of graphing paper for each graph. Answer the questions in the space provided.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One you graph the points, connect you points with a line.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Don’t forget to label the x and y-axes!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temperature and abundance (number) of salamanders</a:t>
            </a:r>
          </a:p>
        </p:txBody>
      </p:sp>
    </p:spTree>
    <p:extLst>
      <p:ext uri="{BB962C8B-B14F-4D97-AF65-F5344CB8AC3E}">
        <p14:creationId xmlns:p14="http://schemas.microsoft.com/office/powerpoint/2010/main" val="6326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130B2-DD3F-0643-9E88-843163F3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17" y="722868"/>
            <a:ext cx="63373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4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16DAE-D651-7646-B781-50AE96208CF7}"/>
              </a:ext>
            </a:extLst>
          </p:cNvPr>
          <p:cNvSpPr txBox="1"/>
          <p:nvPr/>
        </p:nvSpPr>
        <p:spPr>
          <a:xfrm>
            <a:off x="7287490" y="579358"/>
            <a:ext cx="45927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Question 1: Describe the relationship between maximum temperature and number of salamanders.</a:t>
            </a:r>
          </a:p>
          <a:p>
            <a:r>
              <a:rPr lang="en-US" sz="3000" dirty="0"/>
              <a:t> </a:t>
            </a:r>
          </a:p>
          <a:p>
            <a:r>
              <a:rPr lang="en-US" sz="3000" dirty="0"/>
              <a:t>Question 2: Based on the graph, what do you think will happen to salamanders as temperatures become  warmer due to climate change?</a:t>
            </a:r>
          </a:p>
          <a:p>
            <a:r>
              <a:rPr lang="en-US" sz="3000" dirty="0"/>
              <a:t> 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3A668-6866-3D40-8998-8D38B962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690688"/>
            <a:ext cx="51816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6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and dissolved oxygen </a:t>
            </a:r>
          </a:p>
        </p:txBody>
      </p:sp>
    </p:spTree>
    <p:extLst>
      <p:ext uri="{BB962C8B-B14F-4D97-AF65-F5344CB8AC3E}">
        <p14:creationId xmlns:p14="http://schemas.microsoft.com/office/powerpoint/2010/main" val="94279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D2FC4-04D2-E042-AA6E-F779A61F0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33" y="1482609"/>
            <a:ext cx="6322483" cy="46433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6096F-9A47-404D-BDD3-7B9E25C25E76}"/>
              </a:ext>
            </a:extLst>
          </p:cNvPr>
          <p:cNvSpPr txBox="1"/>
          <p:nvPr/>
        </p:nvSpPr>
        <p:spPr>
          <a:xfrm>
            <a:off x="7287490" y="579358"/>
            <a:ext cx="45927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Question 3: Describe the relationship between water temperature and dissolved oxygen. </a:t>
            </a:r>
          </a:p>
          <a:p>
            <a:endParaRPr lang="en-US" sz="3000" dirty="0"/>
          </a:p>
          <a:p>
            <a:r>
              <a:rPr lang="en-US" sz="3000" dirty="0"/>
              <a:t> </a:t>
            </a:r>
          </a:p>
          <a:p>
            <a:r>
              <a:rPr lang="en-US" sz="3000" dirty="0"/>
              <a:t>Question 4: Why might oxygen be important to organisms living in a stream? What might happen if dissolved oxygen gets too low?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2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 and abundance (number) of rainbow trout</a:t>
            </a:r>
          </a:p>
        </p:txBody>
      </p:sp>
    </p:spTree>
    <p:extLst>
      <p:ext uri="{BB962C8B-B14F-4D97-AF65-F5344CB8AC3E}">
        <p14:creationId xmlns:p14="http://schemas.microsoft.com/office/powerpoint/2010/main" val="228349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41A4C-60B9-8F44-9276-0D6590174B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5200" y="800389"/>
            <a:ext cx="4038600" cy="514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Question 5: Describe the relationship between pH and number of rainbow trout.</a:t>
            </a:r>
            <a:br>
              <a:rPr lang="en-US" sz="3000" dirty="0"/>
            </a:b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Question 6: What range of pH can rainbow trout tolerate?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50C88-E3C1-1D45-BBA5-A924548E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2" y="1690688"/>
            <a:ext cx="6729799" cy="40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9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 impervious surface and conductivity</a:t>
            </a:r>
          </a:p>
        </p:txBody>
      </p:sp>
    </p:spTree>
    <p:extLst>
      <p:ext uri="{BB962C8B-B14F-4D97-AF65-F5344CB8AC3E}">
        <p14:creationId xmlns:p14="http://schemas.microsoft.com/office/powerpoint/2010/main" val="416376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596710"/>
              </p:ext>
            </p:extLst>
          </p:nvPr>
        </p:nvGraphicFramePr>
        <p:xfrm>
          <a:off x="753533" y="937569"/>
          <a:ext cx="1051560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1" dirty="0"/>
                        <a:t>The Last Dragons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How do chemical properties of water relate to stream health?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i="1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Guided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i="1" dirty="0"/>
                        <a:t>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9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45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Monitoring chemical properties of our campus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Closing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291" y="703407"/>
            <a:ext cx="45235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sz="3000" dirty="0"/>
              <a:t>Question 7: What do you think “conductivity” in a stream means? Take your best guess!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 </a:t>
            </a:r>
          </a:p>
          <a:p>
            <a:pPr marL="0" indent="0">
              <a:buNone/>
            </a:pPr>
            <a:r>
              <a:rPr lang="en-US" sz="3000" dirty="0"/>
              <a:t>Question 8: Describe the relationship between impervious surface and conductivity.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92519-23CA-D042-9A9B-9C917ADC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1521356"/>
            <a:ext cx="6066831" cy="42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3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4310895" y="1074509"/>
            <a:ext cx="3570209" cy="4708981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Take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a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102509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75DE-2241-B242-83C4-B137A009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Guided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09BE-ACF7-A34C-B663-1DDDCF3E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Instructions:</a:t>
            </a:r>
          </a:p>
          <a:p>
            <a:r>
              <a:rPr lang="en-US" dirty="0"/>
              <a:t>Listen and ask questions!</a:t>
            </a:r>
          </a:p>
          <a:p>
            <a:r>
              <a:rPr lang="en-US" dirty="0"/>
              <a:t>Write down anything you see that is </a:t>
            </a:r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bold, brown, and underlined</a:t>
            </a:r>
          </a:p>
        </p:txBody>
      </p:sp>
    </p:spTree>
    <p:extLst>
      <p:ext uri="{BB962C8B-B14F-4D97-AF65-F5344CB8AC3E}">
        <p14:creationId xmlns:p14="http://schemas.microsoft.com/office/powerpoint/2010/main" val="339485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459365"/>
            <a:ext cx="8305800" cy="612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u="sng" dirty="0"/>
              <a:t>Temperature</a:t>
            </a:r>
          </a:p>
          <a:p>
            <a:r>
              <a:rPr lang="en-US" sz="3300" dirty="0"/>
              <a:t>Definition: how hot or cold the water is</a:t>
            </a:r>
          </a:p>
          <a:p>
            <a:r>
              <a:rPr lang="en-US" sz="3300" dirty="0"/>
              <a:t>Measured in:</a:t>
            </a:r>
          </a:p>
          <a:p>
            <a:r>
              <a:rPr lang="en-US" sz="3300" dirty="0"/>
              <a:t>Importance: </a:t>
            </a:r>
          </a:p>
          <a:p>
            <a:pPr marL="457200" lvl="1" indent="0">
              <a:buNone/>
            </a:pPr>
            <a:endParaRPr lang="en-US" sz="2900" dirty="0"/>
          </a:p>
          <a:p>
            <a:endParaRPr lang="en-US" sz="3300" dirty="0"/>
          </a:p>
          <a:p>
            <a:endParaRPr lang="en-US" sz="3300" dirty="0"/>
          </a:p>
          <a:p>
            <a:endParaRPr lang="en-US" sz="3300" dirty="0"/>
          </a:p>
          <a:p>
            <a:endParaRPr lang="en-US" sz="3300" dirty="0"/>
          </a:p>
          <a:p>
            <a:r>
              <a:rPr lang="en-US" sz="3300" dirty="0"/>
              <a:t>Georgia Standards:</a:t>
            </a:r>
            <a:r>
              <a:rPr lang="en-US" dirty="0"/>
              <a:t> Less than 32.2°C (90°F) </a:t>
            </a:r>
          </a:p>
        </p:txBody>
      </p:sp>
    </p:spTree>
    <p:extLst>
      <p:ext uri="{BB962C8B-B14F-4D97-AF65-F5344CB8AC3E}">
        <p14:creationId xmlns:p14="http://schemas.microsoft.com/office/powerpoint/2010/main" val="96534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459365"/>
            <a:ext cx="8305800" cy="612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u="sng" dirty="0"/>
              <a:t>Temperature</a:t>
            </a:r>
          </a:p>
          <a:p>
            <a:r>
              <a:rPr lang="en-US" sz="3300" dirty="0"/>
              <a:t>Definition: how hot or cold the water is</a:t>
            </a:r>
          </a:p>
          <a:p>
            <a:r>
              <a:rPr lang="en-US" sz="3300" dirty="0"/>
              <a:t>Measured in: </a:t>
            </a:r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°C</a:t>
            </a:r>
          </a:p>
          <a:p>
            <a:r>
              <a:rPr lang="en-US" sz="3300" dirty="0"/>
              <a:t>Importance: </a:t>
            </a:r>
          </a:p>
          <a:p>
            <a:pPr lvl="1"/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Affects feeding, respiration (breathing), and metabolism of aquatic  </a:t>
            </a:r>
          </a:p>
          <a:p>
            <a:pPr lvl="1"/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Most aquatic life is adapted to a narrow range of temperatures</a:t>
            </a:r>
          </a:p>
          <a:p>
            <a:pPr lvl="1"/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Temperature/Dissolved Oxygen relationship</a:t>
            </a:r>
          </a:p>
          <a:p>
            <a:r>
              <a:rPr lang="en-US" sz="3300" dirty="0"/>
              <a:t>Georgia Standards: Less than 32.2°C (90°F) </a:t>
            </a:r>
          </a:p>
          <a:p>
            <a:endParaRPr lang="en-US" sz="4000" b="1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CEECB-71C5-9447-8DB0-959F0274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078" y="459365"/>
            <a:ext cx="1104101" cy="5818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9C0AE7-0F25-CA47-A91A-1D27CD438E6F}"/>
              </a:ext>
            </a:extLst>
          </p:cNvPr>
          <p:cNvSpPr txBox="1"/>
          <p:nvPr/>
        </p:nvSpPr>
        <p:spPr>
          <a:xfrm>
            <a:off x="9011726" y="6278274"/>
            <a:ext cx="317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Georgia Adopt-A-Stream</a:t>
            </a:r>
          </a:p>
        </p:txBody>
      </p:sp>
    </p:spTree>
    <p:extLst>
      <p:ext uri="{BB962C8B-B14F-4D97-AF65-F5344CB8AC3E}">
        <p14:creationId xmlns:p14="http://schemas.microsoft.com/office/powerpoint/2010/main" val="346319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68420"/>
            <a:ext cx="10515600" cy="4680671"/>
          </a:xfrm>
        </p:spPr>
        <p:txBody>
          <a:bodyPr/>
          <a:lstStyle/>
          <a:p>
            <a:pPr marL="0" indent="0">
              <a:buNone/>
            </a:pPr>
            <a:r>
              <a:rPr lang="en-US" sz="3300" u="sng" dirty="0"/>
              <a:t>Dissolved oxygen</a:t>
            </a:r>
          </a:p>
          <a:p>
            <a:r>
              <a:rPr lang="en-US" sz="3300" dirty="0"/>
              <a:t>Definition: how much oxygen is dissolved in water</a:t>
            </a:r>
          </a:p>
          <a:p>
            <a:r>
              <a:rPr lang="en-US" sz="3300" dirty="0"/>
              <a:t>Measured in: </a:t>
            </a:r>
          </a:p>
          <a:p>
            <a:r>
              <a:rPr lang="en-US" sz="3300" dirty="0"/>
              <a:t>Importance: </a:t>
            </a:r>
          </a:p>
          <a:p>
            <a:endParaRPr lang="en-US" sz="3300" dirty="0"/>
          </a:p>
          <a:p>
            <a:r>
              <a:rPr lang="en-US" sz="3300" dirty="0"/>
              <a:t>Georgia standards</a:t>
            </a:r>
            <a:r>
              <a:rPr lang="en-US" sz="3600" dirty="0"/>
              <a:t>: Average of 5 mg/L; minimum 4 mg/L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961FDC-3B66-194A-90D6-B9C96D938113}"/>
              </a:ext>
            </a:extLst>
          </p:cNvPr>
          <p:cNvGrpSpPr/>
          <p:nvPr/>
        </p:nvGrpSpPr>
        <p:grpSpPr>
          <a:xfrm>
            <a:off x="1945244" y="4295545"/>
            <a:ext cx="7755928" cy="2209822"/>
            <a:chOff x="1945244" y="3911232"/>
            <a:chExt cx="7755928" cy="2209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E92949-7960-7B4F-9800-FAA7378C29A3}"/>
                </a:ext>
              </a:extLst>
            </p:cNvPr>
            <p:cNvSpPr/>
            <p:nvPr/>
          </p:nvSpPr>
          <p:spPr>
            <a:xfrm>
              <a:off x="2096087" y="4280565"/>
              <a:ext cx="1955408" cy="1840489"/>
            </a:xfrm>
            <a:prstGeom prst="rect">
              <a:avLst/>
            </a:prstGeom>
            <a:solidFill>
              <a:srgbClr val="F48A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17F975-7C8A-D64A-B4C6-FE6ADF19FA4B}"/>
                </a:ext>
              </a:extLst>
            </p:cNvPr>
            <p:cNvSpPr/>
            <p:nvPr/>
          </p:nvSpPr>
          <p:spPr>
            <a:xfrm>
              <a:off x="4051495" y="4280565"/>
              <a:ext cx="1260734" cy="18404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Few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C33B17-1767-6745-8F95-33D4F6CC94FE}"/>
                </a:ext>
              </a:extLst>
            </p:cNvPr>
            <p:cNvSpPr/>
            <p:nvPr/>
          </p:nvSpPr>
          <p:spPr>
            <a:xfrm>
              <a:off x="5312229" y="4280565"/>
              <a:ext cx="1422400" cy="18404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Most fish can live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4CA15-83E6-2A4D-A153-F3C1203E4FC7}"/>
                </a:ext>
              </a:extLst>
            </p:cNvPr>
            <p:cNvSpPr/>
            <p:nvPr/>
          </p:nvSpPr>
          <p:spPr>
            <a:xfrm>
              <a:off x="6734629" y="4280564"/>
              <a:ext cx="2670628" cy="18404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All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70D713-608B-9D42-8696-2B8C603C5631}"/>
                </a:ext>
              </a:extLst>
            </p:cNvPr>
            <p:cNvSpPr txBox="1"/>
            <p:nvPr/>
          </p:nvSpPr>
          <p:spPr>
            <a:xfrm>
              <a:off x="1945244" y="39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9363CE-2BB8-A043-A2C4-5AC5DD869633}"/>
                </a:ext>
              </a:extLst>
            </p:cNvPr>
            <p:cNvSpPr txBox="1"/>
            <p:nvPr/>
          </p:nvSpPr>
          <p:spPr>
            <a:xfrm>
              <a:off x="3813289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E83E5A-E2BC-DD49-B1BB-529EB7D773A8}"/>
                </a:ext>
              </a:extLst>
            </p:cNvPr>
            <p:cNvSpPr txBox="1"/>
            <p:nvPr/>
          </p:nvSpPr>
          <p:spPr>
            <a:xfrm>
              <a:off x="5076032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4F101E-5235-0A49-9CD7-3A9A8DD8518C}"/>
                </a:ext>
              </a:extLst>
            </p:cNvPr>
            <p:cNvSpPr txBox="1"/>
            <p:nvPr/>
          </p:nvSpPr>
          <p:spPr>
            <a:xfrm>
              <a:off x="6496423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1238E5-636D-1243-98B3-8874CB42ACAE}"/>
                </a:ext>
              </a:extLst>
            </p:cNvPr>
            <p:cNvSpPr txBox="1"/>
            <p:nvPr/>
          </p:nvSpPr>
          <p:spPr>
            <a:xfrm>
              <a:off x="9167051" y="391123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14+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73E068-0C5F-F648-8577-32EF97E52F14}"/>
                </a:ext>
              </a:extLst>
            </p:cNvPr>
            <p:cNvCxnSpPr/>
            <p:nvPr/>
          </p:nvCxnSpPr>
          <p:spPr>
            <a:xfrm>
              <a:off x="2097761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185C4-8AA5-1E4A-9DEE-7D4E665FD7F3}"/>
                </a:ext>
              </a:extLst>
            </p:cNvPr>
            <p:cNvCxnSpPr/>
            <p:nvPr/>
          </p:nvCxnSpPr>
          <p:spPr>
            <a:xfrm>
              <a:off x="4051495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88A1E4-0267-914E-8EE9-309FDEFA0532}"/>
                </a:ext>
              </a:extLst>
            </p:cNvPr>
            <p:cNvCxnSpPr/>
            <p:nvPr/>
          </p:nvCxnSpPr>
          <p:spPr>
            <a:xfrm>
              <a:off x="5316083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B401CD-2D77-AB4D-A8F7-0A43D462F988}"/>
                </a:ext>
              </a:extLst>
            </p:cNvPr>
            <p:cNvCxnSpPr/>
            <p:nvPr/>
          </p:nvCxnSpPr>
          <p:spPr>
            <a:xfrm>
              <a:off x="6734629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BB5AA0-0F0B-BA45-BD72-85581F9D2AAF}"/>
                </a:ext>
              </a:extLst>
            </p:cNvPr>
            <p:cNvCxnSpPr/>
            <p:nvPr/>
          </p:nvCxnSpPr>
          <p:spPr>
            <a:xfrm>
              <a:off x="9405257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542F3A-C812-5D49-A007-4C97075C6CB4}"/>
              </a:ext>
            </a:extLst>
          </p:cNvPr>
          <p:cNvSpPr txBox="1"/>
          <p:nvPr/>
        </p:nvSpPr>
        <p:spPr>
          <a:xfrm>
            <a:off x="4550382" y="3926213"/>
            <a:ext cx="26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Dissolved Oxygen (mg/L)  </a:t>
            </a:r>
          </a:p>
        </p:txBody>
      </p:sp>
    </p:spTree>
    <p:extLst>
      <p:ext uri="{BB962C8B-B14F-4D97-AF65-F5344CB8AC3E}">
        <p14:creationId xmlns:p14="http://schemas.microsoft.com/office/powerpoint/2010/main" val="365712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68420"/>
            <a:ext cx="10515600" cy="4680671"/>
          </a:xfrm>
        </p:spPr>
        <p:txBody>
          <a:bodyPr/>
          <a:lstStyle/>
          <a:p>
            <a:pPr marL="0" indent="0">
              <a:buNone/>
            </a:pPr>
            <a:r>
              <a:rPr lang="en-US" sz="3300" u="sng" dirty="0"/>
              <a:t>Dissolved oxygen</a:t>
            </a:r>
          </a:p>
          <a:p>
            <a:r>
              <a:rPr lang="en-US" sz="3300" dirty="0"/>
              <a:t>Definition: how much oxygen is dissolved in water</a:t>
            </a:r>
          </a:p>
          <a:p>
            <a:r>
              <a:rPr lang="en-US" sz="3300" dirty="0"/>
              <a:t>Measured in: </a:t>
            </a:r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mg/L or ppm (parts per million) </a:t>
            </a:r>
          </a:p>
          <a:p>
            <a:r>
              <a:rPr lang="en-US" sz="3300" dirty="0"/>
              <a:t>Importance: </a:t>
            </a:r>
          </a:p>
          <a:p>
            <a:pPr lvl="1"/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All aquatic organisms need it for respiration (breathing) </a:t>
            </a:r>
          </a:p>
          <a:p>
            <a:r>
              <a:rPr lang="en-US" sz="3300" dirty="0"/>
              <a:t>Georgia standards</a:t>
            </a:r>
            <a:r>
              <a:rPr lang="en-US" sz="3600" dirty="0"/>
              <a:t>: Average of 5 mg/L; minimum 4 mg/L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D0AC92-E7F9-6C4C-A729-12AC9E40E283}"/>
              </a:ext>
            </a:extLst>
          </p:cNvPr>
          <p:cNvGrpSpPr/>
          <p:nvPr/>
        </p:nvGrpSpPr>
        <p:grpSpPr>
          <a:xfrm>
            <a:off x="1945244" y="4295545"/>
            <a:ext cx="7755928" cy="2209822"/>
            <a:chOff x="1945244" y="3911232"/>
            <a:chExt cx="7755928" cy="2209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0058FE-E8AB-3A4B-B29D-508A528137A9}"/>
                </a:ext>
              </a:extLst>
            </p:cNvPr>
            <p:cNvSpPr/>
            <p:nvPr/>
          </p:nvSpPr>
          <p:spPr>
            <a:xfrm>
              <a:off x="2096087" y="4280565"/>
              <a:ext cx="1955408" cy="1840489"/>
            </a:xfrm>
            <a:prstGeom prst="rect">
              <a:avLst/>
            </a:prstGeom>
            <a:solidFill>
              <a:srgbClr val="F48A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3064B1-820D-B840-96EA-E076F45370D5}"/>
                </a:ext>
              </a:extLst>
            </p:cNvPr>
            <p:cNvSpPr/>
            <p:nvPr/>
          </p:nvSpPr>
          <p:spPr>
            <a:xfrm>
              <a:off x="4051495" y="4280565"/>
              <a:ext cx="1260734" cy="18404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Few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44B808-3F2B-A344-9517-3CFC8BCD332B}"/>
                </a:ext>
              </a:extLst>
            </p:cNvPr>
            <p:cNvSpPr/>
            <p:nvPr/>
          </p:nvSpPr>
          <p:spPr>
            <a:xfrm>
              <a:off x="5312229" y="4280565"/>
              <a:ext cx="1422400" cy="18404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Most fish can live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1BF60E-12CC-0E43-90A6-047F7681B6EF}"/>
                </a:ext>
              </a:extLst>
            </p:cNvPr>
            <p:cNvSpPr/>
            <p:nvPr/>
          </p:nvSpPr>
          <p:spPr>
            <a:xfrm>
              <a:off x="6734629" y="4280564"/>
              <a:ext cx="2670628" cy="18404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All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C1089-2A23-6743-AEE6-2D6D8E16CE26}"/>
                </a:ext>
              </a:extLst>
            </p:cNvPr>
            <p:cNvSpPr txBox="1"/>
            <p:nvPr/>
          </p:nvSpPr>
          <p:spPr>
            <a:xfrm>
              <a:off x="1945244" y="39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318F8C-6A93-6C4D-85F0-1880516679FC}"/>
                </a:ext>
              </a:extLst>
            </p:cNvPr>
            <p:cNvSpPr txBox="1"/>
            <p:nvPr/>
          </p:nvSpPr>
          <p:spPr>
            <a:xfrm>
              <a:off x="3813289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8D091A-D8A8-0B44-96AD-B7A84460AEE6}"/>
                </a:ext>
              </a:extLst>
            </p:cNvPr>
            <p:cNvSpPr txBox="1"/>
            <p:nvPr/>
          </p:nvSpPr>
          <p:spPr>
            <a:xfrm>
              <a:off x="5076032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2C730-38AA-594B-9066-7785C465999C}"/>
                </a:ext>
              </a:extLst>
            </p:cNvPr>
            <p:cNvSpPr txBox="1"/>
            <p:nvPr/>
          </p:nvSpPr>
          <p:spPr>
            <a:xfrm>
              <a:off x="6496423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55F322-EFD0-0949-8D7C-6B4AEACD1487}"/>
                </a:ext>
              </a:extLst>
            </p:cNvPr>
            <p:cNvSpPr txBox="1"/>
            <p:nvPr/>
          </p:nvSpPr>
          <p:spPr>
            <a:xfrm>
              <a:off x="9167051" y="391123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14+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7D79E0-138E-8B40-92B1-82C57AD6A309}"/>
                </a:ext>
              </a:extLst>
            </p:cNvPr>
            <p:cNvCxnSpPr/>
            <p:nvPr/>
          </p:nvCxnSpPr>
          <p:spPr>
            <a:xfrm>
              <a:off x="2097761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3FA6E5-860F-284B-B797-6EFAFC55EC4A}"/>
                </a:ext>
              </a:extLst>
            </p:cNvPr>
            <p:cNvCxnSpPr/>
            <p:nvPr/>
          </p:nvCxnSpPr>
          <p:spPr>
            <a:xfrm>
              <a:off x="4051495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AAA347-E3B3-674D-AAAB-B589D2D2DFB2}"/>
                </a:ext>
              </a:extLst>
            </p:cNvPr>
            <p:cNvCxnSpPr/>
            <p:nvPr/>
          </p:nvCxnSpPr>
          <p:spPr>
            <a:xfrm>
              <a:off x="5316083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D8CEF0-A3D0-6941-86AE-EC981BCDA13B}"/>
                </a:ext>
              </a:extLst>
            </p:cNvPr>
            <p:cNvCxnSpPr/>
            <p:nvPr/>
          </p:nvCxnSpPr>
          <p:spPr>
            <a:xfrm>
              <a:off x="6734629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D53C45-0BF8-B640-8C2C-3C06661B719D}"/>
                </a:ext>
              </a:extLst>
            </p:cNvPr>
            <p:cNvCxnSpPr/>
            <p:nvPr/>
          </p:nvCxnSpPr>
          <p:spPr>
            <a:xfrm>
              <a:off x="9405257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BCE48BD-F44D-1743-AAA3-3A08F7074338}"/>
              </a:ext>
            </a:extLst>
          </p:cNvPr>
          <p:cNvSpPr txBox="1"/>
          <p:nvPr/>
        </p:nvSpPr>
        <p:spPr>
          <a:xfrm>
            <a:off x="4550382" y="3926213"/>
            <a:ext cx="26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Dissolved Oxygen (mg/L)  </a:t>
            </a:r>
          </a:p>
        </p:txBody>
      </p:sp>
    </p:spTree>
    <p:extLst>
      <p:ext uri="{BB962C8B-B14F-4D97-AF65-F5344CB8AC3E}">
        <p14:creationId xmlns:p14="http://schemas.microsoft.com/office/powerpoint/2010/main" val="3653174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1" y="709731"/>
            <a:ext cx="7225147" cy="55812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u="sng" dirty="0"/>
              <a:t>Temperature and Dissolved Oxygen (DO)</a:t>
            </a:r>
          </a:p>
          <a:p>
            <a:pPr marL="0" indent="0">
              <a:buNone/>
            </a:pPr>
            <a:endParaRPr lang="en-US" sz="3600" u="sng" dirty="0"/>
          </a:p>
          <a:p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</a:rPr>
              <a:t>______</a:t>
            </a:r>
            <a:r>
              <a:rPr lang="en-US" sz="3600" dirty="0"/>
              <a:t> related to temperature</a:t>
            </a:r>
          </a:p>
          <a:p>
            <a:pPr lvl="1"/>
            <a:r>
              <a:rPr lang="en-US" sz="3600" dirty="0"/>
              <a:t>As temperatures go up, DO goes </a:t>
            </a:r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</a:rPr>
              <a:t>___</a:t>
            </a:r>
          </a:p>
          <a:p>
            <a:pPr lvl="1"/>
            <a:r>
              <a:rPr lang="en-US" sz="3600" dirty="0"/>
              <a:t>As temperatures go down, DO goes </a:t>
            </a:r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</a:rPr>
              <a:t>___</a:t>
            </a:r>
          </a:p>
          <a:p>
            <a:r>
              <a:rPr lang="en-US" sz="3600" dirty="0"/>
              <a:t>DO may decrease due to:</a:t>
            </a:r>
          </a:p>
          <a:p>
            <a:pPr lvl="1"/>
            <a:r>
              <a:rPr lang="en-US" sz="3600" dirty="0"/>
              <a:t>Rising temperatures</a:t>
            </a:r>
          </a:p>
          <a:p>
            <a:pPr lvl="1"/>
            <a:r>
              <a:rPr lang="en-US" sz="3600" dirty="0"/>
              <a:t>An overload of decaying organic matter</a:t>
            </a:r>
          </a:p>
          <a:p>
            <a:pPr lvl="1"/>
            <a:r>
              <a:rPr lang="en-US" sz="3600" dirty="0"/>
              <a:t>Slow moving, deep water</a:t>
            </a:r>
          </a:p>
          <a:p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4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709731"/>
            <a:ext cx="7072746" cy="55812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u="sng" dirty="0"/>
              <a:t>Temperature and Dissolved Oxygen (DO)</a:t>
            </a:r>
          </a:p>
          <a:p>
            <a:pPr marL="0" indent="0">
              <a:buNone/>
            </a:pPr>
            <a:endParaRPr lang="en-US" sz="3600" u="sng" dirty="0"/>
          </a:p>
          <a:p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</a:rPr>
              <a:t>Inversely</a:t>
            </a:r>
            <a:r>
              <a:rPr lang="en-US" sz="3600" dirty="0"/>
              <a:t> related to temperature</a:t>
            </a:r>
          </a:p>
          <a:p>
            <a:pPr lvl="1"/>
            <a:r>
              <a:rPr lang="en-US" sz="3600" dirty="0"/>
              <a:t>As temperatures go up, DO goes </a:t>
            </a:r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</a:rPr>
              <a:t>down</a:t>
            </a:r>
          </a:p>
          <a:p>
            <a:pPr lvl="1"/>
            <a:r>
              <a:rPr lang="en-US" sz="3600" dirty="0"/>
              <a:t>As temperatures go down, DO goes </a:t>
            </a:r>
            <a:r>
              <a:rPr lang="en-US" sz="3600" b="1" u="sng" dirty="0">
                <a:solidFill>
                  <a:schemeClr val="accent4">
                    <a:lumMod val="50000"/>
                  </a:schemeClr>
                </a:solidFill>
              </a:rPr>
              <a:t>up</a:t>
            </a:r>
          </a:p>
          <a:p>
            <a:r>
              <a:rPr lang="en-US" sz="3600" dirty="0"/>
              <a:t>DO may decrease due to:</a:t>
            </a:r>
          </a:p>
          <a:p>
            <a:pPr lvl="1"/>
            <a:r>
              <a:rPr lang="en-US" sz="3600" dirty="0"/>
              <a:t>Rising temperatures</a:t>
            </a:r>
          </a:p>
          <a:p>
            <a:pPr lvl="1"/>
            <a:r>
              <a:rPr lang="en-US" sz="3600" dirty="0"/>
              <a:t>An overload of decaying organic matter</a:t>
            </a:r>
          </a:p>
          <a:p>
            <a:pPr lvl="1"/>
            <a:r>
              <a:rPr lang="en-US" sz="3600" dirty="0"/>
              <a:t>Slow moving, deep water</a:t>
            </a:r>
          </a:p>
          <a:p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357378C-68EA-6F4A-805C-5DBA89FB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1" y="1781929"/>
            <a:ext cx="4679697" cy="34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4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209983"/>
            <a:ext cx="7058251" cy="6121544"/>
          </a:xfrm>
        </p:spPr>
        <p:txBody>
          <a:bodyPr/>
          <a:lstStyle/>
          <a:p>
            <a:pPr marL="0" indent="0">
              <a:buNone/>
            </a:pPr>
            <a:r>
              <a:rPr lang="en-US" sz="3300" u="sng" dirty="0"/>
              <a:t>pH</a:t>
            </a:r>
          </a:p>
          <a:p>
            <a:r>
              <a:rPr lang="en-US" sz="3300" dirty="0"/>
              <a:t>Definition: a measure of hydrogen ions (H+)</a:t>
            </a:r>
          </a:p>
          <a:p>
            <a:r>
              <a:rPr lang="en-US" sz="3300" dirty="0"/>
              <a:t>Measured in:</a:t>
            </a:r>
          </a:p>
          <a:p>
            <a:endParaRPr lang="en-US" sz="3300" b="1" u="sng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3300" dirty="0"/>
              <a:t>Importance: </a:t>
            </a:r>
          </a:p>
          <a:p>
            <a:endParaRPr lang="en-US" sz="3300" dirty="0"/>
          </a:p>
          <a:p>
            <a:r>
              <a:rPr lang="en-US" sz="3300" dirty="0"/>
              <a:t>Georgia standards: 6-8.5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832A9-9FEA-994A-ACCB-821008D9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61" y="361710"/>
            <a:ext cx="3123261" cy="633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BA503B-2885-F543-A475-459A17623077}"/>
              </a:ext>
            </a:extLst>
          </p:cNvPr>
          <p:cNvSpPr txBox="1"/>
          <p:nvPr/>
        </p:nvSpPr>
        <p:spPr>
          <a:xfrm>
            <a:off x="7159699" y="5324578"/>
            <a:ext cx="844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/>
              <a:t>OpenStax College, CC BY 3.0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/licenses/by/3.0&gt;,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11842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702A7F-FDAB-4F49-8387-9664E596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93" y="1460829"/>
            <a:ext cx="5727989" cy="455204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26BB90-F024-B444-9E60-E19BAA4A002C}"/>
              </a:ext>
            </a:extLst>
          </p:cNvPr>
          <p:cNvSpPr txBox="1"/>
          <p:nvPr/>
        </p:nvSpPr>
        <p:spPr>
          <a:xfrm>
            <a:off x="5351317" y="6012873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</a:t>
            </a:r>
          </a:p>
          <a:p>
            <a:r>
              <a:rPr lang="en-US" sz="800" dirty="0"/>
              <a:t>USFWS Midwest Region from United States, CC BY 2.0 </a:t>
            </a:r>
          </a:p>
          <a:p>
            <a:r>
              <a:rPr lang="en-US" sz="800" dirty="0"/>
              <a:t>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/licenses/by/2.0&gt;,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360083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28EDD4-2640-4C4F-8495-60B33D31A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61" y="361710"/>
            <a:ext cx="3123261" cy="633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804DD-8351-6C48-A821-2715E4F40030}"/>
              </a:ext>
            </a:extLst>
          </p:cNvPr>
          <p:cNvSpPr txBox="1"/>
          <p:nvPr/>
        </p:nvSpPr>
        <p:spPr>
          <a:xfrm>
            <a:off x="7159699" y="5369798"/>
            <a:ext cx="844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/>
              <a:t>OpenStax College, CC BY 3.0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/licenses/by/3.0&gt;, via Wikimedia Commons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0D7AC4-1ED8-954F-9C07-B67EDB143B88}"/>
              </a:ext>
            </a:extLst>
          </p:cNvPr>
          <p:cNvSpPr/>
          <p:nvPr/>
        </p:nvSpPr>
        <p:spPr>
          <a:xfrm>
            <a:off x="8989255" y="361710"/>
            <a:ext cx="3046124" cy="63315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3D2A3-FB0E-F24B-846E-84464EE0B62E}"/>
              </a:ext>
            </a:extLst>
          </p:cNvPr>
          <p:cNvSpPr/>
          <p:nvPr/>
        </p:nvSpPr>
        <p:spPr>
          <a:xfrm>
            <a:off x="8989255" y="1420837"/>
            <a:ext cx="98474" cy="382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92EDD-22EB-954E-8408-92FD7E2D45BD}"/>
              </a:ext>
            </a:extLst>
          </p:cNvPr>
          <p:cNvSpPr/>
          <p:nvPr/>
        </p:nvSpPr>
        <p:spPr>
          <a:xfrm>
            <a:off x="9326880" y="3685735"/>
            <a:ext cx="98474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EEBEB-1446-7F4F-90CE-248312C37609}"/>
              </a:ext>
            </a:extLst>
          </p:cNvPr>
          <p:cNvSpPr/>
          <p:nvPr/>
        </p:nvSpPr>
        <p:spPr>
          <a:xfrm>
            <a:off x="9625556" y="3685735"/>
            <a:ext cx="98474" cy="75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709A4-7027-2046-8738-66C15C129B99}"/>
              </a:ext>
            </a:extLst>
          </p:cNvPr>
          <p:cNvSpPr/>
          <p:nvPr/>
        </p:nvSpPr>
        <p:spPr>
          <a:xfrm>
            <a:off x="9970215" y="3685735"/>
            <a:ext cx="98474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568B3-A147-354D-A930-B39CD71EF43C}"/>
              </a:ext>
            </a:extLst>
          </p:cNvPr>
          <p:cNvSpPr/>
          <p:nvPr/>
        </p:nvSpPr>
        <p:spPr>
          <a:xfrm>
            <a:off x="10236368" y="2644726"/>
            <a:ext cx="98474" cy="119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E5BBF-A752-7E41-92BD-1D85FE395C7D}"/>
              </a:ext>
            </a:extLst>
          </p:cNvPr>
          <p:cNvSpPr/>
          <p:nvPr/>
        </p:nvSpPr>
        <p:spPr>
          <a:xfrm>
            <a:off x="10531634" y="1420837"/>
            <a:ext cx="113298" cy="241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A6E78B-7125-BF4A-A882-59B8F2880D2A}"/>
              </a:ext>
            </a:extLst>
          </p:cNvPr>
          <p:cNvSpPr/>
          <p:nvPr/>
        </p:nvSpPr>
        <p:spPr>
          <a:xfrm>
            <a:off x="10872360" y="2855742"/>
            <a:ext cx="108608" cy="98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223FF-DCC6-6C43-B63C-71F39AC7FC6B}"/>
              </a:ext>
            </a:extLst>
          </p:cNvPr>
          <p:cNvSpPr txBox="1"/>
          <p:nvPr/>
        </p:nvSpPr>
        <p:spPr>
          <a:xfrm>
            <a:off x="8851076" y="5247249"/>
            <a:ext cx="8238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Bacteria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F8551D-14C8-2549-B20F-A2F8147421AF}"/>
              </a:ext>
            </a:extLst>
          </p:cNvPr>
          <p:cNvSpPr txBox="1"/>
          <p:nvPr/>
        </p:nvSpPr>
        <p:spPr>
          <a:xfrm>
            <a:off x="9225908" y="4539120"/>
            <a:ext cx="6031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Frogs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AF300-1BB8-5540-A68A-90C27BD4F8CF}"/>
              </a:ext>
            </a:extLst>
          </p:cNvPr>
          <p:cNvSpPr txBox="1"/>
          <p:nvPr/>
        </p:nvSpPr>
        <p:spPr>
          <a:xfrm>
            <a:off x="9516904" y="4369402"/>
            <a:ext cx="6236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Perch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A89B6-AAAD-7D46-BC16-ED27D6FB702C}"/>
              </a:ext>
            </a:extLst>
          </p:cNvPr>
          <p:cNvSpPr txBox="1"/>
          <p:nvPr/>
        </p:nvSpPr>
        <p:spPr>
          <a:xfrm>
            <a:off x="9970215" y="5577392"/>
            <a:ext cx="1183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Trout, </a:t>
            </a:r>
          </a:p>
          <a:p>
            <a:r>
              <a:rPr lang="en-US" sz="1500" dirty="0"/>
              <a:t>Salamanders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9CC08-FAB4-264C-BB50-62C657026DF0}"/>
              </a:ext>
            </a:extLst>
          </p:cNvPr>
          <p:cNvSpPr txBox="1"/>
          <p:nvPr/>
        </p:nvSpPr>
        <p:spPr>
          <a:xfrm>
            <a:off x="10211402" y="4735679"/>
            <a:ext cx="1200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Carp, catfish,</a:t>
            </a:r>
          </a:p>
          <a:p>
            <a:r>
              <a:rPr lang="en-US" sz="1500" dirty="0"/>
              <a:t>Some insects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F51EB-231A-5943-8930-4AAC8FE9982C}"/>
              </a:ext>
            </a:extLst>
          </p:cNvPr>
          <p:cNvSpPr txBox="1"/>
          <p:nvPr/>
        </p:nvSpPr>
        <p:spPr>
          <a:xfrm>
            <a:off x="10419487" y="3788564"/>
            <a:ext cx="6589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Plants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F3B94-8327-854F-BE54-68B0984CACE1}"/>
              </a:ext>
            </a:extLst>
          </p:cNvPr>
          <p:cNvSpPr txBox="1"/>
          <p:nvPr/>
        </p:nvSpPr>
        <p:spPr>
          <a:xfrm>
            <a:off x="10797540" y="4178248"/>
            <a:ext cx="1237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Snails, Clams,</a:t>
            </a:r>
          </a:p>
          <a:p>
            <a:r>
              <a:rPr lang="en-US" sz="1500" dirty="0"/>
              <a:t>Mussels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2A1AE-9039-6E4E-88A5-26AB580AB664}"/>
              </a:ext>
            </a:extLst>
          </p:cNvPr>
          <p:cNvCxnSpPr>
            <a:cxnSpLocks/>
          </p:cNvCxnSpPr>
          <p:nvPr/>
        </p:nvCxnSpPr>
        <p:spPr>
          <a:xfrm>
            <a:off x="10011492" y="4283556"/>
            <a:ext cx="71847" cy="12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A64A8-8B5D-0445-9F5C-D3C92C14E4F1}"/>
              </a:ext>
            </a:extLst>
          </p:cNvPr>
          <p:cNvCxnSpPr>
            <a:cxnSpLocks/>
          </p:cNvCxnSpPr>
          <p:nvPr/>
        </p:nvCxnSpPr>
        <p:spPr>
          <a:xfrm>
            <a:off x="10296117" y="3798473"/>
            <a:ext cx="71847" cy="933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C9DBCC-E2E2-F24C-92CF-19E2C18617CF}"/>
              </a:ext>
            </a:extLst>
          </p:cNvPr>
          <p:cNvCxnSpPr>
            <a:cxnSpLocks/>
          </p:cNvCxnSpPr>
          <p:nvPr/>
        </p:nvCxnSpPr>
        <p:spPr>
          <a:xfrm>
            <a:off x="10971178" y="3771286"/>
            <a:ext cx="92009" cy="49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C40F71-3FB4-5D45-AB67-A6F4103AAFF1}"/>
              </a:ext>
            </a:extLst>
          </p:cNvPr>
          <p:cNvSpPr txBox="1"/>
          <p:nvPr/>
        </p:nvSpPr>
        <p:spPr>
          <a:xfrm>
            <a:off x="9358412" y="347813"/>
            <a:ext cx="230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 tolerance ranges of</a:t>
            </a:r>
          </a:p>
          <a:p>
            <a:pPr algn="ctr"/>
            <a:r>
              <a:rPr lang="en-US" dirty="0"/>
              <a:t>aquatic organisms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023E29E-5FA9-A043-AD94-EDF8C45BB0D0}"/>
              </a:ext>
            </a:extLst>
          </p:cNvPr>
          <p:cNvSpPr txBox="1">
            <a:spLocks/>
          </p:cNvSpPr>
          <p:nvPr/>
        </p:nvSpPr>
        <p:spPr>
          <a:xfrm>
            <a:off x="214746" y="209983"/>
            <a:ext cx="7058251" cy="612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300" u="sng"/>
              <a:t>pH</a:t>
            </a:r>
          </a:p>
          <a:p>
            <a:r>
              <a:rPr lang="en-US" sz="3300"/>
              <a:t>Definition: a measure of hydrogen ions (H+)</a:t>
            </a:r>
          </a:p>
          <a:p>
            <a:r>
              <a:rPr lang="en-US" sz="3300"/>
              <a:t>Measured in: </a:t>
            </a:r>
            <a:r>
              <a:rPr lang="en-US" sz="3300" b="1" u="sng">
                <a:solidFill>
                  <a:schemeClr val="accent4">
                    <a:lumMod val="50000"/>
                  </a:schemeClr>
                </a:solidFill>
              </a:rPr>
              <a:t>unitless; measured on scale from 0-14</a:t>
            </a:r>
          </a:p>
          <a:p>
            <a:r>
              <a:rPr lang="en-US" sz="3300"/>
              <a:t>Importance: </a:t>
            </a:r>
          </a:p>
          <a:p>
            <a:pPr lvl="1"/>
            <a:r>
              <a:rPr lang="en-US" sz="3300" b="1" u="sng">
                <a:solidFill>
                  <a:schemeClr val="accent4">
                    <a:lumMod val="50000"/>
                  </a:schemeClr>
                </a:solidFill>
              </a:rPr>
              <a:t>Aquatic organisms are sensitive to fluctuations in pH</a:t>
            </a:r>
          </a:p>
          <a:p>
            <a:r>
              <a:rPr lang="en-US" sz="3300"/>
              <a:t>Georgia standards: 6-8.5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/>
          </a:p>
          <a:p>
            <a:pPr marL="0" indent="0">
              <a:buFont typeface="Arial" panose="020B0604020202020204" pitchFamily="34" charset="0"/>
              <a:buNone/>
            </a:pPr>
            <a:endParaRPr lang="en-US" sz="36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7" y="487074"/>
            <a:ext cx="8125690" cy="612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u="sng" dirty="0"/>
              <a:t>Conductivity</a:t>
            </a:r>
          </a:p>
          <a:p>
            <a:r>
              <a:rPr lang="en-US" sz="3300" dirty="0"/>
              <a:t>Definition: a measure of water’s ability to pass electrical current; Indicate presence of ions in water</a:t>
            </a:r>
          </a:p>
          <a:p>
            <a:r>
              <a:rPr lang="en-US" sz="3300" dirty="0"/>
              <a:t>Measured in:</a:t>
            </a:r>
          </a:p>
          <a:p>
            <a:r>
              <a:rPr lang="en-US" sz="3300" dirty="0"/>
              <a:t>Importance: </a:t>
            </a:r>
          </a:p>
          <a:p>
            <a:endParaRPr lang="en-US" sz="3300" dirty="0"/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Georgia standards: No regulated levels in Georgia; ranges from 50-1500 µS/cm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C811F-C309-0B44-9560-31381AE2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49" y="1005030"/>
            <a:ext cx="2836141" cy="456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E224-65DB-504B-86C2-077FB097D539}"/>
              </a:ext>
            </a:extLst>
          </p:cNvPr>
          <p:cNvSpPr txBox="1"/>
          <p:nvPr/>
        </p:nvSpPr>
        <p:spPr>
          <a:xfrm>
            <a:off x="8870949" y="5570155"/>
            <a:ext cx="317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Georgia Adopt-A-Stream</a:t>
            </a:r>
          </a:p>
        </p:txBody>
      </p:sp>
    </p:spTree>
    <p:extLst>
      <p:ext uri="{BB962C8B-B14F-4D97-AF65-F5344CB8AC3E}">
        <p14:creationId xmlns:p14="http://schemas.microsoft.com/office/powerpoint/2010/main" val="144242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7" y="487074"/>
            <a:ext cx="8125690" cy="6121544"/>
          </a:xfrm>
        </p:spPr>
        <p:txBody>
          <a:bodyPr/>
          <a:lstStyle/>
          <a:p>
            <a:pPr marL="0" indent="0">
              <a:buNone/>
            </a:pPr>
            <a:r>
              <a:rPr lang="en-US" sz="3300" u="sng" dirty="0"/>
              <a:t>Conductivity</a:t>
            </a:r>
          </a:p>
          <a:p>
            <a:r>
              <a:rPr lang="en-US" sz="3300" dirty="0"/>
              <a:t>Definition: a measure of water’s ability to pass electrical current; Indicate presence of ions in water</a:t>
            </a:r>
          </a:p>
          <a:p>
            <a:r>
              <a:rPr lang="en-US" sz="3300" dirty="0"/>
              <a:t>Measured in: </a:t>
            </a:r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µS/cm</a:t>
            </a:r>
          </a:p>
          <a:p>
            <a:r>
              <a:rPr lang="en-US" sz="3300" dirty="0"/>
              <a:t>Importance: </a:t>
            </a:r>
          </a:p>
          <a:p>
            <a:pPr lvl="1"/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Higher conductivity can be an indicator pollutants in the water (nutrients, sewage, urban runoff)</a:t>
            </a:r>
          </a:p>
          <a:p>
            <a:r>
              <a:rPr lang="en-US" sz="3300" dirty="0"/>
              <a:t>Georgia standards: No regulated levels in Georgia; ranges from 50-1500 µS/cm</a:t>
            </a:r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C811F-C309-0B44-9560-31381AE2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49" y="1005030"/>
            <a:ext cx="2836141" cy="456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E224-65DB-504B-86C2-077FB097D539}"/>
              </a:ext>
            </a:extLst>
          </p:cNvPr>
          <p:cNvSpPr txBox="1"/>
          <p:nvPr/>
        </p:nvSpPr>
        <p:spPr>
          <a:xfrm>
            <a:off x="8870949" y="5570155"/>
            <a:ext cx="317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Georgia Adopt-A-Stream</a:t>
            </a:r>
          </a:p>
        </p:txBody>
      </p:sp>
    </p:spTree>
    <p:extLst>
      <p:ext uri="{BB962C8B-B14F-4D97-AF65-F5344CB8AC3E}">
        <p14:creationId xmlns:p14="http://schemas.microsoft.com/office/powerpoint/2010/main" val="3901840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4310895" y="1074509"/>
            <a:ext cx="3570209" cy="4708981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Take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a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82643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100-8AC9-3547-B7EE-8507D249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the chemical properties of our campus stream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061DD-33E8-8149-90B7-E755B4B1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100-8AC9-3547-B7EE-8507D249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the chemical properties of our campus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AA0C-551D-8D45-92B7-9E8D01C2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Instructions:</a:t>
            </a:r>
          </a:p>
          <a:p>
            <a:pPr marL="0" indent="0">
              <a:buNone/>
            </a:pPr>
            <a:r>
              <a:rPr lang="en-US" dirty="0"/>
              <a:t>Each student (or pair) will be in charge of data from one of five water quality parameters for our campus stream: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Visual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Temperature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DO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Conductivity</a:t>
            </a:r>
          </a:p>
          <a:p>
            <a:pPr marL="514350" indent="-514350">
              <a:buAutoNum type="arabicPeriod"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4931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100-8AC9-3547-B7EE-8507D249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the chemical properties of our campus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AA0C-551D-8D45-92B7-9E8D01C2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45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Instructions:</a:t>
            </a:r>
          </a:p>
          <a:p>
            <a:pPr marL="0" lvl="0" indent="0">
              <a:buNone/>
            </a:pPr>
            <a:r>
              <a:rPr lang="en-US" dirty="0"/>
              <a:t>Create a poster for your water quality parameter. Each poster should have: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Title the poster (make sure to include the water quality parameter)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Define the parameter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Explain why the parameter important to stream health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Graph trends over time of the parameter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We will then present the posters to the class. </a:t>
            </a:r>
            <a:r>
              <a:rPr lang="en-US" u="sng" dirty="0"/>
              <a:t>During your presentation, make sure you describe any trends over time of your water quality parameter! 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47594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1C2B-4603-704C-8DCD-D159EEB3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the chemical properties of our campus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C757-7F5A-ED42-BBE3-899CBDF0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8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Share out with class! </a:t>
            </a:r>
          </a:p>
        </p:txBody>
      </p:sp>
    </p:spTree>
    <p:extLst>
      <p:ext uri="{BB962C8B-B14F-4D97-AF65-F5344CB8AC3E}">
        <p14:creationId xmlns:p14="http://schemas.microsoft.com/office/powerpoint/2010/main" val="2946351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Activity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A18BA-4637-B54D-81DA-57F885DD42B8}"/>
              </a:ext>
            </a:extLst>
          </p:cNvPr>
          <p:cNvSpPr txBox="1">
            <a:spLocks/>
          </p:cNvSpPr>
          <p:nvPr/>
        </p:nvSpPr>
        <p:spPr>
          <a:xfrm>
            <a:off x="107526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Write your response to the questions on the lesson worksheet.</a:t>
            </a:r>
          </a:p>
        </p:txBody>
      </p:sp>
    </p:spTree>
    <p:extLst>
      <p:ext uri="{BB962C8B-B14F-4D97-AF65-F5344CB8AC3E}">
        <p14:creationId xmlns:p14="http://schemas.microsoft.com/office/powerpoint/2010/main" val="732121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34C-9353-874B-A82B-FC0D162D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690688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/>
              <a:t>At high water temperatures, would you expect to measure high or low dissolved oxygen? 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Why is dissolved oxygen important to aquatic life?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How would you expect conductivity to change with increasing urbanization?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7438A2-6D07-BB41-B23E-75182A36628C}"/>
              </a:ext>
            </a:extLst>
          </p:cNvPr>
          <p:cNvSpPr txBox="1">
            <a:spLocks/>
          </p:cNvSpPr>
          <p:nvPr/>
        </p:nvSpPr>
        <p:spPr>
          <a:xfrm>
            <a:off x="2265217" y="33022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The Last Dragons</a:t>
            </a:r>
            <a:r>
              <a:rPr lang="en-US" b="1" dirty="0"/>
              <a:t>:</a:t>
            </a:r>
          </a:p>
          <a:p>
            <a:r>
              <a:rPr lang="en-US" b="1" dirty="0"/>
              <a:t>https://</a:t>
            </a:r>
            <a:r>
              <a:rPr lang="en-US" b="1" dirty="0" err="1"/>
              <a:t>vimeo.com</a:t>
            </a:r>
            <a:r>
              <a:rPr lang="en-US" b="1" dirty="0"/>
              <a:t>/108512185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5180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CB2-0D3B-0241-9304-C53BCDD22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4902-CA48-8A45-BA04-BD01DDDDD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4" y="306964"/>
            <a:ext cx="8679871" cy="6121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u="sng" dirty="0"/>
              <a:t>Water Clarity</a:t>
            </a:r>
          </a:p>
          <a:p>
            <a:r>
              <a:rPr lang="en-US" sz="3300" dirty="0"/>
              <a:t>Definition: a measure of clearness of the water. It is affected by the amount of algae growth and suspended particles. </a:t>
            </a:r>
          </a:p>
          <a:p>
            <a:r>
              <a:rPr lang="en-US" sz="3300" dirty="0"/>
              <a:t>Measured in: </a:t>
            </a:r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m; use Secchi disk (lakes only) </a:t>
            </a:r>
          </a:p>
          <a:p>
            <a:r>
              <a:rPr lang="en-US" sz="3300" dirty="0"/>
              <a:t>Importance, Low water clarity can:</a:t>
            </a:r>
          </a:p>
          <a:p>
            <a:pPr lvl="2"/>
            <a:r>
              <a:rPr lang="en-US" sz="3300" dirty="0"/>
              <a:t>limits amount of sunlight available for photosynthesis</a:t>
            </a:r>
          </a:p>
          <a:p>
            <a:pPr lvl="2"/>
            <a:r>
              <a:rPr lang="en-US" sz="3300" dirty="0"/>
              <a:t>Damage gills of fish and macroinvertebrates</a:t>
            </a:r>
          </a:p>
          <a:p>
            <a:pPr lvl="2"/>
            <a:r>
              <a:rPr lang="en-US" sz="3300" dirty="0"/>
              <a:t>Suffocate fish and oysters</a:t>
            </a:r>
            <a:endParaRPr lang="en-US" sz="3300" b="1" u="sng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3300" dirty="0"/>
              <a:t>Georgia standards: No regulated levels in Georgia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042BF-643E-5541-AA5B-6D9D29FA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98" y="2032215"/>
            <a:ext cx="3223282" cy="267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04357-8169-4D43-B0C7-4EE93B643AF4}"/>
              </a:ext>
            </a:extLst>
          </p:cNvPr>
          <p:cNvSpPr txBox="1"/>
          <p:nvPr/>
        </p:nvSpPr>
        <p:spPr>
          <a:xfrm>
            <a:off x="8705098" y="4703256"/>
            <a:ext cx="317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Georgia Adopt-A-Stream</a:t>
            </a:r>
          </a:p>
        </p:txBody>
      </p:sp>
    </p:spTree>
    <p:extLst>
      <p:ext uri="{BB962C8B-B14F-4D97-AF65-F5344CB8AC3E}">
        <p14:creationId xmlns:p14="http://schemas.microsoft.com/office/powerpoint/2010/main" val="133330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The Last Dragons</a:t>
            </a:r>
            <a:r>
              <a:rPr lang="en-US" b="1" dirty="0"/>
              <a:t>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are hellbenders becoming endangered?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0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The Last Dragons</a:t>
            </a:r>
            <a:r>
              <a:rPr lang="en-US" b="1" dirty="0"/>
              <a:t>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are hellbenders becoming endangered?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siltation/turbidity a problem for hellbenders?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5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The Last Dragons</a:t>
            </a:r>
            <a:r>
              <a:rPr lang="en-US" b="1" dirty="0"/>
              <a:t>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are hellbenders becoming endangered?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siltation/turbidity a problem for hellbenders?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causes siltation/turbidity in a stream?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1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The Last Dragons</a:t>
            </a:r>
            <a:r>
              <a:rPr lang="en-US" b="1" dirty="0"/>
              <a:t>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are hellbenders becoming endangered?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siltation/turbidity a problem for hellbenders?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causes siltation/turbidity in a stream?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hellbenders still found?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8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The Last Dragons</a:t>
            </a:r>
            <a:r>
              <a:rPr lang="en-US" b="1" dirty="0"/>
              <a:t>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are hellbenders becoming endangered?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siltation/turbidity a problem for hellbenders?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causes siltation/turbidity in a stream?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hellbenders still found?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you think hellbenders may have ever lived in Athens? Why/why not?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8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1702</Words>
  <Application>Microsoft Macintosh PowerPoint</Application>
  <PresentationFormat>Widescreen</PresentationFormat>
  <Paragraphs>295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Impact</vt:lpstr>
      <vt:lpstr>Office Theme</vt:lpstr>
      <vt:lpstr>Chemical Monitoring, Part A</vt:lpstr>
      <vt:lpstr>Agenda</vt:lpstr>
      <vt:lpstr>Opening Activity </vt:lpstr>
      <vt:lpstr>Opening Activity </vt:lpstr>
      <vt:lpstr>The Last Dragons: Discussion</vt:lpstr>
      <vt:lpstr>The Last Dragons: Discussion</vt:lpstr>
      <vt:lpstr>The Last Dragons: Discussion</vt:lpstr>
      <vt:lpstr>The Last Dragons: Discussion</vt:lpstr>
      <vt:lpstr>The Last Dragons: Discussion</vt:lpstr>
      <vt:lpstr>The Last Dragons: Discussion</vt:lpstr>
      <vt:lpstr>How do chemical properties of water relate to stream health?</vt:lpstr>
      <vt:lpstr>Graph 1</vt:lpstr>
      <vt:lpstr>Graph 1</vt:lpstr>
      <vt:lpstr>Graph 1</vt:lpstr>
      <vt:lpstr>Graph 2</vt:lpstr>
      <vt:lpstr>Graph 2</vt:lpstr>
      <vt:lpstr>Graph 3</vt:lpstr>
      <vt:lpstr>Graph 3</vt:lpstr>
      <vt:lpstr>Graph 4</vt:lpstr>
      <vt:lpstr>Graph 4</vt:lpstr>
      <vt:lpstr>PowerPoint Presentation</vt:lpstr>
      <vt:lpstr>Guided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Monitoring the chemical properties of our campus stream</vt:lpstr>
      <vt:lpstr>Monitoring the chemical properties of our campus stream</vt:lpstr>
      <vt:lpstr>Monitoring the chemical properties of our campus stream</vt:lpstr>
      <vt:lpstr>Monitoring the chemical properties of our campus stream</vt:lpstr>
      <vt:lpstr>Closing Activity</vt:lpstr>
      <vt:lpstr>Closing Activity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K. Solomon</cp:lastModifiedBy>
  <cp:revision>52</cp:revision>
  <dcterms:created xsi:type="dcterms:W3CDTF">2021-10-18T14:38:32Z</dcterms:created>
  <dcterms:modified xsi:type="dcterms:W3CDTF">2022-03-28T20:54:37Z</dcterms:modified>
</cp:coreProperties>
</file>