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462" r:id="rId2"/>
    <p:sldId id="258" r:id="rId3"/>
    <p:sldId id="321" r:id="rId4"/>
    <p:sldId id="379" r:id="rId5"/>
    <p:sldId id="378" r:id="rId6"/>
    <p:sldId id="463" r:id="rId7"/>
    <p:sldId id="464" r:id="rId8"/>
    <p:sldId id="386" r:id="rId9"/>
    <p:sldId id="328" r:id="rId10"/>
    <p:sldId id="266" r:id="rId11"/>
    <p:sldId id="396" r:id="rId12"/>
    <p:sldId id="461" r:id="rId13"/>
    <p:sldId id="392" r:id="rId14"/>
    <p:sldId id="465" r:id="rId15"/>
    <p:sldId id="398" r:id="rId16"/>
    <p:sldId id="466" r:id="rId17"/>
    <p:sldId id="401" r:id="rId18"/>
    <p:sldId id="400" r:id="rId19"/>
    <p:sldId id="402" r:id="rId20"/>
    <p:sldId id="404" r:id="rId21"/>
    <p:sldId id="405" r:id="rId22"/>
    <p:sldId id="406" r:id="rId23"/>
    <p:sldId id="3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C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84882"/>
  </p:normalViewPr>
  <p:slideViewPr>
    <p:cSldViewPr snapToGrid="0" snapToObjects="1">
      <p:cViewPr>
        <p:scale>
          <a:sx n="60" d="100"/>
          <a:sy n="60" d="100"/>
        </p:scale>
        <p:origin x="-24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6/14/23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‹Nº›</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02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23</a:t>
            </a:fld>
            <a:endParaRPr lang="en-US"/>
          </a:p>
        </p:txBody>
      </p:sp>
    </p:spTree>
    <p:extLst>
      <p:ext uri="{BB962C8B-B14F-4D97-AF65-F5344CB8AC3E}">
        <p14:creationId xmlns:p14="http://schemas.microsoft.com/office/powerpoint/2010/main" val="3929513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8</a:t>
            </a:fld>
            <a:endParaRPr lang="en-US"/>
          </a:p>
        </p:txBody>
      </p:sp>
    </p:spTree>
    <p:extLst>
      <p:ext uri="{BB962C8B-B14F-4D97-AF65-F5344CB8AC3E}">
        <p14:creationId xmlns:p14="http://schemas.microsoft.com/office/powerpoint/2010/main" val="22471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9</a:t>
            </a:fld>
            <a:endParaRPr lang="en-US"/>
          </a:p>
        </p:txBody>
      </p:sp>
    </p:spTree>
    <p:extLst>
      <p:ext uri="{BB962C8B-B14F-4D97-AF65-F5344CB8AC3E}">
        <p14:creationId xmlns:p14="http://schemas.microsoft.com/office/powerpoint/2010/main" val="277045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11</a:t>
            </a:fld>
            <a:endParaRPr lang="en-US"/>
          </a:p>
        </p:txBody>
      </p:sp>
    </p:spTree>
    <p:extLst>
      <p:ext uri="{BB962C8B-B14F-4D97-AF65-F5344CB8AC3E}">
        <p14:creationId xmlns:p14="http://schemas.microsoft.com/office/powerpoint/2010/main" val="370318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13</a:t>
            </a:fld>
            <a:endParaRPr lang="en-US"/>
          </a:p>
        </p:txBody>
      </p:sp>
    </p:spTree>
    <p:extLst>
      <p:ext uri="{BB962C8B-B14F-4D97-AF65-F5344CB8AC3E}">
        <p14:creationId xmlns:p14="http://schemas.microsoft.com/office/powerpoint/2010/main" val="232976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14</a:t>
            </a:fld>
            <a:endParaRPr lang="en-US"/>
          </a:p>
        </p:txBody>
      </p:sp>
    </p:spTree>
    <p:extLst>
      <p:ext uri="{BB962C8B-B14F-4D97-AF65-F5344CB8AC3E}">
        <p14:creationId xmlns:p14="http://schemas.microsoft.com/office/powerpoint/2010/main" val="197097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15</a:t>
            </a:fld>
            <a:endParaRPr lang="en-US"/>
          </a:p>
        </p:txBody>
      </p:sp>
    </p:spTree>
    <p:extLst>
      <p:ext uri="{BB962C8B-B14F-4D97-AF65-F5344CB8AC3E}">
        <p14:creationId xmlns:p14="http://schemas.microsoft.com/office/powerpoint/2010/main" val="196140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16</a:t>
            </a:fld>
            <a:endParaRPr lang="en-US"/>
          </a:p>
        </p:txBody>
      </p:sp>
    </p:spTree>
    <p:extLst>
      <p:ext uri="{BB962C8B-B14F-4D97-AF65-F5344CB8AC3E}">
        <p14:creationId xmlns:p14="http://schemas.microsoft.com/office/powerpoint/2010/main" val="36086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Esto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fue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desarrollado</a:t>
            </a:r>
            <a:r>
              <a:rPr lang="en-US" sz="1200" kern="1200" dirty="0">
                <a:solidFill>
                  <a:schemeClr val="tx1"/>
                </a:solidFill>
                <a:effectLst/>
                <a:latin typeface="+mn-lt"/>
                <a:ea typeface="+mn-ea"/>
                <a:cs typeface="+mn-cs"/>
              </a:rPr>
              <a:t> por </a:t>
            </a:r>
            <a:r>
              <a:rPr lang="en-US" sz="1200" kern="1200" dirty="0" err="1">
                <a:solidFill>
                  <a:schemeClr val="tx1"/>
                </a:solidFill>
                <a:effectLst/>
                <a:latin typeface="+mn-lt"/>
                <a:ea typeface="+mn-ea"/>
                <a:cs typeface="+mn-cs"/>
              </a:rPr>
              <a:t>Hilsenhoff</a:t>
            </a:r>
            <a:r>
              <a:rPr lang="en-US" sz="1200" kern="1200" dirty="0">
                <a:solidFill>
                  <a:schemeClr val="tx1"/>
                </a:solidFill>
                <a:effectLst/>
                <a:latin typeface="+mn-lt"/>
                <a:ea typeface="+mn-ea"/>
                <a:cs typeface="+mn-cs"/>
              </a:rPr>
              <a:t> (1988) y </a:t>
            </a:r>
            <a:r>
              <a:rPr lang="en-US" sz="1200" kern="1200" dirty="0" err="1">
                <a:solidFill>
                  <a:schemeClr val="tx1"/>
                </a:solidFill>
                <a:effectLst/>
                <a:latin typeface="+mn-lt"/>
                <a:ea typeface="+mn-ea"/>
                <a:cs typeface="+mn-cs"/>
              </a:rPr>
              <a:t>requiere</a:t>
            </a:r>
            <a:r>
              <a:rPr lang="en-US" sz="1200" kern="1200" dirty="0">
                <a:solidFill>
                  <a:schemeClr val="tx1"/>
                </a:solidFill>
                <a:effectLst/>
                <a:latin typeface="+mn-lt"/>
                <a:ea typeface="+mn-ea"/>
                <a:cs typeface="+mn-cs"/>
              </a:rPr>
              <a:t> que la </a:t>
            </a:r>
            <a:r>
              <a:rPr lang="en-US" sz="1200" kern="1200" dirty="0" err="1">
                <a:solidFill>
                  <a:schemeClr val="tx1"/>
                </a:solidFill>
                <a:effectLst/>
                <a:latin typeface="+mn-lt"/>
                <a:ea typeface="+mn-ea"/>
                <a:cs typeface="+mn-cs"/>
              </a:rPr>
              <a:t>identificación</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nivel</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familia</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dispondrá</a:t>
            </a:r>
            <a:r>
              <a:rPr lang="en-US" sz="1200" kern="1200" dirty="0">
                <a:solidFill>
                  <a:schemeClr val="tx1"/>
                </a:solidFill>
                <a:effectLst/>
                <a:latin typeface="+mn-lt"/>
                <a:ea typeface="+mn-ea"/>
                <a:cs typeface="+mn-cs"/>
              </a:rPr>
              <a:t> de claves </a:t>
            </a:r>
            <a:r>
              <a:rPr lang="en-US" sz="1200" kern="1200" dirty="0" err="1">
                <a:solidFill>
                  <a:schemeClr val="tx1"/>
                </a:solidFill>
                <a:effectLst/>
                <a:latin typeface="+mn-lt"/>
                <a:ea typeface="+mn-ea"/>
                <a:cs typeface="+mn-cs"/>
              </a:rPr>
              <a:t>pictóricas</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nivel</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familia</a:t>
            </a:r>
            <a:r>
              <a:rPr lang="en-US" sz="1200" kern="1200" dirty="0">
                <a:solidFill>
                  <a:schemeClr val="tx1"/>
                </a:solidFill>
                <a:effectLst/>
                <a:latin typeface="+mn-lt"/>
                <a:ea typeface="+mn-ea"/>
                <a:cs typeface="+mn-cs"/>
              </a:rPr>
              <a:t>, e </a:t>
            </a:r>
            <a:r>
              <a:rPr lang="en-US" sz="1200" kern="1200" dirty="0" err="1">
                <a:solidFill>
                  <a:schemeClr val="tx1"/>
                </a:solidFill>
                <a:effectLst/>
                <a:latin typeface="+mn-lt"/>
                <a:ea typeface="+mn-ea"/>
                <a:cs typeface="+mn-cs"/>
              </a:rPr>
              <a:t>intentaremos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ayudar</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esto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Calcule</a:t>
            </a:r>
            <a:r>
              <a:rPr lang="en-US" sz="1200" kern="1200" dirty="0">
                <a:solidFill>
                  <a:schemeClr val="tx1"/>
                </a:solidFill>
                <a:effectLst/>
                <a:latin typeface="+mn-lt"/>
                <a:ea typeface="+mn-ea"/>
                <a:cs typeface="+mn-cs"/>
              </a:rPr>
              <a:t> el FBI </a:t>
            </a:r>
            <a:r>
              <a:rPr lang="en-US" sz="1200" kern="1200" dirty="0" err="1">
                <a:solidFill>
                  <a:schemeClr val="tx1"/>
                </a:solidFill>
                <a:effectLst/>
                <a:latin typeface="+mn-lt"/>
                <a:ea typeface="+mn-ea"/>
                <a:cs typeface="+mn-cs"/>
              </a:rPr>
              <a:t>utilizando</a:t>
            </a:r>
            <a:r>
              <a:rPr lang="en-US" sz="1200" kern="1200" dirty="0">
                <a:solidFill>
                  <a:schemeClr val="tx1"/>
                </a:solidFill>
                <a:effectLst/>
                <a:latin typeface="+mn-lt"/>
                <a:ea typeface="+mn-ea"/>
                <a:cs typeface="+mn-cs"/>
              </a:rPr>
              <a:t> las </a:t>
            </a:r>
            <a:r>
              <a:rPr lang="en-US" sz="1200" kern="1200" dirty="0" err="1">
                <a:solidFill>
                  <a:schemeClr val="tx1"/>
                </a:solidFill>
                <a:effectLst/>
                <a:latin typeface="+mn-lt"/>
                <a:ea typeface="+mn-ea"/>
                <a:cs typeface="+mn-cs"/>
              </a:rPr>
              <a:t>técnicas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descritas</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continuación</a:t>
            </a:r>
            <a:r>
              <a:rPr lang="en-US" sz="1200" kern="1200" dirty="0">
                <a:solidFill>
                  <a:schemeClr val="tx1"/>
                </a:solidFill>
                <a:effectLst/>
                <a:latin typeface="+mn-lt"/>
                <a:ea typeface="+mn-ea"/>
                <a:cs typeface="+mn-cs"/>
              </a:rPr>
              <a:t>:</a:t>
            </a:r>
          </a:p>
          <a:p>
            <a:pPr marL="228600" indent="-228600">
              <a:buAutoNum type="alphaLcPeriod"/>
            </a:pPr>
            <a:r>
              <a:rPr lang="en-US" sz="1200" kern="1200" dirty="0" err="1">
                <a:solidFill>
                  <a:schemeClr val="tx1"/>
                </a:solidFill>
                <a:effectLst/>
                <a:latin typeface="+mn-lt"/>
                <a:ea typeface="+mn-ea"/>
                <a:cs typeface="+mn-cs"/>
              </a:rPr>
              <a:t>Multiplicar</a:t>
            </a:r>
            <a:r>
              <a:rPr lang="en-US" sz="1200" kern="1200" dirty="0">
                <a:solidFill>
                  <a:schemeClr val="tx1"/>
                </a:solidFill>
                <a:effectLst/>
                <a:latin typeface="+mn-lt"/>
                <a:ea typeface="+mn-ea"/>
                <a:cs typeface="+mn-cs"/>
              </a:rPr>
              <a:t> el </a:t>
            </a:r>
            <a:r>
              <a:rPr lang="en-US" sz="1200" kern="1200" dirty="0" err="1">
                <a:solidFill>
                  <a:schemeClr val="tx1"/>
                </a:solidFill>
                <a:effectLst/>
                <a:latin typeface="+mn-lt"/>
                <a:ea typeface="+mn-ea"/>
                <a:cs typeface="+mn-cs"/>
              </a:rPr>
              <a:t>número</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individuos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cada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familia</a:t>
            </a:r>
            <a:r>
              <a:rPr lang="en-US" sz="1200" kern="1200" dirty="0">
                <a:solidFill>
                  <a:schemeClr val="tx1"/>
                </a:solidFill>
                <a:effectLst/>
                <a:latin typeface="+mn-lt"/>
                <a:ea typeface="+mn-ea"/>
                <a:cs typeface="+mn-cs"/>
              </a:rPr>
              <a:t> por el valor de </a:t>
            </a:r>
            <a:r>
              <a:rPr lang="en-US" sz="1200" kern="1200" dirty="0" err="1">
                <a:solidFill>
                  <a:schemeClr val="tx1"/>
                </a:solidFill>
                <a:effectLst/>
                <a:latin typeface="+mn-lt"/>
                <a:ea typeface="+mn-ea"/>
                <a:cs typeface="+mn-cs"/>
              </a:rPr>
              <a:t>tolerancia</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dicha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familia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Tabla</a:t>
            </a:r>
            <a:r>
              <a:rPr lang="en-US" sz="1200" kern="1200" dirty="0">
                <a:solidFill>
                  <a:schemeClr val="tx1"/>
                </a:solidFill>
                <a:effectLst/>
                <a:latin typeface="+mn-lt"/>
                <a:ea typeface="+mn-ea"/>
                <a:cs typeface="+mn-cs"/>
              </a:rPr>
              <a:t> 1).</a:t>
            </a:r>
          </a:p>
          <a:p>
            <a:pPr marL="228600" indent="-228600">
              <a:buAutoNum type="alphaLcPeriod"/>
            </a:pPr>
            <a:r>
              <a:rPr lang="en-US" sz="1200" kern="1200" dirty="0" err="1">
                <a:solidFill>
                  <a:schemeClr val="tx1"/>
                </a:solidFill>
                <a:effectLst/>
                <a:latin typeface="+mn-lt"/>
                <a:ea typeface="+mn-ea"/>
                <a:cs typeface="+mn-cs"/>
              </a:rPr>
              <a:t>Sume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productos</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divídalos</a:t>
            </a:r>
            <a:r>
              <a:rPr lang="en-US" sz="1200" kern="1200" dirty="0">
                <a:solidFill>
                  <a:schemeClr val="tx1"/>
                </a:solidFill>
                <a:effectLst/>
                <a:latin typeface="+mn-lt"/>
                <a:ea typeface="+mn-ea"/>
                <a:cs typeface="+mn-cs"/>
              </a:rPr>
              <a:t> por el </a:t>
            </a:r>
            <a:r>
              <a:rPr lang="en-US" sz="1200" kern="1200" dirty="0" err="1">
                <a:solidFill>
                  <a:schemeClr val="tx1"/>
                </a:solidFill>
                <a:effectLst/>
                <a:latin typeface="+mn-lt"/>
                <a:ea typeface="+mn-ea"/>
                <a:cs typeface="+mn-cs"/>
              </a:rPr>
              <a:t>número</a:t>
            </a:r>
            <a:r>
              <a:rPr lang="en-US" sz="1200" kern="1200" dirty="0">
                <a:solidFill>
                  <a:schemeClr val="tx1"/>
                </a:solidFill>
                <a:effectLst/>
                <a:latin typeface="+mn-lt"/>
                <a:ea typeface="+mn-ea"/>
                <a:cs typeface="+mn-cs"/>
              </a:rPr>
              <a:t> total de </a:t>
            </a:r>
            <a:r>
              <a:rPr lang="en-US" sz="1200" kern="1200" dirty="0" err="1">
                <a:solidFill>
                  <a:schemeClr val="tx1"/>
                </a:solidFill>
                <a:effectLst/>
                <a:latin typeface="+mn-lt"/>
                <a:ea typeface="+mn-ea"/>
                <a:cs typeface="+mn-cs"/>
              </a:rPr>
              <a:t>individuos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censados</a:t>
            </a:r>
            <a:r>
              <a:rPr lang="en-US" sz="1200" kern="1200" dirty="0">
                <a:solidFill>
                  <a:schemeClr val="tx1"/>
                </a:solidFill>
                <a:effectLst/>
                <a:latin typeface="+mn-lt"/>
                <a:ea typeface="+mn-ea"/>
                <a:cs typeface="+mn-cs"/>
              </a:rPr>
              <a:t>.</a:t>
            </a:r>
          </a:p>
          <a:p>
            <a:pPr marL="228600" indent="-228600">
              <a:buAutoNum type="alphaLcPeriod"/>
            </a:pPr>
            <a:r>
              <a:rPr lang="en-US" sz="1200" kern="1200" dirty="0" err="1">
                <a:solidFill>
                  <a:schemeClr val="tx1"/>
                </a:solidFill>
                <a:effectLst/>
                <a:latin typeface="+mn-lt"/>
                <a:ea typeface="+mn-ea"/>
                <a:cs typeface="+mn-cs"/>
              </a:rPr>
              <a:t>Consulte</a:t>
            </a:r>
            <a:r>
              <a:rPr lang="en-US" sz="1200" kern="1200" dirty="0">
                <a:solidFill>
                  <a:schemeClr val="tx1"/>
                </a:solidFill>
                <a:effectLst/>
                <a:latin typeface="+mn-lt"/>
                <a:ea typeface="+mn-ea"/>
                <a:cs typeface="+mn-cs"/>
              </a:rPr>
              <a:t> la </a:t>
            </a:r>
            <a:r>
              <a:rPr lang="en-US" sz="1200" kern="1200" dirty="0" err="1">
                <a:solidFill>
                  <a:schemeClr val="tx1"/>
                </a:solidFill>
                <a:effectLst/>
                <a:latin typeface="+mn-lt"/>
                <a:ea typeface="+mn-ea"/>
                <a:cs typeface="+mn-cs"/>
              </a:rPr>
              <a:t>Tabla</a:t>
            </a:r>
            <a:r>
              <a:rPr lang="en-US" sz="1200" kern="1200" dirty="0">
                <a:solidFill>
                  <a:schemeClr val="tx1"/>
                </a:solidFill>
                <a:effectLst/>
                <a:latin typeface="+mn-lt"/>
                <a:ea typeface="+mn-ea"/>
                <a:cs typeface="+mn-cs"/>
              </a:rPr>
              <a:t> 2 (a </a:t>
            </a:r>
            <a:r>
              <a:rPr lang="en-US" sz="1200" kern="1200" dirty="0" err="1">
                <a:solidFill>
                  <a:schemeClr val="tx1"/>
                </a:solidFill>
                <a:effectLst/>
                <a:latin typeface="+mn-lt"/>
                <a:ea typeface="+mn-ea"/>
                <a:cs typeface="+mn-cs"/>
              </a:rPr>
              <a:t>continuación</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calificar</a:t>
            </a:r>
            <a:r>
              <a:rPr lang="en-US" sz="1200" kern="1200" dirty="0">
                <a:solidFill>
                  <a:schemeClr val="tx1"/>
                </a:solidFill>
                <a:effectLst/>
                <a:latin typeface="+mn-lt"/>
                <a:ea typeface="+mn-ea"/>
                <a:cs typeface="+mn-cs"/>
              </a:rPr>
              <a:t> la </a:t>
            </a:r>
            <a:r>
              <a:rPr lang="en-US" sz="1200" kern="1200" dirty="0" err="1">
                <a:solidFill>
                  <a:schemeClr val="tx1"/>
                </a:solidFill>
                <a:effectLst/>
                <a:latin typeface="+mn-lt"/>
                <a:ea typeface="+mn-ea"/>
                <a:cs typeface="+mn-cs"/>
              </a:rPr>
              <a:t>calidad</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agua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utilizando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índice</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18</a:t>
            </a:fld>
            <a:endParaRPr lang="en-US"/>
          </a:p>
        </p:txBody>
      </p:sp>
    </p:spTree>
    <p:extLst>
      <p:ext uri="{BB962C8B-B14F-4D97-AF65-F5344CB8AC3E}">
        <p14:creationId xmlns:p14="http://schemas.microsoft.com/office/powerpoint/2010/main" val="295879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‹Nº›</a:t>
            </a:fld>
            <a:endParaRPr lang="en-US"/>
          </a:p>
        </p:txBody>
      </p:sp>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err="1"/>
              <a:t>Bioevaluación</a:t>
            </a:r>
            <a:r>
              <a:rPr lang="en-US" b="1" dirty="0"/>
              <a:t> de arroyos, </a:t>
            </a:r>
            <a:br>
              <a:rPr lang="en-US" b="1" dirty="0"/>
            </a:br>
            <a:r>
              <a:rPr lang="en-US" b="1" dirty="0" err="1"/>
              <a:t>Parte</a:t>
            </a:r>
            <a:r>
              <a:rPr lang="en-US" b="1" dirty="0"/>
              <a:t> C</a:t>
            </a:r>
            <a:endParaRPr b="1" dirty="0"/>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err="1"/>
              <a:t>Módulo</a:t>
            </a:r>
            <a:r>
              <a:rPr lang="en-US" dirty="0"/>
              <a:t> de </a:t>
            </a:r>
            <a:r>
              <a:rPr lang="en-US" dirty="0" err="1"/>
              <a:t>aprendizaje</a:t>
            </a:r>
            <a:r>
              <a:rPr lang="en-US" dirty="0"/>
              <a:t> #18</a:t>
            </a:r>
            <a:endParaRPr dirty="0"/>
          </a:p>
        </p:txBody>
      </p:sp>
      <p:pic>
        <p:nvPicPr>
          <p:cNvPr id="90" name="Google Shape;90;p1"/>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extLst>
      <p:ext uri="{BB962C8B-B14F-4D97-AF65-F5344CB8AC3E}">
        <p14:creationId xmlns:p14="http://schemas.microsoft.com/office/powerpoint/2010/main" val="302492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838200" y="1825625"/>
            <a:ext cx="10515600" cy="3645535"/>
          </a:xfrm>
        </p:spPr>
        <p:txBody>
          <a:bodyPr>
            <a:normAutofit/>
          </a:bodyPr>
          <a:lstStyle/>
          <a:p>
            <a:pPr marL="342900" lvl="0" indent="-342900">
              <a:buFont typeface="+mj-lt"/>
              <a:buAutoNum type="arabicPeriod"/>
              <a:tabLst>
                <a:tab pos="457200" algn="l"/>
              </a:tabLst>
            </a:pPr>
            <a:r>
              <a:rPr lang="es-AR" sz="2400" dirty="0">
                <a:solidFill>
                  <a:srgbClr val="000000"/>
                </a:solidFill>
                <a:effectLst/>
                <a:ea typeface="Times New Roman" panose="02020603050405020304" pitchFamily="18" charset="0"/>
              </a:rPr>
              <a:t>Trabaja con tu compañero/grupo para identificar tus macroinvertebrados. Utiliza las guías de identificación que te resulten útiles. (Tendrás aproximadamente 1 hora para las identificaciones). </a:t>
            </a:r>
            <a:r>
              <a:rPr lang="es-AR" sz="2400" b="1" dirty="0">
                <a:solidFill>
                  <a:srgbClr val="000000"/>
                </a:solidFill>
                <a:effectLst/>
                <a:ea typeface="Times New Roman" panose="02020603050405020304" pitchFamily="18" charset="0"/>
              </a:rPr>
              <a:t>Anota los datos de tu grupo en la hoja de datos de Rite-in-Rain. </a:t>
            </a:r>
            <a:endParaRPr lang="es-AR" sz="2400" dirty="0">
              <a:effectLst/>
              <a:ea typeface="Times New Roman" panose="02020603050405020304" pitchFamily="18" charset="0"/>
            </a:endParaRPr>
          </a:p>
          <a:p>
            <a:pPr marL="342900" lvl="0" indent="-342900">
              <a:buFont typeface="+mj-lt"/>
              <a:buAutoNum type="arabicPeriod"/>
              <a:tabLst>
                <a:tab pos="457200" algn="l"/>
              </a:tabLst>
            </a:pPr>
            <a:r>
              <a:rPr lang="es-AR" sz="2400" dirty="0">
                <a:solidFill>
                  <a:srgbClr val="000000"/>
                </a:solidFill>
                <a:effectLst/>
                <a:ea typeface="Times New Roman" panose="02020603050405020304" pitchFamily="18" charset="0"/>
              </a:rPr>
              <a:t>Cuando tu grupo haya terminado de identificar sus macroinvertebrados, debe llevar su hoja de datos al instructor para que éste pueda compilar los datos de recopilación de macroinvertebrados de todos los grupos. </a:t>
            </a:r>
            <a:endParaRPr lang="es-AR" sz="2400" dirty="0">
              <a:effectLst/>
              <a:ea typeface="Times New Roman" panose="02020603050405020304" pitchFamily="18" charset="0"/>
            </a:endParaRPr>
          </a:p>
          <a:p>
            <a:pPr marL="342900" lvl="0" indent="-342900">
              <a:buFont typeface="+mj-lt"/>
              <a:buAutoNum type="arabicPeriod"/>
              <a:tabLst>
                <a:tab pos="457200" algn="l"/>
              </a:tabLst>
            </a:pPr>
            <a:r>
              <a:rPr lang="es-AR" sz="2400" dirty="0">
                <a:solidFill>
                  <a:srgbClr val="000000"/>
                </a:solidFill>
                <a:effectLst/>
                <a:ea typeface="Times New Roman" panose="02020603050405020304" pitchFamily="18" charset="0"/>
              </a:rPr>
              <a:t>Una vez recopilados los datos, utilice los Datos de recogida de macroinvertebrados no urbanos para rellenar el Macroinvertebrate Bioassessment Form (SÓLO página 2). </a:t>
            </a:r>
            <a:endParaRPr lang="es-AR" sz="2400" dirty="0">
              <a:effectLst/>
              <a:ea typeface="Times New Roman" panose="02020603050405020304" pitchFamily="18" charset="0"/>
            </a:endParaRP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s-AR" sz="4400" b="1" dirty="0">
                <a:effectLst/>
                <a:ea typeface="Times New Roman" panose="02020603050405020304" pitchFamily="18" charset="0"/>
              </a:rPr>
              <a:t>Bioevaluación de arroyos no urbanos</a:t>
            </a:r>
            <a:endParaRPr lang="en-US" b="1" dirty="0"/>
          </a:p>
        </p:txBody>
      </p:sp>
    </p:spTree>
    <p:extLst>
      <p:ext uri="{BB962C8B-B14F-4D97-AF65-F5344CB8AC3E}">
        <p14:creationId xmlns:p14="http://schemas.microsoft.com/office/powerpoint/2010/main" val="20033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3593123" cy="1761310"/>
          </a:xfrm>
        </p:spPr>
        <p:txBody>
          <a:bodyPr>
            <a:normAutofit fontScale="90000"/>
          </a:bodyPr>
          <a:lstStyle/>
          <a:p>
            <a:r>
              <a:rPr lang="en-US" dirty="0" err="1">
                <a:latin typeface="+mn-lt"/>
              </a:rPr>
              <a:t>Configuración</a:t>
            </a:r>
            <a:r>
              <a:rPr lang="en-US" dirty="0">
                <a:latin typeface="+mn-lt"/>
              </a:rPr>
              <a:t> de la hoja de </a:t>
            </a:r>
            <a:r>
              <a:rPr lang="en-US" dirty="0" err="1">
                <a:latin typeface="+mn-lt"/>
              </a:rPr>
              <a:t>datos</a:t>
            </a:r>
            <a:r>
              <a:rPr lang="en-US" dirty="0">
                <a:latin typeface="+mn-lt"/>
              </a:rPr>
              <a:t> (</a:t>
            </a:r>
            <a:r>
              <a:rPr lang="en-US" dirty="0" err="1">
                <a:latin typeface="+mn-lt"/>
              </a:rPr>
              <a:t>ejemplo</a:t>
            </a:r>
            <a:r>
              <a:rPr lang="en-US" dirty="0">
                <a:latin typeface="+mn-lt"/>
              </a:rPr>
              <a:t>)</a:t>
            </a:r>
          </a:p>
        </p:txBody>
      </p:sp>
      <p:sp>
        <p:nvSpPr>
          <p:cNvPr id="2" name="Content Placeholder 1">
            <a:extLst>
              <a:ext uri="{FF2B5EF4-FFF2-40B4-BE49-F238E27FC236}">
                <a16:creationId xmlns:a16="http://schemas.microsoft.com/office/drawing/2014/main" id="{985DCAED-F542-A44C-BCED-C250700BB490}"/>
              </a:ext>
            </a:extLst>
          </p:cNvPr>
          <p:cNvSpPr>
            <a:spLocks noGrp="1"/>
          </p:cNvSpPr>
          <p:nvPr>
            <p:ph idx="1"/>
          </p:nvPr>
        </p:nvSpPr>
        <p:spPr>
          <a:xfrm>
            <a:off x="4594274" y="8154"/>
            <a:ext cx="5956495" cy="5888501"/>
          </a:xfrm>
        </p:spPr>
        <p:txBody>
          <a:bodyPr>
            <a:normAutofit/>
          </a:bodyPr>
          <a:lstStyle/>
          <a:p>
            <a:pPr marL="0" indent="0">
              <a:buNone/>
            </a:pPr>
            <a:r>
              <a:rPr lang="en-US" dirty="0" err="1"/>
              <a:t>Investigadores</a:t>
            </a:r>
            <a:r>
              <a:rPr lang="en-US" dirty="0"/>
              <a:t>:</a:t>
            </a:r>
          </a:p>
          <a:p>
            <a:pPr marL="0" indent="0">
              <a:buNone/>
            </a:pPr>
            <a:r>
              <a:rPr lang="en-US" dirty="0" err="1"/>
              <a:t>Nombre</a:t>
            </a:r>
            <a:r>
              <a:rPr lang="en-US" dirty="0"/>
              <a:t> del arroyo:</a:t>
            </a:r>
          </a:p>
          <a:p>
            <a:pPr marL="0" indent="0">
              <a:buNone/>
            </a:pPr>
            <a:r>
              <a:rPr lang="en-US" dirty="0" err="1"/>
              <a:t>Fecha</a:t>
            </a:r>
            <a:r>
              <a:rPr lang="en-US" dirty="0"/>
              <a:t>:</a:t>
            </a:r>
          </a:p>
          <a:p>
            <a:pPr marL="0" indent="0">
              <a:buNone/>
            </a:pPr>
            <a:r>
              <a:rPr lang="en-US" dirty="0"/>
              <a:t>Hora:</a:t>
            </a:r>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graphicFrame>
        <p:nvGraphicFramePr>
          <p:cNvPr id="4" name="Table 6">
            <a:extLst>
              <a:ext uri="{FF2B5EF4-FFF2-40B4-BE49-F238E27FC236}">
                <a16:creationId xmlns:a16="http://schemas.microsoft.com/office/drawing/2014/main" id="{09626FC7-677A-B446-BEA5-96BBABAFD7BE}"/>
              </a:ext>
            </a:extLst>
          </p:cNvPr>
          <p:cNvGraphicFramePr>
            <a:graphicFrameLocks noGrp="1"/>
          </p:cNvGraphicFramePr>
          <p:nvPr>
            <p:extLst>
              <p:ext uri="{D42A27DB-BD31-4B8C-83A1-F6EECF244321}">
                <p14:modId xmlns:p14="http://schemas.microsoft.com/office/powerpoint/2010/main" val="1418955593"/>
              </p:ext>
            </p:extLst>
          </p:nvPr>
        </p:nvGraphicFramePr>
        <p:xfrm>
          <a:off x="4594274" y="2126435"/>
          <a:ext cx="5787684" cy="4583856"/>
        </p:xfrm>
        <a:graphic>
          <a:graphicData uri="http://schemas.openxmlformats.org/drawingml/2006/table">
            <a:tbl>
              <a:tblPr firstRow="1" bandRow="1">
                <a:tableStyleId>{5C22544A-7EE6-4342-B048-85BDC9FD1C3A}</a:tableStyleId>
              </a:tblPr>
              <a:tblGrid>
                <a:gridCol w="1929228">
                  <a:extLst>
                    <a:ext uri="{9D8B030D-6E8A-4147-A177-3AD203B41FA5}">
                      <a16:colId xmlns:a16="http://schemas.microsoft.com/office/drawing/2014/main" val="3147651405"/>
                    </a:ext>
                  </a:extLst>
                </a:gridCol>
                <a:gridCol w="1929228">
                  <a:extLst>
                    <a:ext uri="{9D8B030D-6E8A-4147-A177-3AD203B41FA5}">
                      <a16:colId xmlns:a16="http://schemas.microsoft.com/office/drawing/2014/main" val="314608652"/>
                    </a:ext>
                  </a:extLst>
                </a:gridCol>
                <a:gridCol w="1929228">
                  <a:extLst>
                    <a:ext uri="{9D8B030D-6E8A-4147-A177-3AD203B41FA5}">
                      <a16:colId xmlns:a16="http://schemas.microsoft.com/office/drawing/2014/main" val="1001726756"/>
                    </a:ext>
                  </a:extLst>
                </a:gridCol>
              </a:tblGrid>
              <a:tr h="763976">
                <a:tc>
                  <a:txBody>
                    <a:bodyPr/>
                    <a:lstStyle/>
                    <a:p>
                      <a:r>
                        <a:rPr lang="en-US" dirty="0" err="1"/>
                        <a:t>Descripción</a:t>
                      </a:r>
                      <a:endParaRPr lang="en-US" dirty="0"/>
                    </a:p>
                  </a:txBody>
                  <a:tcPr/>
                </a:tc>
                <a:tc>
                  <a:txBody>
                    <a:bodyPr/>
                    <a:lstStyle/>
                    <a:p>
                      <a:r>
                        <a:rPr lang="en-US" dirty="0"/>
                        <a:t>ID</a:t>
                      </a:r>
                    </a:p>
                  </a:txBody>
                  <a:tcPr/>
                </a:tc>
                <a:tc>
                  <a:txBody>
                    <a:bodyPr/>
                    <a:lstStyle/>
                    <a:p>
                      <a:r>
                        <a:rPr lang="en-US" dirty="0" err="1"/>
                        <a:t>Recuento</a:t>
                      </a:r>
                      <a:endParaRPr lang="en-US" dirty="0"/>
                    </a:p>
                  </a:txBody>
                  <a:tcPr/>
                </a:tc>
                <a:extLst>
                  <a:ext uri="{0D108BD9-81ED-4DB2-BD59-A6C34878D82A}">
                    <a16:rowId xmlns:a16="http://schemas.microsoft.com/office/drawing/2014/main" val="617656094"/>
                  </a:ext>
                </a:extLst>
              </a:tr>
              <a:tr h="763976">
                <a:tc>
                  <a:txBody>
                    <a:bodyPr/>
                    <a:lstStyle/>
                    <a:p>
                      <a:r>
                        <a:rPr lang="en-US" dirty="0"/>
                        <a:t>Largo y </a:t>
                      </a:r>
                      <a:r>
                        <a:rPr lang="en-US" dirty="0" err="1"/>
                        <a:t>delgado</a:t>
                      </a:r>
                      <a:r>
                        <a:rPr lang="en-US" dirty="0"/>
                        <a:t>, </a:t>
                      </a:r>
                      <a:r>
                        <a:rPr lang="en-US" dirty="0" err="1"/>
                        <a:t>tiene</a:t>
                      </a:r>
                      <a:r>
                        <a:rPr lang="en-US" dirty="0"/>
                        <a:t> </a:t>
                      </a:r>
                      <a:r>
                        <a:rPr lang="en-US" dirty="0" err="1"/>
                        <a:t>caparazón</a:t>
                      </a:r>
                      <a:endParaRPr lang="en-US" dirty="0"/>
                    </a:p>
                  </a:txBody>
                  <a:tcPr/>
                </a:tc>
                <a:tc>
                  <a:txBody>
                    <a:bodyPr/>
                    <a:lstStyle/>
                    <a:p>
                      <a:r>
                        <a:rPr lang="en-US" dirty="0"/>
                        <a:t>Caddisflies = </a:t>
                      </a:r>
                      <a:r>
                        <a:rPr lang="en-US" dirty="0" err="1"/>
                        <a:t>tricóptero</a:t>
                      </a:r>
                      <a:endParaRPr lang="en-US" dirty="0"/>
                    </a:p>
                  </a:txBody>
                  <a:tcPr/>
                </a:tc>
                <a:tc>
                  <a:txBody>
                    <a:bodyPr/>
                    <a:lstStyle/>
                    <a:p>
                      <a:r>
                        <a:rPr lang="en-US" dirty="0"/>
                        <a:t>IIII</a:t>
                      </a:r>
                    </a:p>
                  </a:txBody>
                  <a:tcPr/>
                </a:tc>
                <a:extLst>
                  <a:ext uri="{0D108BD9-81ED-4DB2-BD59-A6C34878D82A}">
                    <a16:rowId xmlns:a16="http://schemas.microsoft.com/office/drawing/2014/main" val="2553445036"/>
                  </a:ext>
                </a:extLst>
              </a:tr>
              <a:tr h="763976">
                <a:tc>
                  <a:txBody>
                    <a:bodyPr/>
                    <a:lstStyle/>
                    <a:p>
                      <a:r>
                        <a:rPr lang="en-US" dirty="0"/>
                        <a:t>Tiene </a:t>
                      </a:r>
                      <a:r>
                        <a:rPr lang="en-US" dirty="0" err="1"/>
                        <a:t>tres</a:t>
                      </a:r>
                      <a:r>
                        <a:rPr lang="en-US" dirty="0"/>
                        <a:t> "colas" de color </a:t>
                      </a:r>
                      <a:r>
                        <a:rPr lang="en-US" dirty="0" err="1"/>
                        <a:t>marrón</a:t>
                      </a:r>
                      <a:endParaRPr lang="en-US" dirty="0"/>
                    </a:p>
                  </a:txBody>
                  <a:tcPr/>
                </a:tc>
                <a:tc>
                  <a:txBody>
                    <a:bodyPr/>
                    <a:lstStyle/>
                    <a:p>
                      <a:r>
                        <a:rPr lang="en-US" dirty="0"/>
                        <a:t>Mayfly = </a:t>
                      </a:r>
                      <a:r>
                        <a:rPr lang="en-US" dirty="0" err="1"/>
                        <a:t>Efemera</a:t>
                      </a:r>
                      <a:endParaRPr lang="en-US" dirty="0"/>
                    </a:p>
                  </a:txBody>
                  <a:tcPr/>
                </a:tc>
                <a:tc>
                  <a:txBody>
                    <a:bodyPr/>
                    <a:lstStyle/>
                    <a:p>
                      <a:r>
                        <a:rPr lang="en-US" dirty="0"/>
                        <a:t>IIIII   II</a:t>
                      </a:r>
                    </a:p>
                  </a:txBody>
                  <a:tcPr/>
                </a:tc>
                <a:extLst>
                  <a:ext uri="{0D108BD9-81ED-4DB2-BD59-A6C34878D82A}">
                    <a16:rowId xmlns:a16="http://schemas.microsoft.com/office/drawing/2014/main" val="1254584668"/>
                  </a:ext>
                </a:extLst>
              </a:tr>
              <a:tr h="763976">
                <a:tc>
                  <a:txBody>
                    <a:bodyPr/>
                    <a:lstStyle/>
                    <a:p>
                      <a:r>
                        <a:rPr lang="en-US" dirty="0"/>
                        <a:t>Parece una </a:t>
                      </a:r>
                      <a:r>
                        <a:rPr lang="en-US" dirty="0" err="1"/>
                        <a:t>moneda</a:t>
                      </a:r>
                      <a:endParaRPr lang="en-US" dirty="0"/>
                    </a:p>
                  </a:txBody>
                  <a:tcPr/>
                </a:tc>
                <a:tc>
                  <a:txBody>
                    <a:bodyPr/>
                    <a:lstStyle/>
                    <a:p>
                      <a:r>
                        <a:rPr lang="en-US" dirty="0"/>
                        <a:t>Water penny = </a:t>
                      </a:r>
                      <a:r>
                        <a:rPr lang="en-US" dirty="0" err="1"/>
                        <a:t>psefénidos</a:t>
                      </a:r>
                      <a:endParaRPr lang="en-US" dirty="0"/>
                    </a:p>
                  </a:txBody>
                  <a:tcPr/>
                </a:tc>
                <a:tc>
                  <a:txBody>
                    <a:bodyPr/>
                    <a:lstStyle/>
                    <a:p>
                      <a:r>
                        <a:rPr lang="en-US" dirty="0"/>
                        <a:t>II</a:t>
                      </a:r>
                    </a:p>
                  </a:txBody>
                  <a:tcPr/>
                </a:tc>
                <a:extLst>
                  <a:ext uri="{0D108BD9-81ED-4DB2-BD59-A6C34878D82A}">
                    <a16:rowId xmlns:a16="http://schemas.microsoft.com/office/drawing/2014/main" val="1068673219"/>
                  </a:ext>
                </a:extLst>
              </a:tr>
              <a:tr h="76397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54458865"/>
                  </a:ext>
                </a:extLst>
              </a:tr>
              <a:tr h="76397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769925"/>
                  </a:ext>
                </a:extLst>
              </a:tr>
            </a:tbl>
          </a:graphicData>
        </a:graphic>
      </p:graphicFrame>
      <p:sp>
        <p:nvSpPr>
          <p:cNvPr id="7" name="Rectangle 6">
            <a:extLst>
              <a:ext uri="{FF2B5EF4-FFF2-40B4-BE49-F238E27FC236}">
                <a16:creationId xmlns:a16="http://schemas.microsoft.com/office/drawing/2014/main" id="{2A6CA640-D17C-E34C-A624-5CC6F8776068}"/>
              </a:ext>
            </a:extLst>
          </p:cNvPr>
          <p:cNvSpPr/>
          <p:nvPr/>
        </p:nvSpPr>
        <p:spPr>
          <a:xfrm>
            <a:off x="4431323" y="8154"/>
            <a:ext cx="6282397" cy="684169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C0A7400-3D4E-1243-BD62-208DA347BD88}"/>
              </a:ext>
            </a:extLst>
          </p:cNvPr>
          <p:cNvCxnSpPr/>
          <p:nvPr/>
        </p:nvCxnSpPr>
        <p:spPr>
          <a:xfrm>
            <a:off x="8525022" y="3770142"/>
            <a:ext cx="323556" cy="16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4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3240891" y="2613392"/>
            <a:ext cx="5710218" cy="1631216"/>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Descanso!</a:t>
            </a:r>
          </a:p>
        </p:txBody>
      </p:sp>
    </p:spTree>
    <p:extLst>
      <p:ext uri="{BB962C8B-B14F-4D97-AF65-F5344CB8AC3E}">
        <p14:creationId xmlns:p14="http://schemas.microsoft.com/office/powerpoint/2010/main" val="2910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lstStyle/>
          <a:p>
            <a:r>
              <a:rPr lang="en-US" b="1" dirty="0" err="1"/>
              <a:t>Comparar</a:t>
            </a:r>
            <a:r>
              <a:rPr lang="en-US" b="1" dirty="0"/>
              <a:t> y </a:t>
            </a:r>
            <a:r>
              <a:rPr lang="en-US" b="1" dirty="0" err="1"/>
              <a:t>Contrastar</a:t>
            </a:r>
            <a:endParaRPr lang="en-US" b="1" dirty="0"/>
          </a:p>
        </p:txBody>
      </p:sp>
      <p:sp>
        <p:nvSpPr>
          <p:cNvPr id="2" name="Content Placeholder 1">
            <a:extLst>
              <a:ext uri="{FF2B5EF4-FFF2-40B4-BE49-F238E27FC236}">
                <a16:creationId xmlns:a16="http://schemas.microsoft.com/office/drawing/2014/main" id="{703B0A2D-D092-4549-9B55-CCE915488428}"/>
              </a:ext>
            </a:extLst>
          </p:cNvPr>
          <p:cNvSpPr>
            <a:spLocks noGrp="1"/>
          </p:cNvSpPr>
          <p:nvPr>
            <p:ph idx="1"/>
          </p:nvPr>
        </p:nvSpPr>
        <p:spPr>
          <a:xfrm>
            <a:off x="471150" y="1545317"/>
            <a:ext cx="6520494" cy="4351338"/>
          </a:xfrm>
        </p:spPr>
        <p:txBody>
          <a:bodyPr>
            <a:normAutofit lnSpcReduction="10000"/>
          </a:bodyPr>
          <a:lstStyle/>
          <a:p>
            <a:pPr marL="342900" lvl="0" indent="-342900">
              <a:buFont typeface="Arial" panose="020B0604020202020204" pitchFamily="34" charset="0"/>
              <a:buChar char="•"/>
              <a:tabLst>
                <a:tab pos="457200" algn="l"/>
              </a:tabLst>
            </a:pPr>
            <a:r>
              <a:rPr lang="es-AR" sz="2400" dirty="0">
                <a:effectLst/>
                <a:ea typeface="Times New Roman" panose="02020603050405020304" pitchFamily="18" charset="0"/>
                <a:cs typeface="Times New Roman" panose="02020603050405020304" pitchFamily="18" charset="0"/>
              </a:rPr>
              <a:t>Trabajando con un compañero, tómate 10 minutos para crear un Diagrama de Venn comparando y contrastando nuestra Bioevaluación del Arroyo del Campus con la Bioevaluación del Arroyo No Urbano en tu hoja de trabajo de la lección. </a:t>
            </a:r>
          </a:p>
          <a:p>
            <a:pPr marL="342900" lvl="0" indent="-342900">
              <a:buFont typeface="Arial" panose="020B0604020202020204" pitchFamily="34" charset="0"/>
              <a:buChar char="•"/>
              <a:tabLst>
                <a:tab pos="457200" algn="l"/>
              </a:tabLst>
            </a:pPr>
            <a:r>
              <a:rPr lang="es-AR" sz="2400" dirty="0">
                <a:effectLst/>
                <a:ea typeface="Times New Roman" panose="02020603050405020304" pitchFamily="18" charset="0"/>
                <a:cs typeface="Times New Roman" panose="02020603050405020304" pitchFamily="18" charset="0"/>
              </a:rPr>
              <a:t>Cosas que podrías incluir en tu Diagrama de Venn: </a:t>
            </a:r>
          </a:p>
          <a:p>
            <a:pPr marL="742950" lvl="1" indent="-285750">
              <a:buFont typeface="Arial" panose="020B0604020202020204" pitchFamily="34" charset="0"/>
              <a:buChar char="•"/>
              <a:tabLst>
                <a:tab pos="914400" algn="l"/>
              </a:tabLst>
            </a:pPr>
            <a:r>
              <a:rPr lang="es-AR" sz="2000" dirty="0">
                <a:effectLst/>
                <a:latin typeface="Calibri" panose="020F0502020204030204" pitchFamily="34" charset="0"/>
                <a:ea typeface="Times New Roman" panose="02020603050405020304" pitchFamily="18" charset="0"/>
                <a:cs typeface="Times New Roman" panose="02020603050405020304" pitchFamily="18" charset="0"/>
              </a:rPr>
              <a:t>Macroinvertebrados que sólo estaban en uno u otro, y los que contenían ambos. </a:t>
            </a:r>
            <a:endParaRPr lang="es-A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Cantidad</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número</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de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macroinvertebrados</a:t>
            </a:r>
            <a:endParaRPr lang="es-A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Puntuaciones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de la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bioevaluación</a:t>
            </a:r>
            <a:endParaRPr lang="es-A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s-AR" sz="2400" dirty="0">
                <a:effectLst/>
                <a:latin typeface="Calibri" panose="020F0502020204030204" pitchFamily="34" charset="0"/>
                <a:ea typeface="Times New Roman" panose="02020603050405020304" pitchFamily="18" charset="0"/>
              </a:rPr>
              <a:t>Cualquier otra cosa que haya notado </a:t>
            </a:r>
            <a:endParaRPr lang="en-US" sz="2400" dirty="0"/>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3" name="Oval 2">
            <a:extLst>
              <a:ext uri="{FF2B5EF4-FFF2-40B4-BE49-F238E27FC236}">
                <a16:creationId xmlns:a16="http://schemas.microsoft.com/office/drawing/2014/main" id="{310F6977-9274-EC43-9040-AB88AD5CDC94}"/>
              </a:ext>
            </a:extLst>
          </p:cNvPr>
          <p:cNvSpPr/>
          <p:nvPr/>
        </p:nvSpPr>
        <p:spPr>
          <a:xfrm>
            <a:off x="6801083" y="1880166"/>
            <a:ext cx="3630637" cy="343251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8D45EA-4541-9348-B125-EA9A07839EF5}"/>
              </a:ext>
            </a:extLst>
          </p:cNvPr>
          <p:cNvSpPr/>
          <p:nvPr/>
        </p:nvSpPr>
        <p:spPr>
          <a:xfrm>
            <a:off x="8561363" y="1931532"/>
            <a:ext cx="3630637" cy="343251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01868E-25AA-E640-AD4B-58D6971E159D}"/>
              </a:ext>
            </a:extLst>
          </p:cNvPr>
          <p:cNvSpPr txBox="1"/>
          <p:nvPr/>
        </p:nvSpPr>
        <p:spPr>
          <a:xfrm>
            <a:off x="7307019" y="1536933"/>
            <a:ext cx="2018886" cy="369332"/>
          </a:xfrm>
          <a:prstGeom prst="rect">
            <a:avLst/>
          </a:prstGeom>
          <a:noFill/>
        </p:spPr>
        <p:txBody>
          <a:bodyPr wrap="none" rtlCol="0">
            <a:spAutoFit/>
          </a:bodyPr>
          <a:lstStyle/>
          <a:p>
            <a:r>
              <a:rPr lang="en-US" dirty="0"/>
              <a:t>Arroyo dell Campus</a:t>
            </a:r>
          </a:p>
        </p:txBody>
      </p:sp>
      <p:sp>
        <p:nvSpPr>
          <p:cNvPr id="9" name="TextBox 8">
            <a:extLst>
              <a:ext uri="{FF2B5EF4-FFF2-40B4-BE49-F238E27FC236}">
                <a16:creationId xmlns:a16="http://schemas.microsoft.com/office/drawing/2014/main" id="{3639BA31-31E4-794B-B8F7-E5D82B384377}"/>
              </a:ext>
            </a:extLst>
          </p:cNvPr>
          <p:cNvSpPr txBox="1"/>
          <p:nvPr/>
        </p:nvSpPr>
        <p:spPr>
          <a:xfrm>
            <a:off x="9641280" y="1506022"/>
            <a:ext cx="1890646" cy="369332"/>
          </a:xfrm>
          <a:prstGeom prst="rect">
            <a:avLst/>
          </a:prstGeom>
          <a:noFill/>
        </p:spPr>
        <p:txBody>
          <a:bodyPr wrap="none" rtlCol="0">
            <a:spAutoFit/>
          </a:bodyPr>
          <a:lstStyle/>
          <a:p>
            <a:r>
              <a:rPr lang="en-US" dirty="0"/>
              <a:t>Arroyo No-</a:t>
            </a:r>
            <a:r>
              <a:rPr lang="en-US" dirty="0" err="1"/>
              <a:t>urbano</a:t>
            </a:r>
            <a:endParaRPr lang="en-US" dirty="0"/>
          </a:p>
        </p:txBody>
      </p:sp>
    </p:spTree>
    <p:extLst>
      <p:ext uri="{BB962C8B-B14F-4D97-AF65-F5344CB8AC3E}">
        <p14:creationId xmlns:p14="http://schemas.microsoft.com/office/powerpoint/2010/main" val="182292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lstStyle/>
          <a:p>
            <a:r>
              <a:rPr lang="en-US" b="1" dirty="0" err="1"/>
              <a:t>Comparar</a:t>
            </a:r>
            <a:r>
              <a:rPr lang="en-US" b="1" dirty="0"/>
              <a:t> y </a:t>
            </a:r>
            <a:r>
              <a:rPr lang="en-US" b="1" dirty="0" err="1"/>
              <a:t>Contrastar</a:t>
            </a:r>
            <a:endParaRPr lang="en-US" b="1" dirty="0"/>
          </a:p>
        </p:txBody>
      </p:sp>
      <p:sp>
        <p:nvSpPr>
          <p:cNvPr id="2" name="Content Placeholder 1">
            <a:extLst>
              <a:ext uri="{FF2B5EF4-FFF2-40B4-BE49-F238E27FC236}">
                <a16:creationId xmlns:a16="http://schemas.microsoft.com/office/drawing/2014/main" id="{703B0A2D-D092-4549-9B55-CCE915488428}"/>
              </a:ext>
            </a:extLst>
          </p:cNvPr>
          <p:cNvSpPr>
            <a:spLocks noGrp="1"/>
          </p:cNvSpPr>
          <p:nvPr>
            <p:ph idx="1"/>
          </p:nvPr>
        </p:nvSpPr>
        <p:spPr>
          <a:xfrm>
            <a:off x="471150" y="1545317"/>
            <a:ext cx="6520494" cy="4351338"/>
          </a:xfrm>
        </p:spPr>
        <p:txBody>
          <a:bodyPr>
            <a:normAutofit/>
          </a:bodyPr>
          <a:lstStyle/>
          <a:p>
            <a:pPr marL="0" lvl="0" indent="0">
              <a:buNone/>
              <a:tabLst>
                <a:tab pos="457200" algn="l"/>
              </a:tabLst>
            </a:pPr>
            <a:r>
              <a:rPr lang="es-AR" sz="2400" dirty="0">
                <a:effectLst/>
                <a:latin typeface="Calibri" panose="020F0502020204030204" pitchFamily="34" charset="0"/>
                <a:ea typeface="Times New Roman" panose="02020603050405020304" pitchFamily="18" charset="0"/>
              </a:rPr>
              <a:t> </a:t>
            </a:r>
            <a:endParaRPr lang="en-US" sz="2400" dirty="0"/>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3" name="Oval 2">
            <a:extLst>
              <a:ext uri="{FF2B5EF4-FFF2-40B4-BE49-F238E27FC236}">
                <a16:creationId xmlns:a16="http://schemas.microsoft.com/office/drawing/2014/main" id="{310F6977-9274-EC43-9040-AB88AD5CDC94}"/>
              </a:ext>
            </a:extLst>
          </p:cNvPr>
          <p:cNvSpPr/>
          <p:nvPr/>
        </p:nvSpPr>
        <p:spPr>
          <a:xfrm>
            <a:off x="6801083" y="1880166"/>
            <a:ext cx="3630637" cy="343251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8D45EA-4541-9348-B125-EA9A07839EF5}"/>
              </a:ext>
            </a:extLst>
          </p:cNvPr>
          <p:cNvSpPr/>
          <p:nvPr/>
        </p:nvSpPr>
        <p:spPr>
          <a:xfrm>
            <a:off x="8561363" y="1931532"/>
            <a:ext cx="3630637" cy="343251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01868E-25AA-E640-AD4B-58D6971E159D}"/>
              </a:ext>
            </a:extLst>
          </p:cNvPr>
          <p:cNvSpPr txBox="1"/>
          <p:nvPr/>
        </p:nvSpPr>
        <p:spPr>
          <a:xfrm>
            <a:off x="7307019" y="1536933"/>
            <a:ext cx="2018886" cy="369332"/>
          </a:xfrm>
          <a:prstGeom prst="rect">
            <a:avLst/>
          </a:prstGeom>
          <a:noFill/>
        </p:spPr>
        <p:txBody>
          <a:bodyPr wrap="none" rtlCol="0">
            <a:spAutoFit/>
          </a:bodyPr>
          <a:lstStyle/>
          <a:p>
            <a:r>
              <a:rPr lang="en-US" dirty="0"/>
              <a:t>Arroyo del Campus</a:t>
            </a:r>
          </a:p>
        </p:txBody>
      </p:sp>
      <p:sp>
        <p:nvSpPr>
          <p:cNvPr id="9" name="TextBox 8">
            <a:extLst>
              <a:ext uri="{FF2B5EF4-FFF2-40B4-BE49-F238E27FC236}">
                <a16:creationId xmlns:a16="http://schemas.microsoft.com/office/drawing/2014/main" id="{3639BA31-31E4-794B-B8F7-E5D82B384377}"/>
              </a:ext>
            </a:extLst>
          </p:cNvPr>
          <p:cNvSpPr txBox="1"/>
          <p:nvPr/>
        </p:nvSpPr>
        <p:spPr>
          <a:xfrm>
            <a:off x="9641280" y="1506022"/>
            <a:ext cx="1890646" cy="369332"/>
          </a:xfrm>
          <a:prstGeom prst="rect">
            <a:avLst/>
          </a:prstGeom>
          <a:noFill/>
        </p:spPr>
        <p:txBody>
          <a:bodyPr wrap="none" rtlCol="0">
            <a:spAutoFit/>
          </a:bodyPr>
          <a:lstStyle/>
          <a:p>
            <a:r>
              <a:rPr lang="en-US" dirty="0"/>
              <a:t>Arroyo No-</a:t>
            </a:r>
            <a:r>
              <a:rPr lang="en-US" dirty="0" err="1"/>
              <a:t>urbano</a:t>
            </a:r>
            <a:endParaRPr lang="en-US" dirty="0"/>
          </a:p>
        </p:txBody>
      </p:sp>
      <p:sp>
        <p:nvSpPr>
          <p:cNvPr id="10" name="CuadroTexto 9">
            <a:extLst>
              <a:ext uri="{FF2B5EF4-FFF2-40B4-BE49-F238E27FC236}">
                <a16:creationId xmlns:a16="http://schemas.microsoft.com/office/drawing/2014/main" id="{8D4F1C73-7EC0-9A4D-BDAA-641015321F8C}"/>
              </a:ext>
            </a:extLst>
          </p:cNvPr>
          <p:cNvSpPr txBox="1"/>
          <p:nvPr/>
        </p:nvSpPr>
        <p:spPr>
          <a:xfrm>
            <a:off x="996726" y="1931532"/>
            <a:ext cx="6152606" cy="954107"/>
          </a:xfrm>
          <a:prstGeom prst="rect">
            <a:avLst/>
          </a:prstGeom>
          <a:noFill/>
        </p:spPr>
        <p:txBody>
          <a:bodyPr wrap="square">
            <a:spAutoFit/>
          </a:bodyPr>
          <a:lstStyle/>
          <a:p>
            <a:r>
              <a:rPr lang="es-AR" sz="2800" dirty="0">
                <a:effectLst/>
                <a:ea typeface="Times New Roman" panose="02020603050405020304" pitchFamily="18" charset="0"/>
              </a:rPr>
              <a:t>Vamos a compartir lo que hemos encontrado</a:t>
            </a:r>
            <a:r>
              <a:rPr lang="es-AR" sz="2800" dirty="0">
                <a:ea typeface="Times New Roman" panose="02020603050405020304" pitchFamily="18" charset="0"/>
              </a:rPr>
              <a:t>!</a:t>
            </a:r>
            <a:endParaRPr lang="es-AR" sz="2800" dirty="0">
              <a:effectLst/>
              <a:ea typeface="Times New Roman" panose="02020603050405020304" pitchFamily="18" charset="0"/>
            </a:endParaRPr>
          </a:p>
        </p:txBody>
      </p:sp>
    </p:spTree>
    <p:extLst>
      <p:ext uri="{BB962C8B-B14F-4D97-AF65-F5344CB8AC3E}">
        <p14:creationId xmlns:p14="http://schemas.microsoft.com/office/powerpoint/2010/main" val="70390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normAutofit/>
          </a:bodyPr>
          <a:lstStyle/>
          <a:p>
            <a:r>
              <a:rPr lang="es-AR" sz="3600" b="1" dirty="0">
                <a:effectLst/>
                <a:ea typeface="Times New Roman" panose="02020603050405020304" pitchFamily="18" charset="0"/>
              </a:rPr>
              <a:t>Identificación de familias en macroinvertebrados</a:t>
            </a:r>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10" name="Content Placeholder 9">
            <a:extLst>
              <a:ext uri="{FF2B5EF4-FFF2-40B4-BE49-F238E27FC236}">
                <a16:creationId xmlns:a16="http://schemas.microsoft.com/office/drawing/2014/main" id="{4CD52F7F-5BF9-C043-8A52-E1322E08BDC7}"/>
              </a:ext>
            </a:extLst>
          </p:cNvPr>
          <p:cNvSpPr>
            <a:spLocks noGrp="1"/>
          </p:cNvSpPr>
          <p:nvPr>
            <p:ph idx="1"/>
          </p:nvPr>
        </p:nvSpPr>
        <p:spPr>
          <a:xfrm>
            <a:off x="880974" y="1731446"/>
            <a:ext cx="7743092" cy="4351338"/>
          </a:xfrm>
        </p:spPr>
        <p:txBody>
          <a:bodyPr/>
          <a:lstStyle/>
          <a:p>
            <a:pPr marL="0" indent="0">
              <a:buNone/>
            </a:pPr>
            <a:r>
              <a:rPr lang="es-AR" dirty="0">
                <a:effectLst/>
                <a:ea typeface="Times New Roman" panose="02020603050405020304" pitchFamily="18" charset="0"/>
              </a:rPr>
              <a:t>Hasta ahora, hemos utilizado una bioevaluación de macroinvertebrados que utiliza identificaciones de macroinvertebrados a nivel de clasificación de </a:t>
            </a:r>
            <a:r>
              <a:rPr lang="es-AR" b="1" dirty="0">
                <a:effectLst/>
                <a:ea typeface="Times New Roman" panose="02020603050405020304" pitchFamily="18" charset="0"/>
              </a:rPr>
              <a:t>orden</a:t>
            </a:r>
            <a:r>
              <a:rPr lang="es-AR" dirty="0">
                <a:effectLst/>
                <a:ea typeface="Times New Roman" panose="02020603050405020304" pitchFamily="18" charset="0"/>
              </a:rPr>
              <a:t>. </a:t>
            </a:r>
            <a:endParaRPr lang="en-US" dirty="0"/>
          </a:p>
          <a:p>
            <a:pPr marL="0" indent="0">
              <a:buNone/>
            </a:pPr>
            <a:r>
              <a:rPr lang="es-AR" dirty="0">
                <a:effectLst/>
                <a:ea typeface="Times New Roman" panose="02020603050405020304" pitchFamily="18" charset="0"/>
              </a:rPr>
              <a:t>Sin embargo, otros tipos de bioevaluaciones utilizan identificaciones de macroinvertebrados a nivel de clasificación de </a:t>
            </a:r>
            <a:r>
              <a:rPr lang="es-AR" b="1" dirty="0">
                <a:effectLst/>
                <a:ea typeface="Times New Roman" panose="02020603050405020304" pitchFamily="18" charset="0"/>
              </a:rPr>
              <a:t>familia</a:t>
            </a:r>
            <a:r>
              <a:rPr lang="es-AR" dirty="0">
                <a:effectLst/>
                <a:ea typeface="Times New Roman" panose="02020603050405020304" pitchFamily="18" charset="0"/>
              </a:rPr>
              <a:t>. </a:t>
            </a:r>
          </a:p>
          <a:p>
            <a:pPr marL="0" indent="0">
              <a:buNone/>
            </a:pPr>
            <a:endParaRPr lang="en-US" dirty="0"/>
          </a:p>
        </p:txBody>
      </p:sp>
      <p:pic>
        <p:nvPicPr>
          <p:cNvPr id="3" name="Picture 2">
            <a:extLst>
              <a:ext uri="{FF2B5EF4-FFF2-40B4-BE49-F238E27FC236}">
                <a16:creationId xmlns:a16="http://schemas.microsoft.com/office/drawing/2014/main" id="{F2D97146-7D9C-5B4F-AC0E-F5CD156AECFE}"/>
              </a:ext>
            </a:extLst>
          </p:cNvPr>
          <p:cNvPicPr>
            <a:picLocks noChangeAspect="1"/>
          </p:cNvPicPr>
          <p:nvPr/>
        </p:nvPicPr>
        <p:blipFill>
          <a:blip r:embed="rId4"/>
          <a:stretch>
            <a:fillRect/>
          </a:stretch>
        </p:blipFill>
        <p:spPr>
          <a:xfrm>
            <a:off x="10317228" y="999218"/>
            <a:ext cx="1241978" cy="5493657"/>
          </a:xfrm>
          <a:prstGeom prst="rect">
            <a:avLst/>
          </a:prstGeom>
        </p:spPr>
      </p:pic>
      <p:sp>
        <p:nvSpPr>
          <p:cNvPr id="4" name="TextBox 3">
            <a:extLst>
              <a:ext uri="{FF2B5EF4-FFF2-40B4-BE49-F238E27FC236}">
                <a16:creationId xmlns:a16="http://schemas.microsoft.com/office/drawing/2014/main" id="{BEBF3940-83AC-6546-8976-45F7F5C5D02B}"/>
              </a:ext>
            </a:extLst>
          </p:cNvPr>
          <p:cNvSpPr txBox="1"/>
          <p:nvPr/>
        </p:nvSpPr>
        <p:spPr>
          <a:xfrm>
            <a:off x="6930904" y="6492875"/>
            <a:ext cx="4732386" cy="338554"/>
          </a:xfrm>
          <a:prstGeom prst="rect">
            <a:avLst/>
          </a:prstGeom>
          <a:noFill/>
        </p:spPr>
        <p:txBody>
          <a:bodyPr wrap="none" rtlCol="0">
            <a:spAutoFit/>
          </a:bodyPr>
          <a:lstStyle/>
          <a:p>
            <a:r>
              <a:rPr lang="en-US" sz="800" dirty="0"/>
              <a:t>Image credit: By Daniel Herbert - Own work  This W3C-unspecified vector image was created with Inkscape ., </a:t>
            </a:r>
          </a:p>
          <a:p>
            <a:r>
              <a:rPr lang="en-US" sz="800" dirty="0"/>
              <a:t>Public Domain, https://</a:t>
            </a:r>
            <a:r>
              <a:rPr lang="en-US" sz="800" dirty="0" err="1"/>
              <a:t>commons.wikimedia.org</a:t>
            </a:r>
            <a:r>
              <a:rPr lang="en-US" sz="800" dirty="0"/>
              <a:t>/w/</a:t>
            </a:r>
            <a:r>
              <a:rPr lang="en-US" sz="800" dirty="0" err="1"/>
              <a:t>index.php?curid</a:t>
            </a:r>
            <a:r>
              <a:rPr lang="en-US" sz="800" dirty="0"/>
              <a:t>=2160738</a:t>
            </a:r>
          </a:p>
        </p:txBody>
      </p:sp>
      <p:cxnSp>
        <p:nvCxnSpPr>
          <p:cNvPr id="15" name="Straight Arrow Connector 14">
            <a:extLst>
              <a:ext uri="{FF2B5EF4-FFF2-40B4-BE49-F238E27FC236}">
                <a16:creationId xmlns:a16="http://schemas.microsoft.com/office/drawing/2014/main" id="{AC9821BD-9F40-9F4B-9E23-3ED68C40614A}"/>
              </a:ext>
            </a:extLst>
          </p:cNvPr>
          <p:cNvCxnSpPr>
            <a:cxnSpLocks/>
          </p:cNvCxnSpPr>
          <p:nvPr/>
        </p:nvCxnSpPr>
        <p:spPr>
          <a:xfrm>
            <a:off x="8107382" y="2658185"/>
            <a:ext cx="2034145" cy="126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5D4F48-A212-444E-8625-F9A39F9426F5}"/>
              </a:ext>
            </a:extLst>
          </p:cNvPr>
          <p:cNvCxnSpPr>
            <a:cxnSpLocks/>
          </p:cNvCxnSpPr>
          <p:nvPr/>
        </p:nvCxnSpPr>
        <p:spPr>
          <a:xfrm>
            <a:off x="5267330" y="4514949"/>
            <a:ext cx="4874197" cy="2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1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normAutofit/>
          </a:bodyPr>
          <a:lstStyle/>
          <a:p>
            <a:r>
              <a:rPr lang="es-AR" sz="3600" b="1" dirty="0">
                <a:effectLst/>
                <a:ea typeface="Times New Roman" panose="02020603050405020304" pitchFamily="18" charset="0"/>
              </a:rPr>
              <a:t>Identificación de familias en macroinvertebrados</a:t>
            </a:r>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10" name="Content Placeholder 9">
            <a:extLst>
              <a:ext uri="{FF2B5EF4-FFF2-40B4-BE49-F238E27FC236}">
                <a16:creationId xmlns:a16="http://schemas.microsoft.com/office/drawing/2014/main" id="{4CD52F7F-5BF9-C043-8A52-E1322E08BDC7}"/>
              </a:ext>
            </a:extLst>
          </p:cNvPr>
          <p:cNvSpPr>
            <a:spLocks noGrp="1"/>
          </p:cNvSpPr>
          <p:nvPr>
            <p:ph idx="1"/>
          </p:nvPr>
        </p:nvSpPr>
        <p:spPr>
          <a:xfrm>
            <a:off x="880974" y="1731446"/>
            <a:ext cx="7743092" cy="4351338"/>
          </a:xfrm>
        </p:spPr>
        <p:txBody>
          <a:bodyPr/>
          <a:lstStyle/>
          <a:p>
            <a:pPr marL="0" indent="0">
              <a:buNone/>
            </a:pPr>
            <a:r>
              <a:rPr lang="es-AR" dirty="0">
                <a:effectLst/>
                <a:ea typeface="Times New Roman" panose="02020603050405020304" pitchFamily="18" charset="0"/>
              </a:rPr>
              <a:t>Hasta ahora, hemos utilizado una bioevaluación de macroinvertebrados que utiliza identificaciones de macroinvertebrados a nivel de clasificación de </a:t>
            </a:r>
            <a:r>
              <a:rPr lang="es-AR" b="1" dirty="0">
                <a:effectLst/>
                <a:ea typeface="Times New Roman" panose="02020603050405020304" pitchFamily="18" charset="0"/>
              </a:rPr>
              <a:t>orden</a:t>
            </a:r>
            <a:r>
              <a:rPr lang="es-AR" dirty="0">
                <a:effectLst/>
                <a:ea typeface="Times New Roman" panose="02020603050405020304" pitchFamily="18" charset="0"/>
              </a:rPr>
              <a:t>. </a:t>
            </a:r>
            <a:endParaRPr lang="en-US" dirty="0"/>
          </a:p>
          <a:p>
            <a:pPr marL="0" indent="0">
              <a:buNone/>
            </a:pPr>
            <a:r>
              <a:rPr lang="es-AR" dirty="0">
                <a:effectLst/>
                <a:ea typeface="Times New Roman" panose="02020603050405020304" pitchFamily="18" charset="0"/>
              </a:rPr>
              <a:t>Sin embargo, otros tipos de bioevaluaciones utilizan identificaciones de macroinvertebrados a nivel de clasificación de </a:t>
            </a:r>
            <a:r>
              <a:rPr lang="es-AR" b="1" dirty="0">
                <a:effectLst/>
                <a:ea typeface="Times New Roman" panose="02020603050405020304" pitchFamily="18" charset="0"/>
              </a:rPr>
              <a:t>familia</a:t>
            </a:r>
            <a:r>
              <a:rPr lang="es-AR" dirty="0">
                <a:effectLst/>
                <a:ea typeface="Times New Roman" panose="02020603050405020304" pitchFamily="18" charset="0"/>
              </a:rPr>
              <a:t>. </a:t>
            </a:r>
          </a:p>
          <a:p>
            <a:pPr marL="0" indent="0">
              <a:buNone/>
            </a:pPr>
            <a:endParaRPr lang="en-US" dirty="0"/>
          </a:p>
        </p:txBody>
      </p:sp>
      <p:pic>
        <p:nvPicPr>
          <p:cNvPr id="3" name="Picture 2">
            <a:extLst>
              <a:ext uri="{FF2B5EF4-FFF2-40B4-BE49-F238E27FC236}">
                <a16:creationId xmlns:a16="http://schemas.microsoft.com/office/drawing/2014/main" id="{F2D97146-7D9C-5B4F-AC0E-F5CD156AECFE}"/>
              </a:ext>
            </a:extLst>
          </p:cNvPr>
          <p:cNvPicPr>
            <a:picLocks noChangeAspect="1"/>
          </p:cNvPicPr>
          <p:nvPr/>
        </p:nvPicPr>
        <p:blipFill>
          <a:blip r:embed="rId4"/>
          <a:stretch>
            <a:fillRect/>
          </a:stretch>
        </p:blipFill>
        <p:spPr>
          <a:xfrm>
            <a:off x="10591548" y="999218"/>
            <a:ext cx="1241978" cy="5493657"/>
          </a:xfrm>
          <a:prstGeom prst="rect">
            <a:avLst/>
          </a:prstGeom>
        </p:spPr>
      </p:pic>
      <p:sp>
        <p:nvSpPr>
          <p:cNvPr id="4" name="TextBox 3">
            <a:extLst>
              <a:ext uri="{FF2B5EF4-FFF2-40B4-BE49-F238E27FC236}">
                <a16:creationId xmlns:a16="http://schemas.microsoft.com/office/drawing/2014/main" id="{BEBF3940-83AC-6546-8976-45F7F5C5D02B}"/>
              </a:ext>
            </a:extLst>
          </p:cNvPr>
          <p:cNvSpPr txBox="1"/>
          <p:nvPr/>
        </p:nvSpPr>
        <p:spPr>
          <a:xfrm>
            <a:off x="6930904" y="6492875"/>
            <a:ext cx="4732386" cy="338554"/>
          </a:xfrm>
          <a:prstGeom prst="rect">
            <a:avLst/>
          </a:prstGeom>
          <a:noFill/>
        </p:spPr>
        <p:txBody>
          <a:bodyPr wrap="none" rtlCol="0">
            <a:spAutoFit/>
          </a:bodyPr>
          <a:lstStyle/>
          <a:p>
            <a:r>
              <a:rPr lang="en-US" sz="800" dirty="0"/>
              <a:t>Image credit: By Daniel Herbert - Own work  This W3C-unspecified vector image was created with Inkscape ., </a:t>
            </a:r>
          </a:p>
          <a:p>
            <a:r>
              <a:rPr lang="en-US" sz="800" dirty="0"/>
              <a:t>Public Domain, https://</a:t>
            </a:r>
            <a:r>
              <a:rPr lang="en-US" sz="800" dirty="0" err="1"/>
              <a:t>commons.wikimedia.org</a:t>
            </a:r>
            <a:r>
              <a:rPr lang="en-US" sz="800" dirty="0"/>
              <a:t>/w/</a:t>
            </a:r>
            <a:r>
              <a:rPr lang="en-US" sz="800" dirty="0" err="1"/>
              <a:t>index.php?curid</a:t>
            </a:r>
            <a:r>
              <a:rPr lang="en-US" sz="800" dirty="0"/>
              <a:t>=2160738</a:t>
            </a:r>
          </a:p>
        </p:txBody>
      </p:sp>
      <p:cxnSp>
        <p:nvCxnSpPr>
          <p:cNvPr id="15" name="Straight Arrow Connector 14">
            <a:extLst>
              <a:ext uri="{FF2B5EF4-FFF2-40B4-BE49-F238E27FC236}">
                <a16:creationId xmlns:a16="http://schemas.microsoft.com/office/drawing/2014/main" id="{AC9821BD-9F40-9F4B-9E23-3ED68C40614A}"/>
              </a:ext>
            </a:extLst>
          </p:cNvPr>
          <p:cNvCxnSpPr>
            <a:cxnSpLocks/>
          </p:cNvCxnSpPr>
          <p:nvPr/>
        </p:nvCxnSpPr>
        <p:spPr>
          <a:xfrm>
            <a:off x="8107382" y="2658185"/>
            <a:ext cx="2034145" cy="126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5D4F48-A212-444E-8625-F9A39F9426F5}"/>
              </a:ext>
            </a:extLst>
          </p:cNvPr>
          <p:cNvCxnSpPr>
            <a:cxnSpLocks/>
          </p:cNvCxnSpPr>
          <p:nvPr/>
        </p:nvCxnSpPr>
        <p:spPr>
          <a:xfrm>
            <a:off x="5267330" y="4514949"/>
            <a:ext cx="4874197" cy="2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3">
            <a:extLst>
              <a:ext uri="{FF2B5EF4-FFF2-40B4-BE49-F238E27FC236}">
                <a16:creationId xmlns:a16="http://schemas.microsoft.com/office/drawing/2014/main" id="{C1481510-AB43-A944-A881-641AFC6F2DC4}"/>
              </a:ext>
            </a:extLst>
          </p:cNvPr>
          <p:cNvSpPr txBox="1"/>
          <p:nvPr/>
        </p:nvSpPr>
        <p:spPr>
          <a:xfrm>
            <a:off x="6930904" y="6492875"/>
            <a:ext cx="4732386" cy="338554"/>
          </a:xfrm>
          <a:prstGeom prst="rect">
            <a:avLst/>
          </a:prstGeom>
          <a:noFill/>
        </p:spPr>
        <p:txBody>
          <a:bodyPr wrap="none" rtlCol="0">
            <a:spAutoFit/>
          </a:bodyPr>
          <a:lstStyle/>
          <a:p>
            <a:r>
              <a:rPr lang="en-US" sz="800" dirty="0"/>
              <a:t>Image credit: By Daniel Herbert - Own work  This W3C-unspecified vector image was created with Inkscape ., </a:t>
            </a:r>
          </a:p>
          <a:p>
            <a:r>
              <a:rPr lang="en-US" sz="800" dirty="0"/>
              <a:t>Public Domain, https://</a:t>
            </a:r>
            <a:r>
              <a:rPr lang="en-US" sz="800" dirty="0" err="1"/>
              <a:t>commons.wikimedia.org</a:t>
            </a:r>
            <a:r>
              <a:rPr lang="en-US" sz="800" dirty="0"/>
              <a:t>/w/</a:t>
            </a:r>
            <a:r>
              <a:rPr lang="en-US" sz="800" dirty="0" err="1"/>
              <a:t>index.php?curid</a:t>
            </a:r>
            <a:r>
              <a:rPr lang="en-US" sz="800" dirty="0"/>
              <a:t>=2160738</a:t>
            </a:r>
          </a:p>
        </p:txBody>
      </p:sp>
      <p:pic>
        <p:nvPicPr>
          <p:cNvPr id="11" name="Picture 2">
            <a:extLst>
              <a:ext uri="{FF2B5EF4-FFF2-40B4-BE49-F238E27FC236}">
                <a16:creationId xmlns:a16="http://schemas.microsoft.com/office/drawing/2014/main" id="{6B09AD23-8C71-4E41-BEF7-A04DE1530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739" y="5096751"/>
            <a:ext cx="1955800" cy="146685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2" name="TextBox 6">
            <a:extLst>
              <a:ext uri="{FF2B5EF4-FFF2-40B4-BE49-F238E27FC236}">
                <a16:creationId xmlns:a16="http://schemas.microsoft.com/office/drawing/2014/main" id="{F91FF6A2-A801-E145-95FD-3B7ECBE9A030}"/>
              </a:ext>
            </a:extLst>
          </p:cNvPr>
          <p:cNvSpPr txBox="1"/>
          <p:nvPr/>
        </p:nvSpPr>
        <p:spPr>
          <a:xfrm>
            <a:off x="6509880" y="5055993"/>
            <a:ext cx="1728821" cy="707886"/>
          </a:xfrm>
          <a:prstGeom prst="rect">
            <a:avLst/>
          </a:prstGeom>
          <a:noFill/>
        </p:spPr>
        <p:txBody>
          <a:bodyPr wrap="square" rtlCol="0">
            <a:spAutoFit/>
          </a:bodyPr>
          <a:lstStyle/>
          <a:p>
            <a:r>
              <a:rPr lang="en-US" sz="800" dirty="0"/>
              <a:t>Image credit: </a:t>
            </a:r>
            <a:r>
              <a:rPr lang="en-US" sz="800" dirty="0" err="1"/>
              <a:t>Mopebiologia</a:t>
            </a:r>
            <a:r>
              <a:rPr lang="en-US" sz="800" dirty="0"/>
              <a:t>, CC BY-SA 4.0 </a:t>
            </a:r>
          </a:p>
          <a:p>
            <a:r>
              <a:rPr lang="en-US" sz="800" dirty="0"/>
              <a:t>&lt;https://</a:t>
            </a:r>
            <a:r>
              <a:rPr lang="en-US" sz="800" dirty="0" err="1"/>
              <a:t>creativecommons.org</a:t>
            </a:r>
            <a:r>
              <a:rPr lang="en-US" sz="800" dirty="0"/>
              <a:t>/licenses/by-</a:t>
            </a:r>
            <a:r>
              <a:rPr lang="en-US" sz="800" dirty="0" err="1"/>
              <a:t>sa</a:t>
            </a:r>
            <a:r>
              <a:rPr lang="en-US" sz="800" dirty="0"/>
              <a:t>/4.0&gt;, via Wikimedia Commons</a:t>
            </a:r>
          </a:p>
        </p:txBody>
      </p:sp>
      <p:sp>
        <p:nvSpPr>
          <p:cNvPr id="13" name="TextBox 12">
            <a:extLst>
              <a:ext uri="{FF2B5EF4-FFF2-40B4-BE49-F238E27FC236}">
                <a16:creationId xmlns:a16="http://schemas.microsoft.com/office/drawing/2014/main" id="{5E7EB83B-F447-9B4C-9793-96DC895A850C}"/>
              </a:ext>
            </a:extLst>
          </p:cNvPr>
          <p:cNvSpPr txBox="1"/>
          <p:nvPr/>
        </p:nvSpPr>
        <p:spPr>
          <a:xfrm>
            <a:off x="2006895" y="5398804"/>
            <a:ext cx="1981200" cy="1200329"/>
          </a:xfrm>
          <a:prstGeom prst="rect">
            <a:avLst/>
          </a:prstGeom>
          <a:noFill/>
        </p:spPr>
        <p:txBody>
          <a:bodyPr wrap="square" rtlCol="0">
            <a:spAutoFit/>
          </a:bodyPr>
          <a:lstStyle/>
          <a:p>
            <a:r>
              <a:rPr lang="en-US" dirty="0" err="1"/>
              <a:t>Ejemplo</a:t>
            </a:r>
            <a:r>
              <a:rPr lang="en-US" dirty="0"/>
              <a:t> con Mayflies/ </a:t>
            </a:r>
            <a:r>
              <a:rPr lang="en-US" dirty="0" err="1"/>
              <a:t>Mosca</a:t>
            </a:r>
            <a:r>
              <a:rPr lang="en-US" dirty="0"/>
              <a:t> de Mayo (Ephemeroptera):</a:t>
            </a:r>
          </a:p>
        </p:txBody>
      </p:sp>
      <p:sp>
        <p:nvSpPr>
          <p:cNvPr id="14" name="TextBox 1">
            <a:extLst>
              <a:ext uri="{FF2B5EF4-FFF2-40B4-BE49-F238E27FC236}">
                <a16:creationId xmlns:a16="http://schemas.microsoft.com/office/drawing/2014/main" id="{28AD1D48-0B3E-8A4E-AAAC-FF2242A7A3DA}"/>
              </a:ext>
            </a:extLst>
          </p:cNvPr>
          <p:cNvSpPr txBox="1"/>
          <p:nvPr/>
        </p:nvSpPr>
        <p:spPr>
          <a:xfrm>
            <a:off x="9447087" y="1839426"/>
            <a:ext cx="1003801" cy="369332"/>
          </a:xfrm>
          <a:prstGeom prst="rect">
            <a:avLst/>
          </a:prstGeom>
          <a:noFill/>
        </p:spPr>
        <p:txBody>
          <a:bodyPr wrap="none" rtlCol="0">
            <a:spAutoFit/>
          </a:bodyPr>
          <a:lstStyle/>
          <a:p>
            <a:r>
              <a:rPr lang="en-US" dirty="0"/>
              <a:t>Animalia</a:t>
            </a:r>
          </a:p>
        </p:txBody>
      </p:sp>
      <p:sp>
        <p:nvSpPr>
          <p:cNvPr id="16" name="TextBox 7">
            <a:extLst>
              <a:ext uri="{FF2B5EF4-FFF2-40B4-BE49-F238E27FC236}">
                <a16:creationId xmlns:a16="http://schemas.microsoft.com/office/drawing/2014/main" id="{32A25A2B-B0C1-7847-8645-CF0403E89945}"/>
              </a:ext>
            </a:extLst>
          </p:cNvPr>
          <p:cNvSpPr txBox="1"/>
          <p:nvPr/>
        </p:nvSpPr>
        <p:spPr>
          <a:xfrm>
            <a:off x="9283983" y="2473519"/>
            <a:ext cx="1270989" cy="369332"/>
          </a:xfrm>
          <a:prstGeom prst="rect">
            <a:avLst/>
          </a:prstGeom>
          <a:noFill/>
        </p:spPr>
        <p:txBody>
          <a:bodyPr wrap="none" rtlCol="0">
            <a:spAutoFit/>
          </a:bodyPr>
          <a:lstStyle/>
          <a:p>
            <a:r>
              <a:rPr lang="en-US" dirty="0" err="1"/>
              <a:t>Artrópodos</a:t>
            </a:r>
            <a:endParaRPr lang="en-US" dirty="0"/>
          </a:p>
        </p:txBody>
      </p:sp>
      <p:sp>
        <p:nvSpPr>
          <p:cNvPr id="18" name="TextBox 8">
            <a:extLst>
              <a:ext uri="{FF2B5EF4-FFF2-40B4-BE49-F238E27FC236}">
                <a16:creationId xmlns:a16="http://schemas.microsoft.com/office/drawing/2014/main" id="{1E4B4F6D-48A4-504D-B5AD-883350016362}"/>
              </a:ext>
            </a:extLst>
          </p:cNvPr>
          <p:cNvSpPr txBox="1"/>
          <p:nvPr/>
        </p:nvSpPr>
        <p:spPr>
          <a:xfrm>
            <a:off x="9598988" y="3192049"/>
            <a:ext cx="851900" cy="369332"/>
          </a:xfrm>
          <a:prstGeom prst="rect">
            <a:avLst/>
          </a:prstGeom>
          <a:noFill/>
        </p:spPr>
        <p:txBody>
          <a:bodyPr wrap="none" rtlCol="0">
            <a:spAutoFit/>
          </a:bodyPr>
          <a:lstStyle/>
          <a:p>
            <a:r>
              <a:rPr lang="en-US" dirty="0" err="1"/>
              <a:t>Insecta</a:t>
            </a:r>
            <a:endParaRPr lang="en-US" dirty="0"/>
          </a:p>
        </p:txBody>
      </p:sp>
      <p:sp>
        <p:nvSpPr>
          <p:cNvPr id="19" name="TextBox 10">
            <a:extLst>
              <a:ext uri="{FF2B5EF4-FFF2-40B4-BE49-F238E27FC236}">
                <a16:creationId xmlns:a16="http://schemas.microsoft.com/office/drawing/2014/main" id="{AE7B8D3F-2D87-A141-85E5-1A1D231EADB4}"/>
              </a:ext>
            </a:extLst>
          </p:cNvPr>
          <p:cNvSpPr txBox="1"/>
          <p:nvPr/>
        </p:nvSpPr>
        <p:spPr>
          <a:xfrm>
            <a:off x="8800243" y="3913465"/>
            <a:ext cx="1650645" cy="369332"/>
          </a:xfrm>
          <a:prstGeom prst="rect">
            <a:avLst/>
          </a:prstGeom>
          <a:noFill/>
        </p:spPr>
        <p:txBody>
          <a:bodyPr wrap="none" rtlCol="0">
            <a:spAutoFit/>
          </a:bodyPr>
          <a:lstStyle/>
          <a:p>
            <a:r>
              <a:rPr lang="en-US" dirty="0"/>
              <a:t>Ephemeroptera</a:t>
            </a:r>
          </a:p>
        </p:txBody>
      </p:sp>
      <p:sp>
        <p:nvSpPr>
          <p:cNvPr id="20" name="TextBox 11">
            <a:extLst>
              <a:ext uri="{FF2B5EF4-FFF2-40B4-BE49-F238E27FC236}">
                <a16:creationId xmlns:a16="http://schemas.microsoft.com/office/drawing/2014/main" id="{661AEE00-54C7-9441-9903-FFF2C8887CC7}"/>
              </a:ext>
            </a:extLst>
          </p:cNvPr>
          <p:cNvSpPr txBox="1"/>
          <p:nvPr/>
        </p:nvSpPr>
        <p:spPr>
          <a:xfrm>
            <a:off x="8950506" y="4631995"/>
            <a:ext cx="3000764" cy="369332"/>
          </a:xfrm>
          <a:prstGeom prst="rect">
            <a:avLst/>
          </a:prstGeom>
          <a:noFill/>
        </p:spPr>
        <p:txBody>
          <a:bodyPr wrap="square" rtlCol="0">
            <a:spAutoFit/>
          </a:bodyPr>
          <a:lstStyle/>
          <a:p>
            <a:r>
              <a:rPr lang="en-US" dirty="0" err="1"/>
              <a:t>Heptageniidae</a:t>
            </a:r>
            <a:endParaRPr lang="en-US" dirty="0"/>
          </a:p>
        </p:txBody>
      </p:sp>
    </p:spTree>
    <p:extLst>
      <p:ext uri="{BB962C8B-B14F-4D97-AF65-F5344CB8AC3E}">
        <p14:creationId xmlns:p14="http://schemas.microsoft.com/office/powerpoint/2010/main" val="358735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C19-4C23-6949-91C9-11CCFAB357D0}"/>
              </a:ext>
            </a:extLst>
          </p:cNvPr>
          <p:cNvSpPr>
            <a:spLocks noGrp="1"/>
          </p:cNvSpPr>
          <p:nvPr>
            <p:ph type="title"/>
          </p:nvPr>
        </p:nvSpPr>
        <p:spPr>
          <a:xfrm>
            <a:off x="838200" y="365125"/>
            <a:ext cx="10994136" cy="1325563"/>
          </a:xfrm>
        </p:spPr>
        <p:txBody>
          <a:bodyPr>
            <a:normAutofit/>
          </a:bodyPr>
          <a:lstStyle/>
          <a:p>
            <a:r>
              <a:rPr lang="es-AR" sz="4000" b="1" dirty="0">
                <a:effectLst/>
                <a:ea typeface="Times New Roman" panose="02020603050405020304" pitchFamily="18" charset="0"/>
              </a:rPr>
              <a:t>Identificación de familias en macroinvertebrados</a:t>
            </a:r>
            <a:endParaRPr lang="en-US" sz="4000" b="1" dirty="0"/>
          </a:p>
        </p:txBody>
      </p:sp>
      <p:sp>
        <p:nvSpPr>
          <p:cNvPr id="3" name="Content Placeholder 2">
            <a:extLst>
              <a:ext uri="{FF2B5EF4-FFF2-40B4-BE49-F238E27FC236}">
                <a16:creationId xmlns:a16="http://schemas.microsoft.com/office/drawing/2014/main" id="{9F9A2D30-0A52-C74F-9626-3D17187D5C48}"/>
              </a:ext>
            </a:extLst>
          </p:cNvPr>
          <p:cNvSpPr>
            <a:spLocks noGrp="1"/>
          </p:cNvSpPr>
          <p:nvPr>
            <p:ph idx="1"/>
          </p:nvPr>
        </p:nvSpPr>
        <p:spPr/>
        <p:txBody>
          <a:bodyPr>
            <a:normAutofit/>
          </a:bodyPr>
          <a:lstStyle/>
          <a:p>
            <a:r>
              <a:rPr lang="es-AR" sz="2600" dirty="0">
                <a:effectLst/>
                <a:latin typeface="Calibri" panose="020F0502020204030204" pitchFamily="34" charset="0"/>
                <a:ea typeface="Times New Roman" panose="02020603050405020304" pitchFamily="18" charset="0"/>
              </a:rPr>
              <a:t>Dentro de cada "orden" de macroinvertebrados, hay muchas "familias"</a:t>
            </a:r>
            <a:endParaRPr lang="es-AR" sz="2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EA10867-E2C5-E949-AFAD-2192E6ACC16E}"/>
              </a:ext>
            </a:extLst>
          </p:cNvPr>
          <p:cNvPicPr>
            <a:picLocks noChangeAspect="1"/>
          </p:cNvPicPr>
          <p:nvPr/>
        </p:nvPicPr>
        <p:blipFill>
          <a:blip r:embed="rId2"/>
          <a:stretch>
            <a:fillRect/>
          </a:stretch>
        </p:blipFill>
        <p:spPr>
          <a:xfrm>
            <a:off x="-102732" y="5896655"/>
            <a:ext cx="1147762" cy="1147762"/>
          </a:xfrm>
          <a:prstGeom prst="rect">
            <a:avLst/>
          </a:prstGeom>
        </p:spPr>
      </p:pic>
      <p:pic>
        <p:nvPicPr>
          <p:cNvPr id="6146" name="Picture 2" descr="Macroinvertebrates.org">
            <a:extLst>
              <a:ext uri="{FF2B5EF4-FFF2-40B4-BE49-F238E27FC236}">
                <a16:creationId xmlns:a16="http://schemas.microsoft.com/office/drawing/2014/main" id="{108630E9-923F-B444-98DB-C76688558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2" y="2546350"/>
            <a:ext cx="7451540" cy="376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A2DFF6-0ACB-A141-925C-42895E22B55D}"/>
              </a:ext>
            </a:extLst>
          </p:cNvPr>
          <p:cNvSpPr txBox="1"/>
          <p:nvPr/>
        </p:nvSpPr>
        <p:spPr>
          <a:xfrm>
            <a:off x="6954982" y="5690434"/>
            <a:ext cx="3088218" cy="369332"/>
          </a:xfrm>
          <a:prstGeom prst="rect">
            <a:avLst/>
          </a:prstGeom>
          <a:noFill/>
        </p:spPr>
        <p:txBody>
          <a:bodyPr wrap="none" rtlCol="0">
            <a:spAutoFit/>
          </a:bodyPr>
          <a:lstStyle/>
          <a:p>
            <a:r>
              <a:rPr lang="en-US" dirty="0"/>
              <a:t>Image: </a:t>
            </a:r>
            <a:r>
              <a:rPr lang="en-US" dirty="0" err="1"/>
              <a:t>Macroinvertebrates.org</a:t>
            </a:r>
            <a:endParaRPr lang="en-US" dirty="0"/>
          </a:p>
        </p:txBody>
      </p:sp>
    </p:spTree>
    <p:extLst>
      <p:ext uri="{BB962C8B-B14F-4D97-AF65-F5344CB8AC3E}">
        <p14:creationId xmlns:p14="http://schemas.microsoft.com/office/powerpoint/2010/main" val="143704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C19-4C23-6949-91C9-11CCFAB357D0}"/>
              </a:ext>
            </a:extLst>
          </p:cNvPr>
          <p:cNvSpPr>
            <a:spLocks noGrp="1"/>
          </p:cNvSpPr>
          <p:nvPr>
            <p:ph type="title"/>
          </p:nvPr>
        </p:nvSpPr>
        <p:spPr/>
        <p:txBody>
          <a:bodyPr>
            <a:normAutofit/>
          </a:bodyPr>
          <a:lstStyle/>
          <a:p>
            <a:r>
              <a:rPr lang="es-AR" sz="4000" b="1" dirty="0">
                <a:effectLst/>
                <a:ea typeface="Times New Roman" panose="02020603050405020304" pitchFamily="18" charset="0"/>
              </a:rPr>
              <a:t>Identificación de familias en macroinvertebrados</a:t>
            </a:r>
            <a:endParaRPr lang="en-US" sz="4000" b="1" dirty="0"/>
          </a:p>
        </p:txBody>
      </p:sp>
      <p:sp>
        <p:nvSpPr>
          <p:cNvPr id="3" name="Content Placeholder 2">
            <a:extLst>
              <a:ext uri="{FF2B5EF4-FFF2-40B4-BE49-F238E27FC236}">
                <a16:creationId xmlns:a16="http://schemas.microsoft.com/office/drawing/2014/main" id="{9F9A2D30-0A52-C74F-9626-3D17187D5C48}"/>
              </a:ext>
            </a:extLst>
          </p:cNvPr>
          <p:cNvSpPr>
            <a:spLocks noGrp="1"/>
          </p:cNvSpPr>
          <p:nvPr>
            <p:ph idx="1"/>
          </p:nvPr>
        </p:nvSpPr>
        <p:spPr>
          <a:xfrm>
            <a:off x="838200" y="1825625"/>
            <a:ext cx="4592782" cy="4351338"/>
          </a:xfrm>
        </p:spPr>
        <p:txBody>
          <a:bodyPr/>
          <a:lstStyle/>
          <a:p>
            <a:pPr marL="0" indent="0">
              <a:buNone/>
            </a:pPr>
            <a:r>
              <a:rPr lang="en-US" dirty="0" err="1"/>
              <a:t>Ejemplo</a:t>
            </a:r>
            <a:r>
              <a:rPr lang="en-US" dirty="0"/>
              <a:t> de </a:t>
            </a:r>
            <a:r>
              <a:rPr lang="en-US" dirty="0" err="1"/>
              <a:t>bioevaluación</a:t>
            </a:r>
            <a:r>
              <a:rPr lang="en-US" dirty="0"/>
              <a:t> que </a:t>
            </a:r>
            <a:r>
              <a:rPr lang="en-US" dirty="0" err="1"/>
              <a:t>utiliza</a:t>
            </a:r>
            <a:r>
              <a:rPr lang="en-US" dirty="0"/>
              <a:t> </a:t>
            </a:r>
            <a:r>
              <a:rPr lang="en-US" dirty="0" err="1"/>
              <a:t>identificaciones</a:t>
            </a:r>
            <a:r>
              <a:rPr lang="en-US" dirty="0"/>
              <a:t> a </a:t>
            </a:r>
            <a:r>
              <a:rPr lang="en-US" dirty="0" err="1"/>
              <a:t>nivel</a:t>
            </a:r>
            <a:r>
              <a:rPr lang="en-US" dirty="0"/>
              <a:t> de </a:t>
            </a:r>
            <a:r>
              <a:rPr lang="en-US" dirty="0" err="1"/>
              <a:t>familia</a:t>
            </a:r>
            <a:r>
              <a:rPr lang="en-US" dirty="0"/>
              <a:t>:</a:t>
            </a:r>
          </a:p>
          <a:p>
            <a:pPr marL="0" indent="0">
              <a:buNone/>
            </a:pPr>
            <a:endParaRPr lang="en-US" dirty="0"/>
          </a:p>
          <a:p>
            <a:pPr marL="0" indent="0">
              <a:buNone/>
            </a:pPr>
            <a:r>
              <a:rPr lang="en-US" b="1" dirty="0"/>
              <a:t>Family Biotic Index /</a:t>
            </a:r>
          </a:p>
          <a:p>
            <a:pPr marL="0" indent="0">
              <a:buNone/>
            </a:pPr>
            <a:r>
              <a:rPr lang="en-US" b="1" dirty="0" err="1"/>
              <a:t>Índice</a:t>
            </a:r>
            <a:r>
              <a:rPr lang="en-US" b="1" dirty="0"/>
              <a:t> </a:t>
            </a:r>
            <a:r>
              <a:rPr lang="en-US" b="1" dirty="0" err="1"/>
              <a:t>Biótico</a:t>
            </a:r>
            <a:r>
              <a:rPr lang="en-US" b="1" dirty="0"/>
              <a:t> Familiar</a:t>
            </a:r>
          </a:p>
        </p:txBody>
      </p:sp>
      <p:pic>
        <p:nvPicPr>
          <p:cNvPr id="4" name="Picture 3">
            <a:extLst>
              <a:ext uri="{FF2B5EF4-FFF2-40B4-BE49-F238E27FC236}">
                <a16:creationId xmlns:a16="http://schemas.microsoft.com/office/drawing/2014/main" id="{EEA10867-E2C5-E949-AFAD-2192E6ACC16E}"/>
              </a:ext>
            </a:extLst>
          </p:cNvPr>
          <p:cNvPicPr>
            <a:picLocks noChangeAspect="1"/>
          </p:cNvPicPr>
          <p:nvPr/>
        </p:nvPicPr>
        <p:blipFill>
          <a:blip r:embed="rId3"/>
          <a:stretch>
            <a:fillRect/>
          </a:stretch>
        </p:blipFill>
        <p:spPr>
          <a:xfrm>
            <a:off x="-102732" y="5896655"/>
            <a:ext cx="1147762" cy="1147762"/>
          </a:xfrm>
          <a:prstGeom prst="rect">
            <a:avLst/>
          </a:prstGeom>
        </p:spPr>
      </p:pic>
      <p:pic>
        <p:nvPicPr>
          <p:cNvPr id="6" name="Picture 5">
            <a:extLst>
              <a:ext uri="{FF2B5EF4-FFF2-40B4-BE49-F238E27FC236}">
                <a16:creationId xmlns:a16="http://schemas.microsoft.com/office/drawing/2014/main" id="{4739BF93-1304-EF4D-AE64-57C47DFB8AF4}"/>
              </a:ext>
            </a:extLst>
          </p:cNvPr>
          <p:cNvPicPr>
            <a:picLocks noChangeAspect="1"/>
          </p:cNvPicPr>
          <p:nvPr/>
        </p:nvPicPr>
        <p:blipFill>
          <a:blip r:embed="rId4"/>
          <a:stretch>
            <a:fillRect/>
          </a:stretch>
        </p:blipFill>
        <p:spPr>
          <a:xfrm>
            <a:off x="5513727" y="1449178"/>
            <a:ext cx="4592782" cy="5270276"/>
          </a:xfrm>
          <a:prstGeom prst="rect">
            <a:avLst/>
          </a:prstGeom>
        </p:spPr>
      </p:pic>
    </p:spTree>
    <p:extLst>
      <p:ext uri="{BB962C8B-B14F-4D97-AF65-F5344CB8AC3E}">
        <p14:creationId xmlns:p14="http://schemas.microsoft.com/office/powerpoint/2010/main" val="153769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C19-4C23-6949-91C9-11CCFAB357D0}"/>
              </a:ext>
            </a:extLst>
          </p:cNvPr>
          <p:cNvSpPr>
            <a:spLocks noGrp="1"/>
          </p:cNvSpPr>
          <p:nvPr>
            <p:ph type="title"/>
          </p:nvPr>
        </p:nvSpPr>
        <p:spPr/>
        <p:txBody>
          <a:bodyPr>
            <a:normAutofit/>
          </a:bodyPr>
          <a:lstStyle/>
          <a:p>
            <a:r>
              <a:rPr lang="es-AR" sz="4000" b="1" dirty="0">
                <a:effectLst/>
                <a:ea typeface="Times New Roman" panose="02020603050405020304" pitchFamily="18" charset="0"/>
              </a:rPr>
              <a:t>Identificación de familias en macroinvertebrados</a:t>
            </a:r>
            <a:endParaRPr lang="en-US" sz="4000" b="1" dirty="0"/>
          </a:p>
        </p:txBody>
      </p:sp>
      <p:sp>
        <p:nvSpPr>
          <p:cNvPr id="3" name="Content Placeholder 2">
            <a:extLst>
              <a:ext uri="{FF2B5EF4-FFF2-40B4-BE49-F238E27FC236}">
                <a16:creationId xmlns:a16="http://schemas.microsoft.com/office/drawing/2014/main" id="{9F9A2D30-0A52-C74F-9626-3D17187D5C48}"/>
              </a:ext>
            </a:extLst>
          </p:cNvPr>
          <p:cNvSpPr>
            <a:spLocks noGrp="1"/>
          </p:cNvSpPr>
          <p:nvPr>
            <p:ph idx="1"/>
          </p:nvPr>
        </p:nvSpPr>
        <p:spPr>
          <a:xfrm>
            <a:off x="838200" y="1825625"/>
            <a:ext cx="11256818" cy="4351338"/>
          </a:xfrm>
        </p:spPr>
        <p:txBody>
          <a:bodyPr>
            <a:noAutofit/>
          </a:bodyPr>
          <a:lstStyle/>
          <a:p>
            <a:pPr marL="0" indent="0">
              <a:buNone/>
            </a:pPr>
            <a:r>
              <a:rPr lang="es-AR" dirty="0">
                <a:effectLst/>
                <a:ea typeface="Times New Roman" panose="02020603050405020304" pitchFamily="18" charset="0"/>
              </a:rPr>
              <a:t>Ventajas de utilizar identificación de familias en macroinvertebrados y bioevaluaciones:</a:t>
            </a:r>
          </a:p>
          <a:p>
            <a:pPr marL="342900" lvl="0" indent="-342900">
              <a:buFont typeface="Arial" panose="020B0604020202020204" pitchFamily="34" charset="0"/>
              <a:buChar char="•"/>
              <a:tabLst>
                <a:tab pos="457200" algn="l"/>
              </a:tabLst>
            </a:pPr>
            <a:r>
              <a:rPr lang="es-AR" dirty="0">
                <a:effectLst/>
                <a:ea typeface="Times New Roman" panose="02020603050405020304" pitchFamily="18" charset="0"/>
                <a:cs typeface="Times New Roman" panose="02020603050405020304" pitchFamily="18" charset="0"/>
              </a:rPr>
              <a:t>Las familias de macroinvertebrados dentro de cada orden varían en su tolerancia a la mala calidad del agua. Por lo tanto, las identificaciones y bioevaluaciones a nivel de familia pueden proporcionar una bioevaluación más precisa que las que sólo identifican por orden. </a:t>
            </a:r>
          </a:p>
          <a:p>
            <a:pPr marL="0" indent="0">
              <a:buNone/>
            </a:pPr>
            <a:r>
              <a:rPr lang="es-AR" dirty="0">
                <a:effectLst/>
                <a:ea typeface="Times New Roman" panose="02020603050405020304" pitchFamily="18" charset="0"/>
              </a:rPr>
              <a:t>Contras de utilizar identificación de familias en macroinvertebrados y bioevaluaciones:</a:t>
            </a:r>
          </a:p>
          <a:p>
            <a:pPr marL="342900" lvl="0" indent="-342900">
              <a:buFont typeface="Arial" panose="020B0604020202020204" pitchFamily="34" charset="0"/>
              <a:buChar char="•"/>
              <a:tabLst>
                <a:tab pos="457200" algn="l"/>
              </a:tabLst>
            </a:pPr>
            <a:r>
              <a:rPr lang="en-US" dirty="0" err="1">
                <a:effectLst/>
                <a:ea typeface="Times New Roman" panose="02020603050405020304" pitchFamily="18" charset="0"/>
                <a:cs typeface="Times New Roman" panose="02020603050405020304" pitchFamily="18" charset="0"/>
              </a:rPr>
              <a:t>Requiere</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más</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materiales</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microscopios</a:t>
            </a:r>
            <a:r>
              <a:rPr lang="en-US" dirty="0">
                <a:effectLst/>
                <a:ea typeface="Times New Roman" panose="02020603050405020304" pitchFamily="18" charset="0"/>
                <a:cs typeface="Times New Roman" panose="02020603050405020304" pitchFamily="18" charset="0"/>
              </a:rPr>
              <a:t>)</a:t>
            </a:r>
            <a:endParaRPr lang="es-AR" dirty="0">
              <a:effectLst/>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dirty="0" err="1">
                <a:effectLst/>
                <a:ea typeface="Times New Roman" panose="02020603050405020304" pitchFamily="18" charset="0"/>
                <a:cs typeface="Times New Roman" panose="02020603050405020304" pitchFamily="18" charset="0"/>
              </a:rPr>
              <a:t>Requiere</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más</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experiencia</a:t>
            </a:r>
            <a:r>
              <a:rPr lang="en-US" dirty="0">
                <a:effectLst/>
                <a:ea typeface="Times New Roman" panose="02020603050405020304" pitchFamily="18" charset="0"/>
                <a:cs typeface="Times New Roman" panose="02020603050405020304" pitchFamily="18" charset="0"/>
              </a:rPr>
              <a:t> y </a:t>
            </a:r>
            <a:r>
              <a:rPr lang="en-US" dirty="0" err="1">
                <a:effectLst/>
                <a:ea typeface="Times New Roman" panose="02020603050405020304" pitchFamily="18" charset="0"/>
                <a:cs typeface="Times New Roman" panose="02020603050405020304" pitchFamily="18" charset="0"/>
              </a:rPr>
              <a:t>formación</a:t>
            </a:r>
            <a:endParaRPr lang="es-AR" dirty="0">
              <a:effectLs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A10867-E2C5-E949-AFAD-2192E6ACC16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0808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0"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535063011"/>
              </p:ext>
            </p:extLst>
          </p:nvPr>
        </p:nvGraphicFramePr>
        <p:xfrm>
          <a:off x="522518" y="1325563"/>
          <a:ext cx="11723913" cy="4053840"/>
        </p:xfrm>
        <a:graphic>
          <a:graphicData uri="http://schemas.openxmlformats.org/drawingml/2006/table">
            <a:tbl>
              <a:tblPr firstRow="1" bandRow="1">
                <a:tableStyleId>{2D5ABB26-0587-4C30-8999-92F81FD0307C}</a:tableStyleId>
              </a:tblPr>
              <a:tblGrid>
                <a:gridCol w="1771310">
                  <a:extLst>
                    <a:ext uri="{9D8B030D-6E8A-4147-A177-3AD203B41FA5}">
                      <a16:colId xmlns:a16="http://schemas.microsoft.com/office/drawing/2014/main" val="1524927852"/>
                    </a:ext>
                  </a:extLst>
                </a:gridCol>
                <a:gridCol w="3096171">
                  <a:extLst>
                    <a:ext uri="{9D8B030D-6E8A-4147-A177-3AD203B41FA5}">
                      <a16:colId xmlns:a16="http://schemas.microsoft.com/office/drawing/2014/main" val="1432199566"/>
                    </a:ext>
                  </a:extLst>
                </a:gridCol>
                <a:gridCol w="6856432">
                  <a:extLst>
                    <a:ext uri="{9D8B030D-6E8A-4147-A177-3AD203B41FA5}">
                      <a16:colId xmlns:a16="http://schemas.microsoft.com/office/drawing/2014/main" val="2868729337"/>
                    </a:ext>
                  </a:extLst>
                </a:gridCol>
              </a:tblGrid>
              <a:tr h="370840">
                <a:tc>
                  <a:txBody>
                    <a:bodyPr/>
                    <a:lstStyle/>
                    <a:p>
                      <a:r>
                        <a:rPr lang="en-US" sz="2800" b="1" u="sng" dirty="0">
                          <a:latin typeface="+mn-lt"/>
                          <a:cs typeface="Calibri" panose="020F0502020204030204" pitchFamily="34" charset="0"/>
                        </a:rPr>
                        <a:t>Hora</a:t>
                      </a:r>
                    </a:p>
                  </a:txBody>
                  <a:tcPr/>
                </a:tc>
                <a:tc>
                  <a:txBody>
                    <a:bodyPr/>
                    <a:lstStyle/>
                    <a:p>
                      <a:r>
                        <a:rPr lang="en-US" sz="2800" b="1" u="sng" dirty="0" err="1">
                          <a:latin typeface="+mn-lt"/>
                          <a:cs typeface="Calibri" panose="020F0502020204030204" pitchFamily="34" charset="0"/>
                        </a:rPr>
                        <a:t>Duración</a:t>
                      </a:r>
                      <a:endParaRPr lang="en-US" sz="2800" b="1" u="sng" dirty="0">
                        <a:latin typeface="+mn-lt"/>
                        <a:cs typeface="Calibri" panose="020F0502020204030204" pitchFamily="34" charset="0"/>
                      </a:endParaRPr>
                    </a:p>
                  </a:txBody>
                  <a:tcPr/>
                </a:tc>
                <a:tc>
                  <a:txBody>
                    <a:bodyPr/>
                    <a:lstStyle/>
                    <a:p>
                      <a:r>
                        <a:rPr lang="en-US" sz="2800" b="1" u="sng" dirty="0" err="1">
                          <a:latin typeface="+mn-lt"/>
                          <a:cs typeface="Calibri" panose="020F0502020204030204" pitchFamily="34" charset="0"/>
                        </a:rPr>
                        <a:t>Actividad</a:t>
                      </a:r>
                      <a:endParaRPr lang="en-US" sz="2800" b="1" u="sng" dirty="0">
                        <a:latin typeface="+mn-lt"/>
                        <a:cs typeface="Calibri" panose="020F0502020204030204" pitchFamily="34" charset="0"/>
                      </a:endParaRPr>
                    </a:p>
                  </a:txBody>
                  <a:tcPr/>
                </a:tc>
                <a:extLst>
                  <a:ext uri="{0D108BD9-81ED-4DB2-BD59-A6C34878D82A}">
                    <a16:rowId xmlns:a16="http://schemas.microsoft.com/office/drawing/2014/main" val="2398274764"/>
                  </a:ext>
                </a:extLst>
              </a:tr>
              <a:tr h="370840">
                <a:tc>
                  <a:txBody>
                    <a:bodyPr/>
                    <a:lstStyle/>
                    <a:p>
                      <a:r>
                        <a:rPr lang="en-US" sz="2800" b="1" dirty="0">
                          <a:latin typeface="+mn-lt"/>
                        </a:rPr>
                        <a:t>1:00</a:t>
                      </a:r>
                    </a:p>
                  </a:txBody>
                  <a:tcPr/>
                </a:tc>
                <a:tc>
                  <a:txBody>
                    <a:bodyPr/>
                    <a:lstStyle/>
                    <a:p>
                      <a:r>
                        <a:rPr lang="en-US" sz="2800" b="1" i="0" dirty="0">
                          <a:latin typeface="+mn-lt"/>
                        </a:rPr>
                        <a:t>15 min</a:t>
                      </a:r>
                    </a:p>
                  </a:txBody>
                  <a:tcPr/>
                </a:tc>
                <a:tc>
                  <a:txBody>
                    <a:bodyPr/>
                    <a:lstStyle/>
                    <a:p>
                      <a:r>
                        <a:rPr lang="en-US" sz="2800" b="1" i="0" u="none" strike="noStrike" cap="none" dirty="0" err="1">
                          <a:solidFill>
                            <a:schemeClr val="dk1"/>
                          </a:solidFill>
                          <a:latin typeface="+mn-lt"/>
                          <a:ea typeface="Calibri"/>
                          <a:cs typeface="Calibri" panose="020F0502020204030204" pitchFamily="34" charset="0"/>
                          <a:sym typeface="Arial"/>
                        </a:rPr>
                        <a:t>Actividad</a:t>
                      </a:r>
                      <a:r>
                        <a:rPr lang="en-US" sz="2800" b="1" i="0" u="none" strike="noStrike" cap="none" dirty="0">
                          <a:solidFill>
                            <a:schemeClr val="dk1"/>
                          </a:solidFill>
                          <a:latin typeface="+mn-lt"/>
                          <a:ea typeface="Calibri"/>
                          <a:cs typeface="Calibri" panose="020F0502020204030204" pitchFamily="34" charset="0"/>
                          <a:sym typeface="Arial"/>
                        </a:rPr>
                        <a:t> </a:t>
                      </a:r>
                      <a:r>
                        <a:rPr lang="en-US" sz="2800" b="1" i="0" u="none" strike="noStrike" cap="none" dirty="0" err="1">
                          <a:solidFill>
                            <a:schemeClr val="dk1"/>
                          </a:solidFill>
                          <a:latin typeface="+mn-lt"/>
                          <a:ea typeface="Calibri"/>
                          <a:cs typeface="Calibri" panose="020F0502020204030204" pitchFamily="34" charset="0"/>
                          <a:sym typeface="Arial"/>
                        </a:rPr>
                        <a:t>inicial</a:t>
                      </a:r>
                      <a:endParaRPr lang="en-US" sz="2800" b="1" i="0" u="none" strike="noStrike" cap="none" dirty="0">
                        <a:solidFill>
                          <a:schemeClr val="dk1"/>
                        </a:solidFill>
                        <a:latin typeface="+mn-lt"/>
                        <a:ea typeface="Calibri"/>
                        <a:cs typeface="Calibri" panose="020F0502020204030204" pitchFamily="34" charset="0"/>
                        <a:sym typeface="Arial"/>
                      </a:endParaRPr>
                    </a:p>
                  </a:txBody>
                  <a:tcPr/>
                </a:tc>
                <a:extLst>
                  <a:ext uri="{0D108BD9-81ED-4DB2-BD59-A6C34878D82A}">
                    <a16:rowId xmlns:a16="http://schemas.microsoft.com/office/drawing/2014/main" val="1534362251"/>
                  </a:ext>
                </a:extLst>
              </a:tr>
              <a:tr h="370840">
                <a:tc>
                  <a:txBody>
                    <a:bodyPr/>
                    <a:lstStyle/>
                    <a:p>
                      <a:r>
                        <a:rPr lang="en-US" sz="2800" b="1" dirty="0">
                          <a:latin typeface="+mn-lt"/>
                        </a:rPr>
                        <a:t>1:15</a:t>
                      </a:r>
                    </a:p>
                  </a:txBody>
                  <a:tcPr/>
                </a:tc>
                <a:tc>
                  <a:txBody>
                    <a:bodyPr/>
                    <a:lstStyle/>
                    <a:p>
                      <a:r>
                        <a:rPr lang="en-US" sz="2800" b="1" dirty="0">
                          <a:latin typeface="+mn-lt"/>
                        </a:rPr>
                        <a:t>1 hora, 30 min</a:t>
                      </a:r>
                    </a:p>
                  </a:txBody>
                  <a:tcPr/>
                </a:tc>
                <a:tc>
                  <a:txBody>
                    <a:bodyPr/>
                    <a:lstStyle/>
                    <a:p>
                      <a:r>
                        <a:rPr lang="es-AR" sz="2800" b="1" dirty="0">
                          <a:effectLst/>
                          <a:latin typeface="+mn-lt"/>
                          <a:ea typeface="Times New Roman" panose="02020603050405020304" pitchFamily="18" charset="0"/>
                        </a:rPr>
                        <a:t>Bioevaluación de arroyos no urbanos</a:t>
                      </a:r>
                      <a:endParaRPr lang="en-US" sz="2800" b="1" dirty="0">
                        <a:latin typeface="+mn-lt"/>
                      </a:endParaRPr>
                    </a:p>
                  </a:txBody>
                  <a:tcPr/>
                </a:tc>
                <a:extLst>
                  <a:ext uri="{0D108BD9-81ED-4DB2-BD59-A6C34878D82A}">
                    <a16:rowId xmlns:a16="http://schemas.microsoft.com/office/drawing/2014/main" val="2014844016"/>
                  </a:ext>
                </a:extLst>
              </a:tr>
              <a:tr h="370840">
                <a:tc>
                  <a:txBody>
                    <a:bodyPr/>
                    <a:lstStyle/>
                    <a:p>
                      <a:r>
                        <a:rPr lang="en-US" sz="2800" b="0" i="1" dirty="0">
                          <a:latin typeface="+mn-lt"/>
                        </a:rPr>
                        <a:t>2:45</a:t>
                      </a:r>
                    </a:p>
                  </a:txBody>
                  <a:tcPr/>
                </a:tc>
                <a:tc>
                  <a:txBody>
                    <a:bodyPr/>
                    <a:lstStyle/>
                    <a:p>
                      <a:r>
                        <a:rPr lang="en-US" sz="2800" b="0" i="1" dirty="0">
                          <a:latin typeface="+mn-lt"/>
                        </a:rPr>
                        <a:t>10 min</a:t>
                      </a:r>
                    </a:p>
                  </a:txBody>
                  <a:tcPr/>
                </a:tc>
                <a:tc>
                  <a:txBody>
                    <a:bodyPr/>
                    <a:lstStyle/>
                    <a:p>
                      <a:r>
                        <a:rPr lang="en-US" sz="2800" b="0" i="1" dirty="0">
                          <a:latin typeface="+mn-lt"/>
                        </a:rPr>
                        <a:t>BREAK</a:t>
                      </a:r>
                    </a:p>
                  </a:txBody>
                  <a:tcPr/>
                </a:tc>
                <a:extLst>
                  <a:ext uri="{0D108BD9-81ED-4DB2-BD59-A6C34878D82A}">
                    <a16:rowId xmlns:a16="http://schemas.microsoft.com/office/drawing/2014/main" val="466795420"/>
                  </a:ext>
                </a:extLst>
              </a:tr>
              <a:tr h="370840">
                <a:tc>
                  <a:txBody>
                    <a:bodyPr/>
                    <a:lstStyle/>
                    <a:p>
                      <a:r>
                        <a:rPr lang="en-US" sz="2800" b="1" i="0" dirty="0">
                          <a:latin typeface="+mn-lt"/>
                        </a:rPr>
                        <a:t>2:55</a:t>
                      </a:r>
                    </a:p>
                  </a:txBody>
                  <a:tcPr/>
                </a:tc>
                <a:tc>
                  <a:txBody>
                    <a:bodyPr/>
                    <a:lstStyle/>
                    <a:p>
                      <a:r>
                        <a:rPr lang="en-US" sz="2800" b="1" i="0" dirty="0">
                          <a:latin typeface="+mn-lt"/>
                        </a:rPr>
                        <a:t>20 min</a:t>
                      </a:r>
                    </a:p>
                  </a:txBody>
                  <a:tcPr/>
                </a:tc>
                <a:tc>
                  <a:txBody>
                    <a:bodyPr/>
                    <a:lstStyle/>
                    <a:p>
                      <a:r>
                        <a:rPr lang="en-US" sz="2800" b="1" dirty="0" err="1">
                          <a:latin typeface="+mn-lt"/>
                        </a:rPr>
                        <a:t>Comparar</a:t>
                      </a:r>
                      <a:r>
                        <a:rPr lang="en-US" sz="2800" b="1" dirty="0">
                          <a:latin typeface="+mn-lt"/>
                        </a:rPr>
                        <a:t> y </a:t>
                      </a:r>
                      <a:r>
                        <a:rPr lang="en-US" sz="2800" b="1" dirty="0" err="1">
                          <a:latin typeface="+mn-lt"/>
                        </a:rPr>
                        <a:t>Contrastar</a:t>
                      </a:r>
                      <a:r>
                        <a:rPr lang="en-US" sz="2800" b="1" dirty="0">
                          <a:latin typeface="+mn-lt"/>
                        </a:rPr>
                        <a:t> </a:t>
                      </a:r>
                      <a:r>
                        <a:rPr lang="en-US" sz="2800" b="1" dirty="0" err="1">
                          <a:latin typeface="+mn-lt"/>
                        </a:rPr>
                        <a:t>Bioevaluaciones</a:t>
                      </a:r>
                      <a:endParaRPr lang="en-US" sz="2800" b="1" i="0" dirty="0">
                        <a:latin typeface="+mn-lt"/>
                      </a:endParaRPr>
                    </a:p>
                  </a:txBody>
                  <a:tcPr/>
                </a:tc>
                <a:extLst>
                  <a:ext uri="{0D108BD9-81ED-4DB2-BD59-A6C34878D82A}">
                    <a16:rowId xmlns:a16="http://schemas.microsoft.com/office/drawing/2014/main" val="348056304"/>
                  </a:ext>
                </a:extLst>
              </a:tr>
              <a:tr h="370840">
                <a:tc>
                  <a:txBody>
                    <a:bodyPr/>
                    <a:lstStyle/>
                    <a:p>
                      <a:r>
                        <a:rPr lang="en-US" sz="2800" b="1" dirty="0">
                          <a:latin typeface="+mn-lt"/>
                        </a:rPr>
                        <a:t>3:15</a:t>
                      </a:r>
                    </a:p>
                  </a:txBody>
                  <a:tcPr/>
                </a:tc>
                <a:tc>
                  <a:txBody>
                    <a:bodyPr/>
                    <a:lstStyle/>
                    <a:p>
                      <a:r>
                        <a:rPr lang="en-US" sz="2800" b="1" dirty="0">
                          <a:latin typeface="+mn-lt"/>
                        </a:rPr>
                        <a:t>1 hora</a:t>
                      </a:r>
                    </a:p>
                  </a:txBody>
                  <a:tcPr/>
                </a:tc>
                <a:tc>
                  <a:txBody>
                    <a:bodyPr/>
                    <a:lstStyle/>
                    <a:p>
                      <a:r>
                        <a:rPr lang="es-AR" sz="2800" b="1" dirty="0">
                          <a:effectLst/>
                          <a:latin typeface="+mn-lt"/>
                          <a:ea typeface="Times New Roman" panose="02020603050405020304" pitchFamily="18" charset="0"/>
                        </a:rPr>
                        <a:t>Identificación de familias en macroinvertebrados</a:t>
                      </a:r>
                      <a:endParaRPr lang="en-US" sz="2800" b="1" u="none" kern="1200" dirty="0">
                        <a:solidFill>
                          <a:schemeClr val="tx1"/>
                        </a:solidFill>
                        <a:effectLst/>
                        <a:latin typeface="+mn-lt"/>
                        <a:ea typeface="+mn-ea"/>
                        <a:cs typeface="+mn-cs"/>
                      </a:endParaRPr>
                    </a:p>
                  </a:txBody>
                  <a:tcPr/>
                </a:tc>
                <a:extLst>
                  <a:ext uri="{0D108BD9-81ED-4DB2-BD59-A6C34878D82A}">
                    <a16:rowId xmlns:a16="http://schemas.microsoft.com/office/drawing/2014/main" val="3734918781"/>
                  </a:ext>
                </a:extLst>
              </a:tr>
              <a:tr h="370840">
                <a:tc>
                  <a:txBody>
                    <a:bodyPr/>
                    <a:lstStyle/>
                    <a:p>
                      <a:r>
                        <a:rPr lang="en-US" sz="2800" b="1" dirty="0">
                          <a:latin typeface="+mn-lt"/>
                        </a:rPr>
                        <a:t>4:15</a:t>
                      </a:r>
                    </a:p>
                  </a:txBody>
                  <a:tcPr/>
                </a:tc>
                <a:tc>
                  <a:txBody>
                    <a:bodyPr/>
                    <a:lstStyle/>
                    <a:p>
                      <a:r>
                        <a:rPr lang="en-US" sz="2800" b="1" dirty="0">
                          <a:latin typeface="+mn-lt"/>
                        </a:rPr>
                        <a:t>15 min</a:t>
                      </a:r>
                    </a:p>
                  </a:txBody>
                  <a:tcPr/>
                </a:tc>
                <a:tc>
                  <a:txBody>
                    <a:bodyPr/>
                    <a:lstStyle/>
                    <a:p>
                      <a:r>
                        <a:rPr lang="en-US" sz="2800" b="1" dirty="0" err="1">
                          <a:latin typeface="+mn-lt"/>
                        </a:rPr>
                        <a:t>Actividad</a:t>
                      </a:r>
                      <a:r>
                        <a:rPr lang="en-US" sz="2800" b="1" dirty="0">
                          <a:latin typeface="+mn-lt"/>
                        </a:rPr>
                        <a:t> de </a:t>
                      </a:r>
                      <a:r>
                        <a:rPr lang="en-US" sz="2800" b="1" dirty="0" err="1">
                          <a:latin typeface="+mn-lt"/>
                        </a:rPr>
                        <a:t>cierre</a:t>
                      </a:r>
                      <a:endParaRPr lang="en-US" sz="2800" b="1" dirty="0">
                        <a:latin typeface="+mn-lt"/>
                      </a:endParaRPr>
                    </a:p>
                  </a:txBody>
                  <a:tcPr/>
                </a:tc>
                <a:extLst>
                  <a:ext uri="{0D108BD9-81ED-4DB2-BD59-A6C34878D82A}">
                    <a16:rowId xmlns:a16="http://schemas.microsoft.com/office/drawing/2014/main" val="1545067471"/>
                  </a:ext>
                </a:extLst>
              </a:tr>
            </a:tbl>
          </a:graphicData>
        </a:graphic>
      </p:graphicFrame>
      <p:pic>
        <p:nvPicPr>
          <p:cNvPr id="7" name="Picture 6">
            <a:extLst>
              <a:ext uri="{FF2B5EF4-FFF2-40B4-BE49-F238E27FC236}">
                <a16:creationId xmlns:a16="http://schemas.microsoft.com/office/drawing/2014/main" id="{8AE367C2-54EC-E24B-BBB1-AD5F8D5378C5}"/>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C19-4C23-6949-91C9-11CCFAB357D0}"/>
              </a:ext>
            </a:extLst>
          </p:cNvPr>
          <p:cNvSpPr>
            <a:spLocks noGrp="1"/>
          </p:cNvSpPr>
          <p:nvPr>
            <p:ph type="title"/>
          </p:nvPr>
        </p:nvSpPr>
        <p:spPr>
          <a:xfrm>
            <a:off x="471149" y="295389"/>
            <a:ext cx="7225145" cy="1325563"/>
          </a:xfrm>
        </p:spPr>
        <p:txBody>
          <a:bodyPr/>
          <a:lstStyle/>
          <a:p>
            <a:r>
              <a:rPr lang="es-AR" sz="4400" b="1" dirty="0">
                <a:effectLst/>
                <a:ea typeface="Times New Roman" panose="02020603050405020304" pitchFamily="18" charset="0"/>
              </a:rPr>
              <a:t>Identificación de familias en macroinvertebrados</a:t>
            </a:r>
            <a:endParaRPr lang="en-US" b="1" dirty="0"/>
          </a:p>
        </p:txBody>
      </p:sp>
      <p:sp>
        <p:nvSpPr>
          <p:cNvPr id="3" name="Content Placeholder 2">
            <a:extLst>
              <a:ext uri="{FF2B5EF4-FFF2-40B4-BE49-F238E27FC236}">
                <a16:creationId xmlns:a16="http://schemas.microsoft.com/office/drawing/2014/main" id="{9F9A2D30-0A52-C74F-9626-3D17187D5C48}"/>
              </a:ext>
            </a:extLst>
          </p:cNvPr>
          <p:cNvSpPr>
            <a:spLocks noGrp="1"/>
          </p:cNvSpPr>
          <p:nvPr>
            <p:ph idx="1"/>
          </p:nvPr>
        </p:nvSpPr>
        <p:spPr>
          <a:xfrm>
            <a:off x="838201" y="1825625"/>
            <a:ext cx="4551218" cy="4351338"/>
          </a:xfrm>
        </p:spPr>
        <p:txBody>
          <a:bodyPr>
            <a:noAutofit/>
          </a:bodyPr>
          <a:lstStyle/>
          <a:p>
            <a:pPr marL="0" indent="0">
              <a:buNone/>
            </a:pPr>
            <a:r>
              <a:rPr lang="es-AR" sz="2500" dirty="0">
                <a:effectLst/>
                <a:ea typeface="Times New Roman" panose="02020603050405020304" pitchFamily="18" charset="0"/>
              </a:rPr>
              <a:t>Hoy vas a practicar la identificación de un macroinvertebrado de tu elección hasta el nivel de familia. </a:t>
            </a:r>
          </a:p>
          <a:p>
            <a:pPr marL="0" indent="0">
              <a:buNone/>
            </a:pPr>
            <a:endParaRPr lang="es-AR" sz="2500" dirty="0">
              <a:effectLst/>
              <a:ea typeface="Times New Roman" panose="02020603050405020304" pitchFamily="18" charset="0"/>
            </a:endParaRPr>
          </a:p>
          <a:p>
            <a:pPr marL="0" indent="0">
              <a:buNone/>
            </a:pPr>
            <a:r>
              <a:rPr lang="es-AR" sz="2500" dirty="0">
                <a:effectLst/>
                <a:ea typeface="Times New Roman" panose="02020603050405020304" pitchFamily="18" charset="0"/>
              </a:rPr>
              <a:t>Algunos términos de morfología de macroinvertebrados que puede que necesites conocer (tu instructor también repartirá esto)</a:t>
            </a:r>
          </a:p>
        </p:txBody>
      </p:sp>
      <p:pic>
        <p:nvPicPr>
          <p:cNvPr id="4" name="Picture 3">
            <a:extLst>
              <a:ext uri="{FF2B5EF4-FFF2-40B4-BE49-F238E27FC236}">
                <a16:creationId xmlns:a16="http://schemas.microsoft.com/office/drawing/2014/main" id="{EEA10867-E2C5-E949-AFAD-2192E6ACC16E}"/>
              </a:ext>
            </a:extLst>
          </p:cNvPr>
          <p:cNvPicPr>
            <a:picLocks noChangeAspect="1"/>
          </p:cNvPicPr>
          <p:nvPr/>
        </p:nvPicPr>
        <p:blipFill>
          <a:blip r:embed="rId2"/>
          <a:stretch>
            <a:fillRect/>
          </a:stretch>
        </p:blipFill>
        <p:spPr>
          <a:xfrm>
            <a:off x="-102732" y="5896655"/>
            <a:ext cx="1147762" cy="1147762"/>
          </a:xfrm>
          <a:prstGeom prst="rect">
            <a:avLst/>
          </a:prstGeom>
        </p:spPr>
      </p:pic>
      <p:pic>
        <p:nvPicPr>
          <p:cNvPr id="5" name="Picture 4">
            <a:extLst>
              <a:ext uri="{FF2B5EF4-FFF2-40B4-BE49-F238E27FC236}">
                <a16:creationId xmlns:a16="http://schemas.microsoft.com/office/drawing/2014/main" id="{EA928627-2094-2E4D-8F2E-83DC84AA5E5A}"/>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245927" y="366149"/>
            <a:ext cx="4736927" cy="6125702"/>
          </a:xfrm>
          <a:prstGeom prst="rect">
            <a:avLst/>
          </a:prstGeom>
          <a:noFill/>
          <a:ln>
            <a:noFill/>
          </a:ln>
        </p:spPr>
      </p:pic>
      <p:cxnSp>
        <p:nvCxnSpPr>
          <p:cNvPr id="8" name="Straight Arrow Connector 7">
            <a:extLst>
              <a:ext uri="{FF2B5EF4-FFF2-40B4-BE49-F238E27FC236}">
                <a16:creationId xmlns:a16="http://schemas.microsoft.com/office/drawing/2014/main" id="{CCECB4FC-33C1-3F4F-B579-46E4178F4C93}"/>
              </a:ext>
            </a:extLst>
          </p:cNvPr>
          <p:cNvCxnSpPr/>
          <p:nvPr/>
        </p:nvCxnSpPr>
        <p:spPr>
          <a:xfrm flipV="1">
            <a:off x="3380509" y="3560618"/>
            <a:ext cx="3865418" cy="156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46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C19-4C23-6949-91C9-11CCFAB357D0}"/>
              </a:ext>
            </a:extLst>
          </p:cNvPr>
          <p:cNvSpPr>
            <a:spLocks noGrp="1"/>
          </p:cNvSpPr>
          <p:nvPr>
            <p:ph type="title"/>
          </p:nvPr>
        </p:nvSpPr>
        <p:spPr>
          <a:xfrm>
            <a:off x="838200" y="365125"/>
            <a:ext cx="10716491" cy="1325563"/>
          </a:xfrm>
        </p:spPr>
        <p:txBody>
          <a:bodyPr>
            <a:normAutofit/>
          </a:bodyPr>
          <a:lstStyle/>
          <a:p>
            <a:r>
              <a:rPr lang="es-AR" sz="4000" b="1" dirty="0">
                <a:effectLst/>
                <a:ea typeface="Times New Roman" panose="02020603050405020304" pitchFamily="18" charset="0"/>
              </a:rPr>
              <a:t>Identificación de familias en macroinvertebrados</a:t>
            </a:r>
            <a:endParaRPr lang="en-US" sz="4000" b="1" dirty="0"/>
          </a:p>
        </p:txBody>
      </p:sp>
      <p:sp>
        <p:nvSpPr>
          <p:cNvPr id="3" name="Content Placeholder 2">
            <a:extLst>
              <a:ext uri="{FF2B5EF4-FFF2-40B4-BE49-F238E27FC236}">
                <a16:creationId xmlns:a16="http://schemas.microsoft.com/office/drawing/2014/main" id="{9F9A2D30-0A52-C74F-9626-3D17187D5C48}"/>
              </a:ext>
            </a:extLst>
          </p:cNvPr>
          <p:cNvSpPr>
            <a:spLocks noGrp="1"/>
          </p:cNvSpPr>
          <p:nvPr>
            <p:ph idx="1"/>
          </p:nvPr>
        </p:nvSpPr>
        <p:spPr>
          <a:xfrm>
            <a:off x="838200" y="1825624"/>
            <a:ext cx="11104418" cy="5032375"/>
          </a:xfrm>
        </p:spPr>
        <p:txBody>
          <a:bodyPr>
            <a:noAutofit/>
          </a:bodyPr>
          <a:lstStyle/>
          <a:p>
            <a:pPr marL="0" indent="0">
              <a:buNone/>
            </a:pPr>
            <a:r>
              <a:rPr lang="en-US" sz="1600" u="sng" dirty="0" err="1">
                <a:effectLst/>
                <a:ea typeface="Times New Roman" panose="02020603050405020304" pitchFamily="18" charset="0"/>
              </a:rPr>
              <a:t>Instrucciones</a:t>
            </a:r>
            <a:r>
              <a:rPr lang="en-US" sz="1600" u="sng" dirty="0">
                <a:effectLst/>
                <a:ea typeface="Times New Roman" panose="02020603050405020304" pitchFamily="18" charset="0"/>
              </a:rPr>
              <a:t>: </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s-AR" sz="1600" dirty="0">
                <a:effectLst/>
                <a:ea typeface="Times New Roman" panose="02020603050405020304" pitchFamily="18" charset="0"/>
              </a:rPr>
              <a:t>Elija un macroinvertebrado de la colección.</a:t>
            </a:r>
          </a:p>
          <a:p>
            <a:pPr marL="342900" lvl="0" indent="-342900">
              <a:buFont typeface="+mj-lt"/>
              <a:buAutoNum type="arabicPeriod"/>
              <a:tabLst>
                <a:tab pos="457200" algn="l"/>
              </a:tabLst>
            </a:pPr>
            <a:r>
              <a:rPr lang="es-AR" sz="1600" dirty="0">
                <a:effectLst/>
                <a:ea typeface="Times New Roman" panose="02020603050405020304" pitchFamily="18" charset="0"/>
              </a:rPr>
              <a:t>Utiliza un microscopio de disección o una lupa y unas pinzas para hacer observaciones sobre tu macroinvertebrado. </a:t>
            </a:r>
            <a:r>
              <a:rPr lang="en-US" sz="1600" dirty="0">
                <a:effectLst/>
                <a:ea typeface="Times New Roman" panose="02020603050405020304" pitchFamily="18" charset="0"/>
              </a:rPr>
              <a:t>¿</a:t>
            </a:r>
            <a:r>
              <a:rPr lang="en-US" sz="1600" dirty="0" err="1">
                <a:effectLst/>
                <a:ea typeface="Times New Roman" panose="02020603050405020304" pitchFamily="18" charset="0"/>
              </a:rPr>
              <a:t>Cuáles</a:t>
            </a:r>
            <a:r>
              <a:rPr lang="en-US" sz="1600" dirty="0">
                <a:effectLst/>
                <a:ea typeface="Times New Roman" panose="02020603050405020304" pitchFamily="18" charset="0"/>
              </a:rPr>
              <a:t> son sus </a:t>
            </a:r>
            <a:r>
              <a:rPr lang="en-US" sz="1600" dirty="0" err="1">
                <a:effectLst/>
                <a:ea typeface="Times New Roman" panose="02020603050405020304" pitchFamily="18" charset="0"/>
              </a:rPr>
              <a:t>características</a:t>
            </a:r>
            <a:r>
              <a:rPr lang="en-US" sz="1600" dirty="0">
                <a:effectLst/>
                <a:ea typeface="Times New Roman" panose="02020603050405020304" pitchFamily="18" charset="0"/>
              </a:rPr>
              <a:t> </a:t>
            </a:r>
            <a:r>
              <a:rPr lang="en-US" sz="1600" dirty="0" err="1">
                <a:effectLst/>
                <a:ea typeface="Times New Roman" panose="02020603050405020304" pitchFamily="18" charset="0"/>
              </a:rPr>
              <a:t>distintivas</a:t>
            </a:r>
            <a:r>
              <a:rPr lang="en-US" sz="1600" dirty="0">
                <a:effectLst/>
                <a:ea typeface="Times New Roman" panose="02020603050405020304" pitchFamily="18" charset="0"/>
              </a:rPr>
              <a:t>? </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s-AR" sz="1600" dirty="0">
                <a:effectLst/>
                <a:ea typeface="Times New Roman" panose="02020603050405020304" pitchFamily="18" charset="0"/>
              </a:rPr>
              <a:t>A continuación, utilice los recursos de identificación para identificar su macroinvertebrado a nivel de familia (¡le ayudaremos!)</a:t>
            </a:r>
          </a:p>
          <a:p>
            <a:pPr marL="342900" lvl="0" indent="-342900">
              <a:buFont typeface="+mj-lt"/>
              <a:buAutoNum type="arabicPeriod"/>
              <a:tabLst>
                <a:tab pos="457200" algn="l"/>
              </a:tabLst>
            </a:pPr>
            <a:r>
              <a:rPr lang="es-AR" sz="1600" dirty="0">
                <a:effectLst/>
                <a:ea typeface="Times New Roman" panose="02020603050405020304" pitchFamily="18" charset="0"/>
              </a:rPr>
              <a:t>Cuando creas que has identificado correctamente tu macroinvertebrado por familia, levanta la mano para que el instructor compruebe tu trabajo. </a:t>
            </a:r>
          </a:p>
          <a:p>
            <a:pPr marL="342900" lvl="0" indent="-342900">
              <a:buFont typeface="+mj-lt"/>
              <a:buAutoNum type="arabicPeriod"/>
              <a:tabLst>
                <a:tab pos="457200" algn="l"/>
              </a:tabLst>
            </a:pPr>
            <a:r>
              <a:rPr lang="es-AR" sz="1600" dirty="0">
                <a:effectLst/>
                <a:ea typeface="Times New Roman" panose="02020603050405020304" pitchFamily="18" charset="0"/>
              </a:rPr>
              <a:t>Aprenda más sobre su familia de macroinvertebrados utilizando las herramientas de macroinvertebrates.org.</a:t>
            </a:r>
          </a:p>
          <a:p>
            <a:pPr marL="342900" lvl="0" indent="-342900">
              <a:buFont typeface="+mj-lt"/>
              <a:buAutoNum type="arabicPeriod"/>
              <a:tabLst>
                <a:tab pos="457200" algn="l"/>
              </a:tabLst>
            </a:pPr>
            <a:r>
              <a:rPr lang="es-AR" sz="1600" dirty="0">
                <a:effectLst/>
                <a:ea typeface="Times New Roman" panose="02020603050405020304" pitchFamily="18" charset="0"/>
              </a:rPr>
              <a:t>Si te sobra tiempo, intenta identificar tu macroinvertebrado hasta el género </a:t>
            </a:r>
            <a:r>
              <a:rPr lang="es-AR" sz="1600" dirty="0">
                <a:ea typeface="Times New Roman" panose="02020603050405020304" pitchFamily="18" charset="0"/>
              </a:rPr>
              <a:t>ó</a:t>
            </a:r>
            <a:r>
              <a:rPr lang="es-AR" sz="1600" dirty="0">
                <a:effectLst/>
                <a:ea typeface="Times New Roman" panose="02020603050405020304" pitchFamily="18" charset="0"/>
              </a:rPr>
              <a:t> elige un nuevo macroinvertebrado para identificarlo hasta la familia. </a:t>
            </a:r>
            <a:endParaRPr lang="en-US" sz="1600" dirty="0"/>
          </a:p>
          <a:p>
            <a:pPr marL="0" indent="0">
              <a:buNone/>
            </a:pPr>
            <a:r>
              <a:rPr lang="en-US" sz="1600" u="sng" dirty="0" err="1">
                <a:effectLst/>
                <a:ea typeface="Times New Roman" panose="02020603050405020304" pitchFamily="18" charset="0"/>
              </a:rPr>
              <a:t>Recursos</a:t>
            </a:r>
            <a:r>
              <a:rPr lang="en-US" sz="1600" u="sng" dirty="0">
                <a:effectLst/>
                <a:ea typeface="Times New Roman" panose="02020603050405020304" pitchFamily="18" charset="0"/>
              </a:rPr>
              <a:t> de </a:t>
            </a:r>
            <a:r>
              <a:rPr lang="en-US" sz="1600" u="sng" dirty="0" err="1">
                <a:effectLst/>
                <a:ea typeface="Times New Roman" panose="02020603050405020304" pitchFamily="18" charset="0"/>
              </a:rPr>
              <a:t>identificación</a:t>
            </a:r>
            <a:r>
              <a:rPr lang="en-US" sz="1600" u="sng" dirty="0">
                <a:effectLst/>
                <a:ea typeface="Times New Roman" panose="02020603050405020304" pitchFamily="18" charset="0"/>
              </a:rPr>
              <a:t>:</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n-US" sz="1600" b="1" dirty="0" err="1">
                <a:effectLst/>
                <a:ea typeface="Times New Roman" panose="02020603050405020304" pitchFamily="18" charset="0"/>
              </a:rPr>
              <a:t>Macroinvertebrados.org</a:t>
            </a:r>
            <a:r>
              <a:rPr lang="en-US" sz="1600" b="1" dirty="0">
                <a:effectLst/>
                <a:ea typeface="Times New Roman" panose="02020603050405020304" pitchFamily="18" charset="0"/>
              </a:rPr>
              <a:t>   </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n-US" sz="1600" dirty="0">
                <a:effectLst/>
                <a:ea typeface="Times New Roman" panose="02020603050405020304" pitchFamily="18" charset="0"/>
              </a:rPr>
              <a:t>A Guide to Common Freshwater Invertebrates of North America</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n-US" sz="1600" dirty="0">
                <a:effectLst/>
                <a:ea typeface="Times New Roman" panose="02020603050405020304" pitchFamily="18" charset="0"/>
              </a:rPr>
              <a:t>An Introduction to Common Insects of North America </a:t>
            </a:r>
            <a:endParaRPr lang="es-AR" sz="1600" dirty="0">
              <a:effectLst/>
              <a:ea typeface="Times New Roman" panose="02020603050405020304" pitchFamily="18" charset="0"/>
            </a:endParaRPr>
          </a:p>
          <a:p>
            <a:pPr marL="342900" lvl="0" indent="-342900">
              <a:buFont typeface="+mj-lt"/>
              <a:buAutoNum type="arabicPeriod"/>
              <a:tabLst>
                <a:tab pos="457200" algn="l"/>
              </a:tabLst>
            </a:pPr>
            <a:r>
              <a:rPr lang="en-US" sz="1600" dirty="0">
                <a:effectLst/>
                <a:ea typeface="Times New Roman" panose="02020603050405020304" pitchFamily="18" charset="0"/>
              </a:rPr>
              <a:t>Aquatic Entomology: The Fisherman’s and Ecologist’s Illustrated Guide to Insects and Their Relatives </a:t>
            </a:r>
            <a:endParaRPr lang="es-AR" sz="1600"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EEA10867-E2C5-E949-AFAD-2192E6ACC16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802771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3B0E-AEEF-C849-BE63-2C6F014C7955}"/>
              </a:ext>
            </a:extLst>
          </p:cNvPr>
          <p:cNvSpPr>
            <a:spLocks noGrp="1"/>
          </p:cNvSpPr>
          <p:nvPr>
            <p:ph type="title"/>
          </p:nvPr>
        </p:nvSpPr>
        <p:spPr/>
        <p:txBody>
          <a:bodyPr/>
          <a:lstStyle/>
          <a:p>
            <a:r>
              <a:rPr lang="en-US" b="1" dirty="0" err="1"/>
              <a:t>Macroinvertebrates.org</a:t>
            </a:r>
            <a:endParaRPr lang="en-US" b="1" dirty="0"/>
          </a:p>
        </p:txBody>
      </p:sp>
      <p:sp>
        <p:nvSpPr>
          <p:cNvPr id="3" name="Content Placeholder 2">
            <a:extLst>
              <a:ext uri="{FF2B5EF4-FFF2-40B4-BE49-F238E27FC236}">
                <a16:creationId xmlns:a16="http://schemas.microsoft.com/office/drawing/2014/main" id="{D9B5C66C-4ADE-AC4D-9A9B-A2E54598417B}"/>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59C52BE8-2545-8348-8AA6-E7AFDFDE521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51715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lstStyle/>
          <a:p>
            <a:r>
              <a:rPr lang="en-US" b="1" dirty="0" err="1"/>
              <a:t>Actividad</a:t>
            </a:r>
            <a:r>
              <a:rPr lang="en-US" b="1" dirty="0"/>
              <a:t> de </a:t>
            </a:r>
            <a:r>
              <a:rPr lang="en-US" b="1" dirty="0" err="1"/>
              <a:t>cierre</a:t>
            </a:r>
            <a:endParaRPr lang="en-US" b="1" dirty="0"/>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10" name="Content Placeholder 9">
            <a:extLst>
              <a:ext uri="{FF2B5EF4-FFF2-40B4-BE49-F238E27FC236}">
                <a16:creationId xmlns:a16="http://schemas.microsoft.com/office/drawing/2014/main" id="{4CD52F7F-5BF9-C043-8A52-E1322E08BDC7}"/>
              </a:ext>
            </a:extLst>
          </p:cNvPr>
          <p:cNvSpPr>
            <a:spLocks noGrp="1"/>
          </p:cNvSpPr>
          <p:nvPr>
            <p:ph idx="1"/>
          </p:nvPr>
        </p:nvSpPr>
        <p:spPr/>
        <p:txBody>
          <a:bodyPr>
            <a:normAutofit/>
          </a:bodyPr>
          <a:lstStyle/>
          <a:p>
            <a:pPr marL="0" indent="0">
              <a:buNone/>
            </a:pPr>
            <a:r>
              <a:rPr lang="es-AR" dirty="0">
                <a:effectLst/>
                <a:ea typeface="Times New Roman" panose="02020603050405020304" pitchFamily="18" charset="0"/>
              </a:rPr>
              <a:t>Utiliza macroinvertbrates.org para mostrar la clase:</a:t>
            </a:r>
          </a:p>
          <a:p>
            <a:pPr marL="342900" lvl="0" indent="-342900">
              <a:buFont typeface="+mj-lt"/>
              <a:buAutoNum type="arabicParenR"/>
              <a:tabLst>
                <a:tab pos="457200" algn="l"/>
              </a:tabLst>
            </a:pPr>
            <a:r>
              <a:rPr lang="en-US" dirty="0">
                <a:effectLst/>
                <a:ea typeface="Times New Roman" panose="02020603050405020304" pitchFamily="18" charset="0"/>
              </a:rPr>
              <a:t>El </a:t>
            </a:r>
            <a:r>
              <a:rPr lang="en-US" dirty="0" err="1">
                <a:effectLst/>
                <a:ea typeface="Times New Roman" panose="02020603050405020304" pitchFamily="18" charset="0"/>
              </a:rPr>
              <a:t>orden</a:t>
            </a:r>
            <a:r>
              <a:rPr lang="en-US" dirty="0">
                <a:effectLst/>
                <a:ea typeface="Times New Roman" panose="02020603050405020304" pitchFamily="18" charset="0"/>
              </a:rPr>
              <a:t> de sus </a:t>
            </a:r>
            <a:r>
              <a:rPr lang="en-US" dirty="0" err="1">
                <a:effectLst/>
                <a:ea typeface="Times New Roman" panose="02020603050405020304" pitchFamily="18" charset="0"/>
              </a:rPr>
              <a:t>macroinvertebrados</a:t>
            </a:r>
            <a:endParaRPr lang="es-AR" dirty="0">
              <a:effectLst/>
              <a:ea typeface="Times New Roman" panose="02020603050405020304" pitchFamily="18" charset="0"/>
            </a:endParaRPr>
          </a:p>
          <a:p>
            <a:pPr marL="342900" lvl="0" indent="-342900">
              <a:buFont typeface="+mj-lt"/>
              <a:buAutoNum type="arabicParenR"/>
              <a:tabLst>
                <a:tab pos="457200" algn="l"/>
              </a:tabLst>
            </a:pPr>
            <a:r>
              <a:rPr lang="en-US" dirty="0">
                <a:effectLst/>
                <a:ea typeface="Times New Roman" panose="02020603050405020304" pitchFamily="18" charset="0"/>
              </a:rPr>
              <a:t>La </a:t>
            </a:r>
            <a:r>
              <a:rPr lang="en-US" dirty="0" err="1">
                <a:effectLst/>
                <a:ea typeface="Times New Roman" panose="02020603050405020304" pitchFamily="18" charset="0"/>
              </a:rPr>
              <a:t>familia</a:t>
            </a:r>
            <a:r>
              <a:rPr lang="en-US" dirty="0">
                <a:effectLst/>
                <a:ea typeface="Times New Roman" panose="02020603050405020304" pitchFamily="18" charset="0"/>
              </a:rPr>
              <a:t> de </a:t>
            </a:r>
            <a:r>
              <a:rPr lang="en-US" dirty="0" err="1">
                <a:effectLst/>
                <a:ea typeface="Times New Roman" panose="02020603050405020304" pitchFamily="18" charset="0"/>
              </a:rPr>
              <a:t>su</a:t>
            </a:r>
            <a:r>
              <a:rPr lang="en-US" dirty="0">
                <a:effectLst/>
                <a:ea typeface="Times New Roman" panose="02020603050405020304" pitchFamily="18" charset="0"/>
              </a:rPr>
              <a:t> </a:t>
            </a:r>
            <a:r>
              <a:rPr lang="en-US" dirty="0" err="1">
                <a:effectLst/>
                <a:ea typeface="Times New Roman" panose="02020603050405020304" pitchFamily="18" charset="0"/>
              </a:rPr>
              <a:t>macroinvertebrado</a:t>
            </a:r>
            <a:endParaRPr lang="es-AR" dirty="0">
              <a:effectLst/>
              <a:ea typeface="Times New Roman" panose="02020603050405020304" pitchFamily="18" charset="0"/>
            </a:endParaRPr>
          </a:p>
          <a:p>
            <a:pPr marL="342900" lvl="0" indent="-342900">
              <a:buFont typeface="+mj-lt"/>
              <a:buAutoNum type="arabicParenR"/>
              <a:tabLst>
                <a:tab pos="457200" algn="l"/>
              </a:tabLst>
            </a:pPr>
            <a:r>
              <a:rPr lang="es-AR" dirty="0">
                <a:effectLst/>
                <a:ea typeface="Times New Roman" panose="02020603050405020304" pitchFamily="18" charset="0"/>
              </a:rPr>
              <a:t>Qué características de tu macroinvertebrado has utilizado para ayudarte a distinguir su identificación a nivel de familia</a:t>
            </a:r>
          </a:p>
          <a:p>
            <a:pPr marL="342900" lvl="0" indent="-342900">
              <a:buFont typeface="+mj-lt"/>
              <a:buAutoNum type="arabicParenR"/>
              <a:tabLst>
                <a:tab pos="457200" algn="l"/>
              </a:tabLst>
            </a:pPr>
            <a:r>
              <a:rPr lang="es-AR" dirty="0">
                <a:effectLst/>
                <a:ea typeface="Times New Roman" panose="02020603050405020304" pitchFamily="18" charset="0"/>
              </a:rPr>
              <a:t>Cualquier otro dato interesante sobre su macroinvertebrado (por ejemplo, sobre su familia, tolerancia a la contaminación, hábitos alimentarios o hábitos de desplazamiento).</a:t>
            </a:r>
          </a:p>
        </p:txBody>
      </p:sp>
    </p:spTree>
    <p:extLst>
      <p:ext uri="{BB962C8B-B14F-4D97-AF65-F5344CB8AC3E}">
        <p14:creationId xmlns:p14="http://schemas.microsoft.com/office/powerpoint/2010/main" val="351000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r>
              <a:rPr lang="es-AR" sz="3200" dirty="0">
                <a:effectLst/>
                <a:ea typeface="Times New Roman" panose="02020603050405020304" pitchFamily="18" charset="0"/>
              </a:rPr>
              <a:t>Para la actividad de apertura, vamos a ver un breve vídeo que nos ofrece una visión en profundidad de las caddisflies (frigáneas) y de cómo sobreviven en los arroyos.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u="none" strike="noStrike" cap="none" dirty="0" err="1">
                <a:solidFill>
                  <a:schemeClr val="dk1"/>
                </a:solidFill>
                <a:ea typeface="Calibri"/>
                <a:cs typeface="Calibri" panose="020F0502020204030204" pitchFamily="34" charset="0"/>
                <a:sym typeface="Arial"/>
              </a:rPr>
              <a:t>Actividad</a:t>
            </a:r>
            <a:r>
              <a:rPr lang="en-US" sz="4400" b="1" i="0" u="none" strike="noStrike" cap="none" dirty="0">
                <a:solidFill>
                  <a:schemeClr val="dk1"/>
                </a:solidFill>
                <a:ea typeface="Calibri"/>
                <a:cs typeface="Calibri" panose="020F0502020204030204" pitchFamily="34" charset="0"/>
                <a:sym typeface="Arial"/>
              </a:rPr>
              <a:t> </a:t>
            </a:r>
            <a:r>
              <a:rPr lang="en-US" sz="4400" b="1" i="0" u="none" strike="noStrike" cap="none" dirty="0" err="1">
                <a:solidFill>
                  <a:schemeClr val="dk1"/>
                </a:solidFill>
                <a:ea typeface="Calibri"/>
                <a:cs typeface="Calibri" panose="020F0502020204030204" pitchFamily="34" charset="0"/>
                <a:sym typeface="Arial"/>
              </a:rPr>
              <a:t>inicial</a:t>
            </a:r>
            <a:endParaRPr lang="en-US" b="1"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141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0" indent="0">
              <a:buNone/>
            </a:pPr>
            <a:r>
              <a:rPr lang="en-US" sz="3000" u="sng" dirty="0"/>
              <a:t>Video: Sticky. Stretchy. Waterproof. The Amazing Underwater Tape of the Caddisfly</a:t>
            </a:r>
          </a:p>
          <a:p>
            <a:pPr marL="0" indent="0">
              <a:buNone/>
            </a:pPr>
            <a:endParaRPr lang="en-US" sz="3000" u="sng" dirty="0"/>
          </a:p>
          <a:p>
            <a:pPr marL="0" indent="0">
              <a:buNone/>
            </a:pPr>
            <a:r>
              <a:rPr lang="en-US" sz="3000" dirty="0"/>
              <a:t>https://</a:t>
            </a:r>
            <a:r>
              <a:rPr lang="en-US" sz="3000" dirty="0" err="1"/>
              <a:t>www.youtube.com</a:t>
            </a:r>
            <a:r>
              <a:rPr lang="en-US" sz="3000" dirty="0"/>
              <a:t>/</a:t>
            </a:r>
            <a:r>
              <a:rPr lang="en-US" sz="3000" dirty="0" err="1"/>
              <a:t>watch?v</a:t>
            </a:r>
            <a:r>
              <a:rPr lang="en-US" sz="3000" dirty="0"/>
              <a:t>=Z3BHrzDHoYo&amp;t=14s</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u="none" strike="noStrike" cap="none" dirty="0" err="1">
                <a:solidFill>
                  <a:schemeClr val="dk1"/>
                </a:solidFill>
                <a:ea typeface="Calibri"/>
                <a:cs typeface="Calibri" panose="020F0502020204030204" pitchFamily="34" charset="0"/>
                <a:sym typeface="Arial"/>
              </a:rPr>
              <a:t>Actividad</a:t>
            </a:r>
            <a:r>
              <a:rPr lang="en-US" sz="4400" b="1" i="0" u="none" strike="noStrike" cap="none" dirty="0">
                <a:solidFill>
                  <a:schemeClr val="dk1"/>
                </a:solidFill>
                <a:ea typeface="Calibri"/>
                <a:cs typeface="Calibri" panose="020F0502020204030204" pitchFamily="34" charset="0"/>
                <a:sym typeface="Arial"/>
              </a:rPr>
              <a:t> </a:t>
            </a:r>
            <a:r>
              <a:rPr lang="en-US" sz="4400" b="1" i="0" u="none" strike="noStrike" cap="none" dirty="0" err="1">
                <a:solidFill>
                  <a:schemeClr val="dk1"/>
                </a:solidFill>
                <a:ea typeface="Calibri"/>
                <a:cs typeface="Calibri" panose="020F0502020204030204" pitchFamily="34" charset="0"/>
                <a:sym typeface="Arial"/>
              </a:rPr>
              <a:t>inicial</a:t>
            </a:r>
            <a:endParaRPr lang="en-US" sz="4400" b="1" i="0" u="none" strike="noStrike" cap="none" dirty="0">
              <a:solidFill>
                <a:schemeClr val="dk1"/>
              </a:solidFill>
              <a:ea typeface="Calibri"/>
              <a:cs typeface="Calibri" panose="020F0502020204030204" pitchFamily="34" charset="0"/>
              <a:sym typeface="Arial"/>
            </a:endParaRPr>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38154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342900" lvl="0" indent="-342900">
              <a:buFont typeface="+mj-lt"/>
              <a:buAutoNum type="arabicPeriod"/>
              <a:tabLst>
                <a:tab pos="457200" algn="l"/>
              </a:tabLst>
            </a:pPr>
            <a:r>
              <a:rPr lang="es-AR" sz="2800" dirty="0">
                <a:effectLst/>
                <a:ea typeface="Times New Roman" panose="02020603050405020304" pitchFamily="18" charset="0"/>
              </a:rPr>
              <a:t>¿Recogimos alguna caddisflies parecida a las que vimos en el vídeo? ¿A qué crees que se debe?</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u="none" strike="noStrike" cap="none" dirty="0" err="1">
                <a:solidFill>
                  <a:schemeClr val="dk1"/>
                </a:solidFill>
                <a:ea typeface="Calibri"/>
                <a:cs typeface="Calibri" panose="020F0502020204030204" pitchFamily="34" charset="0"/>
                <a:sym typeface="Arial"/>
              </a:rPr>
              <a:t>Actividad</a:t>
            </a:r>
            <a:r>
              <a:rPr lang="en-US" sz="4400" b="1" i="0" u="none" strike="noStrike" cap="none" dirty="0">
                <a:solidFill>
                  <a:schemeClr val="dk1"/>
                </a:solidFill>
                <a:ea typeface="Calibri"/>
                <a:cs typeface="Calibri" panose="020F0502020204030204" pitchFamily="34" charset="0"/>
                <a:sym typeface="Arial"/>
              </a:rPr>
              <a:t> </a:t>
            </a:r>
            <a:r>
              <a:rPr lang="en-US" sz="4400" b="1" i="0" u="none" strike="noStrike" cap="none" dirty="0" err="1">
                <a:solidFill>
                  <a:schemeClr val="dk1"/>
                </a:solidFill>
                <a:ea typeface="Calibri"/>
                <a:cs typeface="Calibri" panose="020F0502020204030204" pitchFamily="34" charset="0"/>
                <a:sym typeface="Arial"/>
              </a:rPr>
              <a:t>inicial</a:t>
            </a:r>
            <a:r>
              <a:rPr lang="en-US" b="1" dirty="0"/>
              <a:t>: </a:t>
            </a:r>
            <a:r>
              <a:rPr lang="en-US" b="1" dirty="0" err="1"/>
              <a:t>preguntas</a:t>
            </a:r>
            <a:r>
              <a:rPr lang="en-US" b="1" dirty="0"/>
              <a:t> para </a:t>
            </a:r>
            <a:r>
              <a:rPr lang="en-US" b="1" dirty="0" err="1"/>
              <a:t>debatir</a:t>
            </a:r>
            <a:endParaRPr lang="en-US" b="1"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90475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342900" lvl="0" indent="-342900">
              <a:buFont typeface="+mj-lt"/>
              <a:buAutoNum type="arabicPeriod"/>
              <a:tabLst>
                <a:tab pos="457200" algn="l"/>
              </a:tabLst>
            </a:pPr>
            <a:r>
              <a:rPr lang="es-AR" sz="2800" dirty="0">
                <a:effectLst/>
                <a:ea typeface="Times New Roman" panose="02020603050405020304" pitchFamily="18" charset="0"/>
              </a:rPr>
              <a:t>¿Recogimos alguna caddisflies parecida a las que vimos en el vídeo? ¿A qué crees que se debe?</a:t>
            </a:r>
          </a:p>
          <a:p>
            <a:pPr marL="342900" lvl="0" indent="-342900">
              <a:buFont typeface="+mj-lt"/>
              <a:buAutoNum type="arabicPeriod"/>
              <a:tabLst>
                <a:tab pos="457200" algn="l"/>
              </a:tabLst>
            </a:pPr>
            <a:r>
              <a:rPr lang="es-AR" sz="2800" dirty="0">
                <a:effectLst/>
                <a:ea typeface="Times New Roman" panose="02020603050405020304" pitchFamily="18" charset="0"/>
              </a:rPr>
              <a:t>¿Hay algo que le haya sorprendido en este vídeo?</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u="none" strike="noStrike" cap="none" dirty="0" err="1">
                <a:solidFill>
                  <a:schemeClr val="dk1"/>
                </a:solidFill>
                <a:ea typeface="Calibri"/>
                <a:cs typeface="Calibri" panose="020F0502020204030204" pitchFamily="34" charset="0"/>
                <a:sym typeface="Arial"/>
              </a:rPr>
              <a:t>Actividad</a:t>
            </a:r>
            <a:r>
              <a:rPr lang="en-US" sz="4400" b="1" i="0" u="none" strike="noStrike" cap="none" dirty="0">
                <a:solidFill>
                  <a:schemeClr val="dk1"/>
                </a:solidFill>
                <a:ea typeface="Calibri"/>
                <a:cs typeface="Calibri" panose="020F0502020204030204" pitchFamily="34" charset="0"/>
                <a:sym typeface="Arial"/>
              </a:rPr>
              <a:t> </a:t>
            </a:r>
            <a:r>
              <a:rPr lang="en-US" sz="4400" b="1" i="0" u="none" strike="noStrike" cap="none" dirty="0" err="1">
                <a:solidFill>
                  <a:schemeClr val="dk1"/>
                </a:solidFill>
                <a:ea typeface="Calibri"/>
                <a:cs typeface="Calibri" panose="020F0502020204030204" pitchFamily="34" charset="0"/>
                <a:sym typeface="Arial"/>
              </a:rPr>
              <a:t>inicial</a:t>
            </a:r>
            <a:r>
              <a:rPr lang="en-US" b="1" dirty="0"/>
              <a:t>: </a:t>
            </a:r>
            <a:r>
              <a:rPr lang="en-US" b="1" dirty="0" err="1"/>
              <a:t>preguntas</a:t>
            </a:r>
            <a:r>
              <a:rPr lang="en-US" b="1" dirty="0"/>
              <a:t> para </a:t>
            </a:r>
            <a:r>
              <a:rPr lang="en-US" b="1" dirty="0" err="1"/>
              <a:t>debatir</a:t>
            </a:r>
            <a:endParaRPr lang="en-US" b="1"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38469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342900" lvl="0" indent="-342900">
              <a:buFont typeface="+mj-lt"/>
              <a:buAutoNum type="arabicPeriod"/>
              <a:tabLst>
                <a:tab pos="457200" algn="l"/>
              </a:tabLst>
            </a:pPr>
            <a:r>
              <a:rPr lang="es-AR" sz="2800" dirty="0">
                <a:effectLst/>
                <a:ea typeface="Times New Roman" panose="02020603050405020304" pitchFamily="18" charset="0"/>
              </a:rPr>
              <a:t>¿Recogimos alguna caddisflies parecida a las que vimos en el vídeo? ¿A qué crees que se debe?</a:t>
            </a:r>
          </a:p>
          <a:p>
            <a:pPr marL="342900" lvl="0" indent="-342900">
              <a:buFont typeface="+mj-lt"/>
              <a:buAutoNum type="arabicPeriod"/>
              <a:tabLst>
                <a:tab pos="457200" algn="l"/>
              </a:tabLst>
            </a:pPr>
            <a:r>
              <a:rPr lang="es-AR" sz="2800" dirty="0">
                <a:effectLst/>
                <a:ea typeface="Times New Roman" panose="02020603050405020304" pitchFamily="18" charset="0"/>
              </a:rPr>
              <a:t>¿Hay algo que le haya sorprendido en este vídeo?</a:t>
            </a:r>
          </a:p>
          <a:p>
            <a:pPr marL="342900" lvl="0" indent="-342900">
              <a:buFont typeface="+mj-lt"/>
              <a:buAutoNum type="arabicPeriod"/>
              <a:tabLst>
                <a:tab pos="457200" algn="l"/>
              </a:tabLst>
            </a:pPr>
            <a:r>
              <a:rPr lang="es-AR" sz="2800" dirty="0">
                <a:effectLst/>
                <a:ea typeface="Times New Roman" panose="02020603050405020304" pitchFamily="18" charset="0"/>
              </a:rPr>
              <a:t>¿Qué otras observaciones o preguntas tiene después de ver este vídeo?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u="none" strike="noStrike" cap="none" dirty="0" err="1">
                <a:solidFill>
                  <a:schemeClr val="dk1"/>
                </a:solidFill>
                <a:ea typeface="Calibri"/>
                <a:cs typeface="Calibri" panose="020F0502020204030204" pitchFamily="34" charset="0"/>
                <a:sym typeface="Arial"/>
              </a:rPr>
              <a:t>Actividad</a:t>
            </a:r>
            <a:r>
              <a:rPr lang="en-US" sz="4400" b="1" i="0" u="none" strike="noStrike" cap="none" dirty="0">
                <a:solidFill>
                  <a:schemeClr val="dk1"/>
                </a:solidFill>
                <a:ea typeface="Calibri"/>
                <a:cs typeface="Calibri" panose="020F0502020204030204" pitchFamily="34" charset="0"/>
                <a:sym typeface="Arial"/>
              </a:rPr>
              <a:t> </a:t>
            </a:r>
            <a:r>
              <a:rPr lang="en-US" sz="4400" b="1" i="0" u="none" strike="noStrike" cap="none" dirty="0" err="1">
                <a:solidFill>
                  <a:schemeClr val="dk1"/>
                </a:solidFill>
                <a:ea typeface="Calibri"/>
                <a:cs typeface="Calibri" panose="020F0502020204030204" pitchFamily="34" charset="0"/>
                <a:sym typeface="Arial"/>
              </a:rPr>
              <a:t>inicial</a:t>
            </a:r>
            <a:r>
              <a:rPr lang="en-US" b="1" dirty="0"/>
              <a:t>: </a:t>
            </a:r>
            <a:r>
              <a:rPr lang="en-US" b="1" dirty="0" err="1"/>
              <a:t>preguntas</a:t>
            </a:r>
            <a:r>
              <a:rPr lang="en-US" b="1" dirty="0"/>
              <a:t> para </a:t>
            </a:r>
            <a:r>
              <a:rPr lang="en-US" b="1" dirty="0" err="1"/>
              <a:t>debatir</a:t>
            </a:r>
            <a:endParaRPr lang="en-US" b="1"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3116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563880" y="341812"/>
            <a:ext cx="10515600" cy="1325563"/>
          </a:xfrm>
        </p:spPr>
        <p:txBody>
          <a:bodyPr>
            <a:normAutofit/>
          </a:bodyPr>
          <a:lstStyle/>
          <a:p>
            <a:r>
              <a:rPr lang="es-AR" sz="3600" b="1" dirty="0">
                <a:effectLst/>
                <a:ea typeface="Times New Roman" panose="02020603050405020304" pitchFamily="18" charset="0"/>
              </a:rPr>
              <a:t>Bioevaluación de arroyos no urbanos</a:t>
            </a:r>
          </a:p>
        </p:txBody>
      </p:sp>
      <p:pic>
        <p:nvPicPr>
          <p:cNvPr id="10" name="Picture 9">
            <a:extLst>
              <a:ext uri="{FF2B5EF4-FFF2-40B4-BE49-F238E27FC236}">
                <a16:creationId xmlns:a16="http://schemas.microsoft.com/office/drawing/2014/main" id="{3B40E02F-42BD-464D-A2BC-7D7C5D480A5A}"/>
              </a:ext>
            </a:extLst>
          </p:cNvPr>
          <p:cNvPicPr>
            <a:picLocks noChangeAspect="1"/>
          </p:cNvPicPr>
          <p:nvPr/>
        </p:nvPicPr>
        <p:blipFill>
          <a:blip r:embed="rId3"/>
          <a:stretch>
            <a:fillRect/>
          </a:stretch>
        </p:blipFill>
        <p:spPr>
          <a:xfrm>
            <a:off x="-102732" y="5896655"/>
            <a:ext cx="1147762" cy="1147762"/>
          </a:xfrm>
          <a:prstGeom prst="rect">
            <a:avLst/>
          </a:prstGeom>
        </p:spPr>
      </p:pic>
      <p:sp>
        <p:nvSpPr>
          <p:cNvPr id="11" name="Content Placeholder 10">
            <a:extLst>
              <a:ext uri="{FF2B5EF4-FFF2-40B4-BE49-F238E27FC236}">
                <a16:creationId xmlns:a16="http://schemas.microsoft.com/office/drawing/2014/main" id="{6FD3D008-E42E-4B43-A06E-7E2DEB4B064B}"/>
              </a:ext>
            </a:extLst>
          </p:cNvPr>
          <p:cNvSpPr>
            <a:spLocks noGrp="1"/>
          </p:cNvSpPr>
          <p:nvPr>
            <p:ph idx="1"/>
          </p:nvPr>
        </p:nvSpPr>
        <p:spPr>
          <a:xfrm>
            <a:off x="678766" y="1637391"/>
            <a:ext cx="11186160" cy="4833145"/>
          </a:xfrm>
        </p:spPr>
        <p:txBody>
          <a:bodyPr>
            <a:normAutofit/>
          </a:bodyPr>
          <a:lstStyle/>
          <a:p>
            <a:pPr marL="342900" lvl="0" indent="-342900">
              <a:buFont typeface="Symbol" pitchFamily="2" charset="2"/>
              <a:buChar char=""/>
            </a:pPr>
            <a:r>
              <a:rPr lang="es-AR" dirty="0">
                <a:solidFill>
                  <a:srgbClr val="000000"/>
                </a:solidFill>
                <a:effectLst/>
                <a:ea typeface="Times New Roman" panose="02020603050405020304" pitchFamily="18" charset="0"/>
              </a:rPr>
              <a:t>Hasta ahora, hemos realizado una bioevaluación del arroyo de nuestro campus. </a:t>
            </a:r>
            <a:endParaRPr lang="es-AR" dirty="0">
              <a:effectLst/>
              <a:ea typeface="Times New Roman" panose="02020603050405020304" pitchFamily="18" charset="0"/>
            </a:endParaRPr>
          </a:p>
          <a:p>
            <a:pPr marL="342900" lvl="0" indent="-342900">
              <a:buFont typeface="Symbol" pitchFamily="2" charset="2"/>
              <a:buChar char=""/>
            </a:pPr>
            <a:r>
              <a:rPr lang="es-AR" dirty="0">
                <a:solidFill>
                  <a:srgbClr val="000000"/>
                </a:solidFill>
                <a:effectLst/>
                <a:ea typeface="Times New Roman" panose="02020603050405020304" pitchFamily="18" charset="0"/>
              </a:rPr>
              <a:t>Esta tarde realizaremos una bioevaluación en un arroyo no urbano. Esto le permitirá comparar y contrastar los macroinvertebrados que podría observar en los arroyos urbanos frente a los no urbanos y le dará otra oportunidad de practicar sus habilidades de identificación y bioevaluación de macroinvertebrados. </a:t>
            </a:r>
            <a:endParaRPr lang="es-AR" dirty="0">
              <a:effectLst/>
              <a:ea typeface="Times New Roman" panose="02020603050405020304" pitchFamily="18" charset="0"/>
            </a:endParaRPr>
          </a:p>
        </p:txBody>
      </p:sp>
    </p:spTree>
    <p:extLst>
      <p:ext uri="{BB962C8B-B14F-4D97-AF65-F5344CB8AC3E}">
        <p14:creationId xmlns:p14="http://schemas.microsoft.com/office/powerpoint/2010/main" val="303742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p:txBody>
          <a:bodyPr/>
          <a:lstStyle/>
          <a:p>
            <a:r>
              <a:rPr lang="es-AR" sz="4400" b="1" dirty="0">
                <a:effectLst/>
                <a:ea typeface="Times New Roman" panose="02020603050405020304" pitchFamily="18" charset="0"/>
              </a:rPr>
              <a:t>Bioevaluación de arroyos no urbanos</a:t>
            </a:r>
            <a:endParaRPr lang="en-US" b="1" dirty="0"/>
          </a:p>
        </p:txBody>
      </p:sp>
      <p:sp>
        <p:nvSpPr>
          <p:cNvPr id="2" name="Content Placeholder 1">
            <a:extLst>
              <a:ext uri="{FF2B5EF4-FFF2-40B4-BE49-F238E27FC236}">
                <a16:creationId xmlns:a16="http://schemas.microsoft.com/office/drawing/2014/main" id="{985DCAED-F542-A44C-BCED-C250700BB490}"/>
              </a:ext>
            </a:extLst>
          </p:cNvPr>
          <p:cNvSpPr>
            <a:spLocks noGrp="1"/>
          </p:cNvSpPr>
          <p:nvPr>
            <p:ph idx="1"/>
          </p:nvPr>
        </p:nvSpPr>
        <p:spPr>
          <a:xfrm>
            <a:off x="838200" y="1539241"/>
            <a:ext cx="10303412" cy="4637722"/>
          </a:xfrm>
        </p:spPr>
        <p:txBody>
          <a:bodyPr>
            <a:noAutofit/>
          </a:bodyPr>
          <a:lstStyle/>
          <a:p>
            <a:pPr marL="0" indent="0">
              <a:buNone/>
            </a:pPr>
            <a:r>
              <a:rPr lang="en-US" sz="2200" b="1" dirty="0" err="1">
                <a:solidFill>
                  <a:srgbClr val="000000"/>
                </a:solidFill>
                <a:effectLst/>
                <a:ea typeface="Times New Roman" panose="02020603050405020304" pitchFamily="18" charset="0"/>
              </a:rPr>
              <a:t>Necesitarás</a:t>
            </a:r>
            <a:r>
              <a:rPr lang="en-US" sz="2200" b="1" dirty="0">
                <a:solidFill>
                  <a:srgbClr val="000000"/>
                </a:solidFill>
                <a:effectLst/>
                <a:ea typeface="Times New Roman" panose="02020603050405020304" pitchFamily="18" charset="0"/>
              </a:rPr>
              <a:t>:</a:t>
            </a:r>
            <a:endParaRPr lang="es-AR" sz="2200" b="1" dirty="0">
              <a:effectLst/>
              <a:ea typeface="Times New Roman" panose="02020603050405020304" pitchFamily="18" charset="0"/>
            </a:endParaRPr>
          </a:p>
          <a:p>
            <a:pPr marL="342900" lvl="0" indent="-342900">
              <a:buFont typeface="Symbol" pitchFamily="2" charset="2"/>
              <a:buChar char=""/>
            </a:pPr>
            <a:r>
              <a:rPr lang="en-US" sz="2200" dirty="0" err="1">
                <a:solidFill>
                  <a:srgbClr val="000000"/>
                </a:solidFill>
                <a:effectLst/>
                <a:ea typeface="Times New Roman" panose="02020603050405020304" pitchFamily="18" charset="0"/>
              </a:rPr>
              <a:t>Colección</a:t>
            </a:r>
            <a:r>
              <a:rPr lang="en-US" sz="2200" dirty="0">
                <a:solidFill>
                  <a:srgbClr val="000000"/>
                </a:solidFill>
                <a:effectLst/>
                <a:ea typeface="Times New Roman" panose="02020603050405020304" pitchFamily="18" charset="0"/>
              </a:rPr>
              <a:t> de </a:t>
            </a:r>
            <a:r>
              <a:rPr lang="en-US" sz="2200" dirty="0" err="1">
                <a:solidFill>
                  <a:srgbClr val="000000"/>
                </a:solidFill>
                <a:effectLst/>
                <a:ea typeface="Times New Roman" panose="02020603050405020304" pitchFamily="18" charset="0"/>
              </a:rPr>
              <a:t>macroinvertebrados</a:t>
            </a:r>
            <a:r>
              <a:rPr lang="en-US" sz="2200" dirty="0">
                <a:solidFill>
                  <a:srgbClr val="000000"/>
                </a:solidFill>
                <a:effectLst/>
                <a:ea typeface="Times New Roman" panose="02020603050405020304" pitchFamily="18" charset="0"/>
              </a:rPr>
              <a:t> </a:t>
            </a:r>
            <a:r>
              <a:rPr lang="en-US" sz="2200" dirty="0" err="1">
                <a:solidFill>
                  <a:srgbClr val="000000"/>
                </a:solidFill>
                <a:effectLst/>
                <a:ea typeface="Times New Roman" panose="02020603050405020304" pitchFamily="18" charset="0"/>
              </a:rPr>
              <a:t>conservados</a:t>
            </a:r>
            <a:r>
              <a:rPr lang="en-US" sz="2200" dirty="0">
                <a:solidFill>
                  <a:srgbClr val="000000"/>
                </a:solidFill>
                <a:effectLst/>
                <a:ea typeface="Times New Roman" panose="02020603050405020304" pitchFamily="18" charset="0"/>
              </a:rPr>
              <a:t> </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solidFill>
                  <a:srgbClr val="000000"/>
                </a:solidFill>
                <a:effectLst/>
                <a:ea typeface="Times New Roman" panose="02020603050405020304" pitchFamily="18" charset="0"/>
              </a:rPr>
              <a:t>Pinzas</a:t>
            </a:r>
            <a:r>
              <a:rPr lang="en-US" sz="2200" dirty="0">
                <a:solidFill>
                  <a:srgbClr val="000000"/>
                </a:solidFill>
                <a:effectLst/>
                <a:ea typeface="Times New Roman" panose="02020603050405020304" pitchFamily="18" charset="0"/>
              </a:rPr>
              <a:t> </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solidFill>
                  <a:srgbClr val="000000"/>
                </a:solidFill>
                <a:effectLst/>
                <a:ea typeface="Times New Roman" panose="02020603050405020304" pitchFamily="18" charset="0"/>
              </a:rPr>
              <a:t>Bandeja</a:t>
            </a:r>
            <a:r>
              <a:rPr lang="en-US" sz="2200" dirty="0">
                <a:solidFill>
                  <a:srgbClr val="000000"/>
                </a:solidFill>
                <a:effectLst/>
                <a:ea typeface="Times New Roman" panose="02020603050405020304" pitchFamily="18" charset="0"/>
              </a:rPr>
              <a:t> </a:t>
            </a:r>
            <a:r>
              <a:rPr lang="en-US" sz="2200" dirty="0" err="1">
                <a:solidFill>
                  <a:srgbClr val="000000"/>
                </a:solidFill>
                <a:effectLst/>
                <a:ea typeface="Times New Roman" panose="02020603050405020304" pitchFamily="18" charset="0"/>
              </a:rPr>
              <a:t>colectora</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solidFill>
                  <a:srgbClr val="000000"/>
                </a:solidFill>
                <a:effectLst/>
                <a:ea typeface="Times New Roman" panose="02020603050405020304" pitchFamily="18" charset="0"/>
              </a:rPr>
              <a:t>Lápices</a:t>
            </a:r>
            <a:r>
              <a:rPr lang="en-US" sz="2200" dirty="0">
                <a:solidFill>
                  <a:srgbClr val="000000"/>
                </a:solidFill>
                <a:effectLst/>
                <a:ea typeface="Times New Roman" panose="02020603050405020304" pitchFamily="18" charset="0"/>
              </a:rPr>
              <a:t> </a:t>
            </a:r>
            <a:endParaRPr lang="es-AR" sz="2200" dirty="0">
              <a:effectLst/>
              <a:ea typeface="Times New Roman" panose="02020603050405020304" pitchFamily="18" charset="0"/>
            </a:endParaRPr>
          </a:p>
          <a:p>
            <a:pPr marL="342900" lvl="0" indent="-342900">
              <a:buFont typeface="Symbol" pitchFamily="2" charset="2"/>
              <a:buChar char=""/>
            </a:pPr>
            <a:r>
              <a:rPr lang="es-AR" sz="2200" dirty="0">
                <a:solidFill>
                  <a:srgbClr val="000000"/>
                </a:solidFill>
                <a:effectLst/>
                <a:ea typeface="Times New Roman" panose="02020603050405020304" pitchFamily="18" charset="0"/>
              </a:rPr>
              <a:t>Rite in Rains/Hoja de datos</a:t>
            </a:r>
            <a:endParaRPr lang="es-AR" sz="2200" dirty="0">
              <a:effectLst/>
              <a:ea typeface="Times New Roman" panose="02020603050405020304" pitchFamily="18" charset="0"/>
            </a:endParaRPr>
          </a:p>
          <a:p>
            <a:pPr marL="342900" lvl="0" indent="-342900">
              <a:buFont typeface="Symbol" pitchFamily="2" charset="2"/>
              <a:buChar char=""/>
            </a:pPr>
            <a:r>
              <a:rPr lang="es-AR" sz="2200" dirty="0">
                <a:solidFill>
                  <a:srgbClr val="000000"/>
                </a:solidFill>
                <a:effectLst/>
                <a:ea typeface="Times New Roman" panose="02020603050405020304" pitchFamily="18" charset="0"/>
              </a:rPr>
              <a:t>Vasos de plástico transparentes o similares (para clasificar)</a:t>
            </a:r>
            <a:endParaRPr lang="es-AR" sz="2200" dirty="0">
              <a:effectLst/>
              <a:ea typeface="Times New Roman" panose="02020603050405020304" pitchFamily="18" charset="0"/>
            </a:endParaRPr>
          </a:p>
          <a:p>
            <a:pPr marL="342900" lvl="0" indent="-342900">
              <a:buFont typeface="Symbol" pitchFamily="2" charset="2"/>
              <a:buChar char=""/>
            </a:pPr>
            <a:r>
              <a:rPr lang="es-AR" sz="2200" dirty="0">
                <a:solidFill>
                  <a:srgbClr val="000000"/>
                </a:solidFill>
                <a:effectLst/>
                <a:ea typeface="Calibri" panose="020F0502020204030204" pitchFamily="34" charset="0"/>
              </a:rPr>
              <a:t>Carpetas de identificación de macroinvertebrados</a:t>
            </a:r>
            <a:r>
              <a:rPr lang="es-AR" sz="2200" dirty="0">
                <a:solidFill>
                  <a:srgbClr val="000000"/>
                </a:solidFill>
                <a:effectLst/>
                <a:ea typeface="Times New Roman" panose="02020603050405020304" pitchFamily="18" charset="0"/>
              </a:rPr>
              <a:t> </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solidFill>
                  <a:srgbClr val="000000"/>
                </a:solidFill>
                <a:effectLst/>
                <a:ea typeface="Times New Roman" panose="02020603050405020304" pitchFamily="18" charset="0"/>
              </a:rPr>
              <a:t>Etanol</a:t>
            </a:r>
            <a:endParaRPr lang="en-US" sz="2200" dirty="0">
              <a:solidFill>
                <a:srgbClr val="000000"/>
              </a:solidFill>
              <a:effectLst/>
              <a:ea typeface="Times New Roman" panose="02020603050405020304" pitchFamily="18" charset="0"/>
            </a:endParaRPr>
          </a:p>
          <a:p>
            <a:pPr marL="0" lvl="0" indent="0">
              <a:buNone/>
            </a:pPr>
            <a:endParaRPr lang="es-AR" sz="2200" dirty="0">
              <a:effectLst/>
              <a:ea typeface="Times New Roman" panose="02020603050405020304" pitchFamily="18" charset="0"/>
            </a:endParaRPr>
          </a:p>
          <a:p>
            <a:pPr marL="342900" lvl="0" indent="-342900">
              <a:buFont typeface="Symbol" pitchFamily="2" charset="2"/>
              <a:buChar char=""/>
            </a:pPr>
            <a:r>
              <a:rPr lang="en-US" sz="2200" dirty="0">
                <a:solidFill>
                  <a:srgbClr val="000000"/>
                </a:solidFill>
                <a:effectLst/>
                <a:ea typeface="Times New Roman" panose="02020603050405020304" pitchFamily="18" charset="0"/>
              </a:rPr>
              <a:t>Macroinvertebrate Bioassessment Form (</a:t>
            </a:r>
            <a:r>
              <a:rPr lang="en-US" sz="2200" dirty="0" err="1">
                <a:solidFill>
                  <a:srgbClr val="000000"/>
                </a:solidFill>
                <a:effectLst/>
                <a:ea typeface="Times New Roman" panose="02020603050405020304" pitchFamily="18" charset="0"/>
              </a:rPr>
              <a:t>sólo</a:t>
            </a:r>
            <a:r>
              <a:rPr lang="en-US" sz="2200" dirty="0">
                <a:solidFill>
                  <a:srgbClr val="000000"/>
                </a:solidFill>
                <a:effectLst/>
                <a:ea typeface="Times New Roman" panose="02020603050405020304" pitchFamily="18" charset="0"/>
              </a:rPr>
              <a:t> </a:t>
            </a:r>
            <a:r>
              <a:rPr lang="en-US" sz="2200" dirty="0" err="1">
                <a:solidFill>
                  <a:srgbClr val="000000"/>
                </a:solidFill>
                <a:effectLst/>
                <a:ea typeface="Times New Roman" panose="02020603050405020304" pitchFamily="18" charset="0"/>
              </a:rPr>
              <a:t>página</a:t>
            </a:r>
            <a:r>
              <a:rPr lang="en-US" sz="2200" dirty="0">
                <a:solidFill>
                  <a:srgbClr val="000000"/>
                </a:solidFill>
                <a:effectLst/>
                <a:ea typeface="Times New Roman" panose="02020603050405020304" pitchFamily="18" charset="0"/>
              </a:rPr>
              <a:t> 2)</a:t>
            </a:r>
            <a:endParaRPr lang="es-AR" sz="2200" dirty="0">
              <a:effectLst/>
              <a:ea typeface="Times New Roman" panose="02020603050405020304" pitchFamily="18" charset="0"/>
            </a:endParaRPr>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17105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15410</TotalTime>
  <Words>1364</Words>
  <Application>Microsoft Macintosh PowerPoint</Application>
  <PresentationFormat>Panorámica</PresentationFormat>
  <Paragraphs>161</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Impact</vt:lpstr>
      <vt:lpstr>Symbol</vt:lpstr>
      <vt:lpstr>Times New Roman</vt:lpstr>
      <vt:lpstr>Office Theme</vt:lpstr>
      <vt:lpstr>Bioevaluación de arroyos,  Parte C</vt:lpstr>
      <vt:lpstr>Agenda</vt:lpstr>
      <vt:lpstr>Actividad inicial</vt:lpstr>
      <vt:lpstr>Actividad inicial</vt:lpstr>
      <vt:lpstr>Actividad inicial: preguntas para debatir</vt:lpstr>
      <vt:lpstr>Actividad inicial: preguntas para debatir</vt:lpstr>
      <vt:lpstr>Actividad inicial: preguntas para debatir</vt:lpstr>
      <vt:lpstr>Bioevaluación de arroyos no urbanos</vt:lpstr>
      <vt:lpstr>Bioevaluación de arroyos no urbanos</vt:lpstr>
      <vt:lpstr>Bioevaluación de arroyos no urbanos</vt:lpstr>
      <vt:lpstr>Configuración de la hoja de datos (ejemplo)</vt:lpstr>
      <vt:lpstr>Presentación de PowerPoint</vt:lpstr>
      <vt:lpstr>Comparar y Contrastar</vt:lpstr>
      <vt:lpstr>Comparar y Contrastar</vt:lpstr>
      <vt:lpstr>Identificación de familias en macroinvertebrados</vt:lpstr>
      <vt:lpstr>Identificación de familias en macroinvertebrados</vt:lpstr>
      <vt:lpstr>Identificación de familias en macroinvertebrados</vt:lpstr>
      <vt:lpstr>Identificación de familias en macroinvertebrados</vt:lpstr>
      <vt:lpstr>Identificación de familias en macroinvertebrados</vt:lpstr>
      <vt:lpstr>Identificación de familias en macroinvertebrados</vt:lpstr>
      <vt:lpstr>Identificación de familias en macroinvertebrados</vt:lpstr>
      <vt:lpstr>Macroinvertebrates.org</vt:lpstr>
      <vt:lpstr>Actividad de cierre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Ma.Verónica Choque Campos</cp:lastModifiedBy>
  <cp:revision>164</cp:revision>
  <dcterms:created xsi:type="dcterms:W3CDTF">2021-10-18T14:38:32Z</dcterms:created>
  <dcterms:modified xsi:type="dcterms:W3CDTF">2023-06-14T18:48:37Z</dcterms:modified>
</cp:coreProperties>
</file>