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321" r:id="rId4"/>
    <p:sldId id="322" r:id="rId5"/>
    <p:sldId id="328" r:id="rId6"/>
    <p:sldId id="323" r:id="rId7"/>
    <p:sldId id="324" r:id="rId8"/>
    <p:sldId id="325" r:id="rId9"/>
    <p:sldId id="326" r:id="rId10"/>
    <p:sldId id="327" r:id="rId11"/>
    <p:sldId id="330" r:id="rId12"/>
    <p:sldId id="343" r:id="rId13"/>
    <p:sldId id="272" r:id="rId14"/>
    <p:sldId id="331" r:id="rId15"/>
    <p:sldId id="333" r:id="rId16"/>
    <p:sldId id="334" r:id="rId17"/>
    <p:sldId id="335" r:id="rId18"/>
    <p:sldId id="336" r:id="rId19"/>
    <p:sldId id="337" r:id="rId20"/>
    <p:sldId id="339" r:id="rId21"/>
    <p:sldId id="340" r:id="rId22"/>
    <p:sldId id="341" r:id="rId23"/>
    <p:sldId id="342" r:id="rId24"/>
    <p:sldId id="264"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95"/>
    <p:restoredTop sz="84835"/>
  </p:normalViewPr>
  <p:slideViewPr>
    <p:cSldViewPr snapToGrid="0" snapToObjects="1">
      <p:cViewPr>
        <p:scale>
          <a:sx n="69" d="100"/>
          <a:sy n="69" d="100"/>
        </p:scale>
        <p:origin x="104"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5CC43-731F-084F-A1B1-D9B9891A0817}" type="datetimeFigureOut">
              <a:rPr lang="en-US" smtClean="0"/>
              <a:t>6/11/23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54B0F-F909-D442-8ED1-140544A4D891}" type="slidenum">
              <a:rPr lang="en-US" smtClean="0"/>
              <a:t>‹Nº›</a:t>
            </a:fld>
            <a:endParaRPr lang="en-US"/>
          </a:p>
        </p:txBody>
      </p:sp>
    </p:spTree>
    <p:extLst>
      <p:ext uri="{BB962C8B-B14F-4D97-AF65-F5344CB8AC3E}">
        <p14:creationId xmlns:p14="http://schemas.microsoft.com/office/powerpoint/2010/main" val="245244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will be using a prepared water table (aluminum 9x13 pan with sand), various “pollutants” (sprinkles, vegetable oil, etc.), and a “storm event” (watering can) to demonstrate how pollutants can travel overland during a storm event to create nonpoint source pollution. </a:t>
            </a:r>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5</a:t>
            </a:fld>
            <a:endParaRPr lang="en-US"/>
          </a:p>
        </p:txBody>
      </p:sp>
    </p:spTree>
    <p:extLst>
      <p:ext uri="{BB962C8B-B14F-4D97-AF65-F5344CB8AC3E}">
        <p14:creationId xmlns:p14="http://schemas.microsoft.com/office/powerpoint/2010/main" val="2770455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23</a:t>
            </a:fld>
            <a:endParaRPr lang="en-US"/>
          </a:p>
        </p:txBody>
      </p:sp>
    </p:spTree>
    <p:extLst>
      <p:ext uri="{BB962C8B-B14F-4D97-AF65-F5344CB8AC3E}">
        <p14:creationId xmlns:p14="http://schemas.microsoft.com/office/powerpoint/2010/main" val="168205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see lesson plan for potential questions</a:t>
            </a:r>
          </a:p>
        </p:txBody>
      </p:sp>
      <p:sp>
        <p:nvSpPr>
          <p:cNvPr id="4" name="Slide Number Placeholder 3"/>
          <p:cNvSpPr>
            <a:spLocks noGrp="1"/>
          </p:cNvSpPr>
          <p:nvPr>
            <p:ph type="sldNum" sz="quarter" idx="5"/>
          </p:nvPr>
        </p:nvSpPr>
        <p:spPr/>
        <p:txBody>
          <a:bodyPr/>
          <a:lstStyle/>
          <a:p>
            <a:fld id="{3CB54B0F-F909-D442-8ED1-140544A4D891}" type="slidenum">
              <a:rPr lang="en-US" smtClean="0"/>
              <a:t>11</a:t>
            </a:fld>
            <a:endParaRPr lang="en-US"/>
          </a:p>
        </p:txBody>
      </p:sp>
    </p:spTree>
    <p:extLst>
      <p:ext uri="{BB962C8B-B14F-4D97-AF65-F5344CB8AC3E}">
        <p14:creationId xmlns:p14="http://schemas.microsoft.com/office/powerpoint/2010/main" val="953147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16</a:t>
            </a:fld>
            <a:endParaRPr lang="en-US"/>
          </a:p>
        </p:txBody>
      </p:sp>
    </p:spTree>
    <p:extLst>
      <p:ext uri="{BB962C8B-B14F-4D97-AF65-F5344CB8AC3E}">
        <p14:creationId xmlns:p14="http://schemas.microsoft.com/office/powerpoint/2010/main" val="220515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17</a:t>
            </a:fld>
            <a:endParaRPr lang="en-US"/>
          </a:p>
        </p:txBody>
      </p:sp>
    </p:spTree>
    <p:extLst>
      <p:ext uri="{BB962C8B-B14F-4D97-AF65-F5344CB8AC3E}">
        <p14:creationId xmlns:p14="http://schemas.microsoft.com/office/powerpoint/2010/main" val="17527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18</a:t>
            </a:fld>
            <a:endParaRPr lang="en-US"/>
          </a:p>
        </p:txBody>
      </p:sp>
    </p:spTree>
    <p:extLst>
      <p:ext uri="{BB962C8B-B14F-4D97-AF65-F5344CB8AC3E}">
        <p14:creationId xmlns:p14="http://schemas.microsoft.com/office/powerpoint/2010/main" val="247214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19</a:t>
            </a:fld>
            <a:endParaRPr lang="en-US"/>
          </a:p>
        </p:txBody>
      </p:sp>
    </p:spTree>
    <p:extLst>
      <p:ext uri="{BB962C8B-B14F-4D97-AF65-F5344CB8AC3E}">
        <p14:creationId xmlns:p14="http://schemas.microsoft.com/office/powerpoint/2010/main" val="12957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20</a:t>
            </a:fld>
            <a:endParaRPr lang="en-US"/>
          </a:p>
        </p:txBody>
      </p:sp>
    </p:spTree>
    <p:extLst>
      <p:ext uri="{BB962C8B-B14F-4D97-AF65-F5344CB8AC3E}">
        <p14:creationId xmlns:p14="http://schemas.microsoft.com/office/powerpoint/2010/main" val="1210058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21</a:t>
            </a:fld>
            <a:endParaRPr lang="en-US"/>
          </a:p>
        </p:txBody>
      </p:sp>
    </p:spTree>
    <p:extLst>
      <p:ext uri="{BB962C8B-B14F-4D97-AF65-F5344CB8AC3E}">
        <p14:creationId xmlns:p14="http://schemas.microsoft.com/office/powerpoint/2010/main" val="299822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22</a:t>
            </a:fld>
            <a:endParaRPr lang="en-US"/>
          </a:p>
        </p:txBody>
      </p:sp>
    </p:spTree>
    <p:extLst>
      <p:ext uri="{BB962C8B-B14F-4D97-AF65-F5344CB8AC3E}">
        <p14:creationId xmlns:p14="http://schemas.microsoft.com/office/powerpoint/2010/main" val="159397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568D-727F-3A45-BD12-4694607FD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039C9-F663-A842-BD73-2B3D5B667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C9EDB-0FD9-FF41-9E6D-F1F635746C11}"/>
              </a:ext>
            </a:extLst>
          </p:cNvPr>
          <p:cNvSpPr>
            <a:spLocks noGrp="1"/>
          </p:cNvSpPr>
          <p:nvPr>
            <p:ph type="dt" sz="half" idx="10"/>
          </p:nvPr>
        </p:nvSpPr>
        <p:spPr/>
        <p:txBody>
          <a:bodyPr/>
          <a:lstStyle/>
          <a:p>
            <a:fld id="{679726A4-490C-9740-A1BE-3306EA400905}" type="datetimeFigureOut">
              <a:rPr lang="en-US" smtClean="0"/>
              <a:t>6/11/23</a:t>
            </a:fld>
            <a:endParaRPr lang="en-US"/>
          </a:p>
        </p:txBody>
      </p:sp>
      <p:sp>
        <p:nvSpPr>
          <p:cNvPr id="5" name="Footer Placeholder 4">
            <a:extLst>
              <a:ext uri="{FF2B5EF4-FFF2-40B4-BE49-F238E27FC236}">
                <a16:creationId xmlns:a16="http://schemas.microsoft.com/office/drawing/2014/main" id="{4EEA86E1-27F9-3241-9F20-2EE251076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6FA3-1A59-364D-A516-4798C61B229B}"/>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84365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2A25-E618-0947-A302-6D8CB36C4D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49A9A-DAE1-DB4C-9EA0-F6D95DAE86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7EB16-D9A5-BA42-B270-E9895F69A77E}"/>
              </a:ext>
            </a:extLst>
          </p:cNvPr>
          <p:cNvSpPr>
            <a:spLocks noGrp="1"/>
          </p:cNvSpPr>
          <p:nvPr>
            <p:ph type="dt" sz="half" idx="10"/>
          </p:nvPr>
        </p:nvSpPr>
        <p:spPr/>
        <p:txBody>
          <a:bodyPr/>
          <a:lstStyle/>
          <a:p>
            <a:fld id="{679726A4-490C-9740-A1BE-3306EA400905}" type="datetimeFigureOut">
              <a:rPr lang="en-US" smtClean="0"/>
              <a:t>6/11/23</a:t>
            </a:fld>
            <a:endParaRPr lang="en-US"/>
          </a:p>
        </p:txBody>
      </p:sp>
      <p:sp>
        <p:nvSpPr>
          <p:cNvPr id="5" name="Footer Placeholder 4">
            <a:extLst>
              <a:ext uri="{FF2B5EF4-FFF2-40B4-BE49-F238E27FC236}">
                <a16:creationId xmlns:a16="http://schemas.microsoft.com/office/drawing/2014/main" id="{A1138578-5778-3044-B7C5-E27F4FE64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E24E8-D78B-754A-9270-F80FC5FCECA0}"/>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10707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2E8D7-8461-0141-9286-68435D4C6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77AB6-0E6B-4A4E-9276-11E107792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7C1E3-A3B3-FA4A-A39F-FB06BE271E79}"/>
              </a:ext>
            </a:extLst>
          </p:cNvPr>
          <p:cNvSpPr>
            <a:spLocks noGrp="1"/>
          </p:cNvSpPr>
          <p:nvPr>
            <p:ph type="dt" sz="half" idx="10"/>
          </p:nvPr>
        </p:nvSpPr>
        <p:spPr/>
        <p:txBody>
          <a:bodyPr/>
          <a:lstStyle/>
          <a:p>
            <a:fld id="{679726A4-490C-9740-A1BE-3306EA400905}" type="datetimeFigureOut">
              <a:rPr lang="en-US" smtClean="0"/>
              <a:t>6/11/23</a:t>
            </a:fld>
            <a:endParaRPr lang="en-US"/>
          </a:p>
        </p:txBody>
      </p:sp>
      <p:sp>
        <p:nvSpPr>
          <p:cNvPr id="5" name="Footer Placeholder 4">
            <a:extLst>
              <a:ext uri="{FF2B5EF4-FFF2-40B4-BE49-F238E27FC236}">
                <a16:creationId xmlns:a16="http://schemas.microsoft.com/office/drawing/2014/main" id="{951049AD-5FC6-F145-9DE5-537B33CB9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34CF4-AF9F-F341-8655-72F26F46AD03}"/>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57069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39AD-3985-8148-BC4C-6738017ECA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0A70-8F20-B64D-9E18-0D850CA7D6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D57B1-BE49-D442-BF1B-6E6BDF0BB7E2}"/>
              </a:ext>
            </a:extLst>
          </p:cNvPr>
          <p:cNvSpPr>
            <a:spLocks noGrp="1"/>
          </p:cNvSpPr>
          <p:nvPr>
            <p:ph type="dt" sz="half" idx="10"/>
          </p:nvPr>
        </p:nvSpPr>
        <p:spPr/>
        <p:txBody>
          <a:bodyPr/>
          <a:lstStyle/>
          <a:p>
            <a:fld id="{679726A4-490C-9740-A1BE-3306EA400905}" type="datetimeFigureOut">
              <a:rPr lang="en-US" smtClean="0"/>
              <a:t>6/11/23</a:t>
            </a:fld>
            <a:endParaRPr lang="en-US"/>
          </a:p>
        </p:txBody>
      </p:sp>
      <p:sp>
        <p:nvSpPr>
          <p:cNvPr id="5" name="Footer Placeholder 4">
            <a:extLst>
              <a:ext uri="{FF2B5EF4-FFF2-40B4-BE49-F238E27FC236}">
                <a16:creationId xmlns:a16="http://schemas.microsoft.com/office/drawing/2014/main" id="{38EAACA0-D023-2D44-8BB4-816DDC684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20BB9-5871-264D-A501-4F6EA4EE588D}"/>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79192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0408-ACD9-D341-A407-AC60BF0C5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31C94-6D94-ED4A-BD1B-29C91DEA2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D557E7-62E7-4048-96A6-982999F9D0E1}"/>
              </a:ext>
            </a:extLst>
          </p:cNvPr>
          <p:cNvSpPr>
            <a:spLocks noGrp="1"/>
          </p:cNvSpPr>
          <p:nvPr>
            <p:ph type="dt" sz="half" idx="10"/>
          </p:nvPr>
        </p:nvSpPr>
        <p:spPr/>
        <p:txBody>
          <a:bodyPr/>
          <a:lstStyle/>
          <a:p>
            <a:fld id="{679726A4-490C-9740-A1BE-3306EA400905}" type="datetimeFigureOut">
              <a:rPr lang="en-US" smtClean="0"/>
              <a:t>6/11/23</a:t>
            </a:fld>
            <a:endParaRPr lang="en-US"/>
          </a:p>
        </p:txBody>
      </p:sp>
      <p:sp>
        <p:nvSpPr>
          <p:cNvPr id="5" name="Footer Placeholder 4">
            <a:extLst>
              <a:ext uri="{FF2B5EF4-FFF2-40B4-BE49-F238E27FC236}">
                <a16:creationId xmlns:a16="http://schemas.microsoft.com/office/drawing/2014/main" id="{ACF09EC8-C399-934E-AF0A-A94912BB1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CC035-FF69-2C4B-BC0C-D216C340318D}"/>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358711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4FD9-8B90-E743-B398-9A9CD0F8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FDE15-ADF6-824A-AAD2-6696F2C0AF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2EE41-3E13-8F46-949C-C354781230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4DF846-CCB2-4941-9434-B7A1F3AAFB15}"/>
              </a:ext>
            </a:extLst>
          </p:cNvPr>
          <p:cNvSpPr>
            <a:spLocks noGrp="1"/>
          </p:cNvSpPr>
          <p:nvPr>
            <p:ph type="dt" sz="half" idx="10"/>
          </p:nvPr>
        </p:nvSpPr>
        <p:spPr/>
        <p:txBody>
          <a:bodyPr/>
          <a:lstStyle/>
          <a:p>
            <a:fld id="{679726A4-490C-9740-A1BE-3306EA400905}" type="datetimeFigureOut">
              <a:rPr lang="en-US" smtClean="0"/>
              <a:t>6/11/23</a:t>
            </a:fld>
            <a:endParaRPr lang="en-US"/>
          </a:p>
        </p:txBody>
      </p:sp>
      <p:sp>
        <p:nvSpPr>
          <p:cNvPr id="6" name="Footer Placeholder 5">
            <a:extLst>
              <a:ext uri="{FF2B5EF4-FFF2-40B4-BE49-F238E27FC236}">
                <a16:creationId xmlns:a16="http://schemas.microsoft.com/office/drawing/2014/main" id="{7EC68C12-7766-0D4C-ACE5-E7D1601EA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7C92A-A852-D443-953C-C1179EDA9EB9}"/>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416797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BAC6-BD18-8F4B-87EF-6F6E2F8FA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6AF71F-4BDF-F349-A2EB-FC3126EE3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F12A71-020C-7044-BCB0-0FDCA387A4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E1DBA-D4FB-184E-8D42-32A7E7E6B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50CAB0-5406-D14D-8979-370B460942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751B6D-FD9E-0C41-9201-EB66C9A98802}"/>
              </a:ext>
            </a:extLst>
          </p:cNvPr>
          <p:cNvSpPr>
            <a:spLocks noGrp="1"/>
          </p:cNvSpPr>
          <p:nvPr>
            <p:ph type="dt" sz="half" idx="10"/>
          </p:nvPr>
        </p:nvSpPr>
        <p:spPr/>
        <p:txBody>
          <a:bodyPr/>
          <a:lstStyle/>
          <a:p>
            <a:fld id="{679726A4-490C-9740-A1BE-3306EA400905}" type="datetimeFigureOut">
              <a:rPr lang="en-US" smtClean="0"/>
              <a:t>6/11/23</a:t>
            </a:fld>
            <a:endParaRPr lang="en-US"/>
          </a:p>
        </p:txBody>
      </p:sp>
      <p:sp>
        <p:nvSpPr>
          <p:cNvPr id="8" name="Footer Placeholder 7">
            <a:extLst>
              <a:ext uri="{FF2B5EF4-FFF2-40B4-BE49-F238E27FC236}">
                <a16:creationId xmlns:a16="http://schemas.microsoft.com/office/drawing/2014/main" id="{EFFD04BD-35F4-9943-BF06-E0EC3842D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AEF12-2A9D-2A46-A153-477B67DA926C}"/>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11728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074B-332C-4249-B090-635D445E91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E594C2-A0E9-2749-B925-9D48CF669B00}"/>
              </a:ext>
            </a:extLst>
          </p:cNvPr>
          <p:cNvSpPr>
            <a:spLocks noGrp="1"/>
          </p:cNvSpPr>
          <p:nvPr>
            <p:ph type="dt" sz="half" idx="10"/>
          </p:nvPr>
        </p:nvSpPr>
        <p:spPr/>
        <p:txBody>
          <a:bodyPr/>
          <a:lstStyle/>
          <a:p>
            <a:fld id="{679726A4-490C-9740-A1BE-3306EA400905}" type="datetimeFigureOut">
              <a:rPr lang="en-US" smtClean="0"/>
              <a:t>6/11/23</a:t>
            </a:fld>
            <a:endParaRPr lang="en-US"/>
          </a:p>
        </p:txBody>
      </p:sp>
      <p:sp>
        <p:nvSpPr>
          <p:cNvPr id="4" name="Footer Placeholder 3">
            <a:extLst>
              <a:ext uri="{FF2B5EF4-FFF2-40B4-BE49-F238E27FC236}">
                <a16:creationId xmlns:a16="http://schemas.microsoft.com/office/drawing/2014/main" id="{BB3A96BD-B489-1D49-A6D0-14AC8AFAB3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3446F-8749-904B-85B2-A45F98531B42}"/>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404054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67E30-445B-144E-85CD-00D7809BABCD}"/>
              </a:ext>
            </a:extLst>
          </p:cNvPr>
          <p:cNvSpPr>
            <a:spLocks noGrp="1"/>
          </p:cNvSpPr>
          <p:nvPr>
            <p:ph type="dt" sz="half" idx="10"/>
          </p:nvPr>
        </p:nvSpPr>
        <p:spPr/>
        <p:txBody>
          <a:bodyPr/>
          <a:lstStyle/>
          <a:p>
            <a:fld id="{679726A4-490C-9740-A1BE-3306EA400905}" type="datetimeFigureOut">
              <a:rPr lang="en-US" smtClean="0"/>
              <a:t>6/11/23</a:t>
            </a:fld>
            <a:endParaRPr lang="en-US"/>
          </a:p>
        </p:txBody>
      </p:sp>
      <p:sp>
        <p:nvSpPr>
          <p:cNvPr id="3" name="Footer Placeholder 2">
            <a:extLst>
              <a:ext uri="{FF2B5EF4-FFF2-40B4-BE49-F238E27FC236}">
                <a16:creationId xmlns:a16="http://schemas.microsoft.com/office/drawing/2014/main" id="{17AEF9E4-DF33-A64E-B1ED-BB255CF8B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B213C-6DA5-F34D-ADD7-96AFF8B728C0}"/>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5079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DBE-848C-A74E-BDC2-C011D96B9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0D72C-5652-2740-AE30-0EC077A78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00A0F-1EB3-904C-B6A4-DD5A6FEF4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98D44C-EB58-C742-AF9D-6B08B23B6772}"/>
              </a:ext>
            </a:extLst>
          </p:cNvPr>
          <p:cNvSpPr>
            <a:spLocks noGrp="1"/>
          </p:cNvSpPr>
          <p:nvPr>
            <p:ph type="dt" sz="half" idx="10"/>
          </p:nvPr>
        </p:nvSpPr>
        <p:spPr/>
        <p:txBody>
          <a:bodyPr/>
          <a:lstStyle/>
          <a:p>
            <a:fld id="{679726A4-490C-9740-A1BE-3306EA400905}" type="datetimeFigureOut">
              <a:rPr lang="en-US" smtClean="0"/>
              <a:t>6/11/23</a:t>
            </a:fld>
            <a:endParaRPr lang="en-US"/>
          </a:p>
        </p:txBody>
      </p:sp>
      <p:sp>
        <p:nvSpPr>
          <p:cNvPr id="6" name="Footer Placeholder 5">
            <a:extLst>
              <a:ext uri="{FF2B5EF4-FFF2-40B4-BE49-F238E27FC236}">
                <a16:creationId xmlns:a16="http://schemas.microsoft.com/office/drawing/2014/main" id="{519E25BE-7AAD-6249-83B2-765B70226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1FF23-9252-7641-B7EF-046992EA3788}"/>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63557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904-E832-2742-AA75-3B1161625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E4317-28C2-CD49-AE14-4A1114B40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281E00-4629-074F-84E3-92074F601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DFDE7B-8B82-5847-8CD4-9C93B6C470E7}"/>
              </a:ext>
            </a:extLst>
          </p:cNvPr>
          <p:cNvSpPr>
            <a:spLocks noGrp="1"/>
          </p:cNvSpPr>
          <p:nvPr>
            <p:ph type="dt" sz="half" idx="10"/>
          </p:nvPr>
        </p:nvSpPr>
        <p:spPr/>
        <p:txBody>
          <a:bodyPr/>
          <a:lstStyle/>
          <a:p>
            <a:fld id="{679726A4-490C-9740-A1BE-3306EA400905}" type="datetimeFigureOut">
              <a:rPr lang="en-US" smtClean="0"/>
              <a:t>6/11/23</a:t>
            </a:fld>
            <a:endParaRPr lang="en-US"/>
          </a:p>
        </p:txBody>
      </p:sp>
      <p:sp>
        <p:nvSpPr>
          <p:cNvPr id="6" name="Footer Placeholder 5">
            <a:extLst>
              <a:ext uri="{FF2B5EF4-FFF2-40B4-BE49-F238E27FC236}">
                <a16:creationId xmlns:a16="http://schemas.microsoft.com/office/drawing/2014/main" id="{FFEBCC26-F73D-7244-9788-49EA029FB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1F308-B476-6E43-A3C0-2D5258680DCC}"/>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4987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8F0BE-BF0A-B242-BB8A-E6EDF7946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B8B48-2F22-5042-8753-72912406D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1919B-A2BD-544F-851D-F3F5B20B8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726A4-490C-9740-A1BE-3306EA400905}" type="datetimeFigureOut">
              <a:rPr lang="en-US" smtClean="0"/>
              <a:t>6/11/23</a:t>
            </a:fld>
            <a:endParaRPr lang="en-US"/>
          </a:p>
        </p:txBody>
      </p:sp>
      <p:sp>
        <p:nvSpPr>
          <p:cNvPr id="5" name="Footer Placeholder 4">
            <a:extLst>
              <a:ext uri="{FF2B5EF4-FFF2-40B4-BE49-F238E27FC236}">
                <a16:creationId xmlns:a16="http://schemas.microsoft.com/office/drawing/2014/main" id="{DC9B4409-3E93-C343-96E8-844D47073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CC3577-36FE-3546-9A77-4A6F71D2C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ACD78-33E6-F14B-A93F-EC19FE720B84}" type="slidenum">
              <a:rPr lang="en-US" smtClean="0"/>
              <a:t>‹Nº›</a:t>
            </a:fld>
            <a:endParaRPr lang="en-US"/>
          </a:p>
        </p:txBody>
      </p:sp>
      <p:pic>
        <p:nvPicPr>
          <p:cNvPr id="7" name="Picture 6">
            <a:extLst>
              <a:ext uri="{FF2B5EF4-FFF2-40B4-BE49-F238E27FC236}">
                <a16:creationId xmlns:a16="http://schemas.microsoft.com/office/drawing/2014/main" id="{34AA048E-A52E-F040-838F-45BA99C5F187}"/>
              </a:ext>
            </a:extLst>
          </p:cNvPr>
          <p:cNvPicPr>
            <a:picLocks noChangeAspect="1"/>
          </p:cNvPicPr>
          <p:nvPr userDrawn="1"/>
        </p:nvPicPr>
        <p:blipFill>
          <a:blip r:embed="rId1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606242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phmN-IpR3xw" TargetMode="External"/><Relationship Id="rId2" Type="http://schemas.openxmlformats.org/officeDocument/2006/relationships/hyperlink" Target="https://www.youtube.com/watch?v=ekACmEJLK2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C13D-DCD5-1248-BBB9-60272B5D837F}"/>
              </a:ext>
            </a:extLst>
          </p:cNvPr>
          <p:cNvSpPr>
            <a:spLocks noGrp="1"/>
          </p:cNvSpPr>
          <p:nvPr>
            <p:ph type="ctrTitle"/>
          </p:nvPr>
        </p:nvSpPr>
        <p:spPr/>
        <p:txBody>
          <a:bodyPr/>
          <a:lstStyle/>
          <a:p>
            <a:r>
              <a:rPr lang="en-US" b="1" dirty="0" err="1"/>
              <a:t>Contaminación</a:t>
            </a:r>
            <a:r>
              <a:rPr lang="en-US" b="1" dirty="0"/>
              <a:t> </a:t>
            </a:r>
            <a:r>
              <a:rPr lang="en-US" b="1" dirty="0" err="1"/>
              <a:t>puntual</a:t>
            </a:r>
            <a:r>
              <a:rPr lang="en-US" b="1" dirty="0"/>
              <a:t> y </a:t>
            </a:r>
            <a:r>
              <a:rPr lang="en-US" b="1" dirty="0" err="1"/>
              <a:t>difusa</a:t>
            </a:r>
            <a:endParaRPr lang="en-US" b="1" dirty="0"/>
          </a:p>
        </p:txBody>
      </p:sp>
      <p:sp>
        <p:nvSpPr>
          <p:cNvPr id="3" name="Subtitle 2">
            <a:extLst>
              <a:ext uri="{FF2B5EF4-FFF2-40B4-BE49-F238E27FC236}">
                <a16:creationId xmlns:a16="http://schemas.microsoft.com/office/drawing/2014/main" id="{293F69CF-A8EC-4140-8A7B-9BEC3A2333AD}"/>
              </a:ext>
            </a:extLst>
          </p:cNvPr>
          <p:cNvSpPr>
            <a:spLocks noGrp="1"/>
          </p:cNvSpPr>
          <p:nvPr>
            <p:ph type="subTitle" idx="1"/>
          </p:nvPr>
        </p:nvSpPr>
        <p:spPr/>
        <p:txBody>
          <a:bodyPr/>
          <a:lstStyle/>
          <a:p>
            <a:r>
              <a:rPr lang="en-US" dirty="0" err="1"/>
              <a:t>Módulo</a:t>
            </a:r>
            <a:r>
              <a:rPr lang="en-US" dirty="0"/>
              <a:t> de </a:t>
            </a:r>
            <a:r>
              <a:rPr lang="en-US" dirty="0" err="1"/>
              <a:t>aprendizaje</a:t>
            </a:r>
            <a:r>
              <a:rPr lang="en-US" dirty="0"/>
              <a:t> #7</a:t>
            </a:r>
          </a:p>
        </p:txBody>
      </p:sp>
    </p:spTree>
    <p:extLst>
      <p:ext uri="{BB962C8B-B14F-4D97-AF65-F5344CB8AC3E}">
        <p14:creationId xmlns:p14="http://schemas.microsoft.com/office/powerpoint/2010/main" val="238953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a:bodyPr>
          <a:lstStyle/>
          <a:p>
            <a:pPr marL="342900" lvl="0" indent="-342900">
              <a:buFont typeface="+mj-lt"/>
              <a:buAutoNum type="arabicParenR"/>
            </a:pPr>
            <a:r>
              <a:rPr lang="es-AR" dirty="0">
                <a:effectLst/>
                <a:latin typeface="Calibri" panose="020F0502020204030204" pitchFamily="34" charset="0"/>
                <a:ea typeface="Calibri" panose="020F0502020204030204" pitchFamily="34" charset="0"/>
                <a:cs typeface="Times New Roman" panose="02020603050405020304" pitchFamily="18" charset="0"/>
              </a:rPr>
              <a:t>Analiza los datos: ¿cambió el pH del agua después de la tormenta? En caso afirmativo, ¿qué pruebas puedes encontrar para explicar el cambio? - </a:t>
            </a:r>
            <a:r>
              <a:rPr lang="es-AR" b="1" i="1" u="sng" dirty="0">
                <a:effectLst/>
                <a:latin typeface="Calibri" panose="020F0502020204030204" pitchFamily="34" charset="0"/>
                <a:ea typeface="Calibri" panose="020F0502020204030204" pitchFamily="34" charset="0"/>
                <a:cs typeface="Times New Roman" panose="02020603050405020304" pitchFamily="18" charset="0"/>
              </a:rPr>
              <a:t>Utiliza la hoja informativa</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arenR"/>
            </a:pPr>
            <a:r>
              <a:rPr lang="es-AR" dirty="0">
                <a:effectLst/>
                <a:latin typeface="Calibri" panose="020F0502020204030204" pitchFamily="34" charset="0"/>
                <a:ea typeface="Calibri" panose="020F0502020204030204" pitchFamily="34" charset="0"/>
                <a:cs typeface="Times New Roman" panose="02020603050405020304" pitchFamily="18" charset="0"/>
              </a:rPr>
              <a:t>Escribe: compara y contrasta las observaciones de antes y después de la tormenta. Escribe una breve descripción de cómo el agua de la tormenta afectó a los contaminantes. - </a:t>
            </a:r>
            <a:r>
              <a:rPr lang="es-AR" b="1" i="1" u="sng" dirty="0">
                <a:effectLst/>
                <a:latin typeface="Calibri" panose="020F0502020204030204" pitchFamily="34" charset="0"/>
                <a:ea typeface="Calibri" panose="020F0502020204030204" pitchFamily="34" charset="0"/>
                <a:cs typeface="Times New Roman" panose="02020603050405020304" pitchFamily="18" charset="0"/>
              </a:rPr>
              <a:t>Utiliza la hoja informativa</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tabLst>
                <a:tab pos="1130935" algn="l"/>
              </a:tabLst>
            </a:pP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AR" dirty="0">
                <a:effectLst/>
                <a:latin typeface="Calibri" panose="020F0502020204030204" pitchFamily="34" charset="0"/>
                <a:ea typeface="Calibri" panose="020F0502020204030204" pitchFamily="34" charset="0"/>
                <a:cs typeface="Times New Roman" panose="02020603050405020304" pitchFamily="18" charset="0"/>
              </a:rPr>
              <a:t>*Nota: los alumnos pueden ignorar la parte de la ficha sobre el tóxico misterioso (nosotros no hicimos esta parte). </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err="1"/>
              <a:t>Investigación</a:t>
            </a:r>
            <a:r>
              <a:rPr lang="en-US" b="1" dirty="0"/>
              <a:t> de las </a:t>
            </a:r>
            <a:r>
              <a:rPr lang="en-US" b="1" dirty="0" err="1"/>
              <a:t>tablas</a:t>
            </a:r>
            <a:r>
              <a:rPr lang="en-US" b="1" dirty="0"/>
              <a:t> de los arroyos</a:t>
            </a:r>
          </a:p>
        </p:txBody>
      </p:sp>
    </p:spTree>
    <p:extLst>
      <p:ext uri="{BB962C8B-B14F-4D97-AF65-F5344CB8AC3E}">
        <p14:creationId xmlns:p14="http://schemas.microsoft.com/office/powerpoint/2010/main" val="352977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a:bodyPr>
          <a:lstStyle/>
          <a:p>
            <a:pPr marL="0" lvl="0" indent="0">
              <a:buNone/>
            </a:pPr>
            <a:endParaRPr lang="en-US" dirty="0"/>
          </a:p>
          <a:p>
            <a:pPr marL="0" lvl="0" indent="0">
              <a:buNone/>
            </a:pPr>
            <a:endParaRPr lang="en-US" sz="3600" b="1"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err="1"/>
              <a:t>Investigación</a:t>
            </a:r>
            <a:r>
              <a:rPr lang="en-US" b="1" dirty="0"/>
              <a:t> de las </a:t>
            </a:r>
            <a:r>
              <a:rPr lang="en-US" b="1" dirty="0" err="1"/>
              <a:t>tablas</a:t>
            </a:r>
            <a:r>
              <a:rPr lang="en-US" b="1" dirty="0"/>
              <a:t> de los arroyos: Debate</a:t>
            </a:r>
          </a:p>
        </p:txBody>
      </p:sp>
    </p:spTree>
    <p:extLst>
      <p:ext uri="{BB962C8B-B14F-4D97-AF65-F5344CB8AC3E}">
        <p14:creationId xmlns:p14="http://schemas.microsoft.com/office/powerpoint/2010/main" val="96042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CC058-47A9-BC4F-A31E-767184AB0CD1}"/>
              </a:ext>
            </a:extLst>
          </p:cNvPr>
          <p:cNvSpPr txBox="1"/>
          <p:nvPr/>
        </p:nvSpPr>
        <p:spPr>
          <a:xfrm>
            <a:off x="3240891" y="2613392"/>
            <a:ext cx="5710218" cy="1631216"/>
          </a:xfrm>
          <a:prstGeom prst="rect">
            <a:avLst/>
          </a:prstGeom>
          <a:solidFill>
            <a:srgbClr val="ECC2D8"/>
          </a:solidFill>
          <a:ln w="53975">
            <a:solidFill>
              <a:srgbClr val="002060"/>
            </a:solidFill>
          </a:ln>
        </p:spPr>
        <p:txBody>
          <a:bodyPr wrap="none" rtlCol="0">
            <a:spAutoFit/>
          </a:bodyPr>
          <a:lstStyle/>
          <a:p>
            <a:pPr algn="ctr"/>
            <a:r>
              <a:rPr lang="en-US" sz="10000" dirty="0">
                <a:latin typeface="Impact" panose="020B0806030902050204" pitchFamily="34" charset="0"/>
              </a:rPr>
              <a:t>Descanso!</a:t>
            </a:r>
          </a:p>
        </p:txBody>
      </p:sp>
    </p:spTree>
    <p:extLst>
      <p:ext uri="{BB962C8B-B14F-4D97-AF65-F5344CB8AC3E}">
        <p14:creationId xmlns:p14="http://schemas.microsoft.com/office/powerpoint/2010/main" val="111715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Videos</a:t>
            </a:r>
          </a:p>
        </p:txBody>
      </p:sp>
      <p:sp>
        <p:nvSpPr>
          <p:cNvPr id="3" name="Content Placeholder 2">
            <a:extLst>
              <a:ext uri="{FF2B5EF4-FFF2-40B4-BE49-F238E27FC236}">
                <a16:creationId xmlns:a16="http://schemas.microsoft.com/office/drawing/2014/main" id="{070F09BE-ACF7-A34C-B663-1DDDCF3EC68A}"/>
              </a:ext>
            </a:extLst>
          </p:cNvPr>
          <p:cNvSpPr>
            <a:spLocks noGrp="1"/>
          </p:cNvSpPr>
          <p:nvPr>
            <p:ph idx="1"/>
          </p:nvPr>
        </p:nvSpPr>
        <p:spPr/>
        <p:txBody>
          <a:bodyPr>
            <a:normAutofit/>
          </a:bodyPr>
          <a:lstStyle/>
          <a:p>
            <a:r>
              <a:rPr lang="en-US" sz="3200" u="sng" dirty="0" err="1">
                <a:effectLst/>
                <a:latin typeface="Calibri" panose="020F0502020204030204" pitchFamily="34" charset="0"/>
                <a:ea typeface="Calibri" panose="020F0502020204030204" pitchFamily="34" charset="0"/>
                <a:cs typeface="Times New Roman" panose="02020603050405020304" pitchFamily="18" charset="0"/>
              </a:rPr>
              <a:t>Instrucciones</a:t>
            </a:r>
            <a:r>
              <a:rPr lang="en-US" sz="3200" u="sng" dirty="0">
                <a:effectLst/>
                <a:latin typeface="Calibri" panose="020F0502020204030204" pitchFamily="34" charset="0"/>
                <a:ea typeface="Calibri" panose="020F0502020204030204" pitchFamily="34" charset="0"/>
                <a:cs typeface="Times New Roman" panose="02020603050405020304" pitchFamily="18" charset="0"/>
              </a:rPr>
              <a:t>:</a:t>
            </a:r>
            <a:endParaRPr lang="es-AR"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s-AR" sz="3200" dirty="0">
                <a:effectLst/>
                <a:latin typeface="Calibri" panose="020F0502020204030204" pitchFamily="34" charset="0"/>
                <a:ea typeface="Calibri" panose="020F0502020204030204" pitchFamily="34" charset="0"/>
                <a:cs typeface="Times New Roman" panose="02020603050405020304" pitchFamily="18" charset="0"/>
              </a:rPr>
              <a:t>Vamos a ver dos vídeos cortos sobre la contaminación. </a:t>
            </a:r>
          </a:p>
          <a:p>
            <a:pPr marL="342900" lvl="0" indent="-342900">
              <a:buFont typeface="Arial" panose="020B0604020202020204" pitchFamily="34" charset="0"/>
              <a:buChar char="•"/>
              <a:tabLst>
                <a:tab pos="457200" algn="l"/>
              </a:tabLst>
            </a:pPr>
            <a:r>
              <a:rPr lang="es-AR" sz="3200" dirty="0">
                <a:effectLst/>
                <a:latin typeface="Calibri" panose="020F0502020204030204" pitchFamily="34" charset="0"/>
                <a:ea typeface="Calibri" panose="020F0502020204030204" pitchFamily="34" charset="0"/>
                <a:cs typeface="Times New Roman" panose="02020603050405020304" pitchFamily="18" charset="0"/>
              </a:rPr>
              <a:t>Mientras vemos cada vídeo, anota ejemplos de contaminación puntual y de contaminación difusa. </a:t>
            </a:r>
          </a:p>
        </p:txBody>
      </p:sp>
    </p:spTree>
    <p:extLst>
      <p:ext uri="{BB962C8B-B14F-4D97-AF65-F5344CB8AC3E}">
        <p14:creationId xmlns:p14="http://schemas.microsoft.com/office/powerpoint/2010/main" val="339485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Video</a:t>
            </a:r>
          </a:p>
        </p:txBody>
      </p:sp>
      <p:sp>
        <p:nvSpPr>
          <p:cNvPr id="3" name="Content Placeholder 2">
            <a:extLst>
              <a:ext uri="{FF2B5EF4-FFF2-40B4-BE49-F238E27FC236}">
                <a16:creationId xmlns:a16="http://schemas.microsoft.com/office/drawing/2014/main" id="{070F09BE-ACF7-A34C-B663-1DDDCF3EC68A}"/>
              </a:ext>
            </a:extLst>
          </p:cNvPr>
          <p:cNvSpPr>
            <a:spLocks noGrp="1"/>
          </p:cNvSpPr>
          <p:nvPr>
            <p:ph idx="1"/>
          </p:nvPr>
        </p:nvSpPr>
        <p:spPr/>
        <p:txBody>
          <a:bodyPr/>
          <a:lstStyle/>
          <a:p>
            <a:pPr marL="0" indent="0">
              <a:buNone/>
            </a:pPr>
            <a:r>
              <a:rPr lang="en-US" u="sng" dirty="0"/>
              <a:t>Video 1: “Source of Water Pollution”</a:t>
            </a:r>
          </a:p>
          <a:p>
            <a:pPr marL="0" indent="0">
              <a:buNone/>
            </a:pPr>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=ekACmEJLK2Q</a:t>
            </a:r>
            <a:endParaRPr lang="en-US" dirty="0"/>
          </a:p>
          <a:p>
            <a:pPr marL="0" indent="0">
              <a:buNone/>
            </a:pPr>
            <a:endParaRPr lang="en-US" u="sng" dirty="0"/>
          </a:p>
          <a:p>
            <a:pPr marL="0" indent="0">
              <a:buNone/>
            </a:pPr>
            <a:endParaRPr lang="en-US" u="sng" dirty="0"/>
          </a:p>
          <a:p>
            <a:pPr marL="0" indent="0">
              <a:buNone/>
            </a:pPr>
            <a:r>
              <a:rPr lang="en-US" u="sng" dirty="0"/>
              <a:t>Video 2: “What is nonpoint source pollution?”</a:t>
            </a:r>
            <a:endParaRPr lang="en-US" dirty="0"/>
          </a:p>
          <a:p>
            <a:pPr marL="0" indent="0">
              <a:buNone/>
            </a:pPr>
            <a:r>
              <a:rPr lang="en-US" u="sng" dirty="0">
                <a:hlinkClick r:id="rId3"/>
              </a:rPr>
              <a:t>https://www.youtube.com/watch?v=phmN-IpR3xw</a:t>
            </a:r>
            <a:endParaRPr lang="en-US" dirty="0"/>
          </a:p>
          <a:p>
            <a:pPr marL="0" indent="0">
              <a:buNone/>
            </a:pPr>
            <a:endParaRPr lang="en-US" dirty="0"/>
          </a:p>
        </p:txBody>
      </p:sp>
    </p:spTree>
    <p:extLst>
      <p:ext uri="{BB962C8B-B14F-4D97-AF65-F5344CB8AC3E}">
        <p14:creationId xmlns:p14="http://schemas.microsoft.com/office/powerpoint/2010/main" val="97975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Video</a:t>
            </a:r>
          </a:p>
        </p:txBody>
      </p:sp>
      <p:graphicFrame>
        <p:nvGraphicFramePr>
          <p:cNvPr id="7" name="Content Placeholder 6">
            <a:extLst>
              <a:ext uri="{FF2B5EF4-FFF2-40B4-BE49-F238E27FC236}">
                <a16:creationId xmlns:a16="http://schemas.microsoft.com/office/drawing/2014/main" id="{7E4F4D42-B0AF-D147-BEDB-C335DE8788E1}"/>
              </a:ext>
            </a:extLst>
          </p:cNvPr>
          <p:cNvGraphicFramePr>
            <a:graphicFrameLocks noGrp="1"/>
          </p:cNvGraphicFramePr>
          <p:nvPr>
            <p:ph idx="1"/>
            <p:extLst>
              <p:ext uri="{D42A27DB-BD31-4B8C-83A1-F6EECF244321}">
                <p14:modId xmlns:p14="http://schemas.microsoft.com/office/powerpoint/2010/main" val="1872448205"/>
              </p:ext>
            </p:extLst>
          </p:nvPr>
        </p:nvGraphicFramePr>
        <p:xfrm>
          <a:off x="838200" y="1825625"/>
          <a:ext cx="10515600" cy="4302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29230279"/>
                    </a:ext>
                  </a:extLst>
                </a:gridCol>
                <a:gridCol w="5257800">
                  <a:extLst>
                    <a:ext uri="{9D8B030D-6E8A-4147-A177-3AD203B41FA5}">
                      <a16:colId xmlns:a16="http://schemas.microsoft.com/office/drawing/2014/main" val="1673686187"/>
                    </a:ext>
                  </a:extLst>
                </a:gridCol>
              </a:tblGrid>
              <a:tr h="370840">
                <a:tc>
                  <a:txBody>
                    <a:bodyPr/>
                    <a:lstStyle/>
                    <a:p>
                      <a:pPr algn="ctr"/>
                      <a:r>
                        <a:rPr lang="en-US" dirty="0" err="1"/>
                        <a:t>Ejemplos</a:t>
                      </a:r>
                      <a:r>
                        <a:rPr lang="en-US" dirty="0"/>
                        <a:t> de </a:t>
                      </a:r>
                      <a:r>
                        <a:rPr lang="en-US" dirty="0" err="1"/>
                        <a:t>fuente</a:t>
                      </a:r>
                      <a:r>
                        <a:rPr lang="en-US" dirty="0"/>
                        <a:t> de </a:t>
                      </a:r>
                      <a:r>
                        <a:rPr lang="en-US" dirty="0" err="1"/>
                        <a:t>contaminación</a:t>
                      </a:r>
                      <a:r>
                        <a:rPr lang="en-US" dirty="0"/>
                        <a:t> </a:t>
                      </a:r>
                      <a:r>
                        <a:rPr lang="en-US" dirty="0" err="1"/>
                        <a:t>puntual</a:t>
                      </a:r>
                      <a:endParaRPr lang="en-US" dirty="0"/>
                    </a:p>
                  </a:txBody>
                  <a:tcPr/>
                </a:tc>
                <a:tc>
                  <a:txBody>
                    <a:bodyPr/>
                    <a:lstStyle/>
                    <a:p>
                      <a:pPr algn="ctr"/>
                      <a:r>
                        <a:rPr lang="en-US" dirty="0" err="1"/>
                        <a:t>Ejemplos</a:t>
                      </a:r>
                      <a:r>
                        <a:rPr lang="en-US" dirty="0"/>
                        <a:t> de </a:t>
                      </a:r>
                      <a:r>
                        <a:rPr lang="en-US" dirty="0" err="1"/>
                        <a:t>fuente</a:t>
                      </a:r>
                      <a:r>
                        <a:rPr lang="en-US" dirty="0"/>
                        <a:t> de </a:t>
                      </a:r>
                      <a:r>
                        <a:rPr lang="en-US" dirty="0" err="1"/>
                        <a:t>contaminación</a:t>
                      </a:r>
                      <a:r>
                        <a:rPr lang="en-US" dirty="0"/>
                        <a:t> </a:t>
                      </a:r>
                      <a:r>
                        <a:rPr lang="en-US" dirty="0" err="1"/>
                        <a:t>difusa</a:t>
                      </a:r>
                      <a:endParaRPr lang="en-US" dirty="0"/>
                    </a:p>
                  </a:txBody>
                  <a:tcPr/>
                </a:tc>
                <a:extLst>
                  <a:ext uri="{0D108BD9-81ED-4DB2-BD59-A6C34878D82A}">
                    <a16:rowId xmlns:a16="http://schemas.microsoft.com/office/drawing/2014/main" val="346736503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644628114"/>
                  </a:ext>
                </a:extLst>
              </a:tr>
            </a:tbl>
          </a:graphicData>
        </a:graphic>
      </p:graphicFrame>
    </p:spTree>
    <p:extLst>
      <p:ext uri="{BB962C8B-B14F-4D97-AF65-F5344CB8AC3E}">
        <p14:creationId xmlns:p14="http://schemas.microsoft.com/office/powerpoint/2010/main" val="193062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Video</a:t>
            </a:r>
          </a:p>
        </p:txBody>
      </p:sp>
      <p:sp>
        <p:nvSpPr>
          <p:cNvPr id="5" name="Content Placeholder 4">
            <a:extLst>
              <a:ext uri="{FF2B5EF4-FFF2-40B4-BE49-F238E27FC236}">
                <a16:creationId xmlns:a16="http://schemas.microsoft.com/office/drawing/2014/main" id="{1984AD61-8820-D944-A959-BF460A400050}"/>
              </a:ext>
            </a:extLst>
          </p:cNvPr>
          <p:cNvSpPr>
            <a:spLocks noGrp="1"/>
          </p:cNvSpPr>
          <p:nvPr>
            <p:ph idx="1"/>
          </p:nvPr>
        </p:nvSpPr>
        <p:spPr/>
        <p:txBody>
          <a:bodyPr/>
          <a:lstStyle/>
          <a:p>
            <a:r>
              <a:rPr lang="es-AR" dirty="0">
                <a:latin typeface="Calibri" panose="020F0502020204030204" pitchFamily="34" charset="0"/>
                <a:ea typeface="Calibri" panose="020F0502020204030204" pitchFamily="34" charset="0"/>
                <a:cs typeface="Times New Roman" panose="02020603050405020304" pitchFamily="18" charset="0"/>
              </a:rPr>
              <a:t>T</a:t>
            </a:r>
            <a:r>
              <a:rPr lang="es-AR" dirty="0">
                <a:effectLst/>
                <a:latin typeface="Calibri" panose="020F0502020204030204" pitchFamily="34" charset="0"/>
                <a:ea typeface="Calibri" panose="020F0502020204030204" pitchFamily="34" charset="0"/>
                <a:cs typeface="Times New Roman" panose="02020603050405020304" pitchFamily="18" charset="0"/>
              </a:rPr>
              <a:t>rabajemos juntos en clase para encontrar definiciones de</a:t>
            </a:r>
            <a:r>
              <a:rPr lang="es-AR"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r>
              <a:rPr lang="es-AR" sz="1800"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s-AR" dirty="0">
                <a:effectLst/>
                <a:latin typeface="Calibri" panose="020F0502020204030204" pitchFamily="34" charset="0"/>
                <a:ea typeface="Calibri" panose="020F0502020204030204" pitchFamily="34" charset="0"/>
                <a:cs typeface="Times New Roman" panose="02020603050405020304" pitchFamily="18" charset="0"/>
              </a:rPr>
              <a:t>contaminación puntual</a:t>
            </a:r>
          </a:p>
          <a:p>
            <a:pPr lvl="1"/>
            <a:r>
              <a:rPr lang="es-AR" dirty="0">
                <a:effectLst/>
                <a:latin typeface="Calibri" panose="020F0502020204030204" pitchFamily="34" charset="0"/>
                <a:ea typeface="Calibri" panose="020F0502020204030204" pitchFamily="34" charset="0"/>
                <a:cs typeface="Times New Roman" panose="02020603050405020304" pitchFamily="18" charset="0"/>
              </a:rPr>
              <a:t>contaminación difusa</a:t>
            </a:r>
          </a:p>
          <a:p>
            <a:pPr lvl="1"/>
            <a:r>
              <a:rPr lang="es-AR" dirty="0">
                <a:effectLst/>
                <a:latin typeface="Calibri" panose="020F0502020204030204" pitchFamily="34" charset="0"/>
                <a:ea typeface="Calibri" panose="020F0502020204030204" pitchFamily="34" charset="0"/>
                <a:cs typeface="Times New Roman" panose="02020603050405020304" pitchFamily="18" charset="0"/>
              </a:rPr>
              <a:t>nutrientes</a:t>
            </a:r>
            <a:r>
              <a:rPr lang="es-AR" dirty="0">
                <a:effectLst/>
              </a:rPr>
              <a:t> </a:t>
            </a:r>
            <a:endParaRPr lang="en-US" dirty="0"/>
          </a:p>
        </p:txBody>
      </p:sp>
    </p:spTree>
    <p:extLst>
      <p:ext uri="{BB962C8B-B14F-4D97-AF65-F5344CB8AC3E}">
        <p14:creationId xmlns:p14="http://schemas.microsoft.com/office/powerpoint/2010/main" val="116612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sz="4400" b="1" dirty="0"/>
              <a:t>El </a:t>
            </a:r>
            <a:r>
              <a:rPr lang="en-US" sz="4400" b="1" dirty="0" err="1"/>
              <a:t>efecto</a:t>
            </a:r>
            <a:r>
              <a:rPr lang="en-US" sz="4400" b="1" dirty="0"/>
              <a:t> Pucker </a:t>
            </a:r>
            <a:endParaRPr lang="en-US" b="1" dirty="0"/>
          </a:p>
        </p:txBody>
      </p:sp>
    </p:spTree>
    <p:extLst>
      <p:ext uri="{BB962C8B-B14F-4D97-AF65-F5344CB8AC3E}">
        <p14:creationId xmlns:p14="http://schemas.microsoft.com/office/powerpoint/2010/main" val="4279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sz="4400" b="1" dirty="0"/>
              <a:t>El </a:t>
            </a:r>
            <a:r>
              <a:rPr lang="en-US" sz="4400" b="1" dirty="0" err="1"/>
              <a:t>efecto</a:t>
            </a:r>
            <a:r>
              <a:rPr lang="en-US" sz="4400" b="1" dirty="0"/>
              <a:t> Pucker </a:t>
            </a:r>
            <a:endParaRPr lang="en-US" b="1" dirty="0"/>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normAutofit/>
          </a:bodyPr>
          <a:lstStyle/>
          <a:p>
            <a:pPr marL="342900" lvl="0" indent="-342900">
              <a:buFont typeface="Arial" panose="020B0604020202020204" pitchFamily="34" charset="0"/>
              <a:buChar char="•"/>
              <a:tabLst>
                <a:tab pos="457200" algn="l"/>
              </a:tabLst>
            </a:pPr>
            <a:r>
              <a:rPr lang="es-AR" sz="3200" dirty="0">
                <a:effectLst/>
                <a:latin typeface="Calibri" panose="020F0502020204030204" pitchFamily="34" charset="0"/>
                <a:ea typeface="Calibri" panose="020F0502020204030204" pitchFamily="34" charset="0"/>
                <a:cs typeface="Times New Roman" panose="02020603050405020304" pitchFamily="18" charset="0"/>
              </a:rPr>
              <a:t>1. Cada grupo es una empresa de perforación de pozos (equipo) que analiza la calidad de las aguas subterráneas. </a:t>
            </a:r>
          </a:p>
          <a:p>
            <a:pPr marL="342900" lvl="0" indent="-342900">
              <a:buFont typeface="Arial" panose="020B0604020202020204" pitchFamily="34" charset="0"/>
              <a:buChar char="•"/>
              <a:tabLst>
                <a:tab pos="457200" algn="l"/>
              </a:tabLst>
            </a:pPr>
            <a:r>
              <a:rPr lang="es-AR" sz="3200" dirty="0">
                <a:effectLst/>
                <a:latin typeface="Calibri" panose="020F0502020204030204" pitchFamily="34" charset="0"/>
                <a:ea typeface="Calibri" panose="020F0502020204030204" pitchFamily="34" charset="0"/>
                <a:cs typeface="Times New Roman" panose="02020603050405020304" pitchFamily="18" charset="0"/>
              </a:rPr>
              <a:t>2. Rellene cada recipiente con 6 cm de arena. </a:t>
            </a:r>
          </a:p>
          <a:p>
            <a:pPr marL="342900" lvl="0" indent="-342900">
              <a:buFont typeface="Arial" panose="020B0604020202020204" pitchFamily="34" charset="0"/>
              <a:buChar char="•"/>
              <a:tabLst>
                <a:tab pos="457200" algn="l"/>
              </a:tabLst>
            </a:pPr>
            <a:r>
              <a:rPr lang="es-AR" sz="3200" dirty="0">
                <a:effectLst/>
                <a:latin typeface="Calibri" panose="020F0502020204030204" pitchFamily="34" charset="0"/>
                <a:ea typeface="Calibri" panose="020F0502020204030204" pitchFamily="34" charset="0"/>
                <a:cs typeface="Times New Roman" panose="02020603050405020304" pitchFamily="18" charset="0"/>
              </a:rPr>
              <a:t>3. Marque con una "X" un extremo largo de la bandeja. </a:t>
            </a:r>
            <a:endParaRPr lang="en-US" sz="3200" dirty="0"/>
          </a:p>
          <a:p>
            <a:pPr marL="0" indent="0">
              <a:buNone/>
            </a:pPr>
            <a:r>
              <a:rPr lang="en-US" dirty="0"/>
              <a:t> </a:t>
            </a:r>
          </a:p>
        </p:txBody>
      </p:sp>
    </p:spTree>
    <p:extLst>
      <p:ext uri="{BB962C8B-B14F-4D97-AF65-F5344CB8AC3E}">
        <p14:creationId xmlns:p14="http://schemas.microsoft.com/office/powerpoint/2010/main" val="714321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sz="4400" b="1" dirty="0"/>
              <a:t>El </a:t>
            </a:r>
            <a:r>
              <a:rPr lang="en-US" sz="4400" b="1" dirty="0" err="1"/>
              <a:t>efecto</a:t>
            </a:r>
            <a:r>
              <a:rPr lang="en-US" sz="4400" b="1" dirty="0"/>
              <a:t> Pucker </a:t>
            </a:r>
            <a:endParaRPr lang="en-US" b="1" dirty="0"/>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normAutofit/>
          </a:bodyPr>
          <a:lstStyle/>
          <a:p>
            <a:pPr marL="342900" lvl="0" indent="-342900">
              <a:buFont typeface="Arial" panose="020B0604020202020204" pitchFamily="34" charset="0"/>
              <a:buChar char="•"/>
              <a:tabLst>
                <a:tab pos="457200" algn="l"/>
              </a:tabLst>
            </a:pPr>
            <a:r>
              <a:rPr lang="es-AR" sz="3200" dirty="0">
                <a:effectLst/>
                <a:latin typeface="Calibri" panose="020F0502020204030204" pitchFamily="34" charset="0"/>
                <a:ea typeface="Calibri" panose="020F0502020204030204" pitchFamily="34" charset="0"/>
                <a:cs typeface="Times New Roman" panose="02020603050405020304" pitchFamily="18" charset="0"/>
              </a:rPr>
              <a:t>4. Entierre un pequeño montón de mezcla para bebidas en polvo con sabor a limonada en algún lugar del contenedor (consulte Cómo esconder y buscar su contaminante). </a:t>
            </a:r>
          </a:p>
          <a:p>
            <a:pPr marL="342900" lvl="0" indent="-342900">
              <a:buFont typeface="Arial" panose="020B0604020202020204" pitchFamily="34" charset="0"/>
              <a:buChar char="•"/>
              <a:tabLst>
                <a:tab pos="457200" algn="l"/>
              </a:tabLst>
            </a:pPr>
            <a:r>
              <a:rPr lang="es-AR" sz="3200" dirty="0">
                <a:effectLst/>
                <a:latin typeface="Calibri" panose="020F0502020204030204" pitchFamily="34" charset="0"/>
                <a:ea typeface="Calibri" panose="020F0502020204030204" pitchFamily="34" charset="0"/>
                <a:cs typeface="Times New Roman" panose="02020603050405020304" pitchFamily="18" charset="0"/>
              </a:rPr>
              <a:t>5. Dibuja un mapa que muestre dónde has escondido el contaminante en </a:t>
            </a:r>
            <a:r>
              <a:rPr lang="es-AR" sz="3200" u="sng" dirty="0">
                <a:effectLst/>
                <a:latin typeface="Calibri" panose="020F0502020204030204" pitchFamily="34" charset="0"/>
                <a:ea typeface="Calibri" panose="020F0502020204030204" pitchFamily="34" charset="0"/>
                <a:cs typeface="Times New Roman" panose="02020603050405020304" pitchFamily="18" charset="0"/>
              </a:rPr>
              <a:t>papel cuadriculado</a:t>
            </a:r>
            <a:r>
              <a:rPr lang="es-AR"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b="1" dirty="0">
                <a:effectLst/>
                <a:latin typeface="Calibri" panose="020F0502020204030204" pitchFamily="34" charset="0"/>
                <a:ea typeface="Calibri" panose="020F0502020204030204" pitchFamily="34" charset="0"/>
                <a:cs typeface="Times New Roman" panose="02020603050405020304" pitchFamily="18" charset="0"/>
              </a:rPr>
              <a:t>¡SÉ ASTUTO Y GUARDA EL SECRETO! </a:t>
            </a:r>
            <a:endParaRPr lang="es-AR" sz="3200" dirty="0">
              <a:effectLst/>
              <a:latin typeface="Calibri" panose="020F0502020204030204" pitchFamily="34" charset="0"/>
              <a:ea typeface="Calibri" panose="020F0502020204030204" pitchFamily="34" charset="0"/>
              <a:cs typeface="Times New Roman" panose="02020603050405020304" pitchFamily="18" charset="0"/>
            </a:endParaRPr>
          </a:p>
          <a:p>
            <a:r>
              <a:rPr lang="es-AR" sz="3200" dirty="0">
                <a:effectLst/>
                <a:latin typeface="Calibri" panose="020F0502020204030204" pitchFamily="34" charset="0"/>
                <a:ea typeface="Calibri" panose="020F0502020204030204" pitchFamily="34" charset="0"/>
                <a:cs typeface="Times New Roman" panose="02020603050405020304" pitchFamily="18" charset="0"/>
              </a:rPr>
              <a:t> 6. Intercambia las cacerolas con el otro equipo</a:t>
            </a:r>
            <a:endParaRPr lang="en-US" sz="3200" dirty="0"/>
          </a:p>
        </p:txBody>
      </p:sp>
    </p:spTree>
    <p:extLst>
      <p:ext uri="{BB962C8B-B14F-4D97-AF65-F5344CB8AC3E}">
        <p14:creationId xmlns:p14="http://schemas.microsoft.com/office/powerpoint/2010/main" val="425235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E2C-E84D-1448-8726-EE9B9907D91A}"/>
              </a:ext>
            </a:extLst>
          </p:cNvPr>
          <p:cNvSpPr>
            <a:spLocks noGrp="1"/>
          </p:cNvSpPr>
          <p:nvPr>
            <p:ph type="title"/>
          </p:nvPr>
        </p:nvSpPr>
        <p:spPr>
          <a:xfrm>
            <a:off x="753533" y="0"/>
            <a:ext cx="10515600" cy="1325563"/>
          </a:xfrm>
        </p:spPr>
        <p:txBody>
          <a:bodyPr/>
          <a:lstStyle/>
          <a:p>
            <a:r>
              <a:rPr lang="en-US" b="1" dirty="0"/>
              <a:t>Agenda</a:t>
            </a:r>
          </a:p>
        </p:txBody>
      </p:sp>
      <p:graphicFrame>
        <p:nvGraphicFramePr>
          <p:cNvPr id="4" name="Content Placeholder 3">
            <a:extLst>
              <a:ext uri="{FF2B5EF4-FFF2-40B4-BE49-F238E27FC236}">
                <a16:creationId xmlns:a16="http://schemas.microsoft.com/office/drawing/2014/main" id="{9149E5B5-9B6C-324C-9D31-1E8FB39FC989}"/>
              </a:ext>
            </a:extLst>
          </p:cNvPr>
          <p:cNvGraphicFramePr>
            <a:graphicFrameLocks noGrp="1"/>
          </p:cNvGraphicFramePr>
          <p:nvPr>
            <p:ph idx="1"/>
            <p:extLst>
              <p:ext uri="{D42A27DB-BD31-4B8C-83A1-F6EECF244321}">
                <p14:modId xmlns:p14="http://schemas.microsoft.com/office/powerpoint/2010/main" val="343285155"/>
              </p:ext>
            </p:extLst>
          </p:nvPr>
        </p:nvGraphicFramePr>
        <p:xfrm>
          <a:off x="753533" y="937569"/>
          <a:ext cx="10515600" cy="5273040"/>
        </p:xfrm>
        <a:graphic>
          <a:graphicData uri="http://schemas.openxmlformats.org/drawingml/2006/table">
            <a:tbl>
              <a:tblPr firstRow="1" bandRow="1">
                <a:tableStyleId>{2D5ABB26-0587-4C30-8999-92F81FD0307C}</a:tableStyleId>
              </a:tblPr>
              <a:tblGrid>
                <a:gridCol w="1588752">
                  <a:extLst>
                    <a:ext uri="{9D8B030D-6E8A-4147-A177-3AD203B41FA5}">
                      <a16:colId xmlns:a16="http://schemas.microsoft.com/office/drawing/2014/main" val="1524927852"/>
                    </a:ext>
                  </a:extLst>
                </a:gridCol>
                <a:gridCol w="2310995">
                  <a:extLst>
                    <a:ext uri="{9D8B030D-6E8A-4147-A177-3AD203B41FA5}">
                      <a16:colId xmlns:a16="http://schemas.microsoft.com/office/drawing/2014/main" val="1432199566"/>
                    </a:ext>
                  </a:extLst>
                </a:gridCol>
                <a:gridCol w="6615853">
                  <a:extLst>
                    <a:ext uri="{9D8B030D-6E8A-4147-A177-3AD203B41FA5}">
                      <a16:colId xmlns:a16="http://schemas.microsoft.com/office/drawing/2014/main" val="2868729337"/>
                    </a:ext>
                  </a:extLst>
                </a:gridCol>
              </a:tblGrid>
              <a:tr h="370840">
                <a:tc>
                  <a:txBody>
                    <a:bodyPr/>
                    <a:lstStyle/>
                    <a:p>
                      <a:r>
                        <a:rPr lang="en-US" sz="3000" b="1" u="sng" dirty="0"/>
                        <a:t>Hora</a:t>
                      </a:r>
                    </a:p>
                  </a:txBody>
                  <a:tcPr/>
                </a:tc>
                <a:tc>
                  <a:txBody>
                    <a:bodyPr/>
                    <a:lstStyle/>
                    <a:p>
                      <a:r>
                        <a:rPr lang="en-US" sz="3000" b="1" u="sng" dirty="0" err="1"/>
                        <a:t>Duración</a:t>
                      </a:r>
                      <a:endParaRPr lang="en-US" sz="3000" b="1" u="sng" dirty="0"/>
                    </a:p>
                  </a:txBody>
                  <a:tcPr/>
                </a:tc>
                <a:tc>
                  <a:txBody>
                    <a:bodyPr/>
                    <a:lstStyle/>
                    <a:p>
                      <a:r>
                        <a:rPr lang="en-US" sz="3000" b="1" u="sng" dirty="0" err="1"/>
                        <a:t>Actividad</a:t>
                      </a:r>
                      <a:endParaRPr lang="en-US" sz="3000" b="1" u="sng" dirty="0"/>
                    </a:p>
                  </a:txBody>
                  <a:tcPr/>
                </a:tc>
                <a:extLst>
                  <a:ext uri="{0D108BD9-81ED-4DB2-BD59-A6C34878D82A}">
                    <a16:rowId xmlns:a16="http://schemas.microsoft.com/office/drawing/2014/main" val="2398274764"/>
                  </a:ext>
                </a:extLst>
              </a:tr>
              <a:tr h="370840">
                <a:tc>
                  <a:txBody>
                    <a:bodyPr/>
                    <a:lstStyle/>
                    <a:p>
                      <a:r>
                        <a:rPr lang="en-US" sz="3000" b="1" dirty="0"/>
                        <a:t>9:00</a:t>
                      </a:r>
                    </a:p>
                  </a:txBody>
                  <a:tcPr/>
                </a:tc>
                <a:tc>
                  <a:txBody>
                    <a:bodyPr/>
                    <a:lstStyle/>
                    <a:p>
                      <a:r>
                        <a:rPr lang="en-US" sz="3000" b="1" i="0" dirty="0"/>
                        <a:t>25 min</a:t>
                      </a:r>
                    </a:p>
                  </a:txBody>
                  <a:tcPr/>
                </a:tc>
                <a:tc>
                  <a:txBody>
                    <a:bodyPr/>
                    <a:lstStyle/>
                    <a:p>
                      <a:r>
                        <a:rPr lang="en-US" sz="3000" b="1" i="0" dirty="0" err="1"/>
                        <a:t>Actividad</a:t>
                      </a:r>
                      <a:r>
                        <a:rPr lang="en-US" sz="3000" b="1" i="0" dirty="0"/>
                        <a:t> de </a:t>
                      </a:r>
                      <a:r>
                        <a:rPr lang="en-US" sz="3000" b="1" i="0" dirty="0" err="1"/>
                        <a:t>inicio</a:t>
                      </a:r>
                      <a:endParaRPr lang="en-US" sz="3000" b="1" i="0" dirty="0"/>
                    </a:p>
                  </a:txBody>
                  <a:tcPr/>
                </a:tc>
                <a:extLst>
                  <a:ext uri="{0D108BD9-81ED-4DB2-BD59-A6C34878D82A}">
                    <a16:rowId xmlns:a16="http://schemas.microsoft.com/office/drawing/2014/main" val="1534362251"/>
                  </a:ext>
                </a:extLst>
              </a:tr>
              <a:tr h="370840">
                <a:tc>
                  <a:txBody>
                    <a:bodyPr/>
                    <a:lstStyle/>
                    <a:p>
                      <a:r>
                        <a:rPr lang="en-US" sz="3000" b="1" dirty="0"/>
                        <a:t>9:25</a:t>
                      </a:r>
                    </a:p>
                  </a:txBody>
                  <a:tcPr/>
                </a:tc>
                <a:tc>
                  <a:txBody>
                    <a:bodyPr/>
                    <a:lstStyle/>
                    <a:p>
                      <a:r>
                        <a:rPr lang="en-US" sz="3000" b="1" dirty="0"/>
                        <a:t>50 min</a:t>
                      </a:r>
                    </a:p>
                  </a:txBody>
                  <a:tcPr/>
                </a:tc>
                <a:tc>
                  <a:txBody>
                    <a:bodyPr/>
                    <a:lstStyle/>
                    <a:p>
                      <a:r>
                        <a:rPr lang="es-AR" sz="2800" b="1" u="none" kern="1200" dirty="0">
                          <a:solidFill>
                            <a:schemeClr val="tx1"/>
                          </a:solidFill>
                          <a:effectLst/>
                          <a:latin typeface="+mn-lt"/>
                          <a:ea typeface="+mn-ea"/>
                          <a:cs typeface="+mn-cs"/>
                        </a:rPr>
                        <a:t>Investigación de las tablas de los arroyos (contaminación de fuentes difusas) </a:t>
                      </a:r>
                      <a:endParaRPr lang="en-US" sz="2800" b="1" u="none" dirty="0"/>
                    </a:p>
                  </a:txBody>
                  <a:tcPr/>
                </a:tc>
                <a:extLst>
                  <a:ext uri="{0D108BD9-81ED-4DB2-BD59-A6C34878D82A}">
                    <a16:rowId xmlns:a16="http://schemas.microsoft.com/office/drawing/2014/main" val="2014844016"/>
                  </a:ext>
                </a:extLst>
              </a:tr>
              <a:tr h="370840">
                <a:tc>
                  <a:txBody>
                    <a:bodyPr/>
                    <a:lstStyle/>
                    <a:p>
                      <a:r>
                        <a:rPr lang="en-US" sz="3000" i="1" dirty="0"/>
                        <a:t>10:15</a:t>
                      </a:r>
                    </a:p>
                  </a:txBody>
                  <a:tcPr/>
                </a:tc>
                <a:tc>
                  <a:txBody>
                    <a:bodyPr/>
                    <a:lstStyle/>
                    <a:p>
                      <a:r>
                        <a:rPr lang="en-US" sz="3000" i="1" dirty="0"/>
                        <a:t>15 min</a:t>
                      </a:r>
                    </a:p>
                  </a:txBody>
                  <a:tcPr/>
                </a:tc>
                <a:tc>
                  <a:txBody>
                    <a:bodyPr/>
                    <a:lstStyle/>
                    <a:p>
                      <a:r>
                        <a:rPr lang="en-US" sz="3000" b="0" i="1" dirty="0"/>
                        <a:t>BREAK</a:t>
                      </a:r>
                    </a:p>
                  </a:txBody>
                  <a:tcPr/>
                </a:tc>
                <a:extLst>
                  <a:ext uri="{0D108BD9-81ED-4DB2-BD59-A6C34878D82A}">
                    <a16:rowId xmlns:a16="http://schemas.microsoft.com/office/drawing/2014/main" val="47794774"/>
                  </a:ext>
                </a:extLst>
              </a:tr>
              <a:tr h="370840">
                <a:tc>
                  <a:txBody>
                    <a:bodyPr/>
                    <a:lstStyle/>
                    <a:p>
                      <a:r>
                        <a:rPr lang="en-US" sz="3000" b="1" dirty="0"/>
                        <a:t>10:30</a:t>
                      </a:r>
                    </a:p>
                  </a:txBody>
                  <a:tcPr/>
                </a:tc>
                <a:tc>
                  <a:txBody>
                    <a:bodyPr/>
                    <a:lstStyle/>
                    <a:p>
                      <a:r>
                        <a:rPr lang="en-US" sz="3000" b="1" dirty="0"/>
                        <a:t>20 min</a:t>
                      </a:r>
                    </a:p>
                  </a:txBody>
                  <a:tcPr/>
                </a:tc>
                <a:tc>
                  <a:txBody>
                    <a:bodyPr/>
                    <a:lstStyle/>
                    <a:p>
                      <a:r>
                        <a:rPr lang="en-US" sz="3000" b="1" dirty="0"/>
                        <a:t>Videos</a:t>
                      </a:r>
                    </a:p>
                  </a:txBody>
                  <a:tcPr/>
                </a:tc>
                <a:extLst>
                  <a:ext uri="{0D108BD9-81ED-4DB2-BD59-A6C34878D82A}">
                    <a16:rowId xmlns:a16="http://schemas.microsoft.com/office/drawing/2014/main" val="466795420"/>
                  </a:ext>
                </a:extLst>
              </a:tr>
              <a:tr h="370840">
                <a:tc>
                  <a:txBody>
                    <a:bodyPr/>
                    <a:lstStyle/>
                    <a:p>
                      <a:r>
                        <a:rPr lang="en-US" sz="3000" b="1" dirty="0"/>
                        <a:t>10:50</a:t>
                      </a:r>
                    </a:p>
                  </a:txBody>
                  <a:tcPr/>
                </a:tc>
                <a:tc>
                  <a:txBody>
                    <a:bodyPr/>
                    <a:lstStyle/>
                    <a:p>
                      <a:r>
                        <a:rPr lang="en-US" sz="3000" b="1" dirty="0"/>
                        <a:t>1 hora</a:t>
                      </a:r>
                    </a:p>
                  </a:txBody>
                  <a:tcPr/>
                </a:tc>
                <a:tc>
                  <a:txBody>
                    <a:bodyPr/>
                    <a:lstStyle/>
                    <a:p>
                      <a:r>
                        <a:rPr lang="en-US" sz="3000" b="1" dirty="0"/>
                        <a:t>El </a:t>
                      </a:r>
                      <a:r>
                        <a:rPr lang="en-US" sz="3000" b="1" dirty="0" err="1"/>
                        <a:t>efecto</a:t>
                      </a:r>
                      <a:r>
                        <a:rPr lang="en-US" sz="3000" b="1" dirty="0"/>
                        <a:t> Pucker (</a:t>
                      </a:r>
                      <a:r>
                        <a:rPr lang="en-US" sz="3000" b="1" dirty="0" err="1"/>
                        <a:t>contaminación</a:t>
                      </a:r>
                      <a:r>
                        <a:rPr lang="en-US" sz="3000" b="1" dirty="0"/>
                        <a:t> </a:t>
                      </a:r>
                      <a:r>
                        <a:rPr lang="en-US" sz="3000" b="1" dirty="0" err="1"/>
                        <a:t>puntual</a:t>
                      </a:r>
                      <a:r>
                        <a:rPr lang="en-US" sz="3000" b="1" dirty="0"/>
                        <a:t>)</a:t>
                      </a:r>
                    </a:p>
                  </a:txBody>
                  <a:tcPr/>
                </a:tc>
                <a:extLst>
                  <a:ext uri="{0D108BD9-81ED-4DB2-BD59-A6C34878D82A}">
                    <a16:rowId xmlns:a16="http://schemas.microsoft.com/office/drawing/2014/main" val="3734918781"/>
                  </a:ext>
                </a:extLst>
              </a:tr>
              <a:tr h="370840">
                <a:tc>
                  <a:txBody>
                    <a:bodyPr/>
                    <a:lstStyle/>
                    <a:p>
                      <a:r>
                        <a:rPr lang="en-US" sz="3000" b="0" i="1" dirty="0"/>
                        <a:t>11:50</a:t>
                      </a:r>
                    </a:p>
                  </a:txBody>
                  <a:tcPr/>
                </a:tc>
                <a:tc>
                  <a:txBody>
                    <a:bodyPr/>
                    <a:lstStyle/>
                    <a:p>
                      <a:r>
                        <a:rPr lang="en-US" sz="3000" b="0" i="1" dirty="0"/>
                        <a:t>15 min</a:t>
                      </a:r>
                    </a:p>
                  </a:txBody>
                  <a:tcPr/>
                </a:tc>
                <a:tc>
                  <a:txBody>
                    <a:bodyPr/>
                    <a:lstStyle/>
                    <a:p>
                      <a:r>
                        <a:rPr lang="en-US" sz="3000" b="0" i="1" dirty="0"/>
                        <a:t>BREAK</a:t>
                      </a:r>
                    </a:p>
                  </a:txBody>
                  <a:tcPr/>
                </a:tc>
                <a:extLst>
                  <a:ext uri="{0D108BD9-81ED-4DB2-BD59-A6C34878D82A}">
                    <a16:rowId xmlns:a16="http://schemas.microsoft.com/office/drawing/2014/main" val="333247674"/>
                  </a:ext>
                </a:extLst>
              </a:tr>
              <a:tr h="370840">
                <a:tc>
                  <a:txBody>
                    <a:bodyPr/>
                    <a:lstStyle/>
                    <a:p>
                      <a:r>
                        <a:rPr lang="en-US" sz="3000" b="1" dirty="0"/>
                        <a:t>12:05</a:t>
                      </a:r>
                    </a:p>
                  </a:txBody>
                  <a:tcPr/>
                </a:tc>
                <a:tc>
                  <a:txBody>
                    <a:bodyPr/>
                    <a:lstStyle/>
                    <a:p>
                      <a:r>
                        <a:rPr lang="en-US" sz="3000" b="1" dirty="0"/>
                        <a:t>25 min</a:t>
                      </a:r>
                    </a:p>
                  </a:txBody>
                  <a:tcPr/>
                </a:tc>
                <a:tc>
                  <a:txBody>
                    <a:bodyPr/>
                    <a:lstStyle/>
                    <a:p>
                      <a:r>
                        <a:rPr lang="es-AR" sz="3200" b="1" u="none" kern="1200" dirty="0">
                          <a:solidFill>
                            <a:schemeClr val="tx1"/>
                          </a:solidFill>
                          <a:effectLst/>
                          <a:latin typeface="+mn-lt"/>
                          <a:ea typeface="+mn-ea"/>
                          <a:cs typeface="+mn-cs"/>
                        </a:rPr>
                        <a:t>Actividad de clasificación de tarjetas</a:t>
                      </a:r>
                      <a:r>
                        <a:rPr lang="es-AR" sz="3200" b="1" u="none" dirty="0">
                          <a:effectLst/>
                        </a:rPr>
                        <a:t> </a:t>
                      </a:r>
                      <a:endParaRPr lang="en-US" sz="3200" b="1" u="none" dirty="0"/>
                    </a:p>
                  </a:txBody>
                  <a:tcPr/>
                </a:tc>
                <a:extLst>
                  <a:ext uri="{0D108BD9-81ED-4DB2-BD59-A6C34878D82A}">
                    <a16:rowId xmlns:a16="http://schemas.microsoft.com/office/drawing/2014/main" val="1545067471"/>
                  </a:ext>
                </a:extLst>
              </a:tr>
            </a:tbl>
          </a:graphicData>
        </a:graphic>
      </p:graphicFrame>
    </p:spTree>
    <p:extLst>
      <p:ext uri="{BB962C8B-B14F-4D97-AF65-F5344CB8AC3E}">
        <p14:creationId xmlns:p14="http://schemas.microsoft.com/office/powerpoint/2010/main" val="373221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sz="4400" b="1" dirty="0"/>
              <a:t>El </a:t>
            </a:r>
            <a:r>
              <a:rPr lang="en-US" sz="4400" b="1" dirty="0" err="1"/>
              <a:t>efecto</a:t>
            </a:r>
            <a:r>
              <a:rPr lang="en-US" sz="4400" b="1" dirty="0"/>
              <a:t> Pucker </a:t>
            </a:r>
            <a:endParaRPr lang="en-US" b="1" dirty="0"/>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lstStyle/>
          <a:p>
            <a:r>
              <a:rPr lang="en-US" dirty="0"/>
              <a:t>7. </a:t>
            </a:r>
            <a:r>
              <a:rPr lang="en-US" dirty="0" err="1"/>
              <a:t>Leeremos</a:t>
            </a:r>
            <a:r>
              <a:rPr lang="en-US" dirty="0"/>
              <a:t> </a:t>
            </a:r>
            <a:r>
              <a:rPr lang="en-US" dirty="0" err="1"/>
              <a:t>juntos</a:t>
            </a:r>
            <a:r>
              <a:rPr lang="en-US" dirty="0"/>
              <a:t> las </a:t>
            </a:r>
            <a:r>
              <a:rPr lang="en-US" dirty="0" err="1"/>
              <a:t>intrucciones</a:t>
            </a:r>
            <a:r>
              <a:rPr lang="en-US" dirty="0"/>
              <a:t>! </a:t>
            </a:r>
          </a:p>
          <a:p>
            <a:pPr marL="0" indent="0">
              <a:buNone/>
            </a:pPr>
            <a:r>
              <a:rPr lang="en-US" dirty="0"/>
              <a:t> </a:t>
            </a:r>
          </a:p>
        </p:txBody>
      </p:sp>
    </p:spTree>
    <p:extLst>
      <p:ext uri="{BB962C8B-B14F-4D97-AF65-F5344CB8AC3E}">
        <p14:creationId xmlns:p14="http://schemas.microsoft.com/office/powerpoint/2010/main" val="1886148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sz="4400" b="1" dirty="0"/>
              <a:t>El </a:t>
            </a:r>
            <a:r>
              <a:rPr lang="en-US" sz="4400" b="1" dirty="0" err="1"/>
              <a:t>efecto</a:t>
            </a:r>
            <a:r>
              <a:rPr lang="en-US" sz="4400" b="1" dirty="0"/>
              <a:t> Pucker </a:t>
            </a:r>
            <a:endParaRPr lang="en-US" b="1" dirty="0"/>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normAutofit/>
          </a:bodyPr>
          <a:lstStyle/>
          <a:p>
            <a:pPr lvl="1"/>
            <a:r>
              <a:rPr lang="es-AR" sz="3200" dirty="0">
                <a:effectLst/>
                <a:latin typeface="Calibri" panose="020F0502020204030204" pitchFamily="34" charset="0"/>
                <a:ea typeface="Calibri" panose="020F0502020204030204" pitchFamily="34" charset="0"/>
                <a:cs typeface="Times New Roman" panose="02020603050405020304" pitchFamily="18" charset="0"/>
              </a:rPr>
              <a:t>¿Cómo utilizó los resultados de su prueba de pH para localizar el contaminante?</a:t>
            </a:r>
          </a:p>
        </p:txBody>
      </p:sp>
    </p:spTree>
    <p:extLst>
      <p:ext uri="{BB962C8B-B14F-4D97-AF65-F5344CB8AC3E}">
        <p14:creationId xmlns:p14="http://schemas.microsoft.com/office/powerpoint/2010/main" val="1890415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sz="4400" b="1" dirty="0"/>
              <a:t>El </a:t>
            </a:r>
            <a:r>
              <a:rPr lang="en-US" sz="4400" b="1" dirty="0" err="1"/>
              <a:t>efecto</a:t>
            </a:r>
            <a:r>
              <a:rPr lang="en-US" sz="4400" b="1" dirty="0"/>
              <a:t> Pucker </a:t>
            </a:r>
            <a:r>
              <a:rPr lang="en-US" b="1" dirty="0"/>
              <a:t>: Debate</a:t>
            </a:r>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normAutofit/>
          </a:bodyPr>
          <a:lstStyle/>
          <a:p>
            <a:pPr lvl="1"/>
            <a:r>
              <a:rPr lang="es-AR" sz="3200" dirty="0">
                <a:effectLst/>
                <a:latin typeface="Calibri" panose="020F0502020204030204" pitchFamily="34" charset="0"/>
                <a:ea typeface="Calibri" panose="020F0502020204030204" pitchFamily="34" charset="0"/>
                <a:cs typeface="Times New Roman" panose="02020603050405020304" pitchFamily="18" charset="0"/>
              </a:rPr>
              <a:t>¿Cómo utilizó los resultados de su prueba de pH para localizar el contaminante?</a:t>
            </a:r>
          </a:p>
          <a:p>
            <a:pPr lvl="1"/>
            <a:r>
              <a:rPr lang="es-AR" sz="3200" dirty="0">
                <a:effectLst/>
                <a:latin typeface="Calibri" panose="020F0502020204030204" pitchFamily="34" charset="0"/>
                <a:ea typeface="Calibri" panose="020F0502020204030204" pitchFamily="34" charset="0"/>
                <a:cs typeface="Times New Roman" panose="02020603050405020304" pitchFamily="18" charset="0"/>
              </a:rPr>
              <a:t>¿Disponía de suficientes papeles de prueba de pH para localizar la fuente de contaminantes? </a:t>
            </a:r>
          </a:p>
          <a:p>
            <a:pPr lvl="2"/>
            <a:r>
              <a:rPr lang="es-AR" sz="2800" dirty="0">
                <a:effectLst/>
                <a:latin typeface="Calibri" panose="020F0502020204030204" pitchFamily="34" charset="0"/>
                <a:ea typeface="Calibri" panose="020F0502020204030204" pitchFamily="34" charset="0"/>
                <a:cs typeface="Times New Roman" panose="02020603050405020304" pitchFamily="18" charset="0"/>
              </a:rPr>
              <a:t>Si le dieran un suministro ilimitado de papeles con pH, ¿habría sido capaz? </a:t>
            </a:r>
          </a:p>
          <a:p>
            <a:pPr lvl="2"/>
            <a:r>
              <a:rPr lang="es-AR" sz="2800" dirty="0">
                <a:effectLst/>
                <a:latin typeface="Calibri" panose="020F0502020204030204" pitchFamily="34" charset="0"/>
                <a:ea typeface="Calibri" panose="020F0502020204030204" pitchFamily="34" charset="0"/>
                <a:cs typeface="Times New Roman" panose="02020603050405020304" pitchFamily="18" charset="0"/>
              </a:rPr>
              <a:t>En una situación real, ¿dispondrían los probadores de tiempo y recursos ilimitados?</a:t>
            </a:r>
          </a:p>
        </p:txBody>
      </p:sp>
    </p:spTree>
    <p:extLst>
      <p:ext uri="{BB962C8B-B14F-4D97-AF65-F5344CB8AC3E}">
        <p14:creationId xmlns:p14="http://schemas.microsoft.com/office/powerpoint/2010/main" val="3558231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sz="4400" b="1" dirty="0"/>
              <a:t>El </a:t>
            </a:r>
            <a:r>
              <a:rPr lang="en-US" sz="4400" b="1" dirty="0" err="1"/>
              <a:t>efecto</a:t>
            </a:r>
            <a:r>
              <a:rPr lang="en-US" sz="4400" b="1" dirty="0"/>
              <a:t> Pucker </a:t>
            </a:r>
            <a:r>
              <a:rPr lang="en-US" b="1" dirty="0"/>
              <a:t>: Debate</a:t>
            </a:r>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normAutofit fontScale="92500" lnSpcReduction="20000"/>
          </a:bodyPr>
          <a:lstStyle/>
          <a:p>
            <a:pPr lvl="1"/>
            <a:r>
              <a:rPr lang="es-AR" sz="3200" dirty="0">
                <a:effectLst/>
                <a:latin typeface="Calibri" panose="020F0502020204030204" pitchFamily="34" charset="0"/>
                <a:ea typeface="Calibri" panose="020F0502020204030204" pitchFamily="34" charset="0"/>
                <a:cs typeface="Times New Roman" panose="02020603050405020304" pitchFamily="18" charset="0"/>
              </a:rPr>
              <a:t>¿Cómo utilizó los resultados de su prueba de pH para localizar el contaminante?</a:t>
            </a:r>
          </a:p>
          <a:p>
            <a:pPr lvl="1"/>
            <a:r>
              <a:rPr lang="es-AR" sz="3200" dirty="0">
                <a:effectLst/>
                <a:latin typeface="Calibri" panose="020F0502020204030204" pitchFamily="34" charset="0"/>
                <a:ea typeface="Calibri" panose="020F0502020204030204" pitchFamily="34" charset="0"/>
                <a:cs typeface="Times New Roman" panose="02020603050405020304" pitchFamily="18" charset="0"/>
              </a:rPr>
              <a:t>¿Disponía de suficientes papeles de prueba de pH para localizar la fuente de contaminantes? </a:t>
            </a:r>
          </a:p>
          <a:p>
            <a:pPr lvl="2"/>
            <a:r>
              <a:rPr lang="es-AR" sz="2800" dirty="0">
                <a:effectLst/>
                <a:latin typeface="Calibri" panose="020F0502020204030204" pitchFamily="34" charset="0"/>
                <a:ea typeface="Calibri" panose="020F0502020204030204" pitchFamily="34" charset="0"/>
                <a:cs typeface="Times New Roman" panose="02020603050405020304" pitchFamily="18" charset="0"/>
              </a:rPr>
              <a:t>Si le dieran un suministro ilimitado de papeles con pH, ¿habría sido capaz? </a:t>
            </a:r>
          </a:p>
          <a:p>
            <a:pPr lvl="2"/>
            <a:r>
              <a:rPr lang="es-AR" sz="2800" dirty="0">
                <a:effectLst/>
                <a:latin typeface="Calibri" panose="020F0502020204030204" pitchFamily="34" charset="0"/>
                <a:ea typeface="Calibri" panose="020F0502020204030204" pitchFamily="34" charset="0"/>
                <a:cs typeface="Times New Roman" panose="02020603050405020304" pitchFamily="18" charset="0"/>
              </a:rPr>
              <a:t>En una situación real, ¿dispondrían los probadores de tiempo y recursos ilimitados?</a:t>
            </a:r>
            <a:endParaRPr lang="es-AR" sz="32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s-AR" sz="3200" dirty="0">
                <a:effectLst/>
                <a:latin typeface="Calibri" panose="020F0502020204030204" pitchFamily="34" charset="0"/>
                <a:ea typeface="Calibri" panose="020F0502020204030204" pitchFamily="34" charset="0"/>
                <a:cs typeface="Times New Roman" panose="02020603050405020304" pitchFamily="18" charset="0"/>
              </a:rPr>
              <a:t>En realidad, los tanques de almacenamiento subterráneos contienen fuelóleo o materiales radiactivos. ¿Qué problemas podrían surgir si estos materiales se filtraran a las reservas de agua?</a:t>
            </a:r>
          </a:p>
        </p:txBody>
      </p:sp>
    </p:spTree>
    <p:extLst>
      <p:ext uri="{BB962C8B-B14F-4D97-AF65-F5344CB8AC3E}">
        <p14:creationId xmlns:p14="http://schemas.microsoft.com/office/powerpoint/2010/main" val="92304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CC058-47A9-BC4F-A31E-767184AB0CD1}"/>
              </a:ext>
            </a:extLst>
          </p:cNvPr>
          <p:cNvSpPr txBox="1"/>
          <p:nvPr/>
        </p:nvSpPr>
        <p:spPr>
          <a:xfrm>
            <a:off x="3240891" y="2613392"/>
            <a:ext cx="5710218" cy="1631216"/>
          </a:xfrm>
          <a:prstGeom prst="rect">
            <a:avLst/>
          </a:prstGeom>
          <a:solidFill>
            <a:srgbClr val="ECC2D8"/>
          </a:solidFill>
          <a:ln w="53975">
            <a:solidFill>
              <a:srgbClr val="002060"/>
            </a:solidFill>
          </a:ln>
        </p:spPr>
        <p:txBody>
          <a:bodyPr wrap="none" rtlCol="0">
            <a:spAutoFit/>
          </a:bodyPr>
          <a:lstStyle/>
          <a:p>
            <a:pPr algn="ctr"/>
            <a:r>
              <a:rPr lang="en-US" sz="10000" dirty="0">
                <a:latin typeface="Impact" panose="020B0806030902050204" pitchFamily="34" charset="0"/>
              </a:rPr>
              <a:t>Descanso!</a:t>
            </a:r>
          </a:p>
        </p:txBody>
      </p:sp>
    </p:spTree>
    <p:extLst>
      <p:ext uri="{BB962C8B-B14F-4D97-AF65-F5344CB8AC3E}">
        <p14:creationId xmlns:p14="http://schemas.microsoft.com/office/powerpoint/2010/main" val="1025099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79D4-A0B6-FF47-8660-97312C2B238B}"/>
              </a:ext>
            </a:extLst>
          </p:cNvPr>
          <p:cNvSpPr>
            <a:spLocks noGrp="1"/>
          </p:cNvSpPr>
          <p:nvPr>
            <p:ph type="title"/>
          </p:nvPr>
        </p:nvSpPr>
        <p:spPr/>
        <p:txBody>
          <a:bodyPr/>
          <a:lstStyle/>
          <a:p>
            <a:r>
              <a:rPr lang="es-AR" sz="4400" b="1" u="none" kern="1200" dirty="0">
                <a:solidFill>
                  <a:schemeClr val="tx1"/>
                </a:solidFill>
                <a:effectLst/>
                <a:latin typeface="+mn-lt"/>
                <a:ea typeface="+mn-ea"/>
                <a:cs typeface="+mn-cs"/>
              </a:rPr>
              <a:t>Actividad de clasificación de tarjetas</a:t>
            </a:r>
            <a:r>
              <a:rPr lang="es-AR" sz="4400" b="1" u="none" dirty="0">
                <a:effectLst/>
              </a:rPr>
              <a:t> </a:t>
            </a:r>
            <a:endParaRPr lang="en-US" sz="4400" b="1" u="none" dirty="0"/>
          </a:p>
        </p:txBody>
      </p:sp>
      <p:sp>
        <p:nvSpPr>
          <p:cNvPr id="4" name="Content Placeholder 2">
            <a:extLst>
              <a:ext uri="{FF2B5EF4-FFF2-40B4-BE49-F238E27FC236}">
                <a16:creationId xmlns:a16="http://schemas.microsoft.com/office/drawing/2014/main" id="{3F2A18BA-4637-B54D-81DA-57F885DD42B8}"/>
              </a:ext>
            </a:extLst>
          </p:cNvPr>
          <p:cNvSpPr txBox="1">
            <a:spLocks/>
          </p:cNvSpPr>
          <p:nvPr/>
        </p:nvSpPr>
        <p:spPr>
          <a:xfrm>
            <a:off x="1075267"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u="sng" dirty="0" err="1"/>
              <a:t>Instrucciones</a:t>
            </a:r>
            <a:r>
              <a:rPr lang="en-US" sz="3000" u="sng" dirty="0"/>
              <a:t>:</a:t>
            </a:r>
          </a:p>
          <a:p>
            <a:r>
              <a:rPr lang="en-US" sz="3000" dirty="0" err="1"/>
              <a:t>En</a:t>
            </a:r>
            <a:r>
              <a:rPr lang="en-US" sz="3000" dirty="0"/>
              <a:t> </a:t>
            </a:r>
            <a:r>
              <a:rPr lang="en-US" sz="3000" dirty="0" err="1"/>
              <a:t>esta</a:t>
            </a:r>
            <a:r>
              <a:rPr lang="en-US" sz="3000" dirty="0"/>
              <a:t> </a:t>
            </a:r>
            <a:r>
              <a:rPr lang="en-US" sz="3000" dirty="0" err="1"/>
              <a:t>actividad</a:t>
            </a:r>
            <a:r>
              <a:rPr lang="en-US" sz="3000" dirty="0"/>
              <a:t>, hay una </a:t>
            </a:r>
            <a:r>
              <a:rPr lang="en-US" sz="3000" dirty="0" err="1"/>
              <a:t>serie</a:t>
            </a:r>
            <a:r>
              <a:rPr lang="en-US" sz="3000" dirty="0"/>
              <a:t> de "</a:t>
            </a:r>
            <a:r>
              <a:rPr lang="en-US" sz="3000" dirty="0" err="1"/>
              <a:t>tarjetas</a:t>
            </a:r>
            <a:r>
              <a:rPr lang="en-US" sz="3000" dirty="0"/>
              <a:t>" que </a:t>
            </a:r>
            <a:r>
              <a:rPr lang="en-US" sz="3000" dirty="0" err="1"/>
              <a:t>describen</a:t>
            </a:r>
            <a:r>
              <a:rPr lang="en-US" sz="3000" dirty="0"/>
              <a:t> o son </a:t>
            </a:r>
            <a:r>
              <a:rPr lang="en-US" sz="3000" dirty="0" err="1"/>
              <a:t>ejemplos</a:t>
            </a:r>
            <a:r>
              <a:rPr lang="en-US" sz="3000" dirty="0"/>
              <a:t> de </a:t>
            </a:r>
            <a:r>
              <a:rPr lang="en-US" sz="3000" dirty="0" err="1"/>
              <a:t>contaminación</a:t>
            </a:r>
            <a:r>
              <a:rPr lang="en-US" sz="3000" dirty="0"/>
              <a:t> por </a:t>
            </a:r>
            <a:r>
              <a:rPr lang="en-US" sz="3000" dirty="0" err="1"/>
              <a:t>fuentes</a:t>
            </a:r>
            <a:r>
              <a:rPr lang="en-US" sz="3000" dirty="0"/>
              <a:t> </a:t>
            </a:r>
            <a:r>
              <a:rPr lang="en-US" sz="3000" dirty="0" err="1"/>
              <a:t>puntuales</a:t>
            </a:r>
            <a:r>
              <a:rPr lang="en-US" sz="3000" dirty="0"/>
              <a:t> y </a:t>
            </a:r>
            <a:r>
              <a:rPr lang="en-US" sz="3000" dirty="0" err="1"/>
              <a:t>difusas</a:t>
            </a:r>
            <a:r>
              <a:rPr lang="en-US" sz="3000" dirty="0"/>
              <a:t>. </a:t>
            </a:r>
          </a:p>
          <a:p>
            <a:r>
              <a:rPr lang="en-US" sz="3000" dirty="0" err="1"/>
              <a:t>Trabaja</a:t>
            </a:r>
            <a:r>
              <a:rPr lang="en-US" sz="3000" dirty="0"/>
              <a:t> junto con </a:t>
            </a:r>
            <a:r>
              <a:rPr lang="en-US" sz="3000" dirty="0" err="1"/>
              <a:t>tu</a:t>
            </a:r>
            <a:r>
              <a:rPr lang="en-US" sz="3000" dirty="0"/>
              <a:t> </a:t>
            </a:r>
            <a:r>
              <a:rPr lang="en-US" sz="3000" dirty="0" err="1"/>
              <a:t>grupo</a:t>
            </a:r>
            <a:r>
              <a:rPr lang="en-US" sz="3000" dirty="0"/>
              <a:t> para </a:t>
            </a:r>
            <a:r>
              <a:rPr lang="en-US" sz="3000" dirty="0" err="1"/>
              <a:t>clasificar</a:t>
            </a:r>
            <a:r>
              <a:rPr lang="en-US" sz="3000" dirty="0"/>
              <a:t> </a:t>
            </a:r>
            <a:r>
              <a:rPr lang="en-US" sz="3000" dirty="0" err="1"/>
              <a:t>cada</a:t>
            </a:r>
            <a:r>
              <a:rPr lang="en-US" sz="3000" dirty="0"/>
              <a:t> </a:t>
            </a:r>
            <a:r>
              <a:rPr lang="en-US" sz="3000" dirty="0" err="1"/>
              <a:t>tarjeta</a:t>
            </a:r>
            <a:r>
              <a:rPr lang="en-US" sz="3000" dirty="0"/>
              <a:t> </a:t>
            </a:r>
            <a:r>
              <a:rPr lang="en-US" sz="3000" dirty="0" err="1"/>
              <a:t>en</a:t>
            </a:r>
            <a:r>
              <a:rPr lang="en-US" sz="3000" dirty="0"/>
              <a:t> </a:t>
            </a:r>
            <a:r>
              <a:rPr lang="en-US" sz="3000" dirty="0" err="1"/>
              <a:t>montones</a:t>
            </a:r>
            <a:r>
              <a:rPr lang="en-US" sz="3000" dirty="0"/>
              <a:t> para "</a:t>
            </a:r>
            <a:r>
              <a:rPr lang="en-US" sz="3000" dirty="0" err="1"/>
              <a:t>fuente</a:t>
            </a:r>
            <a:r>
              <a:rPr lang="en-US" sz="3000" dirty="0"/>
              <a:t> </a:t>
            </a:r>
            <a:r>
              <a:rPr lang="en-US" sz="3000" dirty="0" err="1"/>
              <a:t>puntual</a:t>
            </a:r>
            <a:r>
              <a:rPr lang="en-US" sz="3000" dirty="0"/>
              <a:t>" o "</a:t>
            </a:r>
            <a:r>
              <a:rPr lang="en-US" sz="3000" dirty="0" err="1"/>
              <a:t>fuente</a:t>
            </a:r>
            <a:r>
              <a:rPr lang="en-US" sz="3000" dirty="0"/>
              <a:t> de </a:t>
            </a:r>
            <a:r>
              <a:rPr lang="en-US" sz="3000" dirty="0" err="1"/>
              <a:t>contaminación</a:t>
            </a:r>
            <a:r>
              <a:rPr lang="en-US" sz="3000" dirty="0"/>
              <a:t> </a:t>
            </a:r>
            <a:r>
              <a:rPr lang="en-US" sz="3000" dirty="0" err="1"/>
              <a:t>difusa</a:t>
            </a:r>
            <a:r>
              <a:rPr lang="en-US" sz="3000" dirty="0"/>
              <a:t>".</a:t>
            </a:r>
            <a:endParaRPr lang="en-US" dirty="0"/>
          </a:p>
        </p:txBody>
      </p:sp>
    </p:spTree>
    <p:extLst>
      <p:ext uri="{BB962C8B-B14F-4D97-AF65-F5344CB8AC3E}">
        <p14:creationId xmlns:p14="http://schemas.microsoft.com/office/powerpoint/2010/main" val="73212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2290695"/>
            <a:ext cx="10515600" cy="4351338"/>
          </a:xfrm>
        </p:spPr>
        <p:txBody>
          <a:bodyPr>
            <a:normAutofit/>
          </a:bodyPr>
          <a:lstStyle/>
          <a:p>
            <a:pPr marL="0" indent="0">
              <a:buNone/>
            </a:pPr>
            <a:r>
              <a:rPr lang="en-US" sz="3000" u="sng" dirty="0" err="1"/>
              <a:t>Instrucciones</a:t>
            </a:r>
            <a:r>
              <a:rPr lang="en-US" sz="3000" u="sng" dirty="0"/>
              <a:t>:</a:t>
            </a:r>
          </a:p>
          <a:p>
            <a:pPr marL="514350" indent="-514350">
              <a:buFont typeface="+mj-lt"/>
              <a:buAutoNum type="arabicPeriod"/>
            </a:pPr>
            <a:r>
              <a:rPr lang="en-US" sz="3000" dirty="0"/>
              <a:t>Escribe </a:t>
            </a:r>
            <a:r>
              <a:rPr lang="en-US" sz="3000" dirty="0" err="1"/>
              <a:t>tu</a:t>
            </a:r>
            <a:r>
              <a:rPr lang="en-US" sz="3000" dirty="0"/>
              <a:t> </a:t>
            </a:r>
            <a:r>
              <a:rPr lang="en-US" sz="3000" dirty="0" err="1"/>
              <a:t>respuesta</a:t>
            </a:r>
            <a:r>
              <a:rPr lang="en-US" sz="3000" dirty="0"/>
              <a:t> a las </a:t>
            </a:r>
            <a:r>
              <a:rPr lang="en-US" sz="3000" dirty="0" err="1"/>
              <a:t>preguntas</a:t>
            </a:r>
            <a:r>
              <a:rPr lang="en-US" sz="3000" dirty="0"/>
              <a:t> </a:t>
            </a:r>
            <a:r>
              <a:rPr lang="en-US" sz="3000" dirty="0" err="1"/>
              <a:t>en</a:t>
            </a:r>
            <a:r>
              <a:rPr lang="en-US" sz="3000" dirty="0"/>
              <a:t> el </a:t>
            </a:r>
            <a:r>
              <a:rPr lang="en-US" sz="3000" dirty="0" err="1"/>
              <a:t>papel</a:t>
            </a:r>
            <a:r>
              <a:rPr lang="en-US" sz="3000" dirty="0"/>
              <a:t>.</a:t>
            </a:r>
          </a:p>
          <a:p>
            <a:pPr marL="514350" indent="-514350">
              <a:buFont typeface="+mj-lt"/>
              <a:buAutoNum type="arabicPeriod"/>
            </a:pPr>
            <a:r>
              <a:rPr lang="en-US" sz="3000" dirty="0" err="1"/>
              <a:t>Compártelas</a:t>
            </a:r>
            <a:r>
              <a:rPr lang="en-US" sz="3000" dirty="0"/>
              <a:t> con un </a:t>
            </a:r>
            <a:r>
              <a:rPr lang="en-US" sz="3000" dirty="0" err="1"/>
              <a:t>compañero</a:t>
            </a:r>
            <a:endParaRPr lang="en-US" sz="3000" dirty="0"/>
          </a:p>
          <a:p>
            <a:pPr marL="514350" indent="-514350">
              <a:buFont typeface="+mj-lt"/>
              <a:buAutoNum type="arabicPeriod"/>
            </a:pPr>
            <a:r>
              <a:rPr lang="en-US" sz="3000" dirty="0"/>
              <a:t>Debate </a:t>
            </a:r>
            <a:r>
              <a:rPr lang="en-US" sz="3000" dirty="0" err="1"/>
              <a:t>en</a:t>
            </a:r>
            <a:r>
              <a:rPr lang="en-US" sz="3000" dirty="0"/>
              <a:t> </a:t>
            </a:r>
            <a:r>
              <a:rPr lang="en-US" sz="3000" dirty="0" err="1"/>
              <a:t>clase</a:t>
            </a:r>
            <a:endParaRPr lang="en-US" sz="3000"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sz="4400" b="1" i="0" dirty="0" err="1"/>
              <a:t>Actividad</a:t>
            </a:r>
            <a:r>
              <a:rPr lang="en-US" sz="4400" b="1" i="0" dirty="0"/>
              <a:t> de </a:t>
            </a:r>
            <a:r>
              <a:rPr lang="en-US" sz="4400" b="1" i="0" dirty="0" err="1"/>
              <a:t>inicio</a:t>
            </a:r>
            <a:r>
              <a:rPr lang="en-US" b="1" dirty="0"/>
              <a:t> </a:t>
            </a:r>
          </a:p>
        </p:txBody>
      </p:sp>
    </p:spTree>
    <p:extLst>
      <p:ext uri="{BB962C8B-B14F-4D97-AF65-F5344CB8AC3E}">
        <p14:creationId xmlns:p14="http://schemas.microsoft.com/office/powerpoint/2010/main" val="11418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a:bodyPr>
          <a:lstStyle/>
          <a:p>
            <a:pPr marL="342900" lvl="0" indent="-342900">
              <a:buFont typeface="+mj-lt"/>
              <a:buAutoNum type="arabicPeriod"/>
            </a:pPr>
            <a:r>
              <a:rPr lang="es-AR" sz="3600" b="1" dirty="0">
                <a:effectLst/>
                <a:ea typeface="Calibri" panose="020F0502020204030204" pitchFamily="34" charset="0"/>
                <a:cs typeface="Times New Roman" panose="02020603050405020304" pitchFamily="18" charset="0"/>
              </a:rPr>
              <a:t>¿En qué piensas cuando piensas en la contaminación del agua? Descríbelo con palabras o haz un dibujo. </a:t>
            </a:r>
          </a:p>
          <a:p>
            <a:pPr marL="342900" lvl="0" indent="-342900">
              <a:buFont typeface="+mj-lt"/>
              <a:buAutoNum type="arabicPeriod"/>
            </a:pPr>
            <a:r>
              <a:rPr lang="es-AR" sz="3600" b="1" dirty="0">
                <a:effectLst/>
                <a:ea typeface="Calibri" panose="020F0502020204030204" pitchFamily="34" charset="0"/>
                <a:cs typeface="Times New Roman" panose="02020603050405020304" pitchFamily="18" charset="0"/>
              </a:rPr>
              <a:t>¿Qué cosas concretas pueden contaminar el agua? Ejemplo: la basura. Haz una lista</a:t>
            </a:r>
          </a:p>
          <a:p>
            <a:pPr marL="342900" lvl="0" indent="-342900">
              <a:buFont typeface="+mj-lt"/>
              <a:buAutoNum type="arabicPeriod"/>
            </a:pPr>
            <a:r>
              <a:rPr lang="es-AR" sz="3600" b="1" dirty="0">
                <a:effectLst/>
                <a:ea typeface="Calibri" panose="020F0502020204030204" pitchFamily="34" charset="0"/>
                <a:cs typeface="Times New Roman" panose="02020603050405020304" pitchFamily="18" charset="0"/>
              </a:rPr>
              <a:t>¿Cómo llega esta "contaminación" a los arroyos y ríos? </a:t>
            </a:r>
            <a:r>
              <a:rPr lang="en-US" sz="3600" b="1" dirty="0" err="1">
                <a:effectLst/>
                <a:ea typeface="Calibri" panose="020F0502020204030204" pitchFamily="34" charset="0"/>
                <a:cs typeface="Times New Roman" panose="02020603050405020304" pitchFamily="18" charset="0"/>
              </a:rPr>
              <a:t>Descríbelo</a:t>
            </a:r>
            <a:r>
              <a:rPr lang="en-US" sz="3600" b="1" dirty="0">
                <a:effectLst/>
                <a:ea typeface="Calibri" panose="020F0502020204030204" pitchFamily="34" charset="0"/>
                <a:cs typeface="Times New Roman" panose="02020603050405020304" pitchFamily="18" charset="0"/>
              </a:rPr>
              <a:t> con palabras</a:t>
            </a:r>
            <a:endParaRPr lang="es-AR" sz="3600" b="1" dirty="0">
              <a:effectLst/>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sz="4400" b="1" i="0" dirty="0" err="1"/>
              <a:t>Actividad</a:t>
            </a:r>
            <a:r>
              <a:rPr lang="en-US" sz="4400" b="1" i="0" dirty="0"/>
              <a:t> de </a:t>
            </a:r>
            <a:r>
              <a:rPr lang="en-US" sz="4400" b="1" i="0" dirty="0" err="1"/>
              <a:t>inicio</a:t>
            </a:r>
            <a:r>
              <a:rPr lang="en-US" b="1" dirty="0"/>
              <a:t> </a:t>
            </a:r>
          </a:p>
        </p:txBody>
      </p:sp>
    </p:spTree>
    <p:extLst>
      <p:ext uri="{BB962C8B-B14F-4D97-AF65-F5344CB8AC3E}">
        <p14:creationId xmlns:p14="http://schemas.microsoft.com/office/powerpoint/2010/main" val="66385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err="1"/>
              <a:t>Investigación</a:t>
            </a:r>
            <a:r>
              <a:rPr lang="en-US" b="1" dirty="0"/>
              <a:t> de las </a:t>
            </a:r>
            <a:r>
              <a:rPr lang="en-US" b="1" dirty="0" err="1"/>
              <a:t>tablas</a:t>
            </a:r>
            <a:r>
              <a:rPr lang="en-US" b="1" dirty="0"/>
              <a:t> de los arroyos</a:t>
            </a:r>
          </a:p>
        </p:txBody>
      </p:sp>
    </p:spTree>
    <p:extLst>
      <p:ext uri="{BB962C8B-B14F-4D97-AF65-F5344CB8AC3E}">
        <p14:creationId xmlns:p14="http://schemas.microsoft.com/office/powerpoint/2010/main" val="117105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298802"/>
            <a:ext cx="10515600" cy="5014120"/>
          </a:xfrm>
        </p:spPr>
        <p:txBody>
          <a:bodyPr>
            <a:noAutofit/>
          </a:bodyPr>
          <a:lstStyle/>
          <a:p>
            <a:pPr marL="342900" lvl="0" indent="-342900">
              <a:buFont typeface="+mj-lt"/>
              <a:buAutoNum type="arabicParenR"/>
            </a:pPr>
            <a:r>
              <a:rPr lang="es-AR" dirty="0">
                <a:effectLst/>
                <a:latin typeface="Calibri" panose="020F0502020204030204" pitchFamily="34" charset="0"/>
                <a:ea typeface="Calibri" panose="020F0502020204030204" pitchFamily="34" charset="0"/>
                <a:cs typeface="Times New Roman" panose="02020603050405020304" pitchFamily="18" charset="0"/>
              </a:rPr>
              <a:t>Utiliza un metro/regla para marcar puntos de 1 cm en los cuatro lados de la bandeja. Los puntos se utilizarán para visualizar un conjunto de líneas de cuadrícula a través de la capa freática</a:t>
            </a:r>
            <a:r>
              <a:rPr lang="es-AR" b="1" i="1" dirty="0">
                <a:effectLst/>
                <a:latin typeface="Calibri" panose="020F0502020204030204" pitchFamily="34" charset="0"/>
                <a:ea typeface="Calibri" panose="020F0502020204030204" pitchFamily="34" charset="0"/>
                <a:cs typeface="Times New Roman" panose="02020603050405020304" pitchFamily="18" charset="0"/>
              </a:rPr>
              <a:t>.  </a:t>
            </a:r>
            <a:r>
              <a:rPr lang="en-US" b="1" i="1" dirty="0">
                <a:effectLst/>
                <a:latin typeface="Calibri" panose="020F0502020204030204" pitchFamily="34" charset="0"/>
                <a:ea typeface="Calibri" panose="020F0502020204030204" pitchFamily="34" charset="0"/>
                <a:cs typeface="Times New Roman" panose="02020603050405020304" pitchFamily="18" charset="0"/>
              </a:rPr>
              <a:t>- </a:t>
            </a:r>
            <a:r>
              <a:rPr lang="en-US" b="1" u="sng" dirty="0">
                <a:effectLst/>
                <a:latin typeface="Calibri" panose="020F0502020204030204" pitchFamily="34" charset="0"/>
                <a:ea typeface="Calibri" panose="020F0502020204030204" pitchFamily="34" charset="0"/>
                <a:cs typeface="Times New Roman" panose="02020603050405020304" pitchFamily="18" charset="0"/>
              </a:rPr>
              <a:t>¡</a:t>
            </a:r>
            <a:r>
              <a:rPr lang="en-US" b="1" u="sng" dirty="0" err="1">
                <a:effectLst/>
                <a:latin typeface="Calibri" panose="020F0502020204030204" pitchFamily="34" charset="0"/>
                <a:ea typeface="Calibri" panose="020F0502020204030204" pitchFamily="34" charset="0"/>
                <a:cs typeface="Times New Roman" panose="02020603050405020304" pitchFamily="18" charset="0"/>
              </a:rPr>
              <a:t>Esto</a:t>
            </a:r>
            <a:r>
              <a:rPr lang="en-US" b="1" u="sng" dirty="0">
                <a:effectLst/>
                <a:latin typeface="Calibri" panose="020F0502020204030204" pitchFamily="34" charset="0"/>
                <a:ea typeface="Calibri" panose="020F0502020204030204" pitchFamily="34" charset="0"/>
                <a:cs typeface="Times New Roman" panose="02020603050405020304" pitchFamily="18" charset="0"/>
              </a:rPr>
              <a:t> </a:t>
            </a:r>
            <a:r>
              <a:rPr lang="en-US" b="1" u="sng" dirty="0" err="1">
                <a:effectLst/>
                <a:latin typeface="Calibri" panose="020F0502020204030204" pitchFamily="34" charset="0"/>
                <a:ea typeface="Calibri" panose="020F0502020204030204" pitchFamily="34" charset="0"/>
                <a:cs typeface="Times New Roman" panose="02020603050405020304" pitchFamily="18" charset="0"/>
              </a:rPr>
              <a:t>ya</a:t>
            </a:r>
            <a:r>
              <a:rPr lang="en-US" b="1" u="sng" dirty="0">
                <a:effectLst/>
                <a:latin typeface="Calibri" panose="020F0502020204030204" pitchFamily="34" charset="0"/>
                <a:ea typeface="Calibri" panose="020F0502020204030204" pitchFamily="34" charset="0"/>
                <a:cs typeface="Times New Roman" panose="02020603050405020304" pitchFamily="18" charset="0"/>
              </a:rPr>
              <a:t> </a:t>
            </a:r>
            <a:r>
              <a:rPr lang="en-US" b="1" u="sng" dirty="0" err="1">
                <a:effectLst/>
                <a:latin typeface="Calibri" panose="020F0502020204030204" pitchFamily="34" charset="0"/>
                <a:ea typeface="Calibri" panose="020F0502020204030204" pitchFamily="34" charset="0"/>
                <a:cs typeface="Times New Roman" panose="02020603050405020304" pitchFamily="18" charset="0"/>
              </a:rPr>
              <a:t>estará</a:t>
            </a:r>
            <a:r>
              <a:rPr lang="en-US" b="1" u="sng" dirty="0">
                <a:effectLst/>
                <a:latin typeface="Calibri" panose="020F0502020204030204" pitchFamily="34" charset="0"/>
                <a:ea typeface="Calibri" panose="020F0502020204030204" pitchFamily="34" charset="0"/>
                <a:cs typeface="Times New Roman" panose="02020603050405020304" pitchFamily="18" charset="0"/>
              </a:rPr>
              <a:t> </a:t>
            </a:r>
            <a:r>
              <a:rPr lang="en-US" b="1" u="sng" dirty="0" err="1">
                <a:effectLst/>
                <a:latin typeface="Calibri" panose="020F0502020204030204" pitchFamily="34" charset="0"/>
                <a:ea typeface="Calibri" panose="020F0502020204030204" pitchFamily="34" charset="0"/>
                <a:cs typeface="Times New Roman" panose="02020603050405020304" pitchFamily="18" charset="0"/>
              </a:rPr>
              <a:t>hecho</a:t>
            </a:r>
            <a:r>
              <a:rPr lang="en-US" b="1" u="sng" dirty="0">
                <a:effectLst/>
                <a:latin typeface="Calibri" panose="020F0502020204030204" pitchFamily="34" charset="0"/>
                <a:ea typeface="Calibri" panose="020F0502020204030204" pitchFamily="34" charset="0"/>
                <a:cs typeface="Times New Roman" panose="02020603050405020304" pitchFamily="18" charset="0"/>
              </a:rPr>
              <a:t>! </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arenR"/>
            </a:pPr>
            <a:r>
              <a:rPr lang="en-US" dirty="0" err="1">
                <a:effectLst/>
                <a:latin typeface="Calibri" panose="020F0502020204030204" pitchFamily="34" charset="0"/>
                <a:ea typeface="Calibri" panose="020F0502020204030204" pitchFamily="34" charset="0"/>
                <a:cs typeface="Times New Roman" panose="02020603050405020304" pitchFamily="18" charset="0"/>
              </a:rPr>
              <a:t>Añadir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contaminantes</a:t>
            </a:r>
            <a:r>
              <a:rPr lang="en-US" dirty="0">
                <a:effectLst/>
                <a:latin typeface="Calibri" panose="020F0502020204030204" pitchFamily="34" charset="0"/>
                <a:ea typeface="Calibri" panose="020F0502020204030204" pitchFamily="34" charset="0"/>
                <a:cs typeface="Times New Roman" panose="02020603050405020304" pitchFamily="18" charset="0"/>
              </a:rPr>
              <a:t> al </a:t>
            </a:r>
            <a:r>
              <a:rPr lang="en-US" dirty="0" err="1">
                <a:effectLst/>
                <a:latin typeface="Calibri" panose="020F0502020204030204" pitchFamily="34" charset="0"/>
                <a:ea typeface="Calibri" panose="020F0502020204030204" pitchFamily="34" charset="0"/>
                <a:cs typeface="Times New Roman" panose="02020603050405020304" pitchFamily="18" charset="0"/>
              </a:rPr>
              <a:t>paisaje</a:t>
            </a: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lphaLcPeriod"/>
            </a:pPr>
            <a:r>
              <a:rPr lang="en-US" sz="2800" dirty="0" err="1">
                <a:effectLst/>
                <a:latin typeface="Calibri" panose="020F0502020204030204" pitchFamily="34" charset="0"/>
                <a:ea typeface="Calibri" panose="020F0502020204030204" pitchFamily="34" charset="0"/>
                <a:cs typeface="Times New Roman" panose="02020603050405020304" pitchFamily="18" charset="0"/>
              </a:rPr>
              <a:t>Residuos</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animales</a:t>
            </a:r>
            <a:r>
              <a:rPr lang="en-US" sz="2800" dirty="0">
                <a:effectLst/>
                <a:latin typeface="Calibri" panose="020F0502020204030204" pitchFamily="34" charset="0"/>
                <a:ea typeface="Calibri" panose="020F0502020204030204" pitchFamily="34" charset="0"/>
                <a:cs typeface="Times New Roman" panose="02020603050405020304" pitchFamily="18" charset="0"/>
              </a:rPr>
              <a:t> -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chispas</a:t>
            </a:r>
            <a:r>
              <a:rPr lang="en-US" sz="2800" dirty="0">
                <a:effectLst/>
                <a:latin typeface="Calibri" panose="020F0502020204030204" pitchFamily="34" charset="0"/>
                <a:ea typeface="Calibri" panose="020F0502020204030204" pitchFamily="34" charset="0"/>
                <a:cs typeface="Times New Roman" panose="02020603050405020304" pitchFamily="18" charset="0"/>
              </a:rPr>
              <a:t> de chocolate</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lphaLcPeriod"/>
            </a:pPr>
            <a:r>
              <a:rPr lang="en-US" sz="2800" dirty="0" err="1">
                <a:effectLst/>
                <a:latin typeface="Calibri" panose="020F0502020204030204" pitchFamily="34" charset="0"/>
                <a:ea typeface="Calibri" panose="020F0502020204030204" pitchFamily="34" charset="0"/>
                <a:cs typeface="Times New Roman" panose="02020603050405020304" pitchFamily="18" charset="0"/>
              </a:rPr>
              <a:t>Pesticidas</a:t>
            </a:r>
            <a:r>
              <a:rPr lang="en-US" sz="2800" dirty="0">
                <a:effectLst/>
                <a:latin typeface="Calibri" panose="020F0502020204030204" pitchFamily="34" charset="0"/>
                <a:ea typeface="Calibri" panose="020F0502020204030204" pitchFamily="34" charset="0"/>
                <a:cs typeface="Times New Roman" panose="02020603050405020304" pitchFamily="18" charset="0"/>
              </a:rPr>
              <a:t> -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chispitas</a:t>
            </a:r>
            <a:r>
              <a:rPr lang="en-US"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rosas</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mj-lt"/>
              <a:buAutoNum type="alphaLcPeriod"/>
            </a:pPr>
            <a:r>
              <a:rPr lang="es-AR" sz="2800" dirty="0">
                <a:effectLst/>
                <a:latin typeface="Calibri" panose="020F0502020204030204" pitchFamily="34" charset="0"/>
                <a:ea typeface="Calibri" panose="020F0502020204030204" pitchFamily="34" charset="0"/>
                <a:cs typeface="Times New Roman" panose="02020603050405020304" pitchFamily="18" charset="0"/>
              </a:rPr>
              <a:t>Abono rico en nitrógeno - espolvoreado verde</a:t>
            </a:r>
          </a:p>
          <a:p>
            <a:pPr marL="742950" lvl="1" indent="-285750">
              <a:buFont typeface="+mj-lt"/>
              <a:buAutoNum type="alphaLcPeriod"/>
            </a:pPr>
            <a:r>
              <a:rPr lang="es-AR" sz="2800" dirty="0">
                <a:effectLst/>
                <a:latin typeface="Calibri" panose="020F0502020204030204" pitchFamily="34" charset="0"/>
                <a:ea typeface="Calibri" panose="020F0502020204030204" pitchFamily="34" charset="0"/>
                <a:cs typeface="Times New Roman" panose="02020603050405020304" pitchFamily="18" charset="0"/>
              </a:rPr>
              <a:t>Recortes de hierba, hojas - orégano seco</a:t>
            </a:r>
          </a:p>
          <a:p>
            <a:pPr marL="742950" lvl="1" indent="-285750">
              <a:buFont typeface="+mj-lt"/>
              <a:buAutoNum type="alphaLcPeriod"/>
            </a:pPr>
            <a:r>
              <a:rPr lang="es-AR" sz="2800" dirty="0">
                <a:effectLst/>
                <a:latin typeface="Calibri" panose="020F0502020204030204" pitchFamily="34" charset="0"/>
                <a:ea typeface="Calibri" panose="020F0502020204030204" pitchFamily="34" charset="0"/>
                <a:cs typeface="Times New Roman" panose="02020603050405020304" pitchFamily="18" charset="0"/>
              </a:rPr>
              <a:t>Aceite y grasa - aceite vegetal mezclado con salsa de soja </a:t>
            </a:r>
          </a:p>
          <a:p>
            <a:pPr marL="742950" lvl="1" indent="-285750">
              <a:buFont typeface="+mj-lt"/>
              <a:buAutoNum type="alphaLcPeriod"/>
            </a:pPr>
            <a:r>
              <a:rPr lang="en-US" sz="2800" dirty="0" err="1">
                <a:effectLst/>
                <a:latin typeface="Calibri" panose="020F0502020204030204" pitchFamily="34" charset="0"/>
                <a:ea typeface="Calibri" panose="020F0502020204030204" pitchFamily="34" charset="0"/>
                <a:cs typeface="Times New Roman" panose="02020603050405020304" pitchFamily="18" charset="0"/>
              </a:rPr>
              <a:t>Canela</a:t>
            </a:r>
            <a:r>
              <a:rPr lang="en-US" sz="2800" dirty="0">
                <a:effectLst/>
                <a:latin typeface="Calibri" panose="020F0502020204030204" pitchFamily="34" charset="0"/>
                <a:ea typeface="Calibri" panose="020F0502020204030204" pitchFamily="34" charset="0"/>
                <a:cs typeface="Times New Roman" panose="02020603050405020304" pitchFamily="18" charset="0"/>
              </a:rPr>
              <a:t> -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erosión</a:t>
            </a:r>
            <a:endParaRPr lang="es-AR"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753533" y="153192"/>
            <a:ext cx="10515600" cy="1325563"/>
          </a:xfrm>
        </p:spPr>
        <p:txBody>
          <a:bodyPr/>
          <a:lstStyle/>
          <a:p>
            <a:r>
              <a:rPr lang="en-US" b="1" dirty="0" err="1"/>
              <a:t>Investigación</a:t>
            </a:r>
            <a:r>
              <a:rPr lang="en-US" b="1" dirty="0"/>
              <a:t> de las </a:t>
            </a:r>
            <a:r>
              <a:rPr lang="en-US" b="1" dirty="0" err="1"/>
              <a:t>tablas</a:t>
            </a:r>
            <a:r>
              <a:rPr lang="en-US" b="1" dirty="0"/>
              <a:t> de los arroyos</a:t>
            </a:r>
          </a:p>
        </p:txBody>
      </p:sp>
    </p:spTree>
    <p:extLst>
      <p:ext uri="{BB962C8B-B14F-4D97-AF65-F5344CB8AC3E}">
        <p14:creationId xmlns:p14="http://schemas.microsoft.com/office/powerpoint/2010/main" val="283964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131614"/>
          </a:xfrm>
        </p:spPr>
        <p:txBody>
          <a:bodyPr>
            <a:noAutofit/>
          </a:bodyPr>
          <a:lstStyle/>
          <a:p>
            <a:pPr marL="342900" lvl="0" indent="-342900">
              <a:buFont typeface="+mj-lt"/>
              <a:buAutoNum type="arabicParenR"/>
            </a:pPr>
            <a:r>
              <a:rPr lang="es-AR" dirty="0">
                <a:effectLst/>
                <a:latin typeface="Calibri" panose="020F0502020204030204" pitchFamily="34" charset="0"/>
                <a:ea typeface="Calibri" panose="020F0502020204030204" pitchFamily="34" charset="0"/>
                <a:cs typeface="Times New Roman" panose="02020603050405020304" pitchFamily="18" charset="0"/>
              </a:rPr>
              <a:t>Utilizando lápices de colores, dibuja un boceto de la tabla del arroyo antes de la tormenta en la primera hoja de papel cuadriculado. Asegúrate de incluir las formas del terreno, el lecho del río, la bandeja vacía y la ubicación de los contaminantes. - </a:t>
            </a:r>
            <a:r>
              <a:rPr lang="es-AR" b="1" i="1" u="sng" dirty="0">
                <a:effectLst/>
                <a:latin typeface="Calibri" panose="020F0502020204030204" pitchFamily="34" charset="0"/>
                <a:ea typeface="Calibri" panose="020F0502020204030204" pitchFamily="34" charset="0"/>
                <a:cs typeface="Times New Roman" panose="02020603050405020304" pitchFamily="18" charset="0"/>
              </a:rPr>
              <a:t>Utiliza papel cuadriculado. </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arenR"/>
            </a:pPr>
            <a:r>
              <a:rPr lang="es-AR" dirty="0">
                <a:effectLst/>
                <a:latin typeface="Calibri" panose="020F0502020204030204" pitchFamily="34" charset="0"/>
                <a:ea typeface="Calibri" panose="020F0502020204030204" pitchFamily="34" charset="0"/>
                <a:cs typeface="Times New Roman" panose="02020603050405020304" pitchFamily="18" charset="0"/>
              </a:rPr>
              <a:t>Observe y analice el agua que se utilizará para el vaciado de la tormenta para determinar el pH (analice el pH con tiras), la turbidez (descríbala con palabras), las partículas (descríbalas con palabras) y el color/apariencia (descríbalos con palabras). </a:t>
            </a:r>
            <a:r>
              <a:rPr lang="es-AR" b="1" i="1" u="sng" dirty="0">
                <a:effectLst/>
                <a:latin typeface="Calibri" panose="020F0502020204030204" pitchFamily="34" charset="0"/>
                <a:ea typeface="Calibri" panose="020F0502020204030204" pitchFamily="34" charset="0"/>
                <a:cs typeface="Times New Roman" panose="02020603050405020304" pitchFamily="18" charset="0"/>
              </a:rPr>
              <a:t>- Utiliza la hoja de trabajo</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err="1"/>
              <a:t>Investigación</a:t>
            </a:r>
            <a:r>
              <a:rPr lang="en-US" b="1" dirty="0"/>
              <a:t> de las </a:t>
            </a:r>
            <a:r>
              <a:rPr lang="en-US" b="1" dirty="0" err="1"/>
              <a:t>tablas</a:t>
            </a:r>
            <a:r>
              <a:rPr lang="en-US" b="1" dirty="0"/>
              <a:t> de los arroyos</a:t>
            </a:r>
          </a:p>
        </p:txBody>
      </p:sp>
    </p:spTree>
    <p:extLst>
      <p:ext uri="{BB962C8B-B14F-4D97-AF65-F5344CB8AC3E}">
        <p14:creationId xmlns:p14="http://schemas.microsoft.com/office/powerpoint/2010/main" val="246479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a:bodyPr>
          <a:lstStyle/>
          <a:p>
            <a:pPr marL="0" lvl="0" indent="0">
              <a:buNone/>
            </a:pPr>
            <a:r>
              <a:rPr lang="en-US" dirty="0"/>
              <a:t>5. </a:t>
            </a:r>
            <a:r>
              <a:rPr lang="en-US" dirty="0" err="1"/>
              <a:t>Realice</a:t>
            </a:r>
            <a:r>
              <a:rPr lang="en-US" dirty="0"/>
              <a:t> la "</a:t>
            </a:r>
            <a:r>
              <a:rPr lang="en-US" dirty="0" err="1"/>
              <a:t>tormenta</a:t>
            </a:r>
            <a:r>
              <a:rPr lang="en-US" dirty="0"/>
              <a:t>".</a:t>
            </a:r>
          </a:p>
          <a:p>
            <a:r>
              <a:rPr lang="en-US" dirty="0" err="1"/>
              <a:t>Llena</a:t>
            </a:r>
            <a:r>
              <a:rPr lang="en-US" dirty="0"/>
              <a:t> la </a:t>
            </a:r>
            <a:r>
              <a:rPr lang="en-US" dirty="0" err="1"/>
              <a:t>regadera</a:t>
            </a:r>
            <a:r>
              <a:rPr lang="en-US" dirty="0"/>
              <a:t> o la </a:t>
            </a:r>
            <a:r>
              <a:rPr lang="en-US" dirty="0" err="1"/>
              <a:t>botella</a:t>
            </a:r>
            <a:r>
              <a:rPr lang="en-US" dirty="0"/>
              <a:t> con la </a:t>
            </a:r>
            <a:r>
              <a:rPr lang="en-US" dirty="0" err="1"/>
              <a:t>muestra</a:t>
            </a:r>
            <a:r>
              <a:rPr lang="en-US" dirty="0"/>
              <a:t> de </a:t>
            </a:r>
            <a:r>
              <a:rPr lang="en-US" dirty="0" err="1"/>
              <a:t>agua</a:t>
            </a:r>
            <a:r>
              <a:rPr lang="en-US" dirty="0"/>
              <a:t> que has </a:t>
            </a:r>
            <a:r>
              <a:rPr lang="en-US" dirty="0" err="1"/>
              <a:t>analizado</a:t>
            </a:r>
            <a:r>
              <a:rPr lang="en-US" dirty="0"/>
              <a:t> y </a:t>
            </a:r>
            <a:r>
              <a:rPr lang="en-US" dirty="0" err="1"/>
              <a:t>observado</a:t>
            </a:r>
            <a:r>
              <a:rPr lang="en-US" dirty="0"/>
              <a:t>. </a:t>
            </a:r>
          </a:p>
          <a:p>
            <a:r>
              <a:rPr lang="en-US" dirty="0" err="1"/>
              <a:t>Coloca</a:t>
            </a:r>
            <a:r>
              <a:rPr lang="en-US" dirty="0"/>
              <a:t> </a:t>
            </a:r>
            <a:r>
              <a:rPr lang="en-US" dirty="0" err="1"/>
              <a:t>firmemente</a:t>
            </a:r>
            <a:r>
              <a:rPr lang="en-US" dirty="0"/>
              <a:t> la tapa de la </a:t>
            </a:r>
            <a:r>
              <a:rPr lang="en-US" dirty="0" err="1"/>
              <a:t>regadera</a:t>
            </a:r>
            <a:r>
              <a:rPr lang="en-US" dirty="0"/>
              <a:t>. </a:t>
            </a:r>
          </a:p>
          <a:p>
            <a:r>
              <a:rPr lang="en-US" dirty="0" err="1"/>
              <a:t>Sujeta</a:t>
            </a:r>
            <a:r>
              <a:rPr lang="en-US" dirty="0"/>
              <a:t> la </a:t>
            </a:r>
            <a:r>
              <a:rPr lang="en-US" dirty="0" err="1"/>
              <a:t>fuente</a:t>
            </a:r>
            <a:r>
              <a:rPr lang="en-US" dirty="0"/>
              <a:t> de </a:t>
            </a:r>
            <a:r>
              <a:rPr lang="en-US" dirty="0" err="1"/>
              <a:t>agua</a:t>
            </a:r>
            <a:r>
              <a:rPr lang="en-US" dirty="0"/>
              <a:t> 50 cm por </a:t>
            </a:r>
            <a:r>
              <a:rPr lang="en-US" dirty="0" err="1"/>
              <a:t>encima</a:t>
            </a:r>
            <a:r>
              <a:rPr lang="en-US" dirty="0"/>
              <a:t> del </a:t>
            </a:r>
            <a:r>
              <a:rPr lang="en-US" dirty="0" err="1"/>
              <a:t>nivel</a:t>
            </a:r>
            <a:r>
              <a:rPr lang="en-US" dirty="0"/>
              <a:t> </a:t>
            </a:r>
            <a:r>
              <a:rPr lang="en-US" dirty="0" err="1"/>
              <a:t>freático</a:t>
            </a:r>
            <a:r>
              <a:rPr lang="en-US" dirty="0"/>
              <a:t> </a:t>
            </a:r>
          </a:p>
          <a:p>
            <a:r>
              <a:rPr lang="en-US" dirty="0" err="1"/>
              <a:t>Mueve</a:t>
            </a:r>
            <a:r>
              <a:rPr lang="en-US" dirty="0"/>
              <a:t> la </a:t>
            </a:r>
            <a:r>
              <a:rPr lang="en-US" dirty="0" err="1"/>
              <a:t>fuente</a:t>
            </a:r>
            <a:r>
              <a:rPr lang="en-US" dirty="0"/>
              <a:t> de "</a:t>
            </a:r>
            <a:r>
              <a:rPr lang="en-US" dirty="0" err="1"/>
              <a:t>lluvia</a:t>
            </a:r>
            <a:r>
              <a:rPr lang="en-US" dirty="0"/>
              <a:t>" </a:t>
            </a:r>
            <a:r>
              <a:rPr lang="en-US" dirty="0" err="1"/>
              <a:t>uniformemente</a:t>
            </a:r>
            <a:r>
              <a:rPr lang="en-US" dirty="0"/>
              <a:t> por la </a:t>
            </a:r>
            <a:r>
              <a:rPr lang="en-US" dirty="0" err="1"/>
              <a:t>superficie</a:t>
            </a:r>
            <a:r>
              <a:rPr lang="en-US" dirty="0"/>
              <a:t> del </a:t>
            </a:r>
            <a:r>
              <a:rPr lang="en-US" dirty="0" err="1"/>
              <a:t>terreno</a:t>
            </a:r>
            <a:r>
              <a:rPr lang="en-US" dirty="0"/>
              <a:t> de </a:t>
            </a:r>
            <a:r>
              <a:rPr lang="en-US" dirty="0" err="1"/>
              <a:t>arriba</a:t>
            </a:r>
            <a:r>
              <a:rPr lang="en-US" dirty="0"/>
              <a:t> </a:t>
            </a:r>
            <a:r>
              <a:rPr lang="en-US" dirty="0" err="1"/>
              <a:t>abajo</a:t>
            </a:r>
            <a:r>
              <a:rPr lang="en-US" dirty="0"/>
              <a:t> y de </a:t>
            </a:r>
            <a:r>
              <a:rPr lang="en-US" dirty="0" err="1"/>
              <a:t>lado</a:t>
            </a:r>
            <a:r>
              <a:rPr lang="en-US" dirty="0"/>
              <a:t> a </a:t>
            </a:r>
            <a:r>
              <a:rPr lang="en-US" dirty="0" err="1"/>
              <a:t>lado</a:t>
            </a:r>
            <a:r>
              <a:rPr lang="en-US" dirty="0"/>
              <a:t> hasta que la </a:t>
            </a:r>
            <a:r>
              <a:rPr lang="en-US" dirty="0" err="1"/>
              <a:t>regadera</a:t>
            </a:r>
            <a:r>
              <a:rPr lang="en-US" dirty="0"/>
              <a:t> </a:t>
            </a:r>
            <a:r>
              <a:rPr lang="en-US" dirty="0" err="1"/>
              <a:t>esté</a:t>
            </a:r>
            <a:r>
              <a:rPr lang="en-US" dirty="0"/>
              <a:t> </a:t>
            </a:r>
            <a:r>
              <a:rPr lang="en-US" dirty="0" err="1"/>
              <a:t>vacía</a:t>
            </a:r>
            <a:endParaRPr lang="en-US" sz="3600" b="1"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err="1"/>
              <a:t>Investigación</a:t>
            </a:r>
            <a:r>
              <a:rPr lang="en-US" b="1" dirty="0"/>
              <a:t> de las </a:t>
            </a:r>
            <a:r>
              <a:rPr lang="en-US" b="1" dirty="0" err="1"/>
              <a:t>tablas</a:t>
            </a:r>
            <a:r>
              <a:rPr lang="en-US" b="1" dirty="0"/>
              <a:t> de los arroyos</a:t>
            </a:r>
          </a:p>
        </p:txBody>
      </p:sp>
    </p:spTree>
    <p:extLst>
      <p:ext uri="{BB962C8B-B14F-4D97-AF65-F5344CB8AC3E}">
        <p14:creationId xmlns:p14="http://schemas.microsoft.com/office/powerpoint/2010/main" val="101003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a:bodyPr>
          <a:lstStyle/>
          <a:p>
            <a:pPr marL="342900" lvl="0" indent="-342900">
              <a:buFont typeface="+mj-lt"/>
              <a:buAutoNum type="arabicParenR"/>
            </a:pPr>
            <a:r>
              <a:rPr lang="es-AR" dirty="0">
                <a:effectLst/>
                <a:latin typeface="Calibri" panose="020F0502020204030204" pitchFamily="34" charset="0"/>
                <a:ea typeface="Calibri" panose="020F0502020204030204" pitchFamily="34" charset="0"/>
                <a:cs typeface="Times New Roman" panose="02020603050405020304" pitchFamily="18" charset="0"/>
              </a:rPr>
              <a:t>Vuelve a dibujar la tabla del arroyo después de la tormenta en la segunda hoja de papel cuadriculado. Asegúrate de incluir los cambios en las formas del terreno, los lechos de los ríos y si la ubicación de los contaminantes ha cambiado. </a:t>
            </a:r>
            <a:r>
              <a:rPr lang="es-AR" b="1" i="1" u="sng" dirty="0">
                <a:effectLst/>
                <a:latin typeface="Calibri" panose="020F0502020204030204" pitchFamily="34" charset="0"/>
                <a:ea typeface="Calibri" panose="020F0502020204030204" pitchFamily="34" charset="0"/>
                <a:cs typeface="Times New Roman" panose="02020603050405020304" pitchFamily="18" charset="0"/>
              </a:rPr>
              <a:t>Utiliza el segundo papel cuadriculado para esto.</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arenR"/>
            </a:pPr>
            <a:endParaRPr lang="es-AR"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arenR"/>
            </a:pPr>
            <a:r>
              <a:rPr lang="es-AR" dirty="0">
                <a:effectLst/>
                <a:latin typeface="Calibri" panose="020F0502020204030204" pitchFamily="34" charset="0"/>
                <a:ea typeface="Calibri" panose="020F0502020204030204" pitchFamily="34" charset="0"/>
                <a:cs typeface="Times New Roman" panose="02020603050405020304" pitchFamily="18" charset="0"/>
              </a:rPr>
              <a:t>Vuelva a observar el agua después del evento tormenta comprobar pH, turbidez, partículas y color/apariencia. </a:t>
            </a:r>
            <a:r>
              <a:rPr lang="es-AR" b="1" i="1" u="sng" dirty="0">
                <a:effectLst/>
                <a:latin typeface="Calibri" panose="020F0502020204030204" pitchFamily="34" charset="0"/>
                <a:ea typeface="Calibri" panose="020F0502020204030204" pitchFamily="34" charset="0"/>
                <a:cs typeface="Times New Roman" panose="02020603050405020304" pitchFamily="18" charset="0"/>
              </a:rPr>
              <a:t>Utiliza la hoja informativa</a:t>
            </a:r>
            <a:endParaRPr lang="en-US" dirty="0"/>
          </a:p>
          <a:p>
            <a:pPr marL="0" lvl="0" indent="0">
              <a:buNone/>
            </a:pPr>
            <a:endParaRPr lang="en-US" sz="3600" b="1"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err="1"/>
              <a:t>Investigación</a:t>
            </a:r>
            <a:r>
              <a:rPr lang="en-US" b="1" dirty="0"/>
              <a:t> de las </a:t>
            </a:r>
            <a:r>
              <a:rPr lang="en-US" b="1" dirty="0" err="1"/>
              <a:t>tablas</a:t>
            </a:r>
            <a:r>
              <a:rPr lang="en-US" b="1" dirty="0"/>
              <a:t> de los arroyos</a:t>
            </a:r>
          </a:p>
        </p:txBody>
      </p:sp>
    </p:spTree>
    <p:extLst>
      <p:ext uri="{BB962C8B-B14F-4D97-AF65-F5344CB8AC3E}">
        <p14:creationId xmlns:p14="http://schemas.microsoft.com/office/powerpoint/2010/main" val="382670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7540</TotalTime>
  <Words>1181</Words>
  <Application>Microsoft Macintosh PowerPoint</Application>
  <PresentationFormat>Panorámica</PresentationFormat>
  <Paragraphs>141</Paragraphs>
  <Slides>25</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Arial</vt:lpstr>
      <vt:lpstr>Calibri</vt:lpstr>
      <vt:lpstr>Calibri Light</vt:lpstr>
      <vt:lpstr>Impact</vt:lpstr>
      <vt:lpstr>Office Theme</vt:lpstr>
      <vt:lpstr>Contaminación puntual y difusa</vt:lpstr>
      <vt:lpstr>Agenda</vt:lpstr>
      <vt:lpstr>Actividad de inicio </vt:lpstr>
      <vt:lpstr>Actividad de inicio </vt:lpstr>
      <vt:lpstr>Investigación de las tablas de los arroyos</vt:lpstr>
      <vt:lpstr>Investigación de las tablas de los arroyos</vt:lpstr>
      <vt:lpstr>Investigación de las tablas de los arroyos</vt:lpstr>
      <vt:lpstr>Investigación de las tablas de los arroyos</vt:lpstr>
      <vt:lpstr>Investigación de las tablas de los arroyos</vt:lpstr>
      <vt:lpstr>Investigación de las tablas de los arroyos</vt:lpstr>
      <vt:lpstr>Investigación de las tablas de los arroyos: Debate</vt:lpstr>
      <vt:lpstr>Presentación de PowerPoint</vt:lpstr>
      <vt:lpstr>Videos</vt:lpstr>
      <vt:lpstr>Video</vt:lpstr>
      <vt:lpstr>Video</vt:lpstr>
      <vt:lpstr>Video</vt:lpstr>
      <vt:lpstr>El efecto Pucker </vt:lpstr>
      <vt:lpstr>El efecto Pucker </vt:lpstr>
      <vt:lpstr>El efecto Pucker </vt:lpstr>
      <vt:lpstr>El efecto Pucker </vt:lpstr>
      <vt:lpstr>El efecto Pucker </vt:lpstr>
      <vt:lpstr>El efecto Pucker : Debate</vt:lpstr>
      <vt:lpstr>El efecto Pucker : Debate</vt:lpstr>
      <vt:lpstr>Presentación de PowerPoint</vt:lpstr>
      <vt:lpstr>Actividad de clasificación de tarjetas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Watersheds</dc:title>
  <dc:creator>Microsoft Office User</dc:creator>
  <cp:lastModifiedBy>Ma.Verónica Choque Campos</cp:lastModifiedBy>
  <cp:revision>66</cp:revision>
  <dcterms:created xsi:type="dcterms:W3CDTF">2021-10-18T14:38:32Z</dcterms:created>
  <dcterms:modified xsi:type="dcterms:W3CDTF">2023-06-12T03:10:41Z</dcterms:modified>
</cp:coreProperties>
</file>