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75" r:id="rId4"/>
    <p:sldId id="291" r:id="rId5"/>
    <p:sldId id="273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305" r:id="rId14"/>
    <p:sldId id="303" r:id="rId15"/>
    <p:sldId id="300" r:id="rId16"/>
    <p:sldId id="304" r:id="rId17"/>
    <p:sldId id="301" r:id="rId18"/>
    <p:sldId id="306" r:id="rId19"/>
    <p:sldId id="302" r:id="rId20"/>
    <p:sldId id="307" r:id="rId21"/>
    <p:sldId id="264" r:id="rId22"/>
    <p:sldId id="272" r:id="rId23"/>
    <p:sldId id="315" r:id="rId24"/>
    <p:sldId id="309" r:id="rId25"/>
    <p:sldId id="310" r:id="rId26"/>
    <p:sldId id="316" r:id="rId27"/>
    <p:sldId id="319" r:id="rId28"/>
    <p:sldId id="320" r:id="rId29"/>
    <p:sldId id="317" r:id="rId30"/>
    <p:sldId id="322" r:id="rId31"/>
    <p:sldId id="318" r:id="rId32"/>
    <p:sldId id="313" r:id="rId33"/>
    <p:sldId id="321" r:id="rId34"/>
    <p:sldId id="267" r:id="rId35"/>
    <p:sldId id="308" r:id="rId36"/>
    <p:sldId id="278" r:id="rId37"/>
    <p:sldId id="270" r:id="rId38"/>
    <p:sldId id="271" r:id="rId39"/>
    <p:sldId id="266" r:id="rId40"/>
    <p:sldId id="323" r:id="rId41"/>
    <p:sldId id="31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7"/>
    <p:restoredTop sz="84735"/>
  </p:normalViewPr>
  <p:slideViewPr>
    <p:cSldViewPr snapToGrid="0" snapToObjects="1">
      <p:cViewPr varScale="1">
        <p:scale>
          <a:sx n="50" d="100"/>
          <a:sy n="50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Curiosidades</a:t>
            </a:r>
            <a:r>
              <a:rPr lang="en-US" dirty="0"/>
              <a:t>: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aguas</a:t>
            </a:r>
            <a:r>
              <a:rPr lang="en-US" dirty="0"/>
              <a:t> del sur de Georgia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pH tan bajo </a:t>
            </a:r>
            <a:r>
              <a:rPr lang="en-US" dirty="0" err="1"/>
              <a:t>como</a:t>
            </a:r>
            <a:r>
              <a:rPr lang="en-US" dirty="0"/>
              <a:t> 3,5 </a:t>
            </a:r>
          </a:p>
          <a:p>
            <a:r>
              <a:rPr lang="en-US" dirty="0"/>
              <a:t>-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aguas</a:t>
            </a:r>
            <a:r>
              <a:rPr lang="en-US" dirty="0"/>
              <a:t> </a:t>
            </a:r>
            <a:r>
              <a:rPr lang="en-US" dirty="0" err="1"/>
              <a:t>costeras</a:t>
            </a:r>
            <a:r>
              <a:rPr lang="en-US" dirty="0"/>
              <a:t>, el pH </a:t>
            </a:r>
            <a:r>
              <a:rPr lang="en-US" dirty="0" err="1"/>
              <a:t>aumenta</a:t>
            </a:r>
            <a:r>
              <a:rPr lang="en-US" dirty="0"/>
              <a:t> (se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) con el </a:t>
            </a:r>
            <a:r>
              <a:rPr lang="en-US" dirty="0" err="1"/>
              <a:t>aumento</a:t>
            </a:r>
            <a:r>
              <a:rPr lang="en-US" dirty="0"/>
              <a:t> de la </a:t>
            </a:r>
            <a:r>
              <a:rPr lang="en-US" dirty="0" err="1"/>
              <a:t>salinidad</a:t>
            </a:r>
            <a:r>
              <a:rPr lang="en-US" dirty="0"/>
              <a:t> y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dentro de las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06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Curiosidades</a:t>
            </a:r>
            <a:r>
              <a:rPr lang="en-US" dirty="0"/>
              <a:t>: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aguas</a:t>
            </a:r>
            <a:r>
              <a:rPr lang="en-US" dirty="0"/>
              <a:t> del sur de Georgia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pH tan bajo </a:t>
            </a:r>
            <a:r>
              <a:rPr lang="en-US" dirty="0" err="1"/>
              <a:t>como</a:t>
            </a:r>
            <a:r>
              <a:rPr lang="en-US" dirty="0"/>
              <a:t> 3,5 </a:t>
            </a:r>
          </a:p>
          <a:p>
            <a:r>
              <a:rPr lang="en-US" dirty="0"/>
              <a:t>-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aguas</a:t>
            </a:r>
            <a:r>
              <a:rPr lang="en-US" dirty="0"/>
              <a:t> </a:t>
            </a:r>
            <a:r>
              <a:rPr lang="en-US" dirty="0" err="1"/>
              <a:t>costeras</a:t>
            </a:r>
            <a:r>
              <a:rPr lang="en-US" dirty="0"/>
              <a:t>, el pH </a:t>
            </a:r>
            <a:r>
              <a:rPr lang="en-US" dirty="0" err="1"/>
              <a:t>aumenta</a:t>
            </a:r>
            <a:r>
              <a:rPr lang="en-US" dirty="0"/>
              <a:t> (se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) con el </a:t>
            </a:r>
            <a:r>
              <a:rPr lang="en-US" dirty="0" err="1"/>
              <a:t>aumento</a:t>
            </a:r>
            <a:r>
              <a:rPr lang="en-US" dirty="0"/>
              <a:t> de la </a:t>
            </a:r>
            <a:r>
              <a:rPr lang="en-US" dirty="0" err="1"/>
              <a:t>salinidad</a:t>
            </a:r>
            <a:r>
              <a:rPr lang="en-US" dirty="0"/>
              <a:t> y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dentro de las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Curiosidades</a:t>
            </a:r>
            <a:r>
              <a:rPr lang="en-US" dirty="0"/>
              <a:t>: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aguas</a:t>
            </a:r>
            <a:r>
              <a:rPr lang="en-US" dirty="0"/>
              <a:t> del sur de Georgia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pH tan bajo </a:t>
            </a:r>
            <a:r>
              <a:rPr lang="en-US" dirty="0" err="1"/>
              <a:t>como</a:t>
            </a:r>
            <a:r>
              <a:rPr lang="en-US" dirty="0"/>
              <a:t> 3,5 </a:t>
            </a:r>
          </a:p>
          <a:p>
            <a:r>
              <a:rPr lang="en-US" dirty="0"/>
              <a:t>-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aguas</a:t>
            </a:r>
            <a:r>
              <a:rPr lang="en-US" dirty="0"/>
              <a:t> </a:t>
            </a:r>
            <a:r>
              <a:rPr lang="en-US" dirty="0" err="1"/>
              <a:t>costeras</a:t>
            </a:r>
            <a:r>
              <a:rPr lang="en-US" dirty="0"/>
              <a:t>, el pH </a:t>
            </a:r>
            <a:r>
              <a:rPr lang="en-US" dirty="0" err="1"/>
              <a:t>aumenta</a:t>
            </a:r>
            <a:r>
              <a:rPr lang="en-US" dirty="0"/>
              <a:t> (se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) con el </a:t>
            </a:r>
            <a:r>
              <a:rPr lang="en-US" dirty="0" err="1"/>
              <a:t>aumento</a:t>
            </a:r>
            <a:r>
              <a:rPr lang="en-US" dirty="0"/>
              <a:t> de la </a:t>
            </a:r>
            <a:r>
              <a:rPr lang="en-US" dirty="0" err="1"/>
              <a:t>salinidad</a:t>
            </a:r>
            <a:r>
              <a:rPr lang="en-US" dirty="0"/>
              <a:t> y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dentro de las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Curiosidades</a:t>
            </a:r>
            <a:r>
              <a:rPr lang="en-US" dirty="0"/>
              <a:t>: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aguas</a:t>
            </a:r>
            <a:r>
              <a:rPr lang="en-US" dirty="0"/>
              <a:t> del sur de Georgia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pH tan bajo </a:t>
            </a:r>
            <a:r>
              <a:rPr lang="en-US" dirty="0" err="1"/>
              <a:t>como</a:t>
            </a:r>
            <a:r>
              <a:rPr lang="en-US" dirty="0"/>
              <a:t> 3,5 </a:t>
            </a:r>
          </a:p>
          <a:p>
            <a:r>
              <a:rPr lang="en-US" dirty="0"/>
              <a:t>-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aguas</a:t>
            </a:r>
            <a:r>
              <a:rPr lang="en-US" dirty="0"/>
              <a:t> </a:t>
            </a:r>
            <a:r>
              <a:rPr lang="en-US" dirty="0" err="1"/>
              <a:t>costeras</a:t>
            </a:r>
            <a:r>
              <a:rPr lang="en-US" dirty="0"/>
              <a:t>, el pH </a:t>
            </a:r>
            <a:r>
              <a:rPr lang="en-US" dirty="0" err="1"/>
              <a:t>aumenta</a:t>
            </a:r>
            <a:r>
              <a:rPr lang="en-US" dirty="0"/>
              <a:t> (se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) con el </a:t>
            </a:r>
            <a:r>
              <a:rPr lang="en-US" dirty="0" err="1"/>
              <a:t>aumento</a:t>
            </a:r>
            <a:r>
              <a:rPr lang="en-US" dirty="0"/>
              <a:t> de la </a:t>
            </a:r>
            <a:r>
              <a:rPr lang="en-US" dirty="0" err="1"/>
              <a:t>salinidad</a:t>
            </a:r>
            <a:r>
              <a:rPr lang="en-US" dirty="0"/>
              <a:t> y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dentro de las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7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Centraremos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nuestros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control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arroyo del campus. Antes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empezar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maneras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monitoreo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agua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queremos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aprender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poco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cuencas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hidrográficas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historia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arroyos del campus.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¿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Alguien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sabe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qué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arroyos hay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el campus de la Universidad de Georgia?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6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continuación</a:t>
            </a:r>
            <a:r>
              <a:rPr lang="en-US" dirty="0"/>
              <a:t>, </a:t>
            </a:r>
            <a:r>
              <a:rPr lang="en-US" dirty="0" err="1"/>
              <a:t>defina</a:t>
            </a:r>
            <a:r>
              <a:rPr lang="en-US" dirty="0"/>
              <a:t> los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Curiosidades</a:t>
            </a:r>
            <a:r>
              <a:rPr lang="en-US" dirty="0"/>
              <a:t>: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aguas</a:t>
            </a:r>
            <a:r>
              <a:rPr lang="en-US" dirty="0"/>
              <a:t> del sur de Georgia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un pH tan bajo </a:t>
            </a:r>
            <a:r>
              <a:rPr lang="en-US" dirty="0" err="1"/>
              <a:t>como</a:t>
            </a:r>
            <a:r>
              <a:rPr lang="en-US" dirty="0"/>
              <a:t> 3,5 </a:t>
            </a:r>
          </a:p>
          <a:p>
            <a:r>
              <a:rPr lang="en-US" dirty="0"/>
              <a:t>-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aguas</a:t>
            </a:r>
            <a:r>
              <a:rPr lang="en-US" dirty="0"/>
              <a:t> </a:t>
            </a:r>
            <a:r>
              <a:rPr lang="en-US" dirty="0" err="1"/>
              <a:t>costeras</a:t>
            </a:r>
            <a:r>
              <a:rPr lang="en-US" dirty="0"/>
              <a:t>, el pH </a:t>
            </a:r>
            <a:r>
              <a:rPr lang="en-US" dirty="0" err="1"/>
              <a:t>aumenta</a:t>
            </a:r>
            <a:r>
              <a:rPr lang="en-US" dirty="0"/>
              <a:t> (se </a:t>
            </a:r>
            <a:r>
              <a:rPr lang="en-US" dirty="0" err="1"/>
              <a:t>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básico</a:t>
            </a:r>
            <a:r>
              <a:rPr lang="en-US" dirty="0"/>
              <a:t>) con el </a:t>
            </a:r>
            <a:r>
              <a:rPr lang="en-US" dirty="0" err="1"/>
              <a:t>aumento</a:t>
            </a:r>
            <a:r>
              <a:rPr lang="en-US" dirty="0"/>
              <a:t> de la </a:t>
            </a:r>
            <a:r>
              <a:rPr lang="en-US" dirty="0" err="1"/>
              <a:t>salinidad</a:t>
            </a:r>
            <a:r>
              <a:rPr lang="en-US" dirty="0"/>
              <a:t> y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estando</a:t>
            </a:r>
            <a:r>
              <a:rPr lang="en-US" dirty="0"/>
              <a:t> dentro de las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estatales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2F8C1-BEB9-A241-AFE7-2310480C9E7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Control </a:t>
            </a:r>
            <a:r>
              <a:rPr lang="en-US" b="1" dirty="0" err="1"/>
              <a:t>químico</a:t>
            </a:r>
            <a:r>
              <a:rPr lang="en-US" b="1" dirty="0"/>
              <a:t>, </a:t>
            </a:r>
            <a:r>
              <a:rPr lang="en-US" b="1" dirty="0" err="1"/>
              <a:t>Parte</a:t>
            </a:r>
            <a:r>
              <a:rPr lang="en-US" b="1" dirty="0"/>
              <a:t> 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#5</a:t>
            </a:r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: el debate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los hellbender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peligro</a:t>
            </a:r>
            <a:r>
              <a:rPr lang="en-US" dirty="0"/>
              <a:t> de </a:t>
            </a:r>
            <a:r>
              <a:rPr lang="en-US" dirty="0" err="1"/>
              <a:t>extinción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es un </a:t>
            </a:r>
            <a:r>
              <a:rPr lang="en-US" dirty="0" err="1"/>
              <a:t>problema</a:t>
            </a:r>
            <a:r>
              <a:rPr lang="en-US" dirty="0"/>
              <a:t> para los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causa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arroyo?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todavía</a:t>
            </a:r>
            <a:r>
              <a:rPr lang="en-US" dirty="0"/>
              <a:t> los hellbender?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¿Crees que el hellbender ha </a:t>
            </a:r>
            <a:r>
              <a:rPr lang="en-US" dirty="0" err="1"/>
              <a:t>vivido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Atenas? ¿Por </a:t>
            </a:r>
            <a:r>
              <a:rPr lang="en-US" dirty="0" err="1"/>
              <a:t>qué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idea?</a:t>
            </a:r>
          </a:p>
        </p:txBody>
      </p:sp>
    </p:spTree>
    <p:extLst>
      <p:ext uri="{BB962C8B-B14F-4D97-AF65-F5344CB8AC3E}">
        <p14:creationId xmlns:p14="http://schemas.microsoft.com/office/powerpoint/2010/main" val="148293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8117-B587-E141-BFB2-2CCB0BD1D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/>
              <a:t>Qué</a:t>
            </a:r>
            <a:r>
              <a:rPr lang="en-US" sz="4400" b="1" dirty="0"/>
              <a:t> </a:t>
            </a:r>
            <a:r>
              <a:rPr lang="en-US" sz="4400" b="1" dirty="0" err="1"/>
              <a:t>relación</a:t>
            </a:r>
            <a:r>
              <a:rPr lang="en-US" sz="4400" b="1" dirty="0"/>
              <a:t> </a:t>
            </a:r>
            <a:r>
              <a:rPr lang="en-US" sz="4400" b="1" dirty="0" err="1"/>
              <a:t>guardan</a:t>
            </a:r>
            <a:r>
              <a:rPr lang="en-US" sz="4400" b="1" dirty="0"/>
              <a:t> las </a:t>
            </a:r>
            <a:r>
              <a:rPr lang="en-US" sz="4400" b="1" dirty="0" err="1"/>
              <a:t>propiedades</a:t>
            </a:r>
            <a:r>
              <a:rPr lang="en-US" sz="4400" b="1" dirty="0"/>
              <a:t> </a:t>
            </a:r>
            <a:r>
              <a:rPr lang="en-US" sz="4400" b="1" dirty="0" err="1"/>
              <a:t>químicas</a:t>
            </a:r>
            <a:r>
              <a:rPr lang="en-US" sz="4400" b="1" dirty="0"/>
              <a:t> del </a:t>
            </a:r>
            <a:r>
              <a:rPr lang="en-US" sz="4400" b="1" dirty="0" err="1"/>
              <a:t>agua</a:t>
            </a:r>
            <a:r>
              <a:rPr lang="en-US" sz="4400" b="1" dirty="0"/>
              <a:t> con la </a:t>
            </a:r>
            <a:r>
              <a:rPr lang="en-US" sz="4400" b="1" dirty="0" err="1"/>
              <a:t>salud</a:t>
            </a:r>
            <a:r>
              <a:rPr lang="en-US" sz="4400" b="1" dirty="0"/>
              <a:t> de los arroyos?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B670-5AD2-6742-AD13-447D26EE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endParaRPr lang="en-US" u="sng" dirty="0"/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esta actividad, trabajarás con un compañero/pequeño grupo para representar gráficamente las relaciones entre los parámetros químicos de la calidad del agua y otras variables. Tu equipo también responderá a las preguntas asociadas a cada gráfico.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Utilice una hoja de papel cuadriculado para cada gráfico. Contesta a las preguntas en el espacio correspondiente.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vez graficados los puntos, conéctalos con una recta. 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olvides etiquetar los ejes X e Y.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1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1:</a:t>
            </a:r>
            <a:br>
              <a:rPr lang="es-A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del agua y abundancia de salamandras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6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130B2-DD3F-0643-9E88-843163F34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17" y="722868"/>
            <a:ext cx="63373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4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1: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16DAE-D651-7646-B781-50AE96208CF7}"/>
              </a:ext>
            </a:extLst>
          </p:cNvPr>
          <p:cNvSpPr txBox="1"/>
          <p:nvPr/>
        </p:nvSpPr>
        <p:spPr>
          <a:xfrm>
            <a:off x="6698672" y="579358"/>
            <a:ext cx="51816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1: Describa la relación entre la temperatura máxima y el número de salamandras.</a:t>
            </a:r>
          </a:p>
          <a:p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2: Basándose en el gráfico, ¿qué cree que ocurrirá con las salamandras a medida que las temperaturas se hagan más cálidas debido al cambio climático?</a:t>
            </a:r>
            <a:r>
              <a:rPr lang="en-US" sz="3000" dirty="0"/>
              <a:t> 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3A668-6866-3D40-8998-8D38B962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690688"/>
            <a:ext cx="51816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64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2: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del agua y oxígeno disuelto</a:t>
            </a:r>
            <a:r>
              <a:rPr lang="es-AR" sz="3200" dirty="0">
                <a:effectLst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279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5" y="119693"/>
            <a:ext cx="10515600" cy="1325563"/>
          </a:xfrm>
        </p:spPr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2: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D2FC4-04D2-E042-AA6E-F779A61F0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35" y="1445256"/>
            <a:ext cx="6322483" cy="46433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A6096F-9A47-404D-BDD3-7B9E25C25E76}"/>
              </a:ext>
            </a:extLst>
          </p:cNvPr>
          <p:cNvSpPr txBox="1"/>
          <p:nvPr/>
        </p:nvSpPr>
        <p:spPr>
          <a:xfrm>
            <a:off x="6831842" y="1135417"/>
            <a:ext cx="53601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3: Describa la relación entre la temperatura del agua y el oxígeno disuelto. </a:t>
            </a:r>
          </a:p>
          <a:p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4: ¿Por qué es importante el oxígeno disuelto para los organismos que viven en un arroyo? ¿Qué puede ocurrir si el oxígeno disuelto es demasiado bajo?</a:t>
            </a:r>
          </a:p>
        </p:txBody>
      </p:sp>
    </p:spTree>
    <p:extLst>
      <p:ext uri="{BB962C8B-B14F-4D97-AF65-F5344CB8AC3E}">
        <p14:creationId xmlns:p14="http://schemas.microsoft.com/office/powerpoint/2010/main" val="52612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3: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 y número de truchas arco iris</a:t>
            </a:r>
            <a:r>
              <a:rPr lang="es-AR" sz="3200" dirty="0">
                <a:effectLst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349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3: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41A4C-60B9-8F44-9276-0D6590174B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15200" y="800389"/>
            <a:ext cx="4038600" cy="488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000" dirty="0"/>
              <a:t> </a:t>
            </a:r>
          </a:p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5: Describa la relación entre el pH y el número de truchas arco iris.</a:t>
            </a:r>
          </a:p>
          <a:p>
            <a:pPr marL="0" indent="0">
              <a:buNone/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6: ¿Qué intervalo de pH puede tolerar la trucha arco iris?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50C88-E3C1-1D45-BBA5-A924548EA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32" y="1690688"/>
            <a:ext cx="6729799" cy="406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90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4: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Porcentaje de superficie impermeable y conductividad</a:t>
            </a:r>
          </a:p>
        </p:txBody>
      </p:sp>
    </p:spTree>
    <p:extLst>
      <p:ext uri="{BB962C8B-B14F-4D97-AF65-F5344CB8AC3E}">
        <p14:creationId xmlns:p14="http://schemas.microsoft.com/office/powerpoint/2010/main" val="416376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15146"/>
              </p:ext>
            </p:extLst>
          </p:nvPr>
        </p:nvGraphicFramePr>
        <p:xfrm>
          <a:off x="753533" y="937569"/>
          <a:ext cx="10515600" cy="5760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Duración</a:t>
                      </a:r>
                      <a:endParaRPr lang="en-US" sz="30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 err="1"/>
                        <a:t>Actividad</a:t>
                      </a:r>
                      <a:endParaRPr lang="en-US" sz="3000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1" dirty="0"/>
                        <a:t>Los </a:t>
                      </a:r>
                      <a:r>
                        <a:rPr lang="en-US" sz="3000" b="1" i="1" dirty="0" err="1"/>
                        <a:t>últimos</a:t>
                      </a:r>
                      <a:r>
                        <a:rPr lang="en-US" sz="3000" b="1" i="1" dirty="0"/>
                        <a:t> </a:t>
                      </a:r>
                      <a:r>
                        <a:rPr lang="en-US" sz="3000" b="1" i="1" dirty="0" err="1"/>
                        <a:t>dragones</a:t>
                      </a:r>
                      <a:endParaRPr lang="en-US" sz="3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Qué</a:t>
                      </a:r>
                      <a:r>
                        <a:rPr lang="en-US" sz="3000" b="1" dirty="0"/>
                        <a:t> </a:t>
                      </a:r>
                      <a:r>
                        <a:rPr lang="en-US" sz="3000" b="1" dirty="0" err="1"/>
                        <a:t>relación</a:t>
                      </a:r>
                      <a:r>
                        <a:rPr lang="en-US" sz="3000" b="1" dirty="0"/>
                        <a:t> </a:t>
                      </a:r>
                      <a:r>
                        <a:rPr lang="en-US" sz="3000" b="1" dirty="0" err="1"/>
                        <a:t>guardan</a:t>
                      </a:r>
                      <a:r>
                        <a:rPr lang="en-US" sz="3000" b="1" dirty="0"/>
                        <a:t> las </a:t>
                      </a:r>
                      <a:r>
                        <a:rPr lang="en-US" sz="3000" b="1" dirty="0" err="1"/>
                        <a:t>propiedades</a:t>
                      </a:r>
                      <a:r>
                        <a:rPr lang="en-US" sz="3000" b="1" dirty="0"/>
                        <a:t> </a:t>
                      </a:r>
                      <a:r>
                        <a:rPr lang="en-US" sz="3000" b="1" dirty="0" err="1"/>
                        <a:t>químicas</a:t>
                      </a:r>
                      <a:r>
                        <a:rPr lang="en-US" sz="3000" b="1" dirty="0"/>
                        <a:t> del </a:t>
                      </a:r>
                      <a:r>
                        <a:rPr lang="en-US" sz="3000" b="1" dirty="0" err="1"/>
                        <a:t>agua</a:t>
                      </a:r>
                      <a:r>
                        <a:rPr lang="en-US" sz="3000" b="1" dirty="0"/>
                        <a:t> con la </a:t>
                      </a:r>
                      <a:r>
                        <a:rPr lang="en-US" sz="3000" b="1" dirty="0" err="1"/>
                        <a:t>salud</a:t>
                      </a:r>
                      <a:r>
                        <a:rPr lang="en-US" sz="3000" b="1" dirty="0"/>
                        <a:t> de los arroyos?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Notas</a:t>
                      </a:r>
                      <a:r>
                        <a:rPr lang="en-US" sz="3000" b="1" dirty="0"/>
                        <a:t> </a:t>
                      </a:r>
                      <a:r>
                        <a:rPr lang="en-US" sz="3000" b="1" dirty="0" err="1"/>
                        <a:t>guiadas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i="1" dirty="0"/>
                        <a:t>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9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45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Control de las </a:t>
                      </a:r>
                      <a:r>
                        <a:rPr lang="en-US" sz="3000" b="1" dirty="0" err="1"/>
                        <a:t>propiedades</a:t>
                      </a:r>
                      <a:r>
                        <a:rPr lang="en-US" sz="3000" b="1" dirty="0"/>
                        <a:t> </a:t>
                      </a:r>
                      <a:r>
                        <a:rPr lang="en-US" sz="3000" b="1" dirty="0" err="1"/>
                        <a:t>químicas</a:t>
                      </a:r>
                      <a:r>
                        <a:rPr lang="en-US" sz="3000" b="1" dirty="0"/>
                        <a:t> del arroyo de </a:t>
                      </a:r>
                      <a:r>
                        <a:rPr lang="en-US" sz="3000" b="1" dirty="0" err="1"/>
                        <a:t>nuestro</a:t>
                      </a:r>
                      <a:r>
                        <a:rPr lang="en-US" sz="3000" b="1" dirty="0"/>
                        <a:t> campus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 err="1"/>
                        <a:t>Actividad</a:t>
                      </a:r>
                      <a:r>
                        <a:rPr lang="en-US" sz="3000" b="1" dirty="0"/>
                        <a:t> de </a:t>
                      </a:r>
                      <a:r>
                        <a:rPr lang="en-US" sz="3000" b="1" dirty="0" err="1"/>
                        <a:t>clausura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928F-C6A8-864C-AC7D-B79F7C2C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4: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02A2D-B503-2144-9FE4-5E933E90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291" y="703407"/>
            <a:ext cx="452350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7: ¿Qué crees que significa "conductividad" en un arroyo? Intenta adivinarlo.</a:t>
            </a:r>
          </a:p>
          <a:p>
            <a:pPr marL="0" indent="0">
              <a:buNone/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8: Describa la relación entre conductividad y superficie impermeable.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92519-23CA-D042-9A9B-9C917ADC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33" y="1521356"/>
            <a:ext cx="6066831" cy="42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3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75DE-2241-B242-83C4-B137A009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Notas</a:t>
            </a:r>
            <a:r>
              <a:rPr lang="en-US" sz="4400" b="1" dirty="0"/>
              <a:t> </a:t>
            </a:r>
            <a:r>
              <a:rPr lang="en-US" sz="4400" b="1" dirty="0" err="1"/>
              <a:t>guiadas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09BE-ACF7-A34C-B663-1DDDCF3E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r>
              <a:rPr lang="en-US" u="sng" dirty="0"/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Escuche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haga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Anota todo lo que veas en </a:t>
            </a:r>
            <a:r>
              <a:rPr lang="es-AR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negrita, marrón y subrayado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856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459365"/>
            <a:ext cx="8305800" cy="612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agua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47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459365"/>
            <a:ext cx="8305800" cy="61215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3300" u="sng" dirty="0"/>
          </a:p>
          <a:p>
            <a:pPr marL="0" indent="0">
              <a:buNone/>
            </a:pP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agua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°C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Afecta a la alimentación, la respiración y el metabolismo de los animales acuáticos. 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mayor parte de la vida acuática está adaptada a un estrecho margen de temperaturas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u="sng" dirty="0" err="1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Relación</a:t>
            </a:r>
            <a:r>
              <a:rPr lang="en-US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r>
              <a:rPr lang="en-US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b="1" u="sng" dirty="0" err="1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oxígeno</a:t>
            </a:r>
            <a:r>
              <a:rPr lang="en-US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disuelto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Normas de Georgia: Menos de 32,2°C (90°F)</a:t>
            </a:r>
            <a:endParaRPr lang="en-US" sz="3200" b="1" u="sng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CEECB-71C5-9447-8DB0-959F0274D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078" y="459365"/>
            <a:ext cx="1104101" cy="58189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C0AE7-0F25-CA47-A91A-1D27CD438E6F}"/>
              </a:ext>
            </a:extLst>
          </p:cNvPr>
          <p:cNvSpPr txBox="1"/>
          <p:nvPr/>
        </p:nvSpPr>
        <p:spPr>
          <a:xfrm>
            <a:off x="9011726" y="6278274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346319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68420"/>
            <a:ext cx="10515600" cy="4680671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Oxígeno</a:t>
            </a: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disuelto</a:t>
            </a: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(OD)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Definición: cantidad de oxígeno disuelto en el agua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en: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Normas de Georgia: Media de 5 mg/L; mínimo 4 mg/L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961FDC-3B66-194A-90D6-B9C96D938113}"/>
              </a:ext>
            </a:extLst>
          </p:cNvPr>
          <p:cNvGrpSpPr/>
          <p:nvPr/>
        </p:nvGrpSpPr>
        <p:grpSpPr>
          <a:xfrm>
            <a:off x="1945244" y="4295545"/>
            <a:ext cx="7755928" cy="2209822"/>
            <a:chOff x="1945244" y="3911232"/>
            <a:chExt cx="7755928" cy="2209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E92949-7960-7B4F-9800-FAA7378C29A3}"/>
                </a:ext>
              </a:extLst>
            </p:cNvPr>
            <p:cNvSpPr/>
            <p:nvPr/>
          </p:nvSpPr>
          <p:spPr>
            <a:xfrm>
              <a:off x="2096087" y="4280565"/>
              <a:ext cx="1955408" cy="1840489"/>
            </a:xfrm>
            <a:prstGeom prst="rect">
              <a:avLst/>
            </a:prstGeom>
            <a:solidFill>
              <a:srgbClr val="F48A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17F975-7C8A-D64A-B4C6-FE6ADF19FA4B}"/>
                </a:ext>
              </a:extLst>
            </p:cNvPr>
            <p:cNvSpPr/>
            <p:nvPr/>
          </p:nvSpPr>
          <p:spPr>
            <a:xfrm>
              <a:off x="4051495" y="4280565"/>
              <a:ext cx="1260734" cy="18404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Few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C33B17-1767-6745-8F95-33D4F6CC94FE}"/>
                </a:ext>
              </a:extLst>
            </p:cNvPr>
            <p:cNvSpPr/>
            <p:nvPr/>
          </p:nvSpPr>
          <p:spPr>
            <a:xfrm>
              <a:off x="5312229" y="4280565"/>
              <a:ext cx="1422400" cy="1840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Most fish can live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04CA15-83E6-2A4D-A153-F3C1203E4FC7}"/>
                </a:ext>
              </a:extLst>
            </p:cNvPr>
            <p:cNvSpPr/>
            <p:nvPr/>
          </p:nvSpPr>
          <p:spPr>
            <a:xfrm>
              <a:off x="6734629" y="4280564"/>
              <a:ext cx="2670628" cy="1840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70D713-608B-9D42-8696-2B8C603C5631}"/>
                </a:ext>
              </a:extLst>
            </p:cNvPr>
            <p:cNvSpPr txBox="1"/>
            <p:nvPr/>
          </p:nvSpPr>
          <p:spPr>
            <a:xfrm>
              <a:off x="1945244" y="39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9363CE-2BB8-A043-A2C4-5AC5DD869633}"/>
                </a:ext>
              </a:extLst>
            </p:cNvPr>
            <p:cNvSpPr txBox="1"/>
            <p:nvPr/>
          </p:nvSpPr>
          <p:spPr>
            <a:xfrm>
              <a:off x="3813289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E83E5A-E2BC-DD49-B1BB-529EB7D773A8}"/>
                </a:ext>
              </a:extLst>
            </p:cNvPr>
            <p:cNvSpPr txBox="1"/>
            <p:nvPr/>
          </p:nvSpPr>
          <p:spPr>
            <a:xfrm>
              <a:off x="5076032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4F101E-5235-0A49-9CD7-3A9A8DD8518C}"/>
                </a:ext>
              </a:extLst>
            </p:cNvPr>
            <p:cNvSpPr txBox="1"/>
            <p:nvPr/>
          </p:nvSpPr>
          <p:spPr>
            <a:xfrm>
              <a:off x="6496423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1238E5-636D-1243-98B3-8874CB42ACAE}"/>
                </a:ext>
              </a:extLst>
            </p:cNvPr>
            <p:cNvSpPr txBox="1"/>
            <p:nvPr/>
          </p:nvSpPr>
          <p:spPr>
            <a:xfrm>
              <a:off x="9167051" y="391123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14+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73E068-0C5F-F648-8577-32EF97E52F14}"/>
                </a:ext>
              </a:extLst>
            </p:cNvPr>
            <p:cNvCxnSpPr/>
            <p:nvPr/>
          </p:nvCxnSpPr>
          <p:spPr>
            <a:xfrm>
              <a:off x="2097761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8185C4-8AA5-1E4A-9DEE-7D4E665FD7F3}"/>
                </a:ext>
              </a:extLst>
            </p:cNvPr>
            <p:cNvCxnSpPr/>
            <p:nvPr/>
          </p:nvCxnSpPr>
          <p:spPr>
            <a:xfrm>
              <a:off x="4051495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88A1E4-0267-914E-8EE9-309FDEFA0532}"/>
                </a:ext>
              </a:extLst>
            </p:cNvPr>
            <p:cNvCxnSpPr/>
            <p:nvPr/>
          </p:nvCxnSpPr>
          <p:spPr>
            <a:xfrm>
              <a:off x="5316083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EB401CD-2D77-AB4D-A8F7-0A43D462F988}"/>
                </a:ext>
              </a:extLst>
            </p:cNvPr>
            <p:cNvCxnSpPr/>
            <p:nvPr/>
          </p:nvCxnSpPr>
          <p:spPr>
            <a:xfrm>
              <a:off x="6734629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BB5AA0-0F0B-BA45-BD72-85581F9D2AAF}"/>
                </a:ext>
              </a:extLst>
            </p:cNvPr>
            <p:cNvCxnSpPr/>
            <p:nvPr/>
          </p:nvCxnSpPr>
          <p:spPr>
            <a:xfrm>
              <a:off x="9405257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3542F3A-C812-5D49-A007-4C97075C6CB4}"/>
              </a:ext>
            </a:extLst>
          </p:cNvPr>
          <p:cNvSpPr txBox="1"/>
          <p:nvPr/>
        </p:nvSpPr>
        <p:spPr>
          <a:xfrm>
            <a:off x="4550382" y="3926213"/>
            <a:ext cx="26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Dissolved Oxygen (mg/L)  </a:t>
            </a:r>
          </a:p>
        </p:txBody>
      </p:sp>
    </p:spTree>
    <p:extLst>
      <p:ext uri="{BB962C8B-B14F-4D97-AF65-F5344CB8AC3E}">
        <p14:creationId xmlns:p14="http://schemas.microsoft.com/office/powerpoint/2010/main" val="365712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36" y="168420"/>
            <a:ext cx="10515600" cy="4680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Oxígeno</a:t>
            </a: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disuelto</a:t>
            </a: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(OD)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Definición: cantidad de oxígeno disuelto en el agua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en: </a:t>
            </a: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mg/L o ppm (partes por millón)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Todos los organismos acuáticos lo necesitan para respirar (respiración)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Normas de Georgia: Media de 5 mg/L; mínimo 4 mg/L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D0AC92-E7F9-6C4C-A729-12AC9E40E283}"/>
              </a:ext>
            </a:extLst>
          </p:cNvPr>
          <p:cNvGrpSpPr/>
          <p:nvPr/>
        </p:nvGrpSpPr>
        <p:grpSpPr>
          <a:xfrm>
            <a:off x="1945244" y="4295545"/>
            <a:ext cx="7755928" cy="2209822"/>
            <a:chOff x="1945244" y="3911232"/>
            <a:chExt cx="7755928" cy="2209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0058FE-E8AB-3A4B-B29D-508A528137A9}"/>
                </a:ext>
              </a:extLst>
            </p:cNvPr>
            <p:cNvSpPr/>
            <p:nvPr/>
          </p:nvSpPr>
          <p:spPr>
            <a:xfrm>
              <a:off x="2096087" y="4280565"/>
              <a:ext cx="1955408" cy="1840489"/>
            </a:xfrm>
            <a:prstGeom prst="rect">
              <a:avLst/>
            </a:prstGeom>
            <a:solidFill>
              <a:srgbClr val="F48A9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064B1-820D-B840-96EA-E076F45370D5}"/>
                </a:ext>
              </a:extLst>
            </p:cNvPr>
            <p:cNvSpPr/>
            <p:nvPr/>
          </p:nvSpPr>
          <p:spPr>
            <a:xfrm>
              <a:off x="4051495" y="4280565"/>
              <a:ext cx="1260734" cy="18404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Few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44B808-3F2B-A344-9517-3CFC8BCD332B}"/>
                </a:ext>
              </a:extLst>
            </p:cNvPr>
            <p:cNvSpPr/>
            <p:nvPr/>
          </p:nvSpPr>
          <p:spPr>
            <a:xfrm>
              <a:off x="5312229" y="4280565"/>
              <a:ext cx="1422400" cy="18404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Most fish can live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1BF60E-12CC-0E43-90A6-047F7681B6EF}"/>
                </a:ext>
              </a:extLst>
            </p:cNvPr>
            <p:cNvSpPr/>
            <p:nvPr/>
          </p:nvSpPr>
          <p:spPr>
            <a:xfrm>
              <a:off x="6734629" y="4280564"/>
              <a:ext cx="2670628" cy="18404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All fish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can live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7C1089-2A23-6743-AEE6-2D6D8E16CE26}"/>
                </a:ext>
              </a:extLst>
            </p:cNvPr>
            <p:cNvSpPr txBox="1"/>
            <p:nvPr/>
          </p:nvSpPr>
          <p:spPr>
            <a:xfrm>
              <a:off x="1945244" y="39112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318F8C-6A93-6C4D-85F0-1880516679FC}"/>
                </a:ext>
              </a:extLst>
            </p:cNvPr>
            <p:cNvSpPr txBox="1"/>
            <p:nvPr/>
          </p:nvSpPr>
          <p:spPr>
            <a:xfrm>
              <a:off x="3813289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8D091A-D8A8-0B44-96AD-B7A84460AEE6}"/>
                </a:ext>
              </a:extLst>
            </p:cNvPr>
            <p:cNvSpPr txBox="1"/>
            <p:nvPr/>
          </p:nvSpPr>
          <p:spPr>
            <a:xfrm>
              <a:off x="5076032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6.5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92C730-38AA-594B-9066-7785C465999C}"/>
                </a:ext>
              </a:extLst>
            </p:cNvPr>
            <p:cNvSpPr txBox="1"/>
            <p:nvPr/>
          </p:nvSpPr>
          <p:spPr>
            <a:xfrm>
              <a:off x="6496423" y="391123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9.5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55F322-EFD0-0949-8D7C-6B4AEACD1487}"/>
                </a:ext>
              </a:extLst>
            </p:cNvPr>
            <p:cNvSpPr txBox="1"/>
            <p:nvPr/>
          </p:nvSpPr>
          <p:spPr>
            <a:xfrm>
              <a:off x="9167051" y="3911232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14+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7D79E0-138E-8B40-92B1-82C57AD6A309}"/>
                </a:ext>
              </a:extLst>
            </p:cNvPr>
            <p:cNvCxnSpPr/>
            <p:nvPr/>
          </p:nvCxnSpPr>
          <p:spPr>
            <a:xfrm>
              <a:off x="2097761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F3FA6E5-860F-284B-B797-6EFAFC55EC4A}"/>
                </a:ext>
              </a:extLst>
            </p:cNvPr>
            <p:cNvCxnSpPr/>
            <p:nvPr/>
          </p:nvCxnSpPr>
          <p:spPr>
            <a:xfrm>
              <a:off x="4051495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AAA347-E3B3-674D-AAAB-B589D2D2DFB2}"/>
                </a:ext>
              </a:extLst>
            </p:cNvPr>
            <p:cNvCxnSpPr/>
            <p:nvPr/>
          </p:nvCxnSpPr>
          <p:spPr>
            <a:xfrm>
              <a:off x="5316083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D8CEF0-A3D0-6941-86AE-EC981BCDA13B}"/>
                </a:ext>
              </a:extLst>
            </p:cNvPr>
            <p:cNvCxnSpPr/>
            <p:nvPr/>
          </p:nvCxnSpPr>
          <p:spPr>
            <a:xfrm>
              <a:off x="6734629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D53C45-0BF8-B640-8C2C-3C06661B719D}"/>
                </a:ext>
              </a:extLst>
            </p:cNvPr>
            <p:cNvCxnSpPr/>
            <p:nvPr/>
          </p:nvCxnSpPr>
          <p:spPr>
            <a:xfrm>
              <a:off x="9405257" y="4208261"/>
              <a:ext cx="0" cy="436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BCE48BD-F44D-1743-AAA3-3A08F7074338}"/>
              </a:ext>
            </a:extLst>
          </p:cNvPr>
          <p:cNvSpPr txBox="1"/>
          <p:nvPr/>
        </p:nvSpPr>
        <p:spPr>
          <a:xfrm>
            <a:off x="4550382" y="3926213"/>
            <a:ext cx="261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Dissolved Oxygen (mg/L)  </a:t>
            </a:r>
          </a:p>
        </p:txBody>
      </p:sp>
    </p:spTree>
    <p:extLst>
      <p:ext uri="{BB962C8B-B14F-4D97-AF65-F5344CB8AC3E}">
        <p14:creationId xmlns:p14="http://schemas.microsoft.com/office/powerpoint/2010/main" val="3653174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1" y="709731"/>
            <a:ext cx="7225147" cy="5581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y oxígeno disuelto (OD)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Inversamente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relacionado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2800" b="1" u="sng" dirty="0">
                <a:solidFill>
                  <a:srgbClr val="806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temperaturas</a:t>
            </a:r>
            <a:r>
              <a:rPr lang="es-AR" sz="2800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2800" b="1" u="sng" dirty="0">
                <a:solidFill>
                  <a:srgbClr val="806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OD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medida que </a:t>
            </a:r>
            <a:r>
              <a:rPr lang="es-AR" sz="2800" b="1" u="sng" dirty="0">
                <a:solidFill>
                  <a:srgbClr val="806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temperaturas, </a:t>
            </a:r>
            <a:r>
              <a:rPr lang="es-AR" sz="2800" b="1" u="sng" dirty="0">
                <a:solidFill>
                  <a:srgbClr val="806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 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OD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OD puede disminuir debido a: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temperaturas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sobrecarga de materia orgánica en descomposición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Movimiento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lento,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aguas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profundas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4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709731"/>
            <a:ext cx="7072746" cy="5581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 y oxígeno disuelto (OD)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Inversamente</a:t>
            </a:r>
            <a:r>
              <a:rPr lang="en-US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relacionado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medida que suben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temperaturas</a:t>
            </a:r>
            <a:r>
              <a:rPr lang="es-AR" sz="2800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baja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OD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medida que 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bajan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temperaturas, </a:t>
            </a:r>
            <a:r>
              <a:rPr lang="es-AR" sz="28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aumenta </a:t>
            </a: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OD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OD puede disminuir debido a: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las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temperaturas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sobrecarga de materia orgánica en descomposición</a:t>
            </a: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Movimiento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lento,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aguas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profundas</a:t>
            </a:r>
            <a:endParaRPr lang="es-A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357378C-68EA-6F4A-805C-5DBA89FB1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81" y="1781929"/>
            <a:ext cx="4679697" cy="34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44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46" y="209983"/>
            <a:ext cx="7058251" cy="6121544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Definición: medida de los iones de hidrógeno (H+).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en: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Estándares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Georgia: 6-8.5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832A9-9FEA-994A-ACCB-821008D9C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61" y="361710"/>
            <a:ext cx="3123261" cy="633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BA503B-2885-F543-A475-459A17623077}"/>
              </a:ext>
            </a:extLst>
          </p:cNvPr>
          <p:cNvSpPr txBox="1"/>
          <p:nvPr/>
        </p:nvSpPr>
        <p:spPr>
          <a:xfrm>
            <a:off x="7159699" y="5324578"/>
            <a:ext cx="844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/>
              <a:t>OpenStax College, CC BY 3.0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/licenses/by/3.0&gt;,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11842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</a:t>
            </a:r>
            <a:r>
              <a:rPr lang="en-US" b="1" dirty="0" err="1"/>
              <a:t>inicial</a:t>
            </a:r>
            <a:r>
              <a:rPr lang="en-US" b="1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702A7F-FDAB-4F49-8387-9664E596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05" y="1366700"/>
            <a:ext cx="5727989" cy="455204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6BB90-F024-B444-9E60-E19BAA4A002C}"/>
              </a:ext>
            </a:extLst>
          </p:cNvPr>
          <p:cNvSpPr txBox="1"/>
          <p:nvPr/>
        </p:nvSpPr>
        <p:spPr>
          <a:xfrm>
            <a:off x="5351317" y="6012873"/>
            <a:ext cx="3280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from:</a:t>
            </a:r>
          </a:p>
          <a:p>
            <a:r>
              <a:rPr lang="en-US" sz="800" dirty="0"/>
              <a:t>USFWS Midwest Region from United States, CC BY 2.0 </a:t>
            </a:r>
          </a:p>
          <a:p>
            <a:r>
              <a:rPr lang="en-US" sz="800" dirty="0"/>
              <a:t>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/licenses/by/2.0&gt;,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60083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28EDD4-2640-4C4F-8495-60B33D31A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761" y="361710"/>
            <a:ext cx="3123261" cy="633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B804DD-8351-6C48-A821-2715E4F40030}"/>
              </a:ext>
            </a:extLst>
          </p:cNvPr>
          <p:cNvSpPr txBox="1"/>
          <p:nvPr/>
        </p:nvSpPr>
        <p:spPr>
          <a:xfrm>
            <a:off x="7159699" y="5369798"/>
            <a:ext cx="844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/>
              <a:t>OpenStax College, CC BY 3.0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/licenses/by/3.0&gt;, via Wikimedia Commons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0D7AC4-1ED8-954F-9C07-B67EDB143B88}"/>
              </a:ext>
            </a:extLst>
          </p:cNvPr>
          <p:cNvSpPr/>
          <p:nvPr/>
        </p:nvSpPr>
        <p:spPr>
          <a:xfrm>
            <a:off x="8989255" y="361710"/>
            <a:ext cx="3046124" cy="63315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A3D2A3-FB0E-F24B-846E-84464EE0B62E}"/>
              </a:ext>
            </a:extLst>
          </p:cNvPr>
          <p:cNvSpPr/>
          <p:nvPr/>
        </p:nvSpPr>
        <p:spPr>
          <a:xfrm>
            <a:off x="8989255" y="1420837"/>
            <a:ext cx="98474" cy="3826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92EDD-22EB-954E-8408-92FD7E2D45BD}"/>
              </a:ext>
            </a:extLst>
          </p:cNvPr>
          <p:cNvSpPr/>
          <p:nvPr/>
        </p:nvSpPr>
        <p:spPr>
          <a:xfrm>
            <a:off x="9326880" y="3685735"/>
            <a:ext cx="98474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FEEBEB-1446-7F4F-90CE-248312C37609}"/>
              </a:ext>
            </a:extLst>
          </p:cNvPr>
          <p:cNvSpPr/>
          <p:nvPr/>
        </p:nvSpPr>
        <p:spPr>
          <a:xfrm>
            <a:off x="9625556" y="3685735"/>
            <a:ext cx="98474" cy="75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709A4-7027-2046-8738-66C15C129B99}"/>
              </a:ext>
            </a:extLst>
          </p:cNvPr>
          <p:cNvSpPr/>
          <p:nvPr/>
        </p:nvSpPr>
        <p:spPr>
          <a:xfrm>
            <a:off x="9970215" y="3685735"/>
            <a:ext cx="98474" cy="590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D568B3-A147-354D-A930-B39CD71EF43C}"/>
              </a:ext>
            </a:extLst>
          </p:cNvPr>
          <p:cNvSpPr/>
          <p:nvPr/>
        </p:nvSpPr>
        <p:spPr>
          <a:xfrm>
            <a:off x="10236368" y="2644726"/>
            <a:ext cx="98474" cy="1193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E5BBF-A752-7E41-92BD-1D85FE395C7D}"/>
              </a:ext>
            </a:extLst>
          </p:cNvPr>
          <p:cNvSpPr/>
          <p:nvPr/>
        </p:nvSpPr>
        <p:spPr>
          <a:xfrm>
            <a:off x="10531634" y="1420837"/>
            <a:ext cx="113298" cy="2417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A6E78B-7125-BF4A-A882-59B8F2880D2A}"/>
              </a:ext>
            </a:extLst>
          </p:cNvPr>
          <p:cNvSpPr/>
          <p:nvPr/>
        </p:nvSpPr>
        <p:spPr>
          <a:xfrm>
            <a:off x="10872360" y="2855742"/>
            <a:ext cx="108608" cy="982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223FF-DCC6-6C43-B63C-71F39AC7FC6B}"/>
              </a:ext>
            </a:extLst>
          </p:cNvPr>
          <p:cNvSpPr txBox="1"/>
          <p:nvPr/>
        </p:nvSpPr>
        <p:spPr>
          <a:xfrm>
            <a:off x="8851076" y="5247249"/>
            <a:ext cx="8238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Bacteria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F8551D-14C8-2549-B20F-A2F8147421AF}"/>
              </a:ext>
            </a:extLst>
          </p:cNvPr>
          <p:cNvSpPr txBox="1"/>
          <p:nvPr/>
        </p:nvSpPr>
        <p:spPr>
          <a:xfrm>
            <a:off x="9225908" y="4539120"/>
            <a:ext cx="6031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Frogs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CAF300-1BB8-5540-A68A-90C27BD4F8CF}"/>
              </a:ext>
            </a:extLst>
          </p:cNvPr>
          <p:cNvSpPr txBox="1"/>
          <p:nvPr/>
        </p:nvSpPr>
        <p:spPr>
          <a:xfrm>
            <a:off x="9516904" y="4369402"/>
            <a:ext cx="6236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Perch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6A89B6-AAAD-7D46-BC16-ED27D6FB702C}"/>
              </a:ext>
            </a:extLst>
          </p:cNvPr>
          <p:cNvSpPr txBox="1"/>
          <p:nvPr/>
        </p:nvSpPr>
        <p:spPr>
          <a:xfrm>
            <a:off x="9970215" y="5577392"/>
            <a:ext cx="11832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Trout, </a:t>
            </a:r>
          </a:p>
          <a:p>
            <a:r>
              <a:rPr lang="en-US" sz="1500" dirty="0"/>
              <a:t>Salamanders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09CC08-FAB4-264C-BB50-62C657026DF0}"/>
              </a:ext>
            </a:extLst>
          </p:cNvPr>
          <p:cNvSpPr txBox="1"/>
          <p:nvPr/>
        </p:nvSpPr>
        <p:spPr>
          <a:xfrm>
            <a:off x="10211402" y="4735679"/>
            <a:ext cx="12007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Carp, catfish,</a:t>
            </a:r>
          </a:p>
          <a:p>
            <a:r>
              <a:rPr lang="en-US" sz="1500" dirty="0"/>
              <a:t>Some insects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4F51EB-231A-5943-8930-4AAC8FE9982C}"/>
              </a:ext>
            </a:extLst>
          </p:cNvPr>
          <p:cNvSpPr txBox="1"/>
          <p:nvPr/>
        </p:nvSpPr>
        <p:spPr>
          <a:xfrm>
            <a:off x="10419487" y="3788564"/>
            <a:ext cx="6589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Plants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CF3B94-8327-854F-BE54-68B0984CACE1}"/>
              </a:ext>
            </a:extLst>
          </p:cNvPr>
          <p:cNvSpPr txBox="1"/>
          <p:nvPr/>
        </p:nvSpPr>
        <p:spPr>
          <a:xfrm>
            <a:off x="10797540" y="4178248"/>
            <a:ext cx="12378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Snails, Clams,</a:t>
            </a:r>
          </a:p>
          <a:p>
            <a:r>
              <a:rPr lang="en-US" sz="1500" dirty="0"/>
              <a:t>Mussels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62A1AE-9039-6E4E-88A5-26AB580AB664}"/>
              </a:ext>
            </a:extLst>
          </p:cNvPr>
          <p:cNvCxnSpPr>
            <a:cxnSpLocks/>
          </p:cNvCxnSpPr>
          <p:nvPr/>
        </p:nvCxnSpPr>
        <p:spPr>
          <a:xfrm>
            <a:off x="10011492" y="4283556"/>
            <a:ext cx="71847" cy="1293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A64A8-8B5D-0445-9F5C-D3C92C14E4F1}"/>
              </a:ext>
            </a:extLst>
          </p:cNvPr>
          <p:cNvCxnSpPr>
            <a:cxnSpLocks/>
          </p:cNvCxnSpPr>
          <p:nvPr/>
        </p:nvCxnSpPr>
        <p:spPr>
          <a:xfrm>
            <a:off x="10296117" y="3798473"/>
            <a:ext cx="71847" cy="9337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C9DBCC-E2E2-F24C-92CF-19E2C18617CF}"/>
              </a:ext>
            </a:extLst>
          </p:cNvPr>
          <p:cNvCxnSpPr>
            <a:cxnSpLocks/>
          </p:cNvCxnSpPr>
          <p:nvPr/>
        </p:nvCxnSpPr>
        <p:spPr>
          <a:xfrm>
            <a:off x="10971178" y="3771286"/>
            <a:ext cx="92009" cy="49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FC40F71-3FB4-5D45-AB67-A6F4103AAFF1}"/>
              </a:ext>
            </a:extLst>
          </p:cNvPr>
          <p:cNvSpPr txBox="1"/>
          <p:nvPr/>
        </p:nvSpPr>
        <p:spPr>
          <a:xfrm>
            <a:off x="9358412" y="347813"/>
            <a:ext cx="2307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 tolerance ranges of</a:t>
            </a:r>
          </a:p>
          <a:p>
            <a:pPr algn="ctr"/>
            <a:r>
              <a:rPr lang="en-US" dirty="0"/>
              <a:t>aquatic organisms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023E29E-5FA9-A043-AD94-EDF8C45BB0D0}"/>
              </a:ext>
            </a:extLst>
          </p:cNvPr>
          <p:cNvSpPr txBox="1">
            <a:spLocks/>
          </p:cNvSpPr>
          <p:nvPr/>
        </p:nvSpPr>
        <p:spPr>
          <a:xfrm>
            <a:off x="214746" y="209983"/>
            <a:ext cx="7058251" cy="612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Definición: medida de los iones de hidrógeno (H+).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Medida en: </a:t>
            </a: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 unidad; medida en una escala de 0-14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organismos acuáticos son sensibles a las fluctuaciones del pH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Estándares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Georgia: 6-8.5</a:t>
            </a: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7" y="487074"/>
            <a:ext cx="8125690" cy="6121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Conductividad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Definición: medida de la capacidad del agua para pasar la corriente eléctrica; Indica la presencia de iones en el agua.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Normas de Georgia: No hay niveles regulados en Georgia; oscila entre 50-1500 µS/cm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C811F-C309-0B44-9560-31381AE2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49" y="1005030"/>
            <a:ext cx="2836141" cy="456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E224-65DB-504B-86C2-077FB097D539}"/>
              </a:ext>
            </a:extLst>
          </p:cNvPr>
          <p:cNvSpPr txBox="1"/>
          <p:nvPr/>
        </p:nvSpPr>
        <p:spPr>
          <a:xfrm>
            <a:off x="8870949" y="5570155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1442424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47" y="487074"/>
            <a:ext cx="8125690" cy="6121544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Conductividad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Definición: medida de la capacidad del agua para pasar la corriente eléctrica; Indica la presencia de iones en el agua.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Medido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µS/cm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3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Importancia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AR" sz="3200" b="1" u="sng" dirty="0">
                <a:solidFill>
                  <a:srgbClr val="806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mayor conductividad puede ser un indicador de la presencia de contaminantes en el agua (nutrientes, aguas residuales, escorrentía urbana).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Normas de Georgia: No hay niveles regulados en Georgia; oscila entre 50-1500 µS/cm</a:t>
            </a:r>
            <a:endParaRPr lang="en-US" sz="3200" dirty="0"/>
          </a:p>
          <a:p>
            <a:pPr marL="0" indent="0">
              <a:buNone/>
            </a:pPr>
            <a:endParaRPr lang="en-US" sz="3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C811F-C309-0B44-9560-31381AE26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49" y="1005030"/>
            <a:ext cx="2836141" cy="4565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EE224-65DB-504B-86C2-077FB097D539}"/>
              </a:ext>
            </a:extLst>
          </p:cNvPr>
          <p:cNvSpPr txBox="1"/>
          <p:nvPr/>
        </p:nvSpPr>
        <p:spPr>
          <a:xfrm>
            <a:off x="8870949" y="5570155"/>
            <a:ext cx="3170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3901840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826438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100-8AC9-3547-B7EE-8507D249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Control de las </a:t>
            </a:r>
            <a:r>
              <a:rPr lang="en-US" sz="4400" b="1" dirty="0" err="1"/>
              <a:t>propiedades</a:t>
            </a:r>
            <a:r>
              <a:rPr lang="en-US" sz="4400" b="1" dirty="0"/>
              <a:t> </a:t>
            </a:r>
            <a:r>
              <a:rPr lang="en-US" sz="4400" b="1" dirty="0" err="1"/>
              <a:t>químicas</a:t>
            </a:r>
            <a:r>
              <a:rPr lang="en-US" sz="4400" b="1" dirty="0"/>
              <a:t> del arroyo de </a:t>
            </a:r>
            <a:r>
              <a:rPr lang="en-US" sz="4400" b="1" dirty="0" err="1"/>
              <a:t>nuestro</a:t>
            </a:r>
            <a:r>
              <a:rPr lang="en-US" sz="4400" b="1" dirty="0"/>
              <a:t> campus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061DD-33E8-8149-90B7-E755B4B1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100-8AC9-3547-B7EE-8507D249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Control de las </a:t>
            </a:r>
            <a:r>
              <a:rPr lang="en-US" sz="4400" b="1" dirty="0" err="1"/>
              <a:t>propiedades</a:t>
            </a:r>
            <a:r>
              <a:rPr lang="en-US" sz="4400" b="1" dirty="0"/>
              <a:t> </a:t>
            </a:r>
            <a:r>
              <a:rPr lang="en-US" sz="4400" b="1" dirty="0" err="1"/>
              <a:t>químicas</a:t>
            </a:r>
            <a:r>
              <a:rPr lang="en-US" sz="4400" b="1" dirty="0"/>
              <a:t> del arroyo de </a:t>
            </a:r>
            <a:r>
              <a:rPr lang="en-US" sz="4400" b="1" dirty="0" err="1"/>
              <a:t>nuestro</a:t>
            </a:r>
            <a:r>
              <a:rPr lang="en-US" sz="4400" b="1" dirty="0"/>
              <a:t> campus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AA0C-551D-8D45-92B7-9E8D01C2B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r>
              <a:rPr lang="en-US" u="sng" dirty="0"/>
              <a:t>:</a:t>
            </a:r>
          </a:p>
          <a:p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estudiante (o pareja de estudiantes) se encargará de uno de los cinco parámetros de calidad del agua del arroyo del campus: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endParaRPr lang="es-A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endParaRPr lang="es-A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es-A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endParaRPr lang="es-A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Conductividad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49311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E100-8AC9-3547-B7EE-8507D249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Control de las </a:t>
            </a:r>
            <a:r>
              <a:rPr lang="en-US" sz="4400" b="1" dirty="0" err="1"/>
              <a:t>propiedades</a:t>
            </a:r>
            <a:r>
              <a:rPr lang="en-US" sz="4400" b="1" dirty="0"/>
              <a:t> </a:t>
            </a:r>
            <a:r>
              <a:rPr lang="en-US" sz="4400" b="1" dirty="0" err="1"/>
              <a:t>químicas</a:t>
            </a:r>
            <a:r>
              <a:rPr lang="en-US" sz="4400" b="1" dirty="0"/>
              <a:t> del arroyo de </a:t>
            </a:r>
            <a:r>
              <a:rPr lang="en-US" sz="4400" b="1" dirty="0" err="1"/>
              <a:t>nuestro</a:t>
            </a:r>
            <a:r>
              <a:rPr lang="en-US" sz="4400" b="1" dirty="0"/>
              <a:t> campus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5AA0C-551D-8D45-92B7-9E8D01C2B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8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err="1"/>
              <a:t>Instrucciones</a:t>
            </a:r>
            <a:r>
              <a:rPr lang="en-US" u="sng" dirty="0"/>
              <a:t>:</a:t>
            </a:r>
          </a:p>
          <a:p>
            <a:pPr marL="0" lvl="0" indent="0">
              <a:buNone/>
            </a:pPr>
            <a:r>
              <a:rPr lang="en-US" dirty="0" err="1"/>
              <a:t>Crea</a:t>
            </a:r>
            <a:r>
              <a:rPr lang="en-US" dirty="0"/>
              <a:t> un cartel para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 de </a:t>
            </a:r>
            <a:r>
              <a:rPr lang="en-US" dirty="0" err="1"/>
              <a:t>calidad</a:t>
            </a:r>
            <a:r>
              <a:rPr lang="en-US" dirty="0"/>
              <a:t> del </a:t>
            </a:r>
            <a:r>
              <a:rPr lang="en-US" dirty="0" err="1"/>
              <a:t>agua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cartel debe </a:t>
            </a:r>
            <a:r>
              <a:rPr lang="en-US" dirty="0" err="1"/>
              <a:t>tener</a:t>
            </a:r>
            <a:r>
              <a:rPr lang="en-US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Titule el cartel con el parámetro de calidad del agua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Definir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 </a:t>
            </a:r>
            <a:r>
              <a:rPr lang="en-US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parámetro</a:t>
            </a:r>
            <a:endParaRPr lang="es-A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Explicar por qué es importante para la salud del arroyo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Tendencias gráficas a lo largo del tiempo del parámetro</a:t>
            </a:r>
          </a:p>
          <a:p>
            <a:pPr marL="514350" lvl="0" indent="-514350">
              <a:buFont typeface="+mj-lt"/>
              <a:buAutoNum type="arabicPeriod"/>
            </a:pPr>
            <a:r>
              <a:rPr lang="es-A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Describa cualquier tendencia temporal en la corriente </a:t>
            </a:r>
            <a:endParaRPr lang="en-US" dirty="0"/>
          </a:p>
          <a:p>
            <a:pPr marL="0" lvl="0" indent="0">
              <a:buNone/>
            </a:pP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A </a:t>
            </a:r>
            <a:r>
              <a:rPr lang="en-US" sz="2600" dirty="0" err="1"/>
              <a:t>continuación</a:t>
            </a:r>
            <a:r>
              <a:rPr lang="en-US" sz="2600" dirty="0"/>
              <a:t>, </a:t>
            </a:r>
            <a:r>
              <a:rPr lang="en-US" sz="2600" dirty="0" err="1"/>
              <a:t>presentaremos</a:t>
            </a:r>
            <a:r>
              <a:rPr lang="en-US" sz="2600" dirty="0"/>
              <a:t> los </a:t>
            </a:r>
            <a:r>
              <a:rPr lang="en-US" sz="2600" dirty="0" err="1"/>
              <a:t>carteles</a:t>
            </a:r>
            <a:r>
              <a:rPr lang="en-US" sz="2600" dirty="0"/>
              <a:t> a la </a:t>
            </a:r>
            <a:r>
              <a:rPr lang="en-US" sz="2600" dirty="0" err="1"/>
              <a:t>clase</a:t>
            </a:r>
            <a:r>
              <a:rPr lang="en-US" sz="2600" dirty="0"/>
              <a:t>. </a:t>
            </a:r>
            <a:r>
              <a:rPr lang="en-US" sz="2600" u="sng" dirty="0"/>
              <a:t>Durante la </a:t>
            </a:r>
            <a:r>
              <a:rPr lang="en-US" sz="2600" u="sng" dirty="0" err="1"/>
              <a:t>presentación</a:t>
            </a:r>
            <a:r>
              <a:rPr lang="en-US" sz="2600" u="sng" dirty="0"/>
              <a:t>, </a:t>
            </a:r>
            <a:r>
              <a:rPr lang="en-US" sz="2600" u="sng" dirty="0" err="1"/>
              <a:t>asegúrate</a:t>
            </a:r>
            <a:r>
              <a:rPr lang="en-US" sz="2600" u="sng" dirty="0"/>
              <a:t> de </a:t>
            </a:r>
            <a:r>
              <a:rPr lang="en-US" sz="2600" u="sng" dirty="0" err="1"/>
              <a:t>describir</a:t>
            </a:r>
            <a:r>
              <a:rPr lang="en-US" sz="2600" u="sng" dirty="0"/>
              <a:t> las </a:t>
            </a:r>
            <a:r>
              <a:rPr lang="en-US" sz="2600" u="sng" dirty="0" err="1"/>
              <a:t>tendencias</a:t>
            </a:r>
            <a:r>
              <a:rPr lang="en-US" sz="2600" u="sng" dirty="0"/>
              <a:t> a lo largo del </a:t>
            </a:r>
            <a:r>
              <a:rPr lang="en-US" sz="2600" u="sng" dirty="0" err="1"/>
              <a:t>tiempo</a:t>
            </a:r>
            <a:r>
              <a:rPr lang="en-US" sz="2600" u="sng" dirty="0"/>
              <a:t> de </a:t>
            </a:r>
            <a:r>
              <a:rPr lang="en-US" sz="2600" u="sng" dirty="0" err="1"/>
              <a:t>tu</a:t>
            </a:r>
            <a:r>
              <a:rPr lang="en-US" sz="2600" u="sng" dirty="0"/>
              <a:t> </a:t>
            </a:r>
            <a:r>
              <a:rPr lang="en-US" sz="2600" u="sng" dirty="0" err="1"/>
              <a:t>parámetro</a:t>
            </a:r>
            <a:r>
              <a:rPr lang="en-US" sz="2600" u="sng" dirty="0"/>
              <a:t> de </a:t>
            </a:r>
            <a:r>
              <a:rPr lang="en-US" sz="2600" u="sng" dirty="0" err="1"/>
              <a:t>calidad</a:t>
            </a:r>
            <a:r>
              <a:rPr lang="en-US" sz="2600" u="sng" dirty="0"/>
              <a:t> del </a:t>
            </a:r>
            <a:r>
              <a:rPr lang="en-US" sz="2600" u="sng" dirty="0" err="1"/>
              <a:t>agua</a:t>
            </a:r>
            <a:r>
              <a:rPr lang="en-US" sz="26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7594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1C2B-4603-704C-8DCD-D159EEB3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Control de las </a:t>
            </a:r>
            <a:r>
              <a:rPr lang="en-US" sz="4400" b="1" dirty="0" err="1"/>
              <a:t>propiedades</a:t>
            </a:r>
            <a:r>
              <a:rPr lang="en-US" sz="4400" b="1" dirty="0"/>
              <a:t> </a:t>
            </a:r>
            <a:r>
              <a:rPr lang="en-US" sz="4400" b="1" dirty="0" err="1"/>
              <a:t>químicas</a:t>
            </a:r>
            <a:r>
              <a:rPr lang="en-US" sz="4400" b="1" dirty="0"/>
              <a:t> del arroyo de </a:t>
            </a:r>
            <a:r>
              <a:rPr lang="en-US" sz="4400" b="1" dirty="0" err="1"/>
              <a:t>nuestro</a:t>
            </a:r>
            <a:r>
              <a:rPr lang="en-US" sz="4400" b="1" dirty="0"/>
              <a:t> campus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C757-7F5A-ED42-BBE3-899CBDF0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389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Compartir</a:t>
            </a:r>
            <a:r>
              <a:rPr lang="en-US" sz="3200" dirty="0"/>
              <a:t> con la </a:t>
            </a:r>
            <a:r>
              <a:rPr lang="en-US" sz="3200" dirty="0" err="1"/>
              <a:t>clase</a:t>
            </a:r>
            <a:r>
              <a:rPr lang="en-US" sz="3200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946351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Actividad</a:t>
            </a:r>
            <a:r>
              <a:rPr lang="en-US" sz="4400" b="1" dirty="0"/>
              <a:t> de </a:t>
            </a:r>
            <a:r>
              <a:rPr lang="en-US" sz="4400" b="1" dirty="0" err="1"/>
              <a:t>clausura</a:t>
            </a:r>
            <a:endParaRPr lang="en-US" sz="4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1075267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de la hoja de </a:t>
            </a:r>
            <a:r>
              <a:rPr lang="en-US" sz="3000" dirty="0" err="1"/>
              <a:t>ejercicios</a:t>
            </a:r>
            <a:r>
              <a:rPr lang="en-US" sz="3000" dirty="0"/>
              <a:t> de la </a:t>
            </a:r>
            <a:r>
              <a:rPr lang="en-US" sz="3000" dirty="0" err="1"/>
              <a:t>lección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/>
              <a:t>Actividad</a:t>
            </a:r>
            <a:r>
              <a:rPr lang="en-US" sz="4400" b="1" dirty="0"/>
              <a:t> de </a:t>
            </a:r>
            <a:r>
              <a:rPr lang="en-US" sz="4400" b="1" dirty="0" err="1"/>
              <a:t>clausura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1690688"/>
            <a:ext cx="10515600" cy="4351338"/>
          </a:xfrm>
        </p:spPr>
        <p:txBody>
          <a:bodyPr>
            <a:normAutofit/>
          </a:bodyPr>
          <a:lstStyle/>
          <a:p>
            <a:pPr marL="457200"/>
            <a:r>
              <a:rPr lang="es-A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1: A altas temperaturas del agua, ¿esperaría medir un nivel alto o bajo de oxígeno disuelto? </a:t>
            </a:r>
          </a:p>
          <a:p>
            <a:pPr marL="457200"/>
            <a:r>
              <a:rPr lang="es-A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2: ¿Por qué es importante el oxígeno disuelto para la vida acuática?</a:t>
            </a:r>
          </a:p>
          <a:p>
            <a:pPr marL="457200"/>
            <a:r>
              <a:rPr lang="es-A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Pregunta 3: ¿Cómo esperaría que cambiara la conductividad con el aumento de la urbanización?</a:t>
            </a:r>
          </a:p>
        </p:txBody>
      </p:sp>
    </p:spTree>
    <p:extLst>
      <p:ext uri="{BB962C8B-B14F-4D97-AF65-F5344CB8AC3E}">
        <p14:creationId xmlns:p14="http://schemas.microsoft.com/office/powerpoint/2010/main" val="237084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</a:t>
            </a:r>
            <a:r>
              <a:rPr lang="en-US" b="1" dirty="0" err="1"/>
              <a:t>inicial</a:t>
            </a:r>
            <a:r>
              <a:rPr lang="en-US" b="1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7438A2-6D07-BB41-B23E-75182A36628C}"/>
              </a:ext>
            </a:extLst>
          </p:cNvPr>
          <p:cNvSpPr txBox="1">
            <a:spLocks/>
          </p:cNvSpPr>
          <p:nvPr/>
        </p:nvSpPr>
        <p:spPr>
          <a:xfrm>
            <a:off x="1676400" y="34424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 (The Last Dragons)</a:t>
            </a:r>
            <a:r>
              <a:rPr lang="en-US" b="1" dirty="0"/>
              <a:t>:</a:t>
            </a:r>
          </a:p>
          <a:p>
            <a:r>
              <a:rPr lang="en-US" b="1" dirty="0"/>
              <a:t>https://</a:t>
            </a:r>
            <a:r>
              <a:rPr lang="en-US" b="1" dirty="0" err="1"/>
              <a:t>vimeo.com</a:t>
            </a:r>
            <a:r>
              <a:rPr lang="en-US" b="1" dirty="0"/>
              <a:t>/108512185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5180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CB2-0D3B-0241-9304-C53BCDD22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4902-CA48-8A45-BA04-BD01DDDDD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CD536-F7EB-1B40-A1AC-BF3FB786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4" y="306964"/>
            <a:ext cx="8679871" cy="6121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u="sng" dirty="0" err="1"/>
              <a:t>Claridad</a:t>
            </a:r>
            <a:r>
              <a:rPr lang="en-US" sz="3300" u="sng" dirty="0"/>
              <a:t> del </a:t>
            </a:r>
            <a:r>
              <a:rPr lang="en-US" sz="3300" u="sng" dirty="0" err="1"/>
              <a:t>agua</a:t>
            </a:r>
            <a:endParaRPr lang="en-US" sz="3300" u="sng" dirty="0"/>
          </a:p>
          <a:p>
            <a:pPr marL="0" indent="0">
              <a:buNone/>
            </a:pPr>
            <a:endParaRPr lang="en-US" sz="3300" u="sng" dirty="0"/>
          </a:p>
          <a:p>
            <a:r>
              <a:rPr lang="en-US" sz="3300" dirty="0" err="1"/>
              <a:t>Definición</a:t>
            </a:r>
            <a:r>
              <a:rPr lang="en-US" sz="3300" dirty="0"/>
              <a:t>: Una forma de </a:t>
            </a:r>
            <a:r>
              <a:rPr lang="en-US" sz="3300" dirty="0" err="1"/>
              <a:t>medir</a:t>
            </a:r>
            <a:r>
              <a:rPr lang="en-US" sz="3300" dirty="0"/>
              <a:t> la </a:t>
            </a:r>
            <a:r>
              <a:rPr lang="en-US" sz="3300" dirty="0" err="1"/>
              <a:t>claridad</a:t>
            </a:r>
            <a:r>
              <a:rPr lang="en-US" sz="3300" dirty="0"/>
              <a:t> del </a:t>
            </a:r>
            <a:r>
              <a:rPr lang="en-US" sz="3300" dirty="0" err="1"/>
              <a:t>agua</a:t>
            </a:r>
            <a:r>
              <a:rPr lang="en-US" sz="3300" dirty="0"/>
              <a:t>. Se </a:t>
            </a:r>
            <a:r>
              <a:rPr lang="en-US" sz="3300" dirty="0" err="1"/>
              <a:t>ve</a:t>
            </a:r>
            <a:r>
              <a:rPr lang="en-US" sz="3300" dirty="0"/>
              <a:t> </a:t>
            </a:r>
            <a:r>
              <a:rPr lang="en-US" sz="3300" dirty="0" err="1"/>
              <a:t>afectada</a:t>
            </a:r>
            <a:r>
              <a:rPr lang="en-US" sz="3300" dirty="0"/>
              <a:t> por la </a:t>
            </a:r>
            <a:r>
              <a:rPr lang="en-US" sz="3300" dirty="0" err="1"/>
              <a:t>cantidad</a:t>
            </a:r>
            <a:r>
              <a:rPr lang="en-US" sz="3300" dirty="0"/>
              <a:t> de </a:t>
            </a:r>
            <a:r>
              <a:rPr lang="en-US" sz="3300" dirty="0" err="1"/>
              <a:t>crecimiento</a:t>
            </a:r>
            <a:r>
              <a:rPr lang="en-US" sz="3300" dirty="0"/>
              <a:t> de </a:t>
            </a:r>
            <a:r>
              <a:rPr lang="en-US" sz="3300" dirty="0" err="1"/>
              <a:t>algas</a:t>
            </a:r>
            <a:r>
              <a:rPr lang="en-US" sz="3300" dirty="0"/>
              <a:t> y </a:t>
            </a:r>
            <a:r>
              <a:rPr lang="en-US" sz="3300" dirty="0" err="1"/>
              <a:t>partículas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 </a:t>
            </a:r>
            <a:r>
              <a:rPr lang="en-US" sz="3300" dirty="0" err="1"/>
              <a:t>suspensión</a:t>
            </a:r>
            <a:r>
              <a:rPr lang="en-US" sz="3300" dirty="0"/>
              <a:t>.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 err="1"/>
              <a:t>Medida</a:t>
            </a:r>
            <a:r>
              <a:rPr lang="en-US" sz="3300" dirty="0"/>
              <a:t> </a:t>
            </a:r>
            <a:r>
              <a:rPr lang="en-US" sz="3300" dirty="0" err="1"/>
              <a:t>en</a:t>
            </a:r>
            <a:r>
              <a:rPr lang="en-US" sz="3300" dirty="0"/>
              <a:t>: </a:t>
            </a:r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M; use el disco Secchi (solo </a:t>
            </a:r>
            <a:r>
              <a:rPr lang="en-US" sz="3300" b="1" u="sng" dirty="0" err="1">
                <a:solidFill>
                  <a:schemeClr val="accent4">
                    <a:lumMod val="50000"/>
                  </a:schemeClr>
                </a:solidFill>
              </a:rPr>
              <a:t>lagos</a:t>
            </a:r>
            <a:r>
              <a:rPr lang="en-US" sz="3300" b="1" u="sng" dirty="0">
                <a:solidFill>
                  <a:schemeClr val="accent4">
                    <a:lumMod val="50000"/>
                  </a:schemeClr>
                </a:solidFill>
              </a:rPr>
              <a:t>) </a:t>
            </a:r>
          </a:p>
          <a:p>
            <a:r>
              <a:rPr lang="en-US" sz="3300" dirty="0" err="1"/>
              <a:t>Importancia</a:t>
            </a:r>
            <a:r>
              <a:rPr lang="en-US" sz="3300" dirty="0"/>
              <a:t>, La </a:t>
            </a:r>
            <a:r>
              <a:rPr lang="en-US" sz="3300" dirty="0" err="1"/>
              <a:t>baja</a:t>
            </a:r>
            <a:r>
              <a:rPr lang="en-US" sz="3300" dirty="0"/>
              <a:t> </a:t>
            </a:r>
            <a:r>
              <a:rPr lang="en-US" sz="3300" dirty="0" err="1"/>
              <a:t>claridad</a:t>
            </a:r>
            <a:r>
              <a:rPr lang="en-US" sz="3300" dirty="0"/>
              <a:t> del </a:t>
            </a:r>
            <a:r>
              <a:rPr lang="en-US" sz="3300" dirty="0" err="1"/>
              <a:t>agua</a:t>
            </a:r>
            <a:r>
              <a:rPr lang="en-US" sz="3300" dirty="0"/>
              <a:t> </a:t>
            </a:r>
            <a:r>
              <a:rPr lang="en-US" sz="3300" dirty="0" err="1"/>
              <a:t>puede</a:t>
            </a:r>
            <a:r>
              <a:rPr lang="en-US" sz="3300" dirty="0"/>
              <a:t>:</a:t>
            </a:r>
          </a:p>
          <a:p>
            <a:pPr lvl="2"/>
            <a:r>
              <a:rPr lang="en-US" sz="3300" dirty="0" err="1"/>
              <a:t>imitar</a:t>
            </a:r>
            <a:r>
              <a:rPr lang="en-US" sz="3300" dirty="0"/>
              <a:t> la </a:t>
            </a:r>
            <a:r>
              <a:rPr lang="en-US" sz="3300" dirty="0" err="1"/>
              <a:t>cantidad</a:t>
            </a:r>
            <a:r>
              <a:rPr lang="en-US" sz="3300" dirty="0"/>
              <a:t> de luz solar disponible para la </a:t>
            </a:r>
            <a:r>
              <a:rPr lang="en-US" sz="3300" dirty="0" err="1"/>
              <a:t>fotosíntesis</a:t>
            </a:r>
            <a:endParaRPr lang="en-US" sz="3300" dirty="0"/>
          </a:p>
          <a:p>
            <a:pPr lvl="2"/>
            <a:r>
              <a:rPr lang="en-US" sz="3300" dirty="0" err="1"/>
              <a:t>Dañar</a:t>
            </a:r>
            <a:r>
              <a:rPr lang="en-US" sz="3300" dirty="0"/>
              <a:t> las </a:t>
            </a:r>
            <a:r>
              <a:rPr lang="en-US" sz="3300" dirty="0" err="1"/>
              <a:t>branquias</a:t>
            </a:r>
            <a:r>
              <a:rPr lang="en-US" sz="3300" dirty="0"/>
              <a:t> de </a:t>
            </a:r>
            <a:r>
              <a:rPr lang="en-US" sz="3300" dirty="0" err="1"/>
              <a:t>peces</a:t>
            </a:r>
            <a:r>
              <a:rPr lang="en-US" sz="3300" dirty="0"/>
              <a:t> y </a:t>
            </a:r>
            <a:r>
              <a:rPr lang="en-US" sz="3300" dirty="0" err="1"/>
              <a:t>macroinvertebrados</a:t>
            </a:r>
            <a:endParaRPr lang="en-US" sz="3300" dirty="0"/>
          </a:p>
          <a:p>
            <a:pPr lvl="2"/>
            <a:r>
              <a:rPr lang="en-US" sz="3300" dirty="0" err="1"/>
              <a:t>Asfixiar</a:t>
            </a:r>
            <a:r>
              <a:rPr lang="en-US" sz="3300" dirty="0"/>
              <a:t> a </a:t>
            </a:r>
            <a:r>
              <a:rPr lang="en-US" sz="3300" dirty="0" err="1"/>
              <a:t>peces</a:t>
            </a:r>
            <a:r>
              <a:rPr lang="en-US" sz="3300" dirty="0"/>
              <a:t> y </a:t>
            </a:r>
            <a:r>
              <a:rPr lang="en-US" sz="3300" dirty="0" err="1"/>
              <a:t>ostras</a:t>
            </a:r>
            <a:endParaRPr lang="en-US" sz="3300" dirty="0"/>
          </a:p>
          <a:p>
            <a:pPr marL="914400" lvl="2" indent="0">
              <a:buNone/>
            </a:pPr>
            <a:endParaRPr lang="en-US" sz="3300" dirty="0"/>
          </a:p>
          <a:p>
            <a:r>
              <a:rPr lang="en-US" sz="3500" dirty="0" err="1"/>
              <a:t>Normas</a:t>
            </a:r>
            <a:r>
              <a:rPr lang="en-US" sz="3500" dirty="0"/>
              <a:t> de Georgia: No hay </a:t>
            </a:r>
            <a:r>
              <a:rPr lang="en-US" sz="3500" dirty="0" err="1"/>
              <a:t>niveles</a:t>
            </a:r>
            <a:r>
              <a:rPr lang="en-US" sz="3500" dirty="0"/>
              <a:t> </a:t>
            </a:r>
            <a:r>
              <a:rPr lang="en-US" sz="3500" dirty="0" err="1"/>
              <a:t>regulados</a:t>
            </a:r>
            <a:r>
              <a:rPr lang="en-US" sz="3500" dirty="0"/>
              <a:t> </a:t>
            </a:r>
            <a:r>
              <a:rPr lang="en-US" sz="3500" dirty="0" err="1"/>
              <a:t>en</a:t>
            </a:r>
            <a:r>
              <a:rPr lang="en-US" sz="3500" dirty="0"/>
              <a:t> Georgia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042BF-643E-5541-AA5B-6D9D29FA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098" y="2032215"/>
            <a:ext cx="3223282" cy="2671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04357-8169-4D43-B0C7-4EE93B643AF4}"/>
              </a:ext>
            </a:extLst>
          </p:cNvPr>
          <p:cNvSpPr txBox="1"/>
          <p:nvPr/>
        </p:nvSpPr>
        <p:spPr>
          <a:xfrm>
            <a:off x="8705098" y="4703256"/>
            <a:ext cx="329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Imagen: Georgia Adopt-A-Stream</a:t>
            </a:r>
          </a:p>
        </p:txBody>
      </p:sp>
    </p:spTree>
    <p:extLst>
      <p:ext uri="{BB962C8B-B14F-4D97-AF65-F5344CB8AC3E}">
        <p14:creationId xmlns:p14="http://schemas.microsoft.com/office/powerpoint/2010/main" val="13333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: el debate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los hellbenders están en peligro de extinción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0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los hellbenders están en peligro de extinción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 la sedimentación/turbidez es un problema para los hellbenders?</a:t>
            </a:r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6FA7E3C-9762-9749-96D0-FE60A870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: el debate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620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: el debate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los hellbender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peligro</a:t>
            </a:r>
            <a:r>
              <a:rPr lang="en-US" dirty="0"/>
              <a:t> de </a:t>
            </a:r>
            <a:r>
              <a:rPr lang="en-US" dirty="0" err="1"/>
              <a:t>extinción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es un </a:t>
            </a:r>
            <a:r>
              <a:rPr lang="en-US" dirty="0" err="1"/>
              <a:t>problema</a:t>
            </a:r>
            <a:r>
              <a:rPr lang="en-US" dirty="0"/>
              <a:t> para los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causa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arroyo?</a:t>
            </a:r>
          </a:p>
        </p:txBody>
      </p:sp>
    </p:spTree>
    <p:extLst>
      <p:ext uri="{BB962C8B-B14F-4D97-AF65-F5344CB8AC3E}">
        <p14:creationId xmlns:p14="http://schemas.microsoft.com/office/powerpoint/2010/main" val="58131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: el debate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los hellbender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peligro</a:t>
            </a:r>
            <a:r>
              <a:rPr lang="en-US" dirty="0"/>
              <a:t> de </a:t>
            </a:r>
            <a:r>
              <a:rPr lang="en-US" dirty="0" err="1"/>
              <a:t>extinción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es un </a:t>
            </a:r>
            <a:r>
              <a:rPr lang="en-US" dirty="0" err="1"/>
              <a:t>problema</a:t>
            </a:r>
            <a:r>
              <a:rPr lang="en-US" dirty="0"/>
              <a:t> para los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causa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arroyo?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todavía</a:t>
            </a:r>
            <a:r>
              <a:rPr lang="en-US" dirty="0"/>
              <a:t> los hellbender?</a:t>
            </a:r>
          </a:p>
        </p:txBody>
      </p:sp>
    </p:spTree>
    <p:extLst>
      <p:ext uri="{BB962C8B-B14F-4D97-AF65-F5344CB8AC3E}">
        <p14:creationId xmlns:p14="http://schemas.microsoft.com/office/powerpoint/2010/main" val="291588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i="1" dirty="0"/>
              <a:t>Los </a:t>
            </a:r>
            <a:r>
              <a:rPr lang="en-US" b="1" i="1" dirty="0" err="1"/>
              <a:t>últimos</a:t>
            </a:r>
            <a:r>
              <a:rPr lang="en-US" b="1" i="1" dirty="0"/>
              <a:t> </a:t>
            </a:r>
            <a:r>
              <a:rPr lang="en-US" b="1" i="1" dirty="0" err="1"/>
              <a:t>dragones</a:t>
            </a:r>
            <a:r>
              <a:rPr lang="en-US" b="1" i="1" dirty="0"/>
              <a:t>: el debate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7BA33-DEFF-344C-9D51-976B5273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00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los hellbender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peligro</a:t>
            </a:r>
            <a:r>
              <a:rPr lang="en-US" dirty="0"/>
              <a:t> de </a:t>
            </a:r>
            <a:r>
              <a:rPr lang="en-US" dirty="0" err="1"/>
              <a:t>extinción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es un </a:t>
            </a:r>
            <a:r>
              <a:rPr lang="en-US" dirty="0" err="1"/>
              <a:t>problema</a:t>
            </a:r>
            <a:r>
              <a:rPr lang="en-US" dirty="0"/>
              <a:t> para los hellbenders?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causa la </a:t>
            </a:r>
            <a:r>
              <a:rPr lang="en-US" dirty="0" err="1"/>
              <a:t>sedimentación</a:t>
            </a:r>
            <a:r>
              <a:rPr lang="en-US" dirty="0"/>
              <a:t>/</a:t>
            </a:r>
            <a:r>
              <a:rPr lang="en-US" dirty="0" err="1"/>
              <a:t>turbidez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arroyo?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se </a:t>
            </a:r>
            <a:r>
              <a:rPr lang="en-US" dirty="0" err="1"/>
              <a:t>encuentran</a:t>
            </a:r>
            <a:r>
              <a:rPr lang="en-US" dirty="0"/>
              <a:t> </a:t>
            </a:r>
            <a:r>
              <a:rPr lang="en-US" dirty="0" err="1"/>
              <a:t>todavía</a:t>
            </a:r>
            <a:r>
              <a:rPr lang="en-US" dirty="0"/>
              <a:t> los hellbender?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¿Crees que el hellbender ha </a:t>
            </a:r>
            <a:r>
              <a:rPr lang="en-US" dirty="0" err="1"/>
              <a:t>vivido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Atenas? ¿Por </a:t>
            </a:r>
            <a:r>
              <a:rPr lang="en-US" dirty="0" err="1"/>
              <a:t>qué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1969</Words>
  <Application>Microsoft Macintosh PowerPoint</Application>
  <PresentationFormat>Panorámica</PresentationFormat>
  <Paragraphs>285</Paragraphs>
  <Slides>41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Impact</vt:lpstr>
      <vt:lpstr>Office Theme</vt:lpstr>
      <vt:lpstr>Control químico, Parte  A</vt:lpstr>
      <vt:lpstr>Agenda</vt:lpstr>
      <vt:lpstr>Actividad inicial </vt:lpstr>
      <vt:lpstr>Actividad inicial </vt:lpstr>
      <vt:lpstr>Los últimos dragones: el debate</vt:lpstr>
      <vt:lpstr>Los últimos dragones: el debate</vt:lpstr>
      <vt:lpstr>Los últimos dragones: el debate</vt:lpstr>
      <vt:lpstr>Los últimos dragones: el debate</vt:lpstr>
      <vt:lpstr>Los últimos dragones: el debate</vt:lpstr>
      <vt:lpstr>Los últimos dragones: el debate</vt:lpstr>
      <vt:lpstr>Qué relación guardan las propiedades químicas del agua con la salud de los arroyos?</vt:lpstr>
      <vt:lpstr>Gráfico 1: </vt:lpstr>
      <vt:lpstr>Gráfico 1:</vt:lpstr>
      <vt:lpstr>Gráfico 1:</vt:lpstr>
      <vt:lpstr>Gráfico 2:</vt:lpstr>
      <vt:lpstr>Gráfico 2:</vt:lpstr>
      <vt:lpstr>Gráfico 3:</vt:lpstr>
      <vt:lpstr>Gráfico 3:</vt:lpstr>
      <vt:lpstr>Gráfico 4:</vt:lpstr>
      <vt:lpstr>Gráfico 4:</vt:lpstr>
      <vt:lpstr>Presentación de PowerPoint</vt:lpstr>
      <vt:lpstr>Notas guiadas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Control de las propiedades químicas del arroyo de nuestro campus</vt:lpstr>
      <vt:lpstr>Control de las propiedades químicas del arroyo de nuestro campus</vt:lpstr>
      <vt:lpstr>Control de las propiedades químicas del arroyo de nuestro campus</vt:lpstr>
      <vt:lpstr>Control de las propiedades químicas del arroyo de nuestro campus</vt:lpstr>
      <vt:lpstr>Actividad de clausura</vt:lpstr>
      <vt:lpstr>Actividad de clausura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Ma.Verónica Choque Campos</cp:lastModifiedBy>
  <cp:revision>53</cp:revision>
  <dcterms:created xsi:type="dcterms:W3CDTF">2021-10-18T14:38:32Z</dcterms:created>
  <dcterms:modified xsi:type="dcterms:W3CDTF">2023-06-11T21:30:07Z</dcterms:modified>
</cp:coreProperties>
</file>