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21" r:id="rId4"/>
    <p:sldId id="379" r:id="rId5"/>
    <p:sldId id="378" r:id="rId6"/>
    <p:sldId id="389" r:id="rId7"/>
    <p:sldId id="390" r:id="rId8"/>
    <p:sldId id="386" r:id="rId9"/>
    <p:sldId id="328" r:id="rId10"/>
    <p:sldId id="266" r:id="rId11"/>
    <p:sldId id="396" r:id="rId12"/>
    <p:sldId id="264" r:id="rId13"/>
    <p:sldId id="392" r:id="rId14"/>
    <p:sldId id="394" r:id="rId15"/>
    <p:sldId id="398" r:id="rId16"/>
    <p:sldId id="399" r:id="rId17"/>
    <p:sldId id="401" r:id="rId18"/>
    <p:sldId id="400" r:id="rId19"/>
    <p:sldId id="402" r:id="rId20"/>
    <p:sldId id="404" r:id="rId21"/>
    <p:sldId id="405" r:id="rId22"/>
    <p:sldId id="406" r:id="rId23"/>
    <p:sldId id="3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48"/>
  </p:normalViewPr>
  <p:slideViewPr>
    <p:cSldViewPr snapToGrid="0" snapToObjects="1">
      <p:cViewPr varScale="1">
        <p:scale>
          <a:sx n="91" d="100"/>
          <a:sy n="9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3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6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developed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Hilsenhoff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(1988) and requires that identification to the family level. Family-level pictorial keys will be available, and we will try to help with this. Calculate the FBI using the techniques described below: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Multiply the number of individuals in each family by the tolerance value for that family (Table 1).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Sum those products, and then divide by the total number of individuals counted.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Refer to Table 2 (below) to rate water quality using this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 Bioassessments,</a:t>
            </a:r>
            <a:br>
              <a:rPr lang="en-US" b="1" dirty="0"/>
            </a:br>
            <a:r>
              <a:rPr lang="en-US" b="1" dirty="0"/>
              <a:t>Part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Module #18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49E5D-609E-2B4D-8778-B7182F4B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E75B34-00DE-A345-BFC5-0D317C71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55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Work with your partner/group to identify your macroinvertebrates. Use any ID guides that are helpful to you! (You will have about 1 hour for identifications). </a:t>
            </a:r>
            <a:r>
              <a:rPr lang="en-US" b="1" dirty="0"/>
              <a:t>Record your group’s data in your Rite-in-Rain data sheet! </a:t>
            </a:r>
          </a:p>
          <a:p>
            <a:pPr marL="514350" indent="-514350">
              <a:buAutoNum type="arabicPeriod"/>
            </a:pPr>
            <a:r>
              <a:rPr lang="en-US" dirty="0"/>
              <a:t>When your group is finished identifying their macroinvertebrates, your group should bring their data sheet to the instructor so that the instructor can compile macroinvertebrate collection data from all groups. </a:t>
            </a:r>
          </a:p>
          <a:p>
            <a:pPr marL="514350" indent="-514350">
              <a:buAutoNum type="arabicPeriod"/>
            </a:pPr>
            <a:r>
              <a:rPr lang="en-US" dirty="0"/>
              <a:t>Once data has been compiled, use the Non-Urban Macroinvertebrate Collection Data to fill out the Macroinvertebrate Bioassessment Form (Page 2 ONLY).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E71CA7-49C0-7243-B513-634FC709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2ADE5BE-0446-944E-ADE4-519BED67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Non-Urban Stream Bioassessment</a:t>
            </a:r>
          </a:p>
        </p:txBody>
      </p:sp>
    </p:spTree>
    <p:extLst>
      <p:ext uri="{BB962C8B-B14F-4D97-AF65-F5344CB8AC3E}">
        <p14:creationId xmlns:p14="http://schemas.microsoft.com/office/powerpoint/2010/main" val="20033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3123" cy="1325563"/>
          </a:xfrm>
        </p:spPr>
        <p:txBody>
          <a:bodyPr/>
          <a:lstStyle/>
          <a:p>
            <a:r>
              <a:rPr lang="en-US" b="1" dirty="0"/>
              <a:t>Data sheet set-up (example)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5DCAED-F542-A44C-BCED-C250700B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74" y="8154"/>
            <a:ext cx="5956495" cy="5888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Researchers:</a:t>
            </a:r>
          </a:p>
          <a:p>
            <a:pPr marL="0" indent="0">
              <a:buNone/>
            </a:pPr>
            <a:r>
              <a:rPr lang="en-US" dirty="0"/>
              <a:t>Stream name:</a:t>
            </a:r>
          </a:p>
          <a:p>
            <a:pPr marL="0" indent="0">
              <a:buNone/>
            </a:pPr>
            <a:r>
              <a:rPr lang="en-US" dirty="0"/>
              <a:t>Date:</a:t>
            </a:r>
          </a:p>
          <a:p>
            <a:pPr marL="0" indent="0">
              <a:buNone/>
            </a:pPr>
            <a:r>
              <a:rPr lang="en-US" dirty="0"/>
              <a:t>Time: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9626FC7-677A-B446-BEA5-96BBABAFD7BE}"/>
              </a:ext>
            </a:extLst>
          </p:cNvPr>
          <p:cNvGraphicFramePr>
            <a:graphicFrameLocks noGrp="1"/>
          </p:cNvGraphicFramePr>
          <p:nvPr/>
        </p:nvGraphicFramePr>
        <p:xfrm>
          <a:off x="4594274" y="2126435"/>
          <a:ext cx="5787684" cy="458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228">
                  <a:extLst>
                    <a:ext uri="{9D8B030D-6E8A-4147-A177-3AD203B41FA5}">
                      <a16:colId xmlns:a16="http://schemas.microsoft.com/office/drawing/2014/main" val="3147651405"/>
                    </a:ext>
                  </a:extLst>
                </a:gridCol>
                <a:gridCol w="1929228">
                  <a:extLst>
                    <a:ext uri="{9D8B030D-6E8A-4147-A177-3AD203B41FA5}">
                      <a16:colId xmlns:a16="http://schemas.microsoft.com/office/drawing/2014/main" val="314608652"/>
                    </a:ext>
                  </a:extLst>
                </a:gridCol>
                <a:gridCol w="1929228">
                  <a:extLst>
                    <a:ext uri="{9D8B030D-6E8A-4147-A177-3AD203B41FA5}">
                      <a16:colId xmlns:a16="http://schemas.microsoft.com/office/drawing/2014/main" val="1001726756"/>
                    </a:ext>
                  </a:extLst>
                </a:gridCol>
              </a:tblGrid>
              <a:tr h="763976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Tally/Count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56094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r>
                        <a:rPr lang="en-US" dirty="0"/>
                        <a:t>Long and skinny, has rock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Caddisfly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45036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r>
                        <a:rPr lang="en-US" dirty="0"/>
                        <a:t>Has three ”tails” - brown in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IIIII  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84668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r>
                        <a:rPr lang="en-US" dirty="0"/>
                        <a:t>Looks like a penny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penny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73219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58865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99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A6CA640-D17C-E34C-A624-5CC6F8776068}"/>
              </a:ext>
            </a:extLst>
          </p:cNvPr>
          <p:cNvSpPr/>
          <p:nvPr/>
        </p:nvSpPr>
        <p:spPr>
          <a:xfrm>
            <a:off x="4431323" y="8154"/>
            <a:ext cx="6282397" cy="68416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0A7400-3D4E-1243-BD62-208DA347BD88}"/>
              </a:ext>
            </a:extLst>
          </p:cNvPr>
          <p:cNvCxnSpPr/>
          <p:nvPr/>
        </p:nvCxnSpPr>
        <p:spPr>
          <a:xfrm>
            <a:off x="8525022" y="3770142"/>
            <a:ext cx="323556" cy="168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33B9B-B3A2-B142-9C5B-0F72ADE7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and Contrast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B0A2D-D092-4549-9B55-CCE91548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50" y="1545317"/>
            <a:ext cx="652049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Working with a partner, take 10 minutes to create a Venn Diagram comparing and contrasting our Campus Stream Bioassessment with the Non-Urban Stream Bioassessment on your lesson worksheet. </a:t>
            </a:r>
          </a:p>
          <a:p>
            <a:r>
              <a:rPr lang="en-US" dirty="0"/>
              <a:t>Things you might include in your Venn Diagram: </a:t>
            </a:r>
          </a:p>
          <a:p>
            <a:pPr lvl="1"/>
            <a:r>
              <a:rPr lang="en-US" dirty="0"/>
              <a:t>Macroinvertebrates that were only in one or the other, and ones they both contained. </a:t>
            </a:r>
          </a:p>
          <a:p>
            <a:pPr lvl="1"/>
            <a:r>
              <a:rPr lang="en-US" dirty="0"/>
              <a:t>Quantity (number) of macroinvertebrates</a:t>
            </a:r>
          </a:p>
          <a:p>
            <a:pPr lvl="1"/>
            <a:r>
              <a:rPr lang="en-US" dirty="0"/>
              <a:t>Bioassessment scores</a:t>
            </a:r>
          </a:p>
          <a:p>
            <a:pPr lvl="1"/>
            <a:r>
              <a:rPr lang="en-US" dirty="0"/>
              <a:t>Anything else you noticed!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0F6977-9274-EC43-9040-AB88AD5CDC94}"/>
              </a:ext>
            </a:extLst>
          </p:cNvPr>
          <p:cNvSpPr/>
          <p:nvPr/>
        </p:nvSpPr>
        <p:spPr>
          <a:xfrm>
            <a:off x="6801083" y="1880166"/>
            <a:ext cx="3630637" cy="34325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D45EA-4541-9348-B125-EA9A07839EF5}"/>
              </a:ext>
            </a:extLst>
          </p:cNvPr>
          <p:cNvSpPr/>
          <p:nvPr/>
        </p:nvSpPr>
        <p:spPr>
          <a:xfrm>
            <a:off x="8561363" y="1931532"/>
            <a:ext cx="3630637" cy="34325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868E-25AA-E640-AD4B-58D6971E159D}"/>
              </a:ext>
            </a:extLst>
          </p:cNvPr>
          <p:cNvSpPr txBox="1"/>
          <p:nvPr/>
        </p:nvSpPr>
        <p:spPr>
          <a:xfrm>
            <a:off x="7705103" y="1510834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Campus Stream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9BA31-31E4-794B-B8F7-E5D82B384377}"/>
              </a:ext>
            </a:extLst>
          </p:cNvPr>
          <p:cNvSpPr txBox="1"/>
          <p:nvPr/>
        </p:nvSpPr>
        <p:spPr>
          <a:xfrm>
            <a:off x="9641280" y="1506022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Non-Urban Stream </a:t>
            </a:r>
          </a:p>
        </p:txBody>
      </p:sp>
    </p:spTree>
    <p:extLst>
      <p:ext uri="{BB962C8B-B14F-4D97-AF65-F5344CB8AC3E}">
        <p14:creationId xmlns:p14="http://schemas.microsoft.com/office/powerpoint/2010/main" val="182292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and Contrast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0F6977-9274-EC43-9040-AB88AD5CDC94}"/>
              </a:ext>
            </a:extLst>
          </p:cNvPr>
          <p:cNvSpPr/>
          <p:nvPr/>
        </p:nvSpPr>
        <p:spPr>
          <a:xfrm>
            <a:off x="6801083" y="1880166"/>
            <a:ext cx="3630637" cy="34325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D45EA-4541-9348-B125-EA9A07839EF5}"/>
              </a:ext>
            </a:extLst>
          </p:cNvPr>
          <p:cNvSpPr/>
          <p:nvPr/>
        </p:nvSpPr>
        <p:spPr>
          <a:xfrm>
            <a:off x="8561363" y="1931532"/>
            <a:ext cx="3630637" cy="34325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868E-25AA-E640-AD4B-58D6971E159D}"/>
              </a:ext>
            </a:extLst>
          </p:cNvPr>
          <p:cNvSpPr txBox="1"/>
          <p:nvPr/>
        </p:nvSpPr>
        <p:spPr>
          <a:xfrm>
            <a:off x="7705103" y="1510834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Campus Stream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9BA31-31E4-794B-B8F7-E5D82B384377}"/>
              </a:ext>
            </a:extLst>
          </p:cNvPr>
          <p:cNvSpPr txBox="1"/>
          <p:nvPr/>
        </p:nvSpPr>
        <p:spPr>
          <a:xfrm>
            <a:off x="9641280" y="1506022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Non-Urban Stream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F00E9F-64DF-DE45-9B1B-0D69320B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87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share out what you discussed! </a:t>
            </a:r>
          </a:p>
        </p:txBody>
      </p:sp>
    </p:spTree>
    <p:extLst>
      <p:ext uri="{BB962C8B-B14F-4D97-AF65-F5344CB8AC3E}">
        <p14:creationId xmlns:p14="http://schemas.microsoft.com/office/powerpoint/2010/main" val="378880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D52F7F-5BF9-C043-8A52-E1322E0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74" y="1731446"/>
            <a:ext cx="77430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far, we have used a macroinvertebrate bioassessment that use macroinvertebrate identifications at the classification level of </a:t>
            </a:r>
            <a:r>
              <a:rPr lang="en-US" b="1" dirty="0"/>
              <a:t>order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other types of bioassessments use macroinvertebrate identifications at the classification level of </a:t>
            </a:r>
            <a:r>
              <a:rPr lang="en-US" b="1" dirty="0"/>
              <a:t>family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97146-7D9C-5B4F-AC0E-F5CD156AE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228" y="999218"/>
            <a:ext cx="1241978" cy="5493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F3940-83AC-6546-8976-45F7F5C5D02B}"/>
              </a:ext>
            </a:extLst>
          </p:cNvPr>
          <p:cNvSpPr txBox="1"/>
          <p:nvPr/>
        </p:nvSpPr>
        <p:spPr>
          <a:xfrm>
            <a:off x="6930904" y="6492875"/>
            <a:ext cx="4732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By Daniel Herbert - Own work  This W3C-unspecified vector image was created with Inkscape ., </a:t>
            </a:r>
          </a:p>
          <a:p>
            <a:r>
              <a:rPr lang="en-US" sz="800" dirty="0"/>
              <a:t>Public Domain,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=2160738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821BD-9F40-9F4B-9E23-3ED68C40614A}"/>
              </a:ext>
            </a:extLst>
          </p:cNvPr>
          <p:cNvCxnSpPr>
            <a:cxnSpLocks/>
          </p:cNvCxnSpPr>
          <p:nvPr/>
        </p:nvCxnSpPr>
        <p:spPr>
          <a:xfrm>
            <a:off x="8107382" y="2658185"/>
            <a:ext cx="2034145" cy="126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5D4F48-A212-444E-8625-F9A39F9426F5}"/>
              </a:ext>
            </a:extLst>
          </p:cNvPr>
          <p:cNvCxnSpPr>
            <a:cxnSpLocks/>
          </p:cNvCxnSpPr>
          <p:nvPr/>
        </p:nvCxnSpPr>
        <p:spPr>
          <a:xfrm>
            <a:off x="5267330" y="4514949"/>
            <a:ext cx="4874197" cy="25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D52F7F-5BF9-C043-8A52-E1322E08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74" y="1731446"/>
            <a:ext cx="77430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far, we have used a macroinvertebrate bioassessment that use macroinvertebrate identifications at the classification level of </a:t>
            </a:r>
            <a:r>
              <a:rPr lang="en-US" b="1" dirty="0"/>
              <a:t>order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other types of bioassessments use macroinvertebrate identifications at the classification level of </a:t>
            </a:r>
            <a:r>
              <a:rPr lang="en-US" b="1" dirty="0"/>
              <a:t>family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97146-7D9C-5B4F-AC0E-F5CD156AE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228" y="999218"/>
            <a:ext cx="1241978" cy="5493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F3940-83AC-6546-8976-45F7F5C5D02B}"/>
              </a:ext>
            </a:extLst>
          </p:cNvPr>
          <p:cNvSpPr txBox="1"/>
          <p:nvPr/>
        </p:nvSpPr>
        <p:spPr>
          <a:xfrm>
            <a:off x="6930904" y="6492875"/>
            <a:ext cx="4732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By Daniel Herbert - Own work  This W3C-unspecified vector image was created with Inkscape ., </a:t>
            </a:r>
          </a:p>
          <a:p>
            <a:r>
              <a:rPr lang="en-US" sz="800" dirty="0"/>
              <a:t>Public Domain,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=2160738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28D5C-A624-F846-B076-68EC7208D078}"/>
              </a:ext>
            </a:extLst>
          </p:cNvPr>
          <p:cNvSpPr txBox="1"/>
          <p:nvPr/>
        </p:nvSpPr>
        <p:spPr>
          <a:xfrm>
            <a:off x="9209343" y="183942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6517-74B3-4443-8A38-EF0025A1E203}"/>
              </a:ext>
            </a:extLst>
          </p:cNvPr>
          <p:cNvSpPr txBox="1"/>
          <p:nvPr/>
        </p:nvSpPr>
        <p:spPr>
          <a:xfrm>
            <a:off x="9046239" y="2473519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Arthropoda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98970-7B66-6549-A611-D6DCC09A9E5A}"/>
              </a:ext>
            </a:extLst>
          </p:cNvPr>
          <p:cNvSpPr txBox="1"/>
          <p:nvPr/>
        </p:nvSpPr>
        <p:spPr>
          <a:xfrm>
            <a:off x="9361244" y="3192049"/>
            <a:ext cx="8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Insecta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0CEAC-405F-9642-8068-8DFD9D9B795D}"/>
              </a:ext>
            </a:extLst>
          </p:cNvPr>
          <p:cNvSpPr txBox="1"/>
          <p:nvPr/>
        </p:nvSpPr>
        <p:spPr>
          <a:xfrm>
            <a:off x="8562499" y="3913465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Ephemeroptera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47667-C30E-0C47-B8B4-6014304B8102}"/>
              </a:ext>
            </a:extLst>
          </p:cNvPr>
          <p:cNvSpPr txBox="1"/>
          <p:nvPr/>
        </p:nvSpPr>
        <p:spPr>
          <a:xfrm>
            <a:off x="8712762" y="4634881"/>
            <a:ext cx="300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Heptageniidae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9C142A-EC00-034F-8958-2E9F77F8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39" y="5096751"/>
            <a:ext cx="1955800" cy="1466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97156-D45B-7441-8476-29621F8EB03D}"/>
              </a:ext>
            </a:extLst>
          </p:cNvPr>
          <p:cNvSpPr txBox="1"/>
          <p:nvPr/>
        </p:nvSpPr>
        <p:spPr>
          <a:xfrm>
            <a:off x="6509880" y="5055993"/>
            <a:ext cx="1728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credit: </a:t>
            </a:r>
            <a:r>
              <a:rPr lang="en-US" sz="800" dirty="0" err="1"/>
              <a:t>Mopebiologia</a:t>
            </a:r>
            <a:r>
              <a:rPr lang="en-US" sz="800" dirty="0"/>
              <a:t>, CC BY-SA 4.0 </a:t>
            </a:r>
          </a:p>
          <a:p>
            <a:r>
              <a:rPr lang="en-US" sz="800" dirty="0"/>
              <a:t>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E24EE-C027-4541-8021-8A6DD828A290}"/>
              </a:ext>
            </a:extLst>
          </p:cNvPr>
          <p:cNvSpPr txBox="1"/>
          <p:nvPr/>
        </p:nvSpPr>
        <p:spPr>
          <a:xfrm>
            <a:off x="2006895" y="5398804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with Mayflies (Ephemeroptera):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821BD-9F40-9F4B-9E23-3ED68C40614A}"/>
              </a:ext>
            </a:extLst>
          </p:cNvPr>
          <p:cNvCxnSpPr>
            <a:cxnSpLocks/>
          </p:cNvCxnSpPr>
          <p:nvPr/>
        </p:nvCxnSpPr>
        <p:spPr>
          <a:xfrm>
            <a:off x="8107382" y="2658185"/>
            <a:ext cx="620768" cy="125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5D4F48-A212-444E-8625-F9A39F9426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67330" y="4514949"/>
            <a:ext cx="3445432" cy="30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6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19-4C23-6949-91C9-11CCFAB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2D30-0A52-C74F-9626-3D17187D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Within each “order” of macroinvertebrates, there are many “families”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10867-E2C5-E949-AFAD-2192E6AC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pic>
        <p:nvPicPr>
          <p:cNvPr id="6146" name="Picture 2" descr="Macroinvertebrates.org">
            <a:extLst>
              <a:ext uri="{FF2B5EF4-FFF2-40B4-BE49-F238E27FC236}">
                <a16:creationId xmlns:a16="http://schemas.microsoft.com/office/drawing/2014/main" id="{108630E9-923F-B444-98DB-C7668855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546350"/>
            <a:ext cx="745154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2DFF6-0ACB-A141-925C-42895E22B55D}"/>
              </a:ext>
            </a:extLst>
          </p:cNvPr>
          <p:cNvSpPr txBox="1"/>
          <p:nvPr/>
        </p:nvSpPr>
        <p:spPr>
          <a:xfrm>
            <a:off x="6954982" y="5690434"/>
            <a:ext cx="30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</a:t>
            </a:r>
            <a:r>
              <a:rPr lang="en-US" dirty="0" err="1"/>
              <a:t>Macroinvertebrates.org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4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19-4C23-6949-91C9-11CCFAB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2D30-0A52-C74F-9626-3D17187D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27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bioassessment that uses family level IDs: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Family Biotic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10867-E2C5-E949-AFAD-2192E6AC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39BF93-1304-EF4D-AE64-57C47DFB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27" y="1449178"/>
            <a:ext cx="4592782" cy="52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19-4C23-6949-91C9-11CCFAB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2D30-0A52-C74F-9626-3D17187D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68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 of using family-level IDs and bioassessments:</a:t>
            </a:r>
          </a:p>
          <a:p>
            <a:pPr lvl="1"/>
            <a:r>
              <a:rPr lang="en-US" sz="2800" dirty="0"/>
              <a:t>Macroinvertebrate families within each order vary in their tolerances to poor water quality. Thus, family-level IDs and bioassessments can provide a more accurate bioassessment than those that only ID to order.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 of using family-level IDS and bioassessments:</a:t>
            </a:r>
          </a:p>
          <a:p>
            <a:pPr lvl="1"/>
            <a:r>
              <a:rPr lang="en-US" sz="2800" dirty="0"/>
              <a:t>Requires more materials (microscopes)</a:t>
            </a:r>
          </a:p>
          <a:p>
            <a:pPr lvl="1"/>
            <a:r>
              <a:rPr lang="en-US" sz="2800" dirty="0"/>
              <a:t>Requires more expertise and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10867-E2C5-E949-AFAD-2192E6AC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394944"/>
              </p:ext>
            </p:extLst>
          </p:nvPr>
        </p:nvGraphicFramePr>
        <p:xfrm>
          <a:off x="753532" y="1325563"/>
          <a:ext cx="11179387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040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9523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537980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Opening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hour, 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Non-Urban Stream Bioassessment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2:55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Compare and Contrast Bioassessments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Macroinvertebrate Family Level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Closing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E367C2-54EC-E24B-BBB1-AD5F8D53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19-4C23-6949-91C9-11CCFAB3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25145" cy="1325563"/>
          </a:xfrm>
        </p:spPr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2D30-0A52-C74F-9626-3D17187D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12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Today, you are going to practice identifying a macroinvertebrate of your choice to the family level!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macroinvertebrate morphology terms you may need to know (your instructor will also pass this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10867-E2C5-E949-AFAD-2192E6AC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28627-2094-2E4D-8F2E-83DC84AA5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2583" y="241386"/>
            <a:ext cx="4736927" cy="6125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CB4FC-33C1-3F4F-B579-46E4178F4C93}"/>
              </a:ext>
            </a:extLst>
          </p:cNvPr>
          <p:cNvCxnSpPr/>
          <p:nvPr/>
        </p:nvCxnSpPr>
        <p:spPr>
          <a:xfrm flipV="1">
            <a:off x="3380509" y="3560618"/>
            <a:ext cx="3865418" cy="156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6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19-4C23-6949-91C9-11CCFAB3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6491" cy="1325563"/>
          </a:xfrm>
        </p:spPr>
        <p:txBody>
          <a:bodyPr/>
          <a:lstStyle/>
          <a:p>
            <a:r>
              <a:rPr lang="en-US" b="1" dirty="0"/>
              <a:t>Macroinvertebrate Family Level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2D30-0A52-C74F-9626-3D17187D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4418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u="sng" dirty="0"/>
              <a:t>Directions: </a:t>
            </a:r>
          </a:p>
          <a:p>
            <a:pPr marL="514350" indent="-514350">
              <a:buAutoNum type="arabicPeriod"/>
            </a:pPr>
            <a:r>
              <a:rPr lang="en-US" sz="3800" dirty="0"/>
              <a:t>Pick a macroinvertebrate of your choice from the collection.</a:t>
            </a:r>
          </a:p>
          <a:p>
            <a:pPr marL="514350" indent="-514350">
              <a:buAutoNum type="arabicPeriod"/>
            </a:pPr>
            <a:r>
              <a:rPr lang="en-US" sz="3800" dirty="0"/>
              <a:t>Use a dissecting microscope or magnifying glass and forceps, make observations about your macroinvertebrate. What are its distinguishing characteristics? </a:t>
            </a:r>
          </a:p>
          <a:p>
            <a:pPr marL="514350" indent="-514350">
              <a:buAutoNum type="arabicPeriod"/>
            </a:pPr>
            <a:r>
              <a:rPr lang="en-US" sz="3800" dirty="0"/>
              <a:t>Then, use ID resources to identify your macroinvertebrate to the family level (we will help!)</a:t>
            </a:r>
          </a:p>
          <a:p>
            <a:pPr marL="514350" indent="-514350">
              <a:buAutoNum type="arabicPeriod"/>
            </a:pPr>
            <a:r>
              <a:rPr lang="en-US" sz="3800" dirty="0"/>
              <a:t>When you think you have correctly identified your macroinvertebrate to family, raise your hand to have the instructor check your work. </a:t>
            </a:r>
          </a:p>
          <a:p>
            <a:pPr marL="514350" indent="-514350">
              <a:buAutoNum type="arabicPeriod"/>
            </a:pPr>
            <a:r>
              <a:rPr lang="en-US" sz="3800" dirty="0"/>
              <a:t>Learn more about your macroinvertebrate family using the tools in </a:t>
            </a:r>
            <a:r>
              <a:rPr lang="en-US" sz="3800" dirty="0" err="1"/>
              <a:t>macroinvertebrates.org</a:t>
            </a:r>
            <a:r>
              <a:rPr lang="en-US" sz="3800" dirty="0"/>
              <a:t>.</a:t>
            </a:r>
          </a:p>
          <a:p>
            <a:pPr marL="514350" indent="-514350">
              <a:buAutoNum type="arabicPeriod"/>
            </a:pPr>
            <a:r>
              <a:rPr lang="en-US" sz="3800" dirty="0"/>
              <a:t>If you have leftover time, try to ID your macroinvertebrate to genus OR pick a new macroinvertebrate to ID to family. </a:t>
            </a:r>
          </a:p>
          <a:p>
            <a:pPr marL="514350" indent="-514350">
              <a:buAutoNum type="arabicPeriod"/>
            </a:pPr>
            <a:endParaRPr lang="en-US" sz="3800" dirty="0"/>
          </a:p>
          <a:p>
            <a:pPr marL="0" indent="0">
              <a:buNone/>
            </a:pPr>
            <a:r>
              <a:rPr lang="en-US" sz="3800" u="sng" dirty="0"/>
              <a:t>ID resources:</a:t>
            </a:r>
          </a:p>
          <a:p>
            <a:pPr marL="514350" indent="-514350">
              <a:buAutoNum type="arabicPeriod"/>
            </a:pPr>
            <a:r>
              <a:rPr lang="en-US" sz="3800" b="1" dirty="0" err="1"/>
              <a:t>Macroinvertebrates.org</a:t>
            </a:r>
            <a:r>
              <a:rPr lang="en-US" sz="3800" b="1" dirty="0"/>
              <a:t>   (this will be the most useful resource!) </a:t>
            </a:r>
          </a:p>
          <a:p>
            <a:pPr marL="514350" indent="-514350">
              <a:buAutoNum type="arabicPeriod"/>
            </a:pPr>
            <a:r>
              <a:rPr lang="en-US" sz="3800" dirty="0"/>
              <a:t>A Guide to Common Freshwater Invertebrates of North America</a:t>
            </a:r>
          </a:p>
          <a:p>
            <a:pPr marL="514350" indent="-514350">
              <a:buAutoNum type="arabicPeriod"/>
            </a:pPr>
            <a:r>
              <a:rPr lang="en-US" sz="3800" dirty="0"/>
              <a:t>An Introduction to Common Insects of North America </a:t>
            </a:r>
          </a:p>
          <a:p>
            <a:pPr marL="514350" indent="-514350">
              <a:buAutoNum type="arabicPeriod"/>
            </a:pPr>
            <a:r>
              <a:rPr lang="en-US" sz="3800" dirty="0"/>
              <a:t>Aquatic Entomology: The Fisherman’s and Ecologist’s Illustrated Guide to Insects and Their Relatives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10867-E2C5-E949-AFAD-2192E6AC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3B0E-AEEF-C849-BE63-2C6F014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Macroinvertebrates.org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C66C-4ADE-AC4D-9A9B-A2E54598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52BE8-2545-8348-8AA6-E7AFDFDE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D52F7F-5BF9-C043-8A52-E1322E08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macroinvertbrates.org</a:t>
            </a:r>
            <a:r>
              <a:rPr lang="en-US" dirty="0"/>
              <a:t> to show the class:</a:t>
            </a:r>
          </a:p>
          <a:p>
            <a:pPr marL="514350" indent="-514350">
              <a:buAutoNum type="arabicParenR"/>
            </a:pPr>
            <a:r>
              <a:rPr lang="en-US" dirty="0"/>
              <a:t>The order of your macroinvertebrate</a:t>
            </a:r>
          </a:p>
          <a:p>
            <a:pPr marL="514350" indent="-514350">
              <a:buAutoNum type="arabicParenR"/>
            </a:pPr>
            <a:r>
              <a:rPr lang="en-US" dirty="0"/>
              <a:t>The family of your macroinvertebrate</a:t>
            </a:r>
          </a:p>
          <a:p>
            <a:pPr marL="514350" indent="-514350">
              <a:buAutoNum type="arabicParenR"/>
            </a:pPr>
            <a:r>
              <a:rPr lang="en-US" dirty="0"/>
              <a:t>What characteristics of your macroinvertebrate you used to help you distinguish its family-level identification</a:t>
            </a:r>
          </a:p>
          <a:p>
            <a:pPr marL="514350" indent="-514350">
              <a:buAutoNum type="arabicParenR"/>
            </a:pPr>
            <a:r>
              <a:rPr lang="en-US" dirty="0"/>
              <a:t>Any other cool facts about your macroinvertebrate (i.e., from family overview, pollution tolerance, feeding habits, or moving habits)</a:t>
            </a:r>
          </a:p>
        </p:txBody>
      </p:sp>
    </p:spTree>
    <p:extLst>
      <p:ext uri="{BB962C8B-B14F-4D97-AF65-F5344CB8AC3E}">
        <p14:creationId xmlns:p14="http://schemas.microsoft.com/office/powerpoint/2010/main" val="3510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003"/>
            <a:ext cx="10813473" cy="4351338"/>
          </a:xfrm>
        </p:spPr>
        <p:txBody>
          <a:bodyPr>
            <a:normAutofit/>
          </a:bodyPr>
          <a:lstStyle/>
          <a:p>
            <a:r>
              <a:rPr lang="en-US" sz="3000" dirty="0"/>
              <a:t>For the opening activity, we are going to watch a short video that gives us an in depth look at caddisflies and how they survive in streams!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A1CA2-2168-1343-AAFC-05F227D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003"/>
            <a:ext cx="108134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Video: Sticky. Stretchy. Waterproof. The Amazing Underwater Tape of the Caddisfly</a:t>
            </a:r>
          </a:p>
          <a:p>
            <a:pPr marL="0" indent="0">
              <a:buNone/>
            </a:pPr>
            <a:endParaRPr lang="en-US" sz="3000" u="sng" dirty="0"/>
          </a:p>
          <a:p>
            <a:pPr marL="0" indent="0">
              <a:buNone/>
            </a:pPr>
            <a:r>
              <a:rPr lang="en-US" sz="3000" dirty="0"/>
              <a:t>https://</a:t>
            </a:r>
            <a:r>
              <a:rPr lang="en-US" sz="3000" dirty="0" err="1"/>
              <a:t>www.youtube.com</a:t>
            </a:r>
            <a:r>
              <a:rPr lang="en-US" sz="3000" dirty="0"/>
              <a:t>/</a:t>
            </a:r>
            <a:r>
              <a:rPr lang="en-US" sz="3000" dirty="0" err="1"/>
              <a:t>watch?v</a:t>
            </a:r>
            <a:r>
              <a:rPr lang="en-US" sz="3000" dirty="0"/>
              <a:t>=Z3BHrzDHoYo&amp;t=14s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A1CA2-2168-1343-AAFC-05F227D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003"/>
            <a:ext cx="108134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000" dirty="0"/>
              <a:t>Did we collect any caddisflies that looked like the ones we saw in the video? Why do you think this is?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Activity: Discussion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A1CA2-2168-1343-AAFC-05F227D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003"/>
            <a:ext cx="108134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000" dirty="0"/>
              <a:t>Did we collect any caddisflies that looked like the ones we saw in the video? Why do you think this is?</a:t>
            </a:r>
          </a:p>
          <a:p>
            <a:pPr marL="514350" indent="-514350">
              <a:buAutoNum type="arabicPeriod"/>
            </a:pPr>
            <a:r>
              <a:rPr lang="en-US" sz="3000" dirty="0"/>
              <a:t>Was there anything that surprised you in this video?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Activity: Discussion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A1CA2-2168-1343-AAFC-05F227D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003"/>
            <a:ext cx="108134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000" dirty="0"/>
              <a:t>Did we collect any caddisflies that looked like the ones we saw in the video? Why do you think this is?</a:t>
            </a:r>
          </a:p>
          <a:p>
            <a:pPr marL="514350" indent="-514350">
              <a:buAutoNum type="arabicPeriod"/>
            </a:pPr>
            <a:r>
              <a:rPr lang="en-US" sz="3000" dirty="0"/>
              <a:t>Was there anything that surprised you in this video?</a:t>
            </a:r>
          </a:p>
          <a:p>
            <a:pPr marL="514350" indent="-514350">
              <a:buAutoNum type="arabicPeriod"/>
            </a:pPr>
            <a:r>
              <a:rPr lang="en-US" sz="3000" dirty="0"/>
              <a:t>What other observations or questions do you have after watching this video?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Activity: Discussion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A1CA2-2168-1343-AAFC-05F227DE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341812"/>
            <a:ext cx="10515600" cy="1325563"/>
          </a:xfrm>
        </p:spPr>
        <p:txBody>
          <a:bodyPr/>
          <a:lstStyle/>
          <a:p>
            <a:r>
              <a:rPr lang="en-US" b="1" dirty="0"/>
              <a:t>Non-Urban Stream Bioassessment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40E02F-42BD-464D-A2BC-7D7C5D48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3D008-E42E-4B43-A06E-7E2DEB4B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66" y="1637391"/>
            <a:ext cx="11186160" cy="4833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performed a stream bioassessment on our campus stream.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afternoon, we are going to perform a stream bioassessment on a non-urban stream. This will allow you to compare and contrast macroinvertebrates that you might observe in urban vs. non-urban streams and give you another chance to practice your macroinvertebrate identification and bioassessment skills!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Non-Urban Stream Bioassessment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5DCAED-F542-A44C-BCED-C250700B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1"/>
            <a:ext cx="10303412" cy="4637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will need:</a:t>
            </a:r>
          </a:p>
          <a:p>
            <a:pPr lvl="1"/>
            <a:r>
              <a:rPr lang="en-US" dirty="0"/>
              <a:t>Preserved Macroinvertebrate Collection </a:t>
            </a:r>
          </a:p>
          <a:p>
            <a:pPr lvl="1"/>
            <a:r>
              <a:rPr lang="en-US" dirty="0"/>
              <a:t>Forceps </a:t>
            </a:r>
          </a:p>
          <a:p>
            <a:pPr lvl="1"/>
            <a:r>
              <a:rPr lang="en-US" dirty="0"/>
              <a:t>Collecting tray</a:t>
            </a:r>
          </a:p>
          <a:p>
            <a:pPr lvl="1"/>
            <a:r>
              <a:rPr lang="en-US" dirty="0"/>
              <a:t>Pencils </a:t>
            </a:r>
          </a:p>
          <a:p>
            <a:pPr lvl="1"/>
            <a:r>
              <a:rPr lang="en-US" dirty="0"/>
              <a:t>Rite in Rains/Data sheet</a:t>
            </a:r>
          </a:p>
          <a:p>
            <a:pPr lvl="1"/>
            <a:r>
              <a:rPr lang="en-US" dirty="0"/>
              <a:t>Clear plastic cups or similar (for sorting)</a:t>
            </a:r>
          </a:p>
          <a:p>
            <a:pPr lvl="1"/>
            <a:r>
              <a:rPr lang="en-US" dirty="0"/>
              <a:t>Macro ID Binders</a:t>
            </a:r>
          </a:p>
          <a:p>
            <a:pPr lvl="1"/>
            <a:r>
              <a:rPr lang="en-US" dirty="0"/>
              <a:t>Ethanol</a:t>
            </a:r>
          </a:p>
          <a:p>
            <a:pPr lvl="1"/>
            <a:r>
              <a:rPr lang="en-US" dirty="0"/>
              <a:t>Macro ID Book(s)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Macroinvertebrate Bioassessment Form (Page 2 only)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EC44-E1F5-3B4E-8700-B3E4CF22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15204</TotalTime>
  <Words>1254</Words>
  <Application>Microsoft Macintosh PowerPoint</Application>
  <PresentationFormat>Widescreen</PresentationFormat>
  <Paragraphs>165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Office Theme</vt:lpstr>
      <vt:lpstr>Stream Bioassessments, Part C</vt:lpstr>
      <vt:lpstr>Agenda</vt:lpstr>
      <vt:lpstr>Opening Activity</vt:lpstr>
      <vt:lpstr>Opening Activity</vt:lpstr>
      <vt:lpstr>Opening Activity: Discussion Questions</vt:lpstr>
      <vt:lpstr>Opening Activity: Discussion Questions</vt:lpstr>
      <vt:lpstr>Opening Activity: Discussion Questions</vt:lpstr>
      <vt:lpstr>Non-Urban Stream Bioassessment</vt:lpstr>
      <vt:lpstr>Non-Urban Stream Bioassessment</vt:lpstr>
      <vt:lpstr>Non-Urban Stream Bioassessment</vt:lpstr>
      <vt:lpstr>Data sheet set-up (example)</vt:lpstr>
      <vt:lpstr>PowerPoint Presentation</vt:lpstr>
      <vt:lpstr>Compare and Contrast</vt:lpstr>
      <vt:lpstr>Compare and Contrast</vt:lpstr>
      <vt:lpstr>Macroinvertebrate Family Level IDs</vt:lpstr>
      <vt:lpstr>Macroinvertebrate Family Level IDs</vt:lpstr>
      <vt:lpstr>Macroinvertebrate Family Level IDs</vt:lpstr>
      <vt:lpstr>Macroinvertebrate Family Level IDs</vt:lpstr>
      <vt:lpstr>Macroinvertebrate Family Level IDs</vt:lpstr>
      <vt:lpstr>Macroinvertebrate Family Level IDs</vt:lpstr>
      <vt:lpstr>Macroinvertebrate Family Level IDs</vt:lpstr>
      <vt:lpstr>Macroinvertebrates.org</vt:lpstr>
      <vt:lpstr>Closing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K. Solomon</cp:lastModifiedBy>
  <cp:revision>161</cp:revision>
  <dcterms:created xsi:type="dcterms:W3CDTF">2021-10-18T14:38:32Z</dcterms:created>
  <dcterms:modified xsi:type="dcterms:W3CDTF">2022-04-11T15:18:23Z</dcterms:modified>
</cp:coreProperties>
</file>