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8" r:id="rId3"/>
    <p:sldId id="321" r:id="rId4"/>
    <p:sldId id="390" r:id="rId5"/>
    <p:sldId id="391" r:id="rId6"/>
    <p:sldId id="393" r:id="rId7"/>
    <p:sldId id="462" r:id="rId8"/>
    <p:sldId id="394" r:id="rId9"/>
    <p:sldId id="395" r:id="rId10"/>
    <p:sldId id="396" r:id="rId11"/>
    <p:sldId id="461" r:id="rId12"/>
    <p:sldId id="397" r:id="rId13"/>
    <p:sldId id="266" r:id="rId14"/>
    <p:sldId id="399" r:id="rId15"/>
    <p:sldId id="400" r:id="rId16"/>
    <p:sldId id="401" r:id="rId17"/>
    <p:sldId id="402" r:id="rId18"/>
    <p:sldId id="403" r:id="rId19"/>
    <p:sldId id="404" r:id="rId20"/>
    <p:sldId id="405" r:id="rId21"/>
    <p:sldId id="40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C2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12"/>
    <p:restoredTop sz="84882"/>
  </p:normalViewPr>
  <p:slideViewPr>
    <p:cSldViewPr snapToGrid="0" snapToObjects="1">
      <p:cViewPr varScale="1">
        <p:scale>
          <a:sx n="91" d="100"/>
          <a:sy n="91" d="100"/>
        </p:scale>
        <p:origin x="10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A5CC43-731F-084F-A1B1-D9B9891A0817}" type="datetimeFigureOut">
              <a:rPr lang="en-US" smtClean="0"/>
              <a:t>6/14/23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B54B0F-F909-D442-8ED1-140544A4D891}" type="slidenum">
              <a:rPr lang="en-US" smtClean="0"/>
              <a:t>‹Nº›</a:t>
            </a:fld>
            <a:endParaRPr lang="en-US"/>
          </a:p>
        </p:txBody>
      </p:sp>
    </p:spTree>
    <p:extLst>
      <p:ext uri="{BB962C8B-B14F-4D97-AF65-F5344CB8AC3E}">
        <p14:creationId xmlns:p14="http://schemas.microsoft.com/office/powerpoint/2010/main" val="2452449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9</a:t>
            </a:fld>
            <a:endParaRPr lang="en-US"/>
          </a:p>
        </p:txBody>
      </p:sp>
    </p:spTree>
    <p:extLst>
      <p:ext uri="{BB962C8B-B14F-4D97-AF65-F5344CB8AC3E}">
        <p14:creationId xmlns:p14="http://schemas.microsoft.com/office/powerpoint/2010/main" val="1171373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10</a:t>
            </a:fld>
            <a:endParaRPr lang="en-US"/>
          </a:p>
        </p:txBody>
      </p:sp>
    </p:spTree>
    <p:extLst>
      <p:ext uri="{BB962C8B-B14F-4D97-AF65-F5344CB8AC3E}">
        <p14:creationId xmlns:p14="http://schemas.microsoft.com/office/powerpoint/2010/main" val="1115262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12</a:t>
            </a:fld>
            <a:endParaRPr lang="en-US"/>
          </a:p>
        </p:txBody>
      </p:sp>
    </p:spTree>
    <p:extLst>
      <p:ext uri="{BB962C8B-B14F-4D97-AF65-F5344CB8AC3E}">
        <p14:creationId xmlns:p14="http://schemas.microsoft.com/office/powerpoint/2010/main" val="2524170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7568D-727F-3A45-BD12-4694607FD6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C039C9-F663-A842-BD73-2B3D5B667D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2C9EDB-0FD9-FF41-9E6D-F1F635746C11}"/>
              </a:ext>
            </a:extLst>
          </p:cNvPr>
          <p:cNvSpPr>
            <a:spLocks noGrp="1"/>
          </p:cNvSpPr>
          <p:nvPr>
            <p:ph type="dt" sz="half" idx="10"/>
          </p:nvPr>
        </p:nvSpPr>
        <p:spPr/>
        <p:txBody>
          <a:bodyPr/>
          <a:lstStyle/>
          <a:p>
            <a:fld id="{679726A4-490C-9740-A1BE-3306EA400905}" type="datetimeFigureOut">
              <a:rPr lang="en-US" smtClean="0"/>
              <a:t>6/14/23</a:t>
            </a:fld>
            <a:endParaRPr lang="en-US"/>
          </a:p>
        </p:txBody>
      </p:sp>
      <p:sp>
        <p:nvSpPr>
          <p:cNvPr id="5" name="Footer Placeholder 4">
            <a:extLst>
              <a:ext uri="{FF2B5EF4-FFF2-40B4-BE49-F238E27FC236}">
                <a16:creationId xmlns:a16="http://schemas.microsoft.com/office/drawing/2014/main" id="{4EEA86E1-27F9-3241-9F20-2EE2510761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26FA3-1A59-364D-A516-4798C61B229B}"/>
              </a:ext>
            </a:extLst>
          </p:cNvPr>
          <p:cNvSpPr>
            <a:spLocks noGrp="1"/>
          </p:cNvSpPr>
          <p:nvPr>
            <p:ph type="sldNum" sz="quarter" idx="12"/>
          </p:nvPr>
        </p:nvSpPr>
        <p:spPr/>
        <p:txBody>
          <a:bodyPr/>
          <a:lstStyle/>
          <a:p>
            <a:fld id="{2FCACD78-33E6-F14B-A93F-EC19FE720B84}" type="slidenum">
              <a:rPr lang="en-US" smtClean="0"/>
              <a:t>‹Nº›</a:t>
            </a:fld>
            <a:endParaRPr lang="en-US"/>
          </a:p>
        </p:txBody>
      </p:sp>
    </p:spTree>
    <p:extLst>
      <p:ext uri="{BB962C8B-B14F-4D97-AF65-F5344CB8AC3E}">
        <p14:creationId xmlns:p14="http://schemas.microsoft.com/office/powerpoint/2010/main" val="184365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12A25-E618-0947-A302-6D8CB36C4D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549A9A-DAE1-DB4C-9EA0-F6D95DAE86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87EB16-D9A5-BA42-B270-E9895F69A77E}"/>
              </a:ext>
            </a:extLst>
          </p:cNvPr>
          <p:cNvSpPr>
            <a:spLocks noGrp="1"/>
          </p:cNvSpPr>
          <p:nvPr>
            <p:ph type="dt" sz="half" idx="10"/>
          </p:nvPr>
        </p:nvSpPr>
        <p:spPr/>
        <p:txBody>
          <a:bodyPr/>
          <a:lstStyle/>
          <a:p>
            <a:fld id="{679726A4-490C-9740-A1BE-3306EA400905}" type="datetimeFigureOut">
              <a:rPr lang="en-US" smtClean="0"/>
              <a:t>6/14/23</a:t>
            </a:fld>
            <a:endParaRPr lang="en-US"/>
          </a:p>
        </p:txBody>
      </p:sp>
      <p:sp>
        <p:nvSpPr>
          <p:cNvPr id="5" name="Footer Placeholder 4">
            <a:extLst>
              <a:ext uri="{FF2B5EF4-FFF2-40B4-BE49-F238E27FC236}">
                <a16:creationId xmlns:a16="http://schemas.microsoft.com/office/drawing/2014/main" id="{A1138578-5778-3044-B7C5-E27F4FE64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3E24E8-D78B-754A-9270-F80FC5FCECA0}"/>
              </a:ext>
            </a:extLst>
          </p:cNvPr>
          <p:cNvSpPr>
            <a:spLocks noGrp="1"/>
          </p:cNvSpPr>
          <p:nvPr>
            <p:ph type="sldNum" sz="quarter" idx="12"/>
          </p:nvPr>
        </p:nvSpPr>
        <p:spPr/>
        <p:txBody>
          <a:bodyPr/>
          <a:lstStyle/>
          <a:p>
            <a:fld id="{2FCACD78-33E6-F14B-A93F-EC19FE720B84}" type="slidenum">
              <a:rPr lang="en-US" smtClean="0"/>
              <a:t>‹Nº›</a:t>
            </a:fld>
            <a:endParaRPr lang="en-US"/>
          </a:p>
        </p:txBody>
      </p:sp>
    </p:spTree>
    <p:extLst>
      <p:ext uri="{BB962C8B-B14F-4D97-AF65-F5344CB8AC3E}">
        <p14:creationId xmlns:p14="http://schemas.microsoft.com/office/powerpoint/2010/main" val="1107077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32E8D7-8461-0141-9286-68435D4C67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077AB6-0E6B-4A4E-9276-11E107792A7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B7C1E3-A3B3-FA4A-A39F-FB06BE271E79}"/>
              </a:ext>
            </a:extLst>
          </p:cNvPr>
          <p:cNvSpPr>
            <a:spLocks noGrp="1"/>
          </p:cNvSpPr>
          <p:nvPr>
            <p:ph type="dt" sz="half" idx="10"/>
          </p:nvPr>
        </p:nvSpPr>
        <p:spPr/>
        <p:txBody>
          <a:bodyPr/>
          <a:lstStyle/>
          <a:p>
            <a:fld id="{679726A4-490C-9740-A1BE-3306EA400905}" type="datetimeFigureOut">
              <a:rPr lang="en-US" smtClean="0"/>
              <a:t>6/14/23</a:t>
            </a:fld>
            <a:endParaRPr lang="en-US"/>
          </a:p>
        </p:txBody>
      </p:sp>
      <p:sp>
        <p:nvSpPr>
          <p:cNvPr id="5" name="Footer Placeholder 4">
            <a:extLst>
              <a:ext uri="{FF2B5EF4-FFF2-40B4-BE49-F238E27FC236}">
                <a16:creationId xmlns:a16="http://schemas.microsoft.com/office/drawing/2014/main" id="{951049AD-5FC6-F145-9DE5-537B33CB9F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F34CF4-AF9F-F341-8655-72F26F46AD03}"/>
              </a:ext>
            </a:extLst>
          </p:cNvPr>
          <p:cNvSpPr>
            <a:spLocks noGrp="1"/>
          </p:cNvSpPr>
          <p:nvPr>
            <p:ph type="sldNum" sz="quarter" idx="12"/>
          </p:nvPr>
        </p:nvSpPr>
        <p:spPr/>
        <p:txBody>
          <a:bodyPr/>
          <a:lstStyle/>
          <a:p>
            <a:fld id="{2FCACD78-33E6-F14B-A93F-EC19FE720B84}" type="slidenum">
              <a:rPr lang="en-US" smtClean="0"/>
              <a:t>‹Nº›</a:t>
            </a:fld>
            <a:endParaRPr lang="en-US"/>
          </a:p>
        </p:txBody>
      </p:sp>
    </p:spTree>
    <p:extLst>
      <p:ext uri="{BB962C8B-B14F-4D97-AF65-F5344CB8AC3E}">
        <p14:creationId xmlns:p14="http://schemas.microsoft.com/office/powerpoint/2010/main" val="1570698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439AD-3985-8148-BC4C-6738017ECA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0A70-8F20-B64D-9E18-0D850CA7D69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ED57B1-BE49-D442-BF1B-6E6BDF0BB7E2}"/>
              </a:ext>
            </a:extLst>
          </p:cNvPr>
          <p:cNvSpPr>
            <a:spLocks noGrp="1"/>
          </p:cNvSpPr>
          <p:nvPr>
            <p:ph type="dt" sz="half" idx="10"/>
          </p:nvPr>
        </p:nvSpPr>
        <p:spPr/>
        <p:txBody>
          <a:bodyPr/>
          <a:lstStyle/>
          <a:p>
            <a:fld id="{679726A4-490C-9740-A1BE-3306EA400905}" type="datetimeFigureOut">
              <a:rPr lang="en-US" smtClean="0"/>
              <a:t>6/14/23</a:t>
            </a:fld>
            <a:endParaRPr lang="en-US"/>
          </a:p>
        </p:txBody>
      </p:sp>
      <p:sp>
        <p:nvSpPr>
          <p:cNvPr id="5" name="Footer Placeholder 4">
            <a:extLst>
              <a:ext uri="{FF2B5EF4-FFF2-40B4-BE49-F238E27FC236}">
                <a16:creationId xmlns:a16="http://schemas.microsoft.com/office/drawing/2014/main" id="{38EAACA0-D023-2D44-8BB4-816DDC684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620BB9-5871-264D-A501-4F6EA4EE588D}"/>
              </a:ext>
            </a:extLst>
          </p:cNvPr>
          <p:cNvSpPr>
            <a:spLocks noGrp="1"/>
          </p:cNvSpPr>
          <p:nvPr>
            <p:ph type="sldNum" sz="quarter" idx="12"/>
          </p:nvPr>
        </p:nvSpPr>
        <p:spPr/>
        <p:txBody>
          <a:bodyPr/>
          <a:lstStyle/>
          <a:p>
            <a:fld id="{2FCACD78-33E6-F14B-A93F-EC19FE720B84}" type="slidenum">
              <a:rPr lang="en-US" smtClean="0"/>
              <a:t>‹Nº›</a:t>
            </a:fld>
            <a:endParaRPr lang="en-US"/>
          </a:p>
        </p:txBody>
      </p:sp>
    </p:spTree>
    <p:extLst>
      <p:ext uri="{BB962C8B-B14F-4D97-AF65-F5344CB8AC3E}">
        <p14:creationId xmlns:p14="http://schemas.microsoft.com/office/powerpoint/2010/main" val="791922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F0408-ACD9-D341-A407-AC60BF0C5E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931C94-6D94-ED4A-BD1B-29C91DEA2F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DD557E7-62E7-4048-96A6-982999F9D0E1}"/>
              </a:ext>
            </a:extLst>
          </p:cNvPr>
          <p:cNvSpPr>
            <a:spLocks noGrp="1"/>
          </p:cNvSpPr>
          <p:nvPr>
            <p:ph type="dt" sz="half" idx="10"/>
          </p:nvPr>
        </p:nvSpPr>
        <p:spPr/>
        <p:txBody>
          <a:bodyPr/>
          <a:lstStyle/>
          <a:p>
            <a:fld id="{679726A4-490C-9740-A1BE-3306EA400905}" type="datetimeFigureOut">
              <a:rPr lang="en-US" smtClean="0"/>
              <a:t>6/14/23</a:t>
            </a:fld>
            <a:endParaRPr lang="en-US"/>
          </a:p>
        </p:txBody>
      </p:sp>
      <p:sp>
        <p:nvSpPr>
          <p:cNvPr id="5" name="Footer Placeholder 4">
            <a:extLst>
              <a:ext uri="{FF2B5EF4-FFF2-40B4-BE49-F238E27FC236}">
                <a16:creationId xmlns:a16="http://schemas.microsoft.com/office/drawing/2014/main" id="{ACF09EC8-C399-934E-AF0A-A94912BB1D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CC035-FF69-2C4B-BC0C-D216C340318D}"/>
              </a:ext>
            </a:extLst>
          </p:cNvPr>
          <p:cNvSpPr>
            <a:spLocks noGrp="1"/>
          </p:cNvSpPr>
          <p:nvPr>
            <p:ph type="sldNum" sz="quarter" idx="12"/>
          </p:nvPr>
        </p:nvSpPr>
        <p:spPr/>
        <p:txBody>
          <a:bodyPr/>
          <a:lstStyle/>
          <a:p>
            <a:fld id="{2FCACD78-33E6-F14B-A93F-EC19FE720B84}" type="slidenum">
              <a:rPr lang="en-US" smtClean="0"/>
              <a:t>‹Nº›</a:t>
            </a:fld>
            <a:endParaRPr lang="en-US"/>
          </a:p>
        </p:txBody>
      </p:sp>
    </p:spTree>
    <p:extLst>
      <p:ext uri="{BB962C8B-B14F-4D97-AF65-F5344CB8AC3E}">
        <p14:creationId xmlns:p14="http://schemas.microsoft.com/office/powerpoint/2010/main" val="3587111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64FD9-8B90-E743-B398-9A9CD0F8FE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EFDE15-ADF6-824A-AAD2-6696F2C0AFD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82EE41-3E13-8F46-949C-C3547812307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4DF846-CCB2-4941-9434-B7A1F3AAFB15}"/>
              </a:ext>
            </a:extLst>
          </p:cNvPr>
          <p:cNvSpPr>
            <a:spLocks noGrp="1"/>
          </p:cNvSpPr>
          <p:nvPr>
            <p:ph type="dt" sz="half" idx="10"/>
          </p:nvPr>
        </p:nvSpPr>
        <p:spPr/>
        <p:txBody>
          <a:bodyPr/>
          <a:lstStyle/>
          <a:p>
            <a:fld id="{679726A4-490C-9740-A1BE-3306EA400905}" type="datetimeFigureOut">
              <a:rPr lang="en-US" smtClean="0"/>
              <a:t>6/14/23</a:t>
            </a:fld>
            <a:endParaRPr lang="en-US"/>
          </a:p>
        </p:txBody>
      </p:sp>
      <p:sp>
        <p:nvSpPr>
          <p:cNvPr id="6" name="Footer Placeholder 5">
            <a:extLst>
              <a:ext uri="{FF2B5EF4-FFF2-40B4-BE49-F238E27FC236}">
                <a16:creationId xmlns:a16="http://schemas.microsoft.com/office/drawing/2014/main" id="{7EC68C12-7766-0D4C-ACE5-E7D1601EA1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37C92A-A852-D443-953C-C1179EDA9EB9}"/>
              </a:ext>
            </a:extLst>
          </p:cNvPr>
          <p:cNvSpPr>
            <a:spLocks noGrp="1"/>
          </p:cNvSpPr>
          <p:nvPr>
            <p:ph type="sldNum" sz="quarter" idx="12"/>
          </p:nvPr>
        </p:nvSpPr>
        <p:spPr/>
        <p:txBody>
          <a:bodyPr/>
          <a:lstStyle/>
          <a:p>
            <a:fld id="{2FCACD78-33E6-F14B-A93F-EC19FE720B84}" type="slidenum">
              <a:rPr lang="en-US" smtClean="0"/>
              <a:t>‹Nº›</a:t>
            </a:fld>
            <a:endParaRPr lang="en-US"/>
          </a:p>
        </p:txBody>
      </p:sp>
    </p:spTree>
    <p:extLst>
      <p:ext uri="{BB962C8B-B14F-4D97-AF65-F5344CB8AC3E}">
        <p14:creationId xmlns:p14="http://schemas.microsoft.com/office/powerpoint/2010/main" val="4167975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5BAC6-BD18-8F4B-87EF-6F6E2F8FAA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6AF71F-4BDF-F349-A2EB-FC3126EE39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AF12A71-020C-7044-BCB0-0FDCA387A45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6E1DBA-D4FB-184E-8D42-32A7E7E6B0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650CAB0-5406-D14D-8979-370B4609423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751B6D-FD9E-0C41-9201-EB66C9A98802}"/>
              </a:ext>
            </a:extLst>
          </p:cNvPr>
          <p:cNvSpPr>
            <a:spLocks noGrp="1"/>
          </p:cNvSpPr>
          <p:nvPr>
            <p:ph type="dt" sz="half" idx="10"/>
          </p:nvPr>
        </p:nvSpPr>
        <p:spPr/>
        <p:txBody>
          <a:bodyPr/>
          <a:lstStyle/>
          <a:p>
            <a:fld id="{679726A4-490C-9740-A1BE-3306EA400905}" type="datetimeFigureOut">
              <a:rPr lang="en-US" smtClean="0"/>
              <a:t>6/14/23</a:t>
            </a:fld>
            <a:endParaRPr lang="en-US"/>
          </a:p>
        </p:txBody>
      </p:sp>
      <p:sp>
        <p:nvSpPr>
          <p:cNvPr id="8" name="Footer Placeholder 7">
            <a:extLst>
              <a:ext uri="{FF2B5EF4-FFF2-40B4-BE49-F238E27FC236}">
                <a16:creationId xmlns:a16="http://schemas.microsoft.com/office/drawing/2014/main" id="{EFFD04BD-35F4-9943-BF06-E0EC3842D4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9AEF12-2A9D-2A46-A153-477B67DA926C}"/>
              </a:ext>
            </a:extLst>
          </p:cNvPr>
          <p:cNvSpPr>
            <a:spLocks noGrp="1"/>
          </p:cNvSpPr>
          <p:nvPr>
            <p:ph type="sldNum" sz="quarter" idx="12"/>
          </p:nvPr>
        </p:nvSpPr>
        <p:spPr/>
        <p:txBody>
          <a:bodyPr/>
          <a:lstStyle/>
          <a:p>
            <a:fld id="{2FCACD78-33E6-F14B-A93F-EC19FE720B84}" type="slidenum">
              <a:rPr lang="en-US" smtClean="0"/>
              <a:t>‹Nº›</a:t>
            </a:fld>
            <a:endParaRPr lang="en-US"/>
          </a:p>
        </p:txBody>
      </p:sp>
    </p:spTree>
    <p:extLst>
      <p:ext uri="{BB962C8B-B14F-4D97-AF65-F5344CB8AC3E}">
        <p14:creationId xmlns:p14="http://schemas.microsoft.com/office/powerpoint/2010/main" val="1117284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E074B-332C-4249-B090-635D445E91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E594C2-A0E9-2749-B925-9D48CF669B00}"/>
              </a:ext>
            </a:extLst>
          </p:cNvPr>
          <p:cNvSpPr>
            <a:spLocks noGrp="1"/>
          </p:cNvSpPr>
          <p:nvPr>
            <p:ph type="dt" sz="half" idx="10"/>
          </p:nvPr>
        </p:nvSpPr>
        <p:spPr/>
        <p:txBody>
          <a:bodyPr/>
          <a:lstStyle/>
          <a:p>
            <a:fld id="{679726A4-490C-9740-A1BE-3306EA400905}" type="datetimeFigureOut">
              <a:rPr lang="en-US" smtClean="0"/>
              <a:t>6/14/23</a:t>
            </a:fld>
            <a:endParaRPr lang="en-US"/>
          </a:p>
        </p:txBody>
      </p:sp>
      <p:sp>
        <p:nvSpPr>
          <p:cNvPr id="4" name="Footer Placeholder 3">
            <a:extLst>
              <a:ext uri="{FF2B5EF4-FFF2-40B4-BE49-F238E27FC236}">
                <a16:creationId xmlns:a16="http://schemas.microsoft.com/office/drawing/2014/main" id="{BB3A96BD-B489-1D49-A6D0-14AC8AFAB3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53446F-8749-904B-85B2-A45F98531B42}"/>
              </a:ext>
            </a:extLst>
          </p:cNvPr>
          <p:cNvSpPr>
            <a:spLocks noGrp="1"/>
          </p:cNvSpPr>
          <p:nvPr>
            <p:ph type="sldNum" sz="quarter" idx="12"/>
          </p:nvPr>
        </p:nvSpPr>
        <p:spPr/>
        <p:txBody>
          <a:bodyPr/>
          <a:lstStyle/>
          <a:p>
            <a:fld id="{2FCACD78-33E6-F14B-A93F-EC19FE720B84}" type="slidenum">
              <a:rPr lang="en-US" smtClean="0"/>
              <a:t>‹Nº›</a:t>
            </a:fld>
            <a:endParaRPr lang="en-US"/>
          </a:p>
        </p:txBody>
      </p:sp>
    </p:spTree>
    <p:extLst>
      <p:ext uri="{BB962C8B-B14F-4D97-AF65-F5344CB8AC3E}">
        <p14:creationId xmlns:p14="http://schemas.microsoft.com/office/powerpoint/2010/main" val="4040547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567E30-445B-144E-85CD-00D7809BABCD}"/>
              </a:ext>
            </a:extLst>
          </p:cNvPr>
          <p:cNvSpPr>
            <a:spLocks noGrp="1"/>
          </p:cNvSpPr>
          <p:nvPr>
            <p:ph type="dt" sz="half" idx="10"/>
          </p:nvPr>
        </p:nvSpPr>
        <p:spPr/>
        <p:txBody>
          <a:bodyPr/>
          <a:lstStyle/>
          <a:p>
            <a:fld id="{679726A4-490C-9740-A1BE-3306EA400905}" type="datetimeFigureOut">
              <a:rPr lang="en-US" smtClean="0"/>
              <a:t>6/14/23</a:t>
            </a:fld>
            <a:endParaRPr lang="en-US"/>
          </a:p>
        </p:txBody>
      </p:sp>
      <p:sp>
        <p:nvSpPr>
          <p:cNvPr id="3" name="Footer Placeholder 2">
            <a:extLst>
              <a:ext uri="{FF2B5EF4-FFF2-40B4-BE49-F238E27FC236}">
                <a16:creationId xmlns:a16="http://schemas.microsoft.com/office/drawing/2014/main" id="{17AEF9E4-DF33-A64E-B1ED-BB255CF8B6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9B213C-6DA5-F34D-ADD7-96AFF8B728C0}"/>
              </a:ext>
            </a:extLst>
          </p:cNvPr>
          <p:cNvSpPr>
            <a:spLocks noGrp="1"/>
          </p:cNvSpPr>
          <p:nvPr>
            <p:ph type="sldNum" sz="quarter" idx="12"/>
          </p:nvPr>
        </p:nvSpPr>
        <p:spPr/>
        <p:txBody>
          <a:bodyPr/>
          <a:lstStyle/>
          <a:p>
            <a:fld id="{2FCACD78-33E6-F14B-A93F-EC19FE720B84}" type="slidenum">
              <a:rPr lang="en-US" smtClean="0"/>
              <a:t>‹Nº›</a:t>
            </a:fld>
            <a:endParaRPr lang="en-US"/>
          </a:p>
        </p:txBody>
      </p:sp>
    </p:spTree>
    <p:extLst>
      <p:ext uri="{BB962C8B-B14F-4D97-AF65-F5344CB8AC3E}">
        <p14:creationId xmlns:p14="http://schemas.microsoft.com/office/powerpoint/2010/main" val="1507941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A5DBE-848C-A74E-BDC2-C011D96B97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00D72C-5652-2740-AE30-0EC077A787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C00A0F-1EB3-904C-B6A4-DD5A6FEF4A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98D44C-EB58-C742-AF9D-6B08B23B6772}"/>
              </a:ext>
            </a:extLst>
          </p:cNvPr>
          <p:cNvSpPr>
            <a:spLocks noGrp="1"/>
          </p:cNvSpPr>
          <p:nvPr>
            <p:ph type="dt" sz="half" idx="10"/>
          </p:nvPr>
        </p:nvSpPr>
        <p:spPr/>
        <p:txBody>
          <a:bodyPr/>
          <a:lstStyle/>
          <a:p>
            <a:fld id="{679726A4-490C-9740-A1BE-3306EA400905}" type="datetimeFigureOut">
              <a:rPr lang="en-US" smtClean="0"/>
              <a:t>6/14/23</a:t>
            </a:fld>
            <a:endParaRPr lang="en-US"/>
          </a:p>
        </p:txBody>
      </p:sp>
      <p:sp>
        <p:nvSpPr>
          <p:cNvPr id="6" name="Footer Placeholder 5">
            <a:extLst>
              <a:ext uri="{FF2B5EF4-FFF2-40B4-BE49-F238E27FC236}">
                <a16:creationId xmlns:a16="http://schemas.microsoft.com/office/drawing/2014/main" id="{519E25BE-7AAD-6249-83B2-765B702263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71FF23-9252-7641-B7EF-046992EA3788}"/>
              </a:ext>
            </a:extLst>
          </p:cNvPr>
          <p:cNvSpPr>
            <a:spLocks noGrp="1"/>
          </p:cNvSpPr>
          <p:nvPr>
            <p:ph type="sldNum" sz="quarter" idx="12"/>
          </p:nvPr>
        </p:nvSpPr>
        <p:spPr/>
        <p:txBody>
          <a:bodyPr/>
          <a:lstStyle/>
          <a:p>
            <a:fld id="{2FCACD78-33E6-F14B-A93F-EC19FE720B84}" type="slidenum">
              <a:rPr lang="en-US" smtClean="0"/>
              <a:t>‹Nº›</a:t>
            </a:fld>
            <a:endParaRPr lang="en-US"/>
          </a:p>
        </p:txBody>
      </p:sp>
    </p:spTree>
    <p:extLst>
      <p:ext uri="{BB962C8B-B14F-4D97-AF65-F5344CB8AC3E}">
        <p14:creationId xmlns:p14="http://schemas.microsoft.com/office/powerpoint/2010/main" val="635573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12904-E832-2742-AA75-3B11616258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2E4317-28C2-CD49-AE14-4A1114B403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281E00-4629-074F-84E3-92074F6011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8DFDE7B-8B82-5847-8CD4-9C93B6C470E7}"/>
              </a:ext>
            </a:extLst>
          </p:cNvPr>
          <p:cNvSpPr>
            <a:spLocks noGrp="1"/>
          </p:cNvSpPr>
          <p:nvPr>
            <p:ph type="dt" sz="half" idx="10"/>
          </p:nvPr>
        </p:nvSpPr>
        <p:spPr/>
        <p:txBody>
          <a:bodyPr/>
          <a:lstStyle/>
          <a:p>
            <a:fld id="{679726A4-490C-9740-A1BE-3306EA400905}" type="datetimeFigureOut">
              <a:rPr lang="en-US" smtClean="0"/>
              <a:t>6/14/23</a:t>
            </a:fld>
            <a:endParaRPr lang="en-US"/>
          </a:p>
        </p:txBody>
      </p:sp>
      <p:sp>
        <p:nvSpPr>
          <p:cNvPr id="6" name="Footer Placeholder 5">
            <a:extLst>
              <a:ext uri="{FF2B5EF4-FFF2-40B4-BE49-F238E27FC236}">
                <a16:creationId xmlns:a16="http://schemas.microsoft.com/office/drawing/2014/main" id="{FFEBCC26-F73D-7244-9788-49EA029FBC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1F308-B476-6E43-A3C0-2D5258680DCC}"/>
              </a:ext>
            </a:extLst>
          </p:cNvPr>
          <p:cNvSpPr>
            <a:spLocks noGrp="1"/>
          </p:cNvSpPr>
          <p:nvPr>
            <p:ph type="sldNum" sz="quarter" idx="12"/>
          </p:nvPr>
        </p:nvSpPr>
        <p:spPr/>
        <p:txBody>
          <a:bodyPr/>
          <a:lstStyle/>
          <a:p>
            <a:fld id="{2FCACD78-33E6-F14B-A93F-EC19FE720B84}" type="slidenum">
              <a:rPr lang="en-US" smtClean="0"/>
              <a:t>‹Nº›</a:t>
            </a:fld>
            <a:endParaRPr lang="en-US"/>
          </a:p>
        </p:txBody>
      </p:sp>
    </p:spTree>
    <p:extLst>
      <p:ext uri="{BB962C8B-B14F-4D97-AF65-F5344CB8AC3E}">
        <p14:creationId xmlns:p14="http://schemas.microsoft.com/office/powerpoint/2010/main" val="498743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C8F0BE-BF0A-B242-BB8A-E6EDF79464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AB8B48-2F22-5042-8753-72912406DA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1919B-A2BD-544F-851D-F3F5B20B8F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9726A4-490C-9740-A1BE-3306EA400905}" type="datetimeFigureOut">
              <a:rPr lang="en-US" smtClean="0"/>
              <a:t>6/14/23</a:t>
            </a:fld>
            <a:endParaRPr lang="en-US"/>
          </a:p>
        </p:txBody>
      </p:sp>
      <p:sp>
        <p:nvSpPr>
          <p:cNvPr id="5" name="Footer Placeholder 4">
            <a:extLst>
              <a:ext uri="{FF2B5EF4-FFF2-40B4-BE49-F238E27FC236}">
                <a16:creationId xmlns:a16="http://schemas.microsoft.com/office/drawing/2014/main" id="{DC9B4409-3E93-C343-96E8-844D470736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CC3577-36FE-3546-9A77-4A6F71D2C1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CACD78-33E6-F14B-A93F-EC19FE720B84}" type="slidenum">
              <a:rPr lang="en-US" smtClean="0"/>
              <a:t>‹Nº›</a:t>
            </a:fld>
            <a:endParaRPr lang="en-US"/>
          </a:p>
        </p:txBody>
      </p:sp>
    </p:spTree>
    <p:extLst>
      <p:ext uri="{BB962C8B-B14F-4D97-AF65-F5344CB8AC3E}">
        <p14:creationId xmlns:p14="http://schemas.microsoft.com/office/powerpoint/2010/main" val="606242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waterblues.psu.edu/themes/penn-state/full-movi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7C13D-DCD5-1248-BBB9-60272B5D837F}"/>
              </a:ext>
            </a:extLst>
          </p:cNvPr>
          <p:cNvSpPr>
            <a:spLocks noGrp="1"/>
          </p:cNvSpPr>
          <p:nvPr>
            <p:ph type="ctrTitle"/>
          </p:nvPr>
        </p:nvSpPr>
        <p:spPr/>
        <p:txBody>
          <a:bodyPr/>
          <a:lstStyle/>
          <a:p>
            <a:r>
              <a:rPr lang="en-US" b="1" dirty="0" err="1"/>
              <a:t>Prevención</a:t>
            </a:r>
            <a:r>
              <a:rPr lang="en-US" b="1" dirty="0"/>
              <a:t> de la </a:t>
            </a:r>
            <a:r>
              <a:rPr lang="en-US" b="1" dirty="0" err="1"/>
              <a:t>contaminación</a:t>
            </a:r>
            <a:r>
              <a:rPr lang="en-US" b="1" dirty="0"/>
              <a:t> del </a:t>
            </a:r>
            <a:r>
              <a:rPr lang="en-US" b="1" dirty="0" err="1"/>
              <a:t>agua</a:t>
            </a:r>
            <a:endParaRPr lang="en-US" b="1" dirty="0"/>
          </a:p>
        </p:txBody>
      </p:sp>
      <p:sp>
        <p:nvSpPr>
          <p:cNvPr id="3" name="Subtitle 2">
            <a:extLst>
              <a:ext uri="{FF2B5EF4-FFF2-40B4-BE49-F238E27FC236}">
                <a16:creationId xmlns:a16="http://schemas.microsoft.com/office/drawing/2014/main" id="{293F69CF-A8EC-4140-8A7B-9BEC3A2333AD}"/>
              </a:ext>
            </a:extLst>
          </p:cNvPr>
          <p:cNvSpPr>
            <a:spLocks noGrp="1"/>
          </p:cNvSpPr>
          <p:nvPr>
            <p:ph type="subTitle" idx="1"/>
          </p:nvPr>
        </p:nvSpPr>
        <p:spPr/>
        <p:txBody>
          <a:bodyPr/>
          <a:lstStyle/>
          <a:p>
            <a:r>
              <a:rPr lang="en-US" dirty="0" err="1"/>
              <a:t>Módulo</a:t>
            </a:r>
            <a:r>
              <a:rPr lang="en-US" dirty="0"/>
              <a:t> de </a:t>
            </a:r>
            <a:r>
              <a:rPr lang="en-US" dirty="0" err="1"/>
              <a:t>aprendizaje</a:t>
            </a:r>
            <a:r>
              <a:rPr lang="en-US" dirty="0"/>
              <a:t> #19</a:t>
            </a:r>
          </a:p>
        </p:txBody>
      </p:sp>
      <p:pic>
        <p:nvPicPr>
          <p:cNvPr id="9" name="Picture 8">
            <a:extLst>
              <a:ext uri="{FF2B5EF4-FFF2-40B4-BE49-F238E27FC236}">
                <a16:creationId xmlns:a16="http://schemas.microsoft.com/office/drawing/2014/main" id="{1F949E5D-609E-2B4D-8778-B7182F4B3B4F}"/>
              </a:ext>
            </a:extLst>
          </p:cNvPr>
          <p:cNvPicPr>
            <a:picLocks noChangeAspect="1"/>
          </p:cNvPicPr>
          <p:nvPr/>
        </p:nvPicPr>
        <p:blipFill>
          <a:blip r:embed="rId2"/>
          <a:stretch>
            <a:fillRect/>
          </a:stretch>
        </p:blipFill>
        <p:spPr>
          <a:xfrm>
            <a:off x="-102732" y="5896655"/>
            <a:ext cx="1147762" cy="1147762"/>
          </a:xfrm>
          <a:prstGeom prst="rect">
            <a:avLst/>
          </a:prstGeom>
        </p:spPr>
      </p:pic>
    </p:spTree>
    <p:extLst>
      <p:ext uri="{BB962C8B-B14F-4D97-AF65-F5344CB8AC3E}">
        <p14:creationId xmlns:p14="http://schemas.microsoft.com/office/powerpoint/2010/main" val="2389539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DE273-06FA-CD4E-A51A-6D3BB1418931}"/>
              </a:ext>
            </a:extLst>
          </p:cNvPr>
          <p:cNvSpPr>
            <a:spLocks noGrp="1"/>
          </p:cNvSpPr>
          <p:nvPr>
            <p:ph type="title"/>
          </p:nvPr>
        </p:nvSpPr>
        <p:spPr/>
        <p:txBody>
          <a:bodyPr/>
          <a:lstStyle/>
          <a:p>
            <a:r>
              <a:rPr lang="en-US" b="1" dirty="0"/>
              <a:t>Agua </a:t>
            </a:r>
            <a:r>
              <a:rPr lang="en-US" b="1" dirty="0" err="1"/>
              <a:t>azul</a:t>
            </a:r>
            <a:r>
              <a:rPr lang="en-US" b="1" dirty="0"/>
              <a:t>, </a:t>
            </a:r>
            <a:r>
              <a:rPr lang="en-US" b="1" dirty="0" err="1"/>
              <a:t>soluciones</a:t>
            </a:r>
            <a:r>
              <a:rPr lang="en-US" b="1" dirty="0"/>
              <a:t> </a:t>
            </a:r>
            <a:r>
              <a:rPr lang="en-US" b="1" dirty="0" err="1"/>
              <a:t>verdes</a:t>
            </a:r>
            <a:r>
              <a:rPr lang="en-US" b="1" dirty="0"/>
              <a:t>.</a:t>
            </a:r>
          </a:p>
        </p:txBody>
      </p:sp>
      <p:sp>
        <p:nvSpPr>
          <p:cNvPr id="3" name="Content Placeholder 2">
            <a:extLst>
              <a:ext uri="{FF2B5EF4-FFF2-40B4-BE49-F238E27FC236}">
                <a16:creationId xmlns:a16="http://schemas.microsoft.com/office/drawing/2014/main" id="{931018E5-6E0B-4D42-B7F6-4344CA4F148B}"/>
              </a:ext>
            </a:extLst>
          </p:cNvPr>
          <p:cNvSpPr>
            <a:spLocks noGrp="1"/>
          </p:cNvSpPr>
          <p:nvPr>
            <p:ph idx="1"/>
          </p:nvPr>
        </p:nvSpPr>
        <p:spPr/>
        <p:txBody>
          <a:bodyPr>
            <a:normAutofit/>
          </a:bodyPr>
          <a:lstStyle/>
          <a:p>
            <a:pPr marL="0" indent="0">
              <a:buNone/>
            </a:pPr>
            <a:r>
              <a:rPr lang="en-US" sz="2400" dirty="0"/>
              <a:t>Las </a:t>
            </a:r>
            <a:r>
              <a:rPr lang="en-US" sz="2400" dirty="0" err="1"/>
              <a:t>diapositivas</a:t>
            </a:r>
            <a:r>
              <a:rPr lang="en-US" sz="2400" dirty="0"/>
              <a:t> de PowerPoint </a:t>
            </a:r>
            <a:r>
              <a:rPr lang="en-US" sz="2400" dirty="0" err="1"/>
              <a:t>deben</a:t>
            </a:r>
            <a:r>
              <a:rPr lang="en-US" sz="2400" dirty="0"/>
              <a:t> </a:t>
            </a:r>
            <a:r>
              <a:rPr lang="en-US" sz="2400" dirty="0" err="1"/>
              <a:t>incluir</a:t>
            </a:r>
            <a:r>
              <a:rPr lang="en-US" sz="2400" dirty="0"/>
              <a:t>:</a:t>
            </a:r>
          </a:p>
          <a:p>
            <a:pPr marL="800100" lvl="1" indent="-342900">
              <a:buFont typeface="Symbol" pitchFamily="2" charset="2"/>
              <a:buChar char=""/>
            </a:pPr>
            <a:r>
              <a:rPr lang="en-US" dirty="0" err="1">
                <a:effectLst/>
                <a:ea typeface="Times New Roman" panose="02020603050405020304" pitchFamily="18" charset="0"/>
              </a:rPr>
              <a:t>Título</a:t>
            </a:r>
            <a:r>
              <a:rPr lang="en-US" dirty="0">
                <a:effectLst/>
                <a:ea typeface="Times New Roman" panose="02020603050405020304" pitchFamily="18" charset="0"/>
              </a:rPr>
              <a:t> </a:t>
            </a:r>
            <a:endParaRPr lang="es-AR" dirty="0">
              <a:effectLst/>
              <a:ea typeface="Times New Roman" panose="02020603050405020304" pitchFamily="18" charset="0"/>
            </a:endParaRPr>
          </a:p>
          <a:p>
            <a:pPr marL="800100" lvl="1" indent="-342900">
              <a:buFont typeface="Symbol" pitchFamily="2" charset="2"/>
              <a:buChar char=""/>
            </a:pPr>
            <a:r>
              <a:rPr lang="en-US" dirty="0">
                <a:effectLst/>
                <a:ea typeface="Times New Roman" panose="02020603050405020304" pitchFamily="18" charset="0"/>
              </a:rPr>
              <a:t>1 o 2 </a:t>
            </a:r>
            <a:r>
              <a:rPr lang="en-US" dirty="0" err="1">
                <a:effectLst/>
                <a:ea typeface="Times New Roman" panose="02020603050405020304" pitchFamily="18" charset="0"/>
              </a:rPr>
              <a:t>diapositivas</a:t>
            </a:r>
            <a:r>
              <a:rPr lang="en-US" dirty="0">
                <a:effectLst/>
                <a:ea typeface="Times New Roman" panose="02020603050405020304" pitchFamily="18" charset="0"/>
              </a:rPr>
              <a:t> PowerPoint</a:t>
            </a:r>
            <a:endParaRPr lang="es-AR" dirty="0">
              <a:effectLst/>
              <a:ea typeface="Times New Roman" panose="02020603050405020304" pitchFamily="18" charset="0"/>
            </a:endParaRPr>
          </a:p>
          <a:p>
            <a:pPr marL="800100" lvl="1" indent="-342900">
              <a:buFont typeface="Symbol" pitchFamily="2" charset="2"/>
              <a:buChar char=""/>
            </a:pPr>
            <a:r>
              <a:rPr lang="en-US" dirty="0">
                <a:effectLst/>
                <a:ea typeface="Times New Roman" panose="02020603050405020304" pitchFamily="18" charset="0"/>
              </a:rPr>
              <a:t>2 o </a:t>
            </a:r>
            <a:r>
              <a:rPr lang="en-US" dirty="0" err="1">
                <a:effectLst/>
                <a:ea typeface="Times New Roman" panose="02020603050405020304" pitchFamily="18" charset="0"/>
              </a:rPr>
              <a:t>más</a:t>
            </a:r>
            <a:r>
              <a:rPr lang="en-US" dirty="0">
                <a:effectLst/>
                <a:ea typeface="Times New Roman" panose="02020603050405020304" pitchFamily="18" charset="0"/>
              </a:rPr>
              <a:t> </a:t>
            </a:r>
            <a:r>
              <a:rPr lang="en-US" dirty="0" err="1">
                <a:effectLst/>
                <a:ea typeface="Times New Roman" panose="02020603050405020304" pitchFamily="18" charset="0"/>
              </a:rPr>
              <a:t>imágenes</a:t>
            </a:r>
            <a:endParaRPr lang="es-AR" dirty="0">
              <a:effectLst/>
              <a:ea typeface="Times New Roman" panose="02020603050405020304" pitchFamily="18" charset="0"/>
            </a:endParaRPr>
          </a:p>
          <a:p>
            <a:pPr marL="800100" lvl="1" indent="-342900">
              <a:buFont typeface="Symbol" pitchFamily="2" charset="2"/>
              <a:buChar char=""/>
            </a:pPr>
            <a:r>
              <a:rPr lang="es-AR" dirty="0">
                <a:effectLst/>
                <a:ea typeface="Times New Roman" panose="02020603050405020304" pitchFamily="18" charset="0"/>
              </a:rPr>
              <a:t>Descripción de cómo la solución ayuda a prevenir la contaminación del agua</a:t>
            </a:r>
          </a:p>
          <a:p>
            <a:pPr marL="342900" lvl="0" indent="-342900">
              <a:buFont typeface="Arial" panose="020B0604020202020204" pitchFamily="34" charset="0"/>
              <a:buChar char="•"/>
              <a:tabLst>
                <a:tab pos="457200" algn="l"/>
              </a:tabLst>
            </a:pPr>
            <a:r>
              <a:rPr lang="es-AR" sz="2400" dirty="0">
                <a:effectLst/>
                <a:ea typeface="Times New Roman" panose="02020603050405020304" pitchFamily="18" charset="0"/>
                <a:cs typeface="Times New Roman" panose="02020603050405020304" pitchFamily="18" charset="0"/>
              </a:rPr>
              <a:t>Dispondrá de aproximadamente 25 minutos para completar su investigación y crear su(s) diapositiva(s) de PowerPoint. </a:t>
            </a:r>
          </a:p>
          <a:p>
            <a:pPr marL="342900" lvl="0" indent="-342900">
              <a:buFont typeface="Arial" panose="020B0604020202020204" pitchFamily="34" charset="0"/>
              <a:buChar char="•"/>
              <a:tabLst>
                <a:tab pos="457200" algn="l"/>
              </a:tabLst>
            </a:pPr>
            <a:r>
              <a:rPr lang="es-AR" sz="2400" dirty="0">
                <a:effectLst/>
                <a:ea typeface="Times New Roman" panose="02020603050405020304" pitchFamily="18" charset="0"/>
                <a:cs typeface="Times New Roman" panose="02020603050405020304" pitchFamily="18" charset="0"/>
              </a:rPr>
              <a:t>Cuando las diapositivas estén completas, envíalas a tu profesor.</a:t>
            </a:r>
          </a:p>
          <a:p>
            <a:r>
              <a:rPr lang="es-AR" sz="2400" dirty="0">
                <a:effectLst/>
                <a:ea typeface="Times New Roman" panose="02020603050405020304" pitchFamily="18" charset="0"/>
              </a:rPr>
              <a:t>Presentará su(s) diapositiva(s) a la clase. </a:t>
            </a:r>
            <a:endParaRPr lang="en-US" sz="2400" dirty="0"/>
          </a:p>
        </p:txBody>
      </p:sp>
      <p:pic>
        <p:nvPicPr>
          <p:cNvPr id="4" name="Picture 3">
            <a:extLst>
              <a:ext uri="{FF2B5EF4-FFF2-40B4-BE49-F238E27FC236}">
                <a16:creationId xmlns:a16="http://schemas.microsoft.com/office/drawing/2014/main" id="{564E769C-E75C-244F-BD7D-66DB9EBA9F3E}"/>
              </a:ext>
            </a:extLst>
          </p:cNvPr>
          <p:cNvPicPr>
            <a:picLocks noChangeAspect="1"/>
          </p:cNvPicPr>
          <p:nvPr/>
        </p:nvPicPr>
        <p:blipFill>
          <a:blip r:embed="rId3"/>
          <a:stretch>
            <a:fillRect/>
          </a:stretch>
        </p:blipFill>
        <p:spPr>
          <a:xfrm>
            <a:off x="-102732" y="5896655"/>
            <a:ext cx="1147762" cy="1147762"/>
          </a:xfrm>
          <a:prstGeom prst="rect">
            <a:avLst/>
          </a:prstGeom>
        </p:spPr>
      </p:pic>
    </p:spTree>
    <p:extLst>
      <p:ext uri="{BB962C8B-B14F-4D97-AF65-F5344CB8AC3E}">
        <p14:creationId xmlns:p14="http://schemas.microsoft.com/office/powerpoint/2010/main" val="3704223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0CC058-47A9-BC4F-A31E-767184AB0CD1}"/>
              </a:ext>
            </a:extLst>
          </p:cNvPr>
          <p:cNvSpPr txBox="1"/>
          <p:nvPr/>
        </p:nvSpPr>
        <p:spPr>
          <a:xfrm>
            <a:off x="3240891" y="2613392"/>
            <a:ext cx="5710218" cy="1631216"/>
          </a:xfrm>
          <a:prstGeom prst="rect">
            <a:avLst/>
          </a:prstGeom>
          <a:solidFill>
            <a:srgbClr val="ECC2D8"/>
          </a:solidFill>
          <a:ln w="53975">
            <a:solidFill>
              <a:srgbClr val="002060"/>
            </a:solidFill>
          </a:ln>
        </p:spPr>
        <p:txBody>
          <a:bodyPr wrap="none" rtlCol="0">
            <a:spAutoFit/>
          </a:bodyPr>
          <a:lstStyle/>
          <a:p>
            <a:pPr algn="ctr"/>
            <a:r>
              <a:rPr lang="en-US" sz="10000" dirty="0">
                <a:latin typeface="Impact" panose="020B0806030902050204" pitchFamily="34" charset="0"/>
              </a:rPr>
              <a:t>Descanso!</a:t>
            </a:r>
          </a:p>
        </p:txBody>
      </p:sp>
    </p:spTree>
    <p:extLst>
      <p:ext uri="{BB962C8B-B14F-4D97-AF65-F5344CB8AC3E}">
        <p14:creationId xmlns:p14="http://schemas.microsoft.com/office/powerpoint/2010/main" val="1787196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DE273-06FA-CD4E-A51A-6D3BB1418931}"/>
              </a:ext>
            </a:extLst>
          </p:cNvPr>
          <p:cNvSpPr>
            <a:spLocks noGrp="1"/>
          </p:cNvSpPr>
          <p:nvPr>
            <p:ph type="title"/>
          </p:nvPr>
        </p:nvSpPr>
        <p:spPr/>
        <p:txBody>
          <a:bodyPr>
            <a:normAutofit/>
          </a:bodyPr>
          <a:lstStyle/>
          <a:p>
            <a:r>
              <a:rPr lang="es-AR" sz="4000" b="1" dirty="0">
                <a:effectLst/>
                <a:ea typeface="Times New Roman" panose="02020603050405020304" pitchFamily="18" charset="0"/>
              </a:rPr>
              <a:t>Soluciones a la contaminación de arroyos y ríos</a:t>
            </a:r>
          </a:p>
        </p:txBody>
      </p:sp>
      <p:sp>
        <p:nvSpPr>
          <p:cNvPr id="3" name="Content Placeholder 2">
            <a:extLst>
              <a:ext uri="{FF2B5EF4-FFF2-40B4-BE49-F238E27FC236}">
                <a16:creationId xmlns:a16="http://schemas.microsoft.com/office/drawing/2014/main" id="{931018E5-6E0B-4D42-B7F6-4344CA4F148B}"/>
              </a:ext>
            </a:extLst>
          </p:cNvPr>
          <p:cNvSpPr>
            <a:spLocks noGrp="1"/>
          </p:cNvSpPr>
          <p:nvPr>
            <p:ph idx="1"/>
          </p:nvPr>
        </p:nvSpPr>
        <p:spPr/>
        <p:txBody>
          <a:bodyPr>
            <a:normAutofit/>
          </a:bodyPr>
          <a:lstStyle/>
          <a:p>
            <a:r>
              <a:rPr lang="en-US" dirty="0" err="1"/>
              <a:t>Ahora</a:t>
            </a:r>
            <a:r>
              <a:rPr lang="en-US" dirty="0"/>
              <a:t> </a:t>
            </a:r>
            <a:r>
              <a:rPr lang="en-US" dirty="0" err="1"/>
              <a:t>presentaremos</a:t>
            </a:r>
            <a:r>
              <a:rPr lang="en-US" dirty="0"/>
              <a:t> a la </a:t>
            </a:r>
            <a:r>
              <a:rPr lang="en-US" dirty="0" err="1"/>
              <a:t>clase</a:t>
            </a:r>
            <a:r>
              <a:rPr lang="en-US" dirty="0"/>
              <a:t> </a:t>
            </a:r>
            <a:r>
              <a:rPr lang="en-US" dirty="0" err="1"/>
              <a:t>nuestras</a:t>
            </a:r>
            <a:r>
              <a:rPr lang="en-US" dirty="0"/>
              <a:t> </a:t>
            </a:r>
            <a:r>
              <a:rPr lang="en-US" dirty="0" err="1"/>
              <a:t>soluciones</a:t>
            </a:r>
            <a:r>
              <a:rPr lang="en-US" dirty="0"/>
              <a:t> a la </a:t>
            </a:r>
            <a:r>
              <a:rPr lang="en-US" dirty="0" err="1"/>
              <a:t>contaminación</a:t>
            </a:r>
            <a:r>
              <a:rPr lang="en-US" dirty="0"/>
              <a:t> de los </a:t>
            </a:r>
            <a:r>
              <a:rPr lang="en-US" dirty="0" err="1"/>
              <a:t>ríos</a:t>
            </a:r>
            <a:r>
              <a:rPr lang="en-US" dirty="0"/>
              <a:t>. </a:t>
            </a:r>
          </a:p>
          <a:p>
            <a:r>
              <a:rPr lang="en-US" dirty="0" err="1"/>
              <a:t>Dispondrás</a:t>
            </a:r>
            <a:r>
              <a:rPr lang="en-US" dirty="0"/>
              <a:t> de </a:t>
            </a:r>
            <a:r>
              <a:rPr lang="en-US" dirty="0" err="1"/>
              <a:t>unos</a:t>
            </a:r>
            <a:r>
              <a:rPr lang="en-US" dirty="0"/>
              <a:t> 3 </a:t>
            </a:r>
            <a:r>
              <a:rPr lang="en-US" dirty="0" err="1"/>
              <a:t>minutos</a:t>
            </a:r>
            <a:r>
              <a:rPr lang="en-US" dirty="0"/>
              <a:t> para </a:t>
            </a:r>
            <a:r>
              <a:rPr lang="en-US" dirty="0" err="1"/>
              <a:t>presentar</a:t>
            </a:r>
            <a:r>
              <a:rPr lang="en-US" dirty="0"/>
              <a:t> </a:t>
            </a:r>
            <a:r>
              <a:rPr lang="en-US" dirty="0" err="1"/>
              <a:t>tus</a:t>
            </a:r>
            <a:r>
              <a:rPr lang="en-US" dirty="0"/>
              <a:t> </a:t>
            </a:r>
            <a:r>
              <a:rPr lang="en-US" dirty="0" err="1"/>
              <a:t>diapositivas</a:t>
            </a:r>
            <a:r>
              <a:rPr lang="en-US" dirty="0"/>
              <a:t> y de 1 a 2 </a:t>
            </a:r>
            <a:r>
              <a:rPr lang="en-US" dirty="0" err="1"/>
              <a:t>minutos</a:t>
            </a:r>
            <a:r>
              <a:rPr lang="en-US" dirty="0"/>
              <a:t> para las </a:t>
            </a:r>
            <a:r>
              <a:rPr lang="en-US" dirty="0" err="1"/>
              <a:t>preguntas</a:t>
            </a:r>
            <a:r>
              <a:rPr lang="en-US" dirty="0"/>
              <a:t> del resto del </a:t>
            </a:r>
            <a:r>
              <a:rPr lang="en-US" dirty="0" err="1"/>
              <a:t>grupo</a:t>
            </a:r>
            <a:r>
              <a:rPr lang="en-US" dirty="0"/>
              <a:t>. </a:t>
            </a:r>
          </a:p>
          <a:p>
            <a:endParaRPr lang="en-US" dirty="0"/>
          </a:p>
          <a:p>
            <a:r>
              <a:rPr lang="en-US" dirty="0"/>
              <a:t>Si lo </a:t>
            </a:r>
            <a:r>
              <a:rPr lang="en-US" dirty="0" err="1"/>
              <a:t>deseas</a:t>
            </a:r>
            <a:r>
              <a:rPr lang="en-US" dirty="0"/>
              <a:t>, </a:t>
            </a:r>
            <a:r>
              <a:rPr lang="en-US" dirty="0" err="1"/>
              <a:t>puedes</a:t>
            </a:r>
            <a:r>
              <a:rPr lang="en-US" dirty="0"/>
              <a:t> </a:t>
            </a:r>
            <a:r>
              <a:rPr lang="en-US" dirty="0" err="1"/>
              <a:t>tomar</a:t>
            </a:r>
            <a:r>
              <a:rPr lang="en-US" dirty="0"/>
              <a:t> </a:t>
            </a:r>
            <a:r>
              <a:rPr lang="en-US" dirty="0" err="1"/>
              <a:t>notas</a:t>
            </a:r>
            <a:r>
              <a:rPr lang="en-US" dirty="0"/>
              <a:t> por </a:t>
            </a:r>
            <a:r>
              <a:rPr lang="en-US" dirty="0" err="1"/>
              <a:t>tu</a:t>
            </a:r>
            <a:r>
              <a:rPr lang="en-US" dirty="0"/>
              <a:t> </a:t>
            </a:r>
            <a:r>
              <a:rPr lang="en-US" dirty="0" err="1"/>
              <a:t>cuenta</a:t>
            </a:r>
            <a:r>
              <a:rPr lang="en-US" dirty="0"/>
              <a:t>.</a:t>
            </a:r>
          </a:p>
        </p:txBody>
      </p:sp>
      <p:pic>
        <p:nvPicPr>
          <p:cNvPr id="4" name="Picture 3">
            <a:extLst>
              <a:ext uri="{FF2B5EF4-FFF2-40B4-BE49-F238E27FC236}">
                <a16:creationId xmlns:a16="http://schemas.microsoft.com/office/drawing/2014/main" id="{564E769C-E75C-244F-BD7D-66DB9EBA9F3E}"/>
              </a:ext>
            </a:extLst>
          </p:cNvPr>
          <p:cNvPicPr>
            <a:picLocks noChangeAspect="1"/>
          </p:cNvPicPr>
          <p:nvPr/>
        </p:nvPicPr>
        <p:blipFill>
          <a:blip r:embed="rId3"/>
          <a:stretch>
            <a:fillRect/>
          </a:stretch>
        </p:blipFill>
        <p:spPr>
          <a:xfrm>
            <a:off x="-102732" y="5896655"/>
            <a:ext cx="1147762" cy="1147762"/>
          </a:xfrm>
          <a:prstGeom prst="rect">
            <a:avLst/>
          </a:prstGeom>
        </p:spPr>
      </p:pic>
    </p:spTree>
    <p:extLst>
      <p:ext uri="{BB962C8B-B14F-4D97-AF65-F5344CB8AC3E}">
        <p14:creationId xmlns:p14="http://schemas.microsoft.com/office/powerpoint/2010/main" val="4014178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0E75B34-00DE-A345-BFC5-0D317C7122B0}"/>
              </a:ext>
            </a:extLst>
          </p:cNvPr>
          <p:cNvSpPr>
            <a:spLocks noGrp="1"/>
          </p:cNvSpPr>
          <p:nvPr>
            <p:ph idx="1"/>
          </p:nvPr>
        </p:nvSpPr>
        <p:spPr>
          <a:xfrm>
            <a:off x="471149" y="871792"/>
            <a:ext cx="11460655" cy="5099390"/>
          </a:xfrm>
        </p:spPr>
        <p:txBody>
          <a:bodyPr>
            <a:noAutofit/>
          </a:bodyPr>
          <a:lstStyle/>
          <a:p>
            <a:pPr marL="0" indent="0">
              <a:buNone/>
            </a:pPr>
            <a:r>
              <a:rPr lang="en-US" sz="2400" b="1" dirty="0"/>
              <a:t> </a:t>
            </a:r>
            <a:endParaRPr lang="en-US" sz="2400" dirty="0"/>
          </a:p>
          <a:p>
            <a:pPr marL="0" indent="0">
              <a:buNone/>
            </a:pPr>
            <a:r>
              <a:rPr lang="es-AR" sz="2200" b="1" dirty="0">
                <a:effectLst/>
                <a:ea typeface="Times New Roman" panose="02020603050405020304" pitchFamily="18" charset="0"/>
              </a:rPr>
              <a:t>Escenario: </a:t>
            </a:r>
            <a:endParaRPr lang="es-AR" sz="2200" dirty="0">
              <a:effectLst/>
              <a:ea typeface="Times New Roman" panose="02020603050405020304" pitchFamily="18" charset="0"/>
            </a:endParaRPr>
          </a:p>
          <a:p>
            <a:pPr marL="0" indent="0">
              <a:buNone/>
            </a:pPr>
            <a:r>
              <a:rPr lang="es-AR" sz="2200" dirty="0">
                <a:effectLst/>
                <a:ea typeface="Times New Roman" panose="02020603050405020304" pitchFamily="18" charset="0"/>
              </a:rPr>
              <a:t>Usted y su compañero/a son científicos especializados en agua dulce y arquitectos paisajistas en la Blue Ridge University. </a:t>
            </a:r>
            <a:endParaRPr lang="es-AR" sz="2200" dirty="0">
              <a:ea typeface="Times New Roman" panose="02020603050405020304" pitchFamily="18" charset="0"/>
            </a:endParaRPr>
          </a:p>
          <a:p>
            <a:pPr marL="0" indent="0">
              <a:buNone/>
            </a:pPr>
            <a:r>
              <a:rPr lang="es-AR" sz="2200" dirty="0">
                <a:effectLst/>
                <a:ea typeface="Times New Roman" panose="02020603050405020304" pitchFamily="18" charset="0"/>
              </a:rPr>
              <a:t>Hay un arroyo que atraviesa el Campus STEM de la Universidad Blue Ridge llamado Reedy Creek. En un evento reciente de monitoreo de la calidad del agua, usted encontró que Reedy Creek está contaminado. </a:t>
            </a:r>
            <a:r>
              <a:rPr lang="en-US" sz="2200" dirty="0" err="1">
                <a:effectLst/>
                <a:ea typeface="Times New Roman" panose="02020603050405020304" pitchFamily="18" charset="0"/>
              </a:rPr>
              <a:t>Usted</a:t>
            </a:r>
            <a:r>
              <a:rPr lang="en-US" sz="2200" dirty="0">
                <a:effectLst/>
                <a:ea typeface="Times New Roman" panose="02020603050405020304" pitchFamily="18" charset="0"/>
              </a:rPr>
              <a:t> </a:t>
            </a:r>
            <a:r>
              <a:rPr lang="en-US" sz="2200" dirty="0" err="1">
                <a:effectLst/>
                <a:ea typeface="Times New Roman" panose="02020603050405020304" pitchFamily="18" charset="0"/>
              </a:rPr>
              <a:t>determinó</a:t>
            </a:r>
            <a:r>
              <a:rPr lang="en-US" sz="2200" dirty="0">
                <a:effectLst/>
                <a:ea typeface="Times New Roman" panose="02020603050405020304" pitchFamily="18" charset="0"/>
              </a:rPr>
              <a:t> que Reedy Creek </a:t>
            </a:r>
            <a:r>
              <a:rPr lang="en-US" sz="2200" dirty="0" err="1">
                <a:effectLst/>
                <a:ea typeface="Times New Roman" panose="02020603050405020304" pitchFamily="18" charset="0"/>
              </a:rPr>
              <a:t>tiene</a:t>
            </a:r>
            <a:r>
              <a:rPr lang="en-US" sz="2200" dirty="0">
                <a:effectLst/>
                <a:ea typeface="Times New Roman" panose="02020603050405020304" pitchFamily="18" charset="0"/>
              </a:rPr>
              <a:t> altos </a:t>
            </a:r>
            <a:r>
              <a:rPr lang="en-US" sz="2200" dirty="0" err="1">
                <a:effectLst/>
                <a:ea typeface="Times New Roman" panose="02020603050405020304" pitchFamily="18" charset="0"/>
              </a:rPr>
              <a:t>niveles</a:t>
            </a:r>
            <a:r>
              <a:rPr lang="en-US" sz="2200" dirty="0">
                <a:effectLst/>
                <a:ea typeface="Times New Roman" panose="02020603050405020304" pitchFamily="18" charset="0"/>
              </a:rPr>
              <a:t> de:</a:t>
            </a:r>
            <a:endParaRPr lang="es-AR" sz="2200" dirty="0">
              <a:effectLst/>
              <a:ea typeface="Times New Roman" panose="02020603050405020304" pitchFamily="18" charset="0"/>
            </a:endParaRPr>
          </a:p>
          <a:p>
            <a:pPr marL="342900" lvl="0" indent="-342900">
              <a:buFont typeface="Symbol" pitchFamily="2" charset="2"/>
              <a:buChar char=""/>
            </a:pPr>
            <a:r>
              <a:rPr lang="en-US" sz="2200" dirty="0" err="1">
                <a:effectLst/>
                <a:ea typeface="Times New Roman" panose="02020603050405020304" pitchFamily="18" charset="0"/>
              </a:rPr>
              <a:t>Conductividad</a:t>
            </a:r>
            <a:endParaRPr lang="es-AR" sz="2200" dirty="0">
              <a:effectLst/>
              <a:ea typeface="Times New Roman" panose="02020603050405020304" pitchFamily="18" charset="0"/>
            </a:endParaRPr>
          </a:p>
          <a:p>
            <a:pPr marL="342900" lvl="0" indent="-342900">
              <a:buFont typeface="Symbol" pitchFamily="2" charset="2"/>
              <a:buChar char=""/>
            </a:pPr>
            <a:r>
              <a:rPr lang="en-US" sz="2200" dirty="0" err="1">
                <a:effectLst/>
                <a:ea typeface="Times New Roman" panose="02020603050405020304" pitchFamily="18" charset="0"/>
              </a:rPr>
              <a:t>Nitrógeno</a:t>
            </a:r>
            <a:endParaRPr lang="es-AR" sz="2200" dirty="0">
              <a:effectLst/>
              <a:ea typeface="Times New Roman" panose="02020603050405020304" pitchFamily="18" charset="0"/>
            </a:endParaRPr>
          </a:p>
          <a:p>
            <a:pPr marL="342900" lvl="0" indent="-342900">
              <a:buFont typeface="Symbol" pitchFamily="2" charset="2"/>
              <a:buChar char=""/>
            </a:pPr>
            <a:r>
              <a:rPr lang="en-US" sz="2200" dirty="0" err="1">
                <a:effectLst/>
                <a:ea typeface="Times New Roman" panose="02020603050405020304" pitchFamily="18" charset="0"/>
              </a:rPr>
              <a:t>Fósforo</a:t>
            </a:r>
            <a:endParaRPr lang="es-AR" sz="2200" dirty="0">
              <a:effectLst/>
              <a:ea typeface="Times New Roman" panose="02020603050405020304" pitchFamily="18" charset="0"/>
            </a:endParaRPr>
          </a:p>
          <a:p>
            <a:pPr marL="342900" lvl="0" indent="-342900">
              <a:buFont typeface="Symbol" pitchFamily="2" charset="2"/>
              <a:buChar char=""/>
            </a:pPr>
            <a:r>
              <a:rPr lang="en-US" sz="2200" i="1" dirty="0">
                <a:effectLst/>
                <a:ea typeface="Times New Roman" panose="02020603050405020304" pitchFamily="18" charset="0"/>
              </a:rPr>
              <a:t>E. </a:t>
            </a:r>
            <a:r>
              <a:rPr lang="en-US" sz="2200" dirty="0">
                <a:effectLst/>
                <a:ea typeface="Times New Roman" panose="02020603050405020304" pitchFamily="18" charset="0"/>
              </a:rPr>
              <a:t>coli </a:t>
            </a:r>
            <a:endParaRPr lang="es-AR" sz="2200" dirty="0">
              <a:effectLst/>
              <a:ea typeface="Times New Roman" panose="02020603050405020304" pitchFamily="18" charset="0"/>
            </a:endParaRPr>
          </a:p>
          <a:p>
            <a:pPr marL="0" indent="0">
              <a:buNone/>
            </a:pPr>
            <a:r>
              <a:rPr lang="es-AR" sz="2200" dirty="0">
                <a:effectLst/>
                <a:ea typeface="Times New Roman" panose="02020603050405020304" pitchFamily="18" charset="0"/>
              </a:rPr>
              <a:t>Con la esperanza de mejorar la calidad del agua del arroyo Reedy, usted y su socio acaban de recibir una subvención de 10.000 dólares para instalar elementos de diseño ecológicos en el campus STEM de la Universidad Blue Ridge. </a:t>
            </a:r>
          </a:p>
        </p:txBody>
      </p:sp>
      <p:pic>
        <p:nvPicPr>
          <p:cNvPr id="11" name="Picture 10">
            <a:extLst>
              <a:ext uri="{FF2B5EF4-FFF2-40B4-BE49-F238E27FC236}">
                <a16:creationId xmlns:a16="http://schemas.microsoft.com/office/drawing/2014/main" id="{E3E71CA7-49C0-7243-B513-634FC709D982}"/>
              </a:ext>
            </a:extLst>
          </p:cNvPr>
          <p:cNvPicPr>
            <a:picLocks noChangeAspect="1"/>
          </p:cNvPicPr>
          <p:nvPr/>
        </p:nvPicPr>
        <p:blipFill>
          <a:blip r:embed="rId2"/>
          <a:stretch>
            <a:fillRect/>
          </a:stretch>
        </p:blipFill>
        <p:spPr>
          <a:xfrm>
            <a:off x="-102732" y="5896655"/>
            <a:ext cx="1147762" cy="1147762"/>
          </a:xfrm>
          <a:prstGeom prst="rect">
            <a:avLst/>
          </a:prstGeom>
        </p:spPr>
      </p:pic>
      <p:sp>
        <p:nvSpPr>
          <p:cNvPr id="13" name="Title 12">
            <a:extLst>
              <a:ext uri="{FF2B5EF4-FFF2-40B4-BE49-F238E27FC236}">
                <a16:creationId xmlns:a16="http://schemas.microsoft.com/office/drawing/2014/main" id="{02ADE5BE-0446-944E-ADE4-519BED670731}"/>
              </a:ext>
            </a:extLst>
          </p:cNvPr>
          <p:cNvSpPr>
            <a:spLocks noGrp="1"/>
          </p:cNvSpPr>
          <p:nvPr>
            <p:ph type="title"/>
          </p:nvPr>
        </p:nvSpPr>
        <p:spPr>
          <a:xfrm>
            <a:off x="471149" y="110785"/>
            <a:ext cx="10515600" cy="1325563"/>
          </a:xfrm>
        </p:spPr>
        <p:txBody>
          <a:bodyPr/>
          <a:lstStyle/>
          <a:p>
            <a:r>
              <a:rPr lang="en-US" b="1" dirty="0"/>
              <a:t>Planes de </a:t>
            </a:r>
            <a:r>
              <a:rPr lang="en-US" b="1" dirty="0" err="1"/>
              <a:t>prevención</a:t>
            </a:r>
            <a:r>
              <a:rPr lang="en-US" b="1" dirty="0"/>
              <a:t> de la </a:t>
            </a:r>
            <a:r>
              <a:rPr lang="en-US" b="1" dirty="0" err="1"/>
              <a:t>contaminación</a:t>
            </a:r>
            <a:r>
              <a:rPr lang="en-US" b="1" dirty="0"/>
              <a:t> de los arroyos</a:t>
            </a:r>
          </a:p>
        </p:txBody>
      </p:sp>
    </p:spTree>
    <p:extLst>
      <p:ext uri="{BB962C8B-B14F-4D97-AF65-F5344CB8AC3E}">
        <p14:creationId xmlns:p14="http://schemas.microsoft.com/office/powerpoint/2010/main" val="200339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0E75B34-00DE-A345-BFC5-0D317C7122B0}"/>
              </a:ext>
            </a:extLst>
          </p:cNvPr>
          <p:cNvSpPr>
            <a:spLocks noGrp="1"/>
          </p:cNvSpPr>
          <p:nvPr>
            <p:ph idx="1"/>
          </p:nvPr>
        </p:nvSpPr>
        <p:spPr>
          <a:xfrm>
            <a:off x="471149" y="1218274"/>
            <a:ext cx="11482957" cy="5274601"/>
          </a:xfrm>
        </p:spPr>
        <p:txBody>
          <a:bodyPr>
            <a:normAutofit fontScale="92500" lnSpcReduction="10000"/>
          </a:bodyPr>
          <a:lstStyle/>
          <a:p>
            <a:pPr marL="0" indent="0">
              <a:buNone/>
            </a:pPr>
            <a:r>
              <a:rPr lang="en-US" b="1" dirty="0"/>
              <a:t> </a:t>
            </a:r>
            <a:endParaRPr lang="en-US" sz="9200" dirty="0"/>
          </a:p>
          <a:p>
            <a:pPr marL="0" indent="0">
              <a:buNone/>
            </a:pPr>
            <a:r>
              <a:rPr lang="en-US" b="1" dirty="0" err="1"/>
              <a:t>Explorando</a:t>
            </a:r>
            <a:r>
              <a:rPr lang="en-US" b="1" dirty="0"/>
              <a:t> los </a:t>
            </a:r>
            <a:r>
              <a:rPr lang="en-US" b="1" dirty="0" err="1"/>
              <a:t>archivos</a:t>
            </a:r>
            <a:r>
              <a:rPr lang="en-US" b="1" dirty="0"/>
              <a:t> </a:t>
            </a:r>
            <a:r>
              <a:rPr lang="en-US" b="1" dirty="0" err="1"/>
              <a:t>en</a:t>
            </a:r>
            <a:r>
              <a:rPr lang="en-US" b="1" dirty="0"/>
              <a:t> Excel:</a:t>
            </a:r>
          </a:p>
          <a:p>
            <a:pPr marL="0" indent="0">
              <a:buNone/>
            </a:pPr>
            <a:r>
              <a:rPr lang="es-AR" sz="2000" dirty="0">
                <a:effectLst/>
                <a:ea typeface="Times New Roman" panose="02020603050405020304" pitchFamily="18" charset="0"/>
              </a:rPr>
              <a:t>Abre el archivo Excel que te ha enviado el profesor. </a:t>
            </a:r>
          </a:p>
          <a:p>
            <a:pPr marL="342900" lvl="0" indent="-342900">
              <a:buFont typeface="Symbol" pitchFamily="2" charset="2"/>
              <a:buChar char=""/>
            </a:pPr>
            <a:r>
              <a:rPr lang="en-US" sz="2000" dirty="0">
                <a:effectLst/>
                <a:ea typeface="Times New Roman" panose="02020603050405020304" pitchFamily="18" charset="0"/>
              </a:rPr>
              <a:t>Hoja 1 - </a:t>
            </a:r>
            <a:r>
              <a:rPr lang="en-US" sz="2000" dirty="0" err="1">
                <a:effectLst/>
                <a:ea typeface="Times New Roman" panose="02020603050405020304" pitchFamily="18" charset="0"/>
              </a:rPr>
              <a:t>Mapa</a:t>
            </a:r>
            <a:r>
              <a:rPr lang="en-US" sz="2000" dirty="0">
                <a:effectLst/>
                <a:ea typeface="Times New Roman" panose="02020603050405020304" pitchFamily="18" charset="0"/>
              </a:rPr>
              <a:t> de </a:t>
            </a:r>
            <a:r>
              <a:rPr lang="en-US" sz="2000" dirty="0" err="1">
                <a:effectLst/>
                <a:ea typeface="Times New Roman" panose="02020603050405020304" pitchFamily="18" charset="0"/>
              </a:rPr>
              <a:t>referencia</a:t>
            </a:r>
            <a:r>
              <a:rPr lang="en-US" sz="2000" dirty="0">
                <a:effectLst/>
                <a:ea typeface="Times New Roman" panose="02020603050405020304" pitchFamily="18" charset="0"/>
              </a:rPr>
              <a:t> </a:t>
            </a:r>
            <a:endParaRPr lang="es-AR" sz="2000" dirty="0">
              <a:effectLst/>
              <a:ea typeface="Times New Roman" panose="02020603050405020304" pitchFamily="18" charset="0"/>
            </a:endParaRPr>
          </a:p>
          <a:p>
            <a:pPr lvl="1"/>
            <a:r>
              <a:rPr lang="es-AR" sz="2000" dirty="0">
                <a:effectLst/>
                <a:ea typeface="Times New Roman" panose="02020603050405020304" pitchFamily="18" charset="0"/>
              </a:rPr>
              <a:t>Este es un mapa de referencia del campus. </a:t>
            </a:r>
          </a:p>
          <a:p>
            <a:pPr lvl="1"/>
            <a:r>
              <a:rPr lang="es-AR" sz="2000" dirty="0">
                <a:effectLst/>
                <a:ea typeface="Times New Roman" panose="02020603050405020304" pitchFamily="18" charset="0"/>
              </a:rPr>
              <a:t>NO podrá realizar cambios en esta hoja. </a:t>
            </a:r>
          </a:p>
          <a:p>
            <a:pPr lvl="1"/>
            <a:r>
              <a:rPr lang="es-AR" sz="2000" dirty="0">
                <a:effectLst/>
                <a:ea typeface="Times New Roman" panose="02020603050405020304" pitchFamily="18" charset="0"/>
              </a:rPr>
              <a:t>Observa que el mapa está dividido en cuadrados. Cada cuadrado representa un área de 1,5 x 1,5 metros.</a:t>
            </a:r>
          </a:p>
          <a:p>
            <a:pPr marL="342900" lvl="0" indent="-342900">
              <a:buFont typeface="Symbol" pitchFamily="2" charset="2"/>
              <a:buChar char=""/>
            </a:pPr>
            <a:r>
              <a:rPr lang="es-AR" sz="2000" dirty="0">
                <a:effectLst/>
                <a:ea typeface="Times New Roman" panose="02020603050405020304" pitchFamily="18" charset="0"/>
              </a:rPr>
              <a:t>Hoja 2 - Mapa de prevención de la contaminación de arroyos </a:t>
            </a:r>
          </a:p>
          <a:p>
            <a:pPr lvl="1"/>
            <a:r>
              <a:rPr lang="es-AR" sz="2000" dirty="0">
                <a:effectLst/>
                <a:ea typeface="Times New Roman" panose="02020603050405020304" pitchFamily="18" charset="0"/>
              </a:rPr>
              <a:t>Se trata de un mapa muy similar al de referencia, con la diferencia de que ahora hay una clave separada que incluye características de diseño ecológicas. </a:t>
            </a:r>
          </a:p>
          <a:p>
            <a:pPr lvl="1"/>
            <a:r>
              <a:rPr lang="es-AR" sz="2000" dirty="0">
                <a:effectLst/>
                <a:ea typeface="Times New Roman" panose="02020603050405020304" pitchFamily="18" charset="0"/>
              </a:rPr>
              <a:t>Este es el mapa que utilizará para su Plan de prevención de la contaminación de arroyos (es decir, el que VAN a cambiar). </a:t>
            </a:r>
          </a:p>
          <a:p>
            <a:pPr marL="342900" lvl="0" indent="-342900">
              <a:buFont typeface="Symbol" pitchFamily="2" charset="2"/>
              <a:buChar char=""/>
            </a:pPr>
            <a:r>
              <a:rPr lang="en-US" sz="2000" dirty="0">
                <a:effectLst/>
                <a:ea typeface="Times New Roman" panose="02020603050405020304" pitchFamily="18" charset="0"/>
              </a:rPr>
              <a:t>Hoja 3 - </a:t>
            </a:r>
            <a:r>
              <a:rPr lang="en-US" sz="2000" dirty="0" err="1">
                <a:effectLst/>
                <a:ea typeface="Times New Roman" panose="02020603050405020304" pitchFamily="18" charset="0"/>
              </a:rPr>
              <a:t>Presupuesto</a:t>
            </a:r>
            <a:r>
              <a:rPr lang="en-US" sz="2000" dirty="0">
                <a:effectLst/>
                <a:ea typeface="Times New Roman" panose="02020603050405020304" pitchFamily="18" charset="0"/>
              </a:rPr>
              <a:t> </a:t>
            </a:r>
            <a:endParaRPr lang="es-AR" sz="2000" dirty="0">
              <a:effectLst/>
              <a:ea typeface="Times New Roman" panose="02020603050405020304" pitchFamily="18" charset="0"/>
            </a:endParaRPr>
          </a:p>
          <a:p>
            <a:pPr lvl="1"/>
            <a:r>
              <a:rPr lang="es-AR" sz="2000" dirty="0">
                <a:effectLst/>
                <a:ea typeface="Times New Roman" panose="02020603050405020304" pitchFamily="18" charset="0"/>
              </a:rPr>
              <a:t>Esta hoja incluye los costes de cada elemento de diseño. Esta hoja también le permitirá calcular los costes totales de su Plan de prevención de la contaminación de arroyos. </a:t>
            </a:r>
          </a:p>
          <a:p>
            <a:pPr lvl="1"/>
            <a:r>
              <a:rPr lang="es-AR" sz="2000" dirty="0">
                <a:effectLst/>
                <a:ea typeface="Times New Roman" panose="02020603050405020304" pitchFamily="18" charset="0"/>
              </a:rPr>
              <a:t>SÓLO hará cambios en la columna amarilla. No cambie nada en la columna roja, a menos que se le indique. </a:t>
            </a:r>
          </a:p>
        </p:txBody>
      </p:sp>
      <p:pic>
        <p:nvPicPr>
          <p:cNvPr id="11" name="Picture 10">
            <a:extLst>
              <a:ext uri="{FF2B5EF4-FFF2-40B4-BE49-F238E27FC236}">
                <a16:creationId xmlns:a16="http://schemas.microsoft.com/office/drawing/2014/main" id="{E3E71CA7-49C0-7243-B513-634FC709D982}"/>
              </a:ext>
            </a:extLst>
          </p:cNvPr>
          <p:cNvPicPr>
            <a:picLocks noChangeAspect="1"/>
          </p:cNvPicPr>
          <p:nvPr/>
        </p:nvPicPr>
        <p:blipFill>
          <a:blip r:embed="rId2"/>
          <a:stretch>
            <a:fillRect/>
          </a:stretch>
        </p:blipFill>
        <p:spPr>
          <a:xfrm>
            <a:off x="-102732" y="5896655"/>
            <a:ext cx="1147762" cy="1147762"/>
          </a:xfrm>
          <a:prstGeom prst="rect">
            <a:avLst/>
          </a:prstGeom>
        </p:spPr>
      </p:pic>
      <p:sp>
        <p:nvSpPr>
          <p:cNvPr id="13" name="Title 12">
            <a:extLst>
              <a:ext uri="{FF2B5EF4-FFF2-40B4-BE49-F238E27FC236}">
                <a16:creationId xmlns:a16="http://schemas.microsoft.com/office/drawing/2014/main" id="{02ADE5BE-0446-944E-ADE4-519BED670731}"/>
              </a:ext>
            </a:extLst>
          </p:cNvPr>
          <p:cNvSpPr>
            <a:spLocks noGrp="1"/>
          </p:cNvSpPr>
          <p:nvPr>
            <p:ph type="title"/>
          </p:nvPr>
        </p:nvSpPr>
        <p:spPr>
          <a:xfrm>
            <a:off x="471149" y="365125"/>
            <a:ext cx="10515600" cy="1325563"/>
          </a:xfrm>
        </p:spPr>
        <p:txBody>
          <a:bodyPr/>
          <a:lstStyle/>
          <a:p>
            <a:r>
              <a:rPr lang="en-US" b="1" dirty="0"/>
              <a:t>Planes de </a:t>
            </a:r>
            <a:r>
              <a:rPr lang="en-US" b="1" dirty="0" err="1"/>
              <a:t>prevención</a:t>
            </a:r>
            <a:r>
              <a:rPr lang="en-US" b="1" dirty="0"/>
              <a:t> de la </a:t>
            </a:r>
            <a:r>
              <a:rPr lang="en-US" b="1" dirty="0" err="1"/>
              <a:t>contaminación</a:t>
            </a:r>
            <a:r>
              <a:rPr lang="en-US" b="1" dirty="0"/>
              <a:t> de los arroyos</a:t>
            </a:r>
          </a:p>
        </p:txBody>
      </p:sp>
    </p:spTree>
    <p:extLst>
      <p:ext uri="{BB962C8B-B14F-4D97-AF65-F5344CB8AC3E}">
        <p14:creationId xmlns:p14="http://schemas.microsoft.com/office/powerpoint/2010/main" val="2283422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0E75B34-00DE-A345-BFC5-0D317C7122B0}"/>
              </a:ext>
            </a:extLst>
          </p:cNvPr>
          <p:cNvSpPr>
            <a:spLocks noGrp="1"/>
          </p:cNvSpPr>
          <p:nvPr>
            <p:ph idx="1"/>
          </p:nvPr>
        </p:nvSpPr>
        <p:spPr>
          <a:xfrm>
            <a:off x="487800" y="1218274"/>
            <a:ext cx="11329061" cy="5274601"/>
          </a:xfrm>
        </p:spPr>
        <p:txBody>
          <a:bodyPr>
            <a:normAutofit/>
          </a:bodyPr>
          <a:lstStyle/>
          <a:p>
            <a:pPr marL="0" indent="0">
              <a:buNone/>
            </a:pPr>
            <a:r>
              <a:rPr lang="en-US" b="1" dirty="0"/>
              <a:t> </a:t>
            </a:r>
            <a:endParaRPr lang="en-US" sz="2200" dirty="0"/>
          </a:p>
          <a:p>
            <a:pPr marL="342900" lvl="0" indent="-342900">
              <a:buFont typeface="Symbol" pitchFamily="2" charset="2"/>
              <a:buChar char=""/>
            </a:pPr>
            <a:r>
              <a:rPr lang="es-AR" sz="2400" dirty="0">
                <a:effectLst/>
                <a:ea typeface="Times New Roman" panose="02020603050405020304" pitchFamily="18" charset="0"/>
              </a:rPr>
              <a:t>Hoja 4 - Ejemplo: Mapa de prevención de la contaminación por vapor</a:t>
            </a:r>
          </a:p>
          <a:p>
            <a:pPr lvl="1"/>
            <a:r>
              <a:rPr lang="es-AR" dirty="0">
                <a:effectLst/>
                <a:ea typeface="Times New Roman" panose="02020603050405020304" pitchFamily="18" charset="0"/>
              </a:rPr>
              <a:t>Este es un ejemplo de Plan de Prevención de la Contaminación por Vapor. </a:t>
            </a:r>
          </a:p>
          <a:p>
            <a:pPr lvl="1"/>
            <a:r>
              <a:rPr lang="es-AR" dirty="0">
                <a:effectLst/>
                <a:ea typeface="Times New Roman" panose="02020603050405020304" pitchFamily="18" charset="0"/>
              </a:rPr>
              <a:t>En este ejemplo, el único elemento de diseño ecológico que añadió este equipo fue hacer que todo el aparcamiento fuera de pavimento poroso. </a:t>
            </a:r>
          </a:p>
          <a:p>
            <a:pPr marL="342900" lvl="0" indent="-342900">
              <a:buFont typeface="Symbol" pitchFamily="2" charset="2"/>
              <a:buChar char=""/>
            </a:pPr>
            <a:r>
              <a:rPr lang="en-US" sz="2400" dirty="0">
                <a:ea typeface="Times New Roman" panose="02020603050405020304" pitchFamily="18" charset="0"/>
              </a:rPr>
              <a:t>Hoj</a:t>
            </a:r>
            <a:r>
              <a:rPr lang="en-US" sz="2400" dirty="0">
                <a:effectLst/>
                <a:ea typeface="Times New Roman" panose="02020603050405020304" pitchFamily="18" charset="0"/>
              </a:rPr>
              <a:t>a 5 - </a:t>
            </a:r>
            <a:r>
              <a:rPr lang="en-US" sz="2400" dirty="0" err="1">
                <a:effectLst/>
                <a:ea typeface="Times New Roman" panose="02020603050405020304" pitchFamily="18" charset="0"/>
              </a:rPr>
              <a:t>Ejemplo</a:t>
            </a:r>
            <a:r>
              <a:rPr lang="en-US" sz="2400" dirty="0">
                <a:effectLst/>
                <a:ea typeface="Times New Roman" panose="02020603050405020304" pitchFamily="18" charset="0"/>
              </a:rPr>
              <a:t>: </a:t>
            </a:r>
            <a:r>
              <a:rPr lang="en-US" sz="2400" dirty="0" err="1">
                <a:effectLst/>
                <a:ea typeface="Times New Roman" panose="02020603050405020304" pitchFamily="18" charset="0"/>
              </a:rPr>
              <a:t>Presupuesto</a:t>
            </a:r>
            <a:r>
              <a:rPr lang="en-US" sz="2400" dirty="0">
                <a:effectLst/>
                <a:ea typeface="Times New Roman" panose="02020603050405020304" pitchFamily="18" charset="0"/>
              </a:rPr>
              <a:t> </a:t>
            </a:r>
            <a:endParaRPr lang="es-AR" sz="2400" dirty="0">
              <a:effectLst/>
              <a:ea typeface="Times New Roman" panose="02020603050405020304" pitchFamily="18" charset="0"/>
            </a:endParaRPr>
          </a:p>
          <a:p>
            <a:pPr lvl="1"/>
            <a:r>
              <a:rPr lang="es-AR" dirty="0">
                <a:effectLst/>
                <a:ea typeface="Times New Roman" panose="02020603050405020304" pitchFamily="18" charset="0"/>
              </a:rPr>
              <a:t>Este es un ejemplo de una hoja de costes</a:t>
            </a:r>
          </a:p>
          <a:p>
            <a:pPr lvl="1"/>
            <a:r>
              <a:rPr lang="es-AR" dirty="0">
                <a:effectLst/>
                <a:ea typeface="Times New Roman" panose="02020603050405020304" pitchFamily="18" charset="0"/>
              </a:rPr>
              <a:t>En este ejemplo, los dos únicos elementos de diseño ecológico que este equipo añadió fueron:</a:t>
            </a:r>
          </a:p>
          <a:p>
            <a:pPr lvl="2"/>
            <a:r>
              <a:rPr lang="es-AR" sz="2400" dirty="0">
                <a:effectLst/>
                <a:ea typeface="Times New Roman" panose="02020603050405020304" pitchFamily="18" charset="0"/>
              </a:rPr>
              <a:t>Pavimento poroso en todo el aparcamiento (400 cuadras, 8000 $)</a:t>
            </a:r>
          </a:p>
          <a:p>
            <a:r>
              <a:rPr lang="en-US" sz="2400" dirty="0" err="1">
                <a:effectLst/>
                <a:ea typeface="Times New Roman" panose="02020603050405020304" pitchFamily="18" charset="0"/>
              </a:rPr>
              <a:t>Creación</a:t>
            </a:r>
            <a:r>
              <a:rPr lang="en-US" sz="2400" dirty="0">
                <a:effectLst/>
                <a:ea typeface="Times New Roman" panose="02020603050405020304" pitchFamily="18" charset="0"/>
              </a:rPr>
              <a:t> de material </a:t>
            </a:r>
            <a:r>
              <a:rPr lang="en-US" sz="2400" dirty="0" err="1">
                <a:effectLst/>
                <a:ea typeface="Times New Roman" panose="02020603050405020304" pitchFamily="18" charset="0"/>
              </a:rPr>
              <a:t>educativo</a:t>
            </a:r>
            <a:r>
              <a:rPr lang="en-US" sz="2400" dirty="0">
                <a:effectLst/>
                <a:ea typeface="Times New Roman" panose="02020603050405020304" pitchFamily="18" charset="0"/>
              </a:rPr>
              <a:t> (1; 2000 $)</a:t>
            </a:r>
            <a:r>
              <a:rPr lang="es-AR" sz="2400" dirty="0">
                <a:effectLst/>
              </a:rPr>
              <a:t> </a:t>
            </a:r>
            <a:endParaRPr lang="en-US" sz="2400" dirty="0"/>
          </a:p>
        </p:txBody>
      </p:sp>
      <p:pic>
        <p:nvPicPr>
          <p:cNvPr id="11" name="Picture 10">
            <a:extLst>
              <a:ext uri="{FF2B5EF4-FFF2-40B4-BE49-F238E27FC236}">
                <a16:creationId xmlns:a16="http://schemas.microsoft.com/office/drawing/2014/main" id="{E3E71CA7-49C0-7243-B513-634FC709D982}"/>
              </a:ext>
            </a:extLst>
          </p:cNvPr>
          <p:cNvPicPr>
            <a:picLocks noChangeAspect="1"/>
          </p:cNvPicPr>
          <p:nvPr/>
        </p:nvPicPr>
        <p:blipFill>
          <a:blip r:embed="rId2"/>
          <a:stretch>
            <a:fillRect/>
          </a:stretch>
        </p:blipFill>
        <p:spPr>
          <a:xfrm>
            <a:off x="-102732" y="5896655"/>
            <a:ext cx="1147762" cy="1147762"/>
          </a:xfrm>
          <a:prstGeom prst="rect">
            <a:avLst/>
          </a:prstGeom>
        </p:spPr>
      </p:pic>
      <p:sp>
        <p:nvSpPr>
          <p:cNvPr id="13" name="Title 12">
            <a:extLst>
              <a:ext uri="{FF2B5EF4-FFF2-40B4-BE49-F238E27FC236}">
                <a16:creationId xmlns:a16="http://schemas.microsoft.com/office/drawing/2014/main" id="{02ADE5BE-0446-944E-ADE4-519BED670731}"/>
              </a:ext>
            </a:extLst>
          </p:cNvPr>
          <p:cNvSpPr>
            <a:spLocks noGrp="1"/>
          </p:cNvSpPr>
          <p:nvPr>
            <p:ph type="title"/>
          </p:nvPr>
        </p:nvSpPr>
        <p:spPr>
          <a:xfrm>
            <a:off x="487800" y="365125"/>
            <a:ext cx="10515600" cy="1325563"/>
          </a:xfrm>
        </p:spPr>
        <p:txBody>
          <a:bodyPr/>
          <a:lstStyle/>
          <a:p>
            <a:r>
              <a:rPr lang="en-US" b="1" dirty="0"/>
              <a:t>Planes de </a:t>
            </a:r>
            <a:r>
              <a:rPr lang="en-US" b="1" dirty="0" err="1"/>
              <a:t>prevención</a:t>
            </a:r>
            <a:r>
              <a:rPr lang="en-US" b="1" dirty="0"/>
              <a:t> de la </a:t>
            </a:r>
            <a:r>
              <a:rPr lang="en-US" b="1" dirty="0" err="1"/>
              <a:t>contaminación</a:t>
            </a:r>
            <a:r>
              <a:rPr lang="en-US" b="1" dirty="0"/>
              <a:t> de los arroyos</a:t>
            </a:r>
          </a:p>
        </p:txBody>
      </p:sp>
    </p:spTree>
    <p:extLst>
      <p:ext uri="{BB962C8B-B14F-4D97-AF65-F5344CB8AC3E}">
        <p14:creationId xmlns:p14="http://schemas.microsoft.com/office/powerpoint/2010/main" val="1633196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0E75B34-00DE-A345-BFC5-0D317C7122B0}"/>
              </a:ext>
            </a:extLst>
          </p:cNvPr>
          <p:cNvSpPr>
            <a:spLocks noGrp="1"/>
          </p:cNvSpPr>
          <p:nvPr>
            <p:ph idx="1"/>
          </p:nvPr>
        </p:nvSpPr>
        <p:spPr>
          <a:xfrm>
            <a:off x="471149" y="1690688"/>
            <a:ext cx="10642329" cy="4987632"/>
          </a:xfrm>
        </p:spPr>
        <p:txBody>
          <a:bodyPr>
            <a:normAutofit lnSpcReduction="10000"/>
          </a:bodyPr>
          <a:lstStyle/>
          <a:p>
            <a:pPr marL="0" indent="0">
              <a:buNone/>
            </a:pPr>
            <a:r>
              <a:rPr lang="en-US" b="1" dirty="0" err="1"/>
              <a:t>Tarea</a:t>
            </a:r>
            <a:r>
              <a:rPr lang="en-US" b="1" dirty="0"/>
              <a:t>:</a:t>
            </a:r>
            <a:endParaRPr lang="en-US" dirty="0"/>
          </a:p>
          <a:p>
            <a:pPr marL="342900" lvl="0" indent="-342900">
              <a:buFont typeface="Symbol" pitchFamily="2" charset="2"/>
              <a:buChar char=""/>
            </a:pPr>
            <a:r>
              <a:rPr lang="es-AR" sz="2400" dirty="0">
                <a:effectLst/>
                <a:ea typeface="Times New Roman" panose="02020603050405020304" pitchFamily="18" charset="0"/>
              </a:rPr>
              <a:t>Usted y su compañero/a dispondrán de unos 50 minutos para diseñar un plan de prevención de la contaminación del arroyo Reedy Creek en la Blue Ridge University. </a:t>
            </a:r>
          </a:p>
          <a:p>
            <a:pPr marL="342900" lvl="0" indent="-342900">
              <a:buFont typeface="Symbol" pitchFamily="2" charset="2"/>
              <a:buChar char=""/>
            </a:pPr>
            <a:r>
              <a:rPr lang="es-AR" sz="2400" dirty="0">
                <a:effectLst/>
                <a:ea typeface="Times New Roman" panose="02020603050405020304" pitchFamily="18" charset="0"/>
              </a:rPr>
              <a:t>Para ello, deberá seleccionar el TIPO de características de diseño ecológico que desea incluir en su plan, y el NÚMERO de cada una (basado en cuadrados de 5x5 pies). </a:t>
            </a:r>
            <a:r>
              <a:rPr lang="en-US" sz="2400" dirty="0" err="1">
                <a:effectLst/>
                <a:ea typeface="Times New Roman" panose="02020603050405020304" pitchFamily="18" charset="0"/>
              </a:rPr>
              <a:t>Creará</a:t>
            </a:r>
            <a:r>
              <a:rPr lang="en-US" sz="2400" dirty="0">
                <a:effectLst/>
                <a:ea typeface="Times New Roman" panose="02020603050405020304" pitchFamily="18" charset="0"/>
              </a:rPr>
              <a:t> </a:t>
            </a:r>
            <a:r>
              <a:rPr lang="en-US" sz="2400" dirty="0" err="1">
                <a:effectLst/>
                <a:ea typeface="Times New Roman" panose="02020603050405020304" pitchFamily="18" charset="0"/>
              </a:rPr>
              <a:t>su</a:t>
            </a:r>
            <a:r>
              <a:rPr lang="en-US" sz="2400" dirty="0">
                <a:effectLst/>
                <a:ea typeface="Times New Roman" panose="02020603050405020304" pitchFamily="18" charset="0"/>
              </a:rPr>
              <a:t> plan </a:t>
            </a:r>
            <a:r>
              <a:rPr lang="en-US" sz="2400" dirty="0" err="1">
                <a:effectLst/>
                <a:ea typeface="Times New Roman" panose="02020603050405020304" pitchFamily="18" charset="0"/>
              </a:rPr>
              <a:t>en</a:t>
            </a:r>
            <a:r>
              <a:rPr lang="en-US" sz="2400" dirty="0">
                <a:effectLst/>
                <a:ea typeface="Times New Roman" panose="02020603050405020304" pitchFamily="18" charset="0"/>
              </a:rPr>
              <a:t>:</a:t>
            </a:r>
            <a:endParaRPr lang="es-AR" sz="2400" dirty="0">
              <a:effectLst/>
              <a:ea typeface="Times New Roman" panose="02020603050405020304" pitchFamily="18" charset="0"/>
            </a:endParaRPr>
          </a:p>
          <a:p>
            <a:pPr lvl="1"/>
            <a:r>
              <a:rPr lang="es-AR" dirty="0">
                <a:effectLst/>
                <a:ea typeface="Times New Roman" panose="02020603050405020304" pitchFamily="18" charset="0"/>
              </a:rPr>
              <a:t>Hoja 2 - Mapa de prevención de la contaminación de arroyos - Indica/diseña los elementos ecológicos que decidas añadir cambiando los colores de los cuadrados según la clave. </a:t>
            </a:r>
          </a:p>
          <a:p>
            <a:pPr lvl="1"/>
            <a:r>
              <a:rPr lang="es-AR" dirty="0">
                <a:effectLst/>
                <a:ea typeface="Times New Roman" panose="02020603050405020304" pitchFamily="18" charset="0"/>
              </a:rPr>
              <a:t>Hoja 3 - Presupuesto - Lleve la cuenta de los costes de los elementos ecológicos que decida añadir indicando el número de casillas de cada elemento en la columna amarilla. Esto sumará automáticamente los costes totales y el dinero de la subvención que te queda.  </a:t>
            </a:r>
          </a:p>
        </p:txBody>
      </p:sp>
      <p:pic>
        <p:nvPicPr>
          <p:cNvPr id="11" name="Picture 10">
            <a:extLst>
              <a:ext uri="{FF2B5EF4-FFF2-40B4-BE49-F238E27FC236}">
                <a16:creationId xmlns:a16="http://schemas.microsoft.com/office/drawing/2014/main" id="{E3E71CA7-49C0-7243-B513-634FC709D982}"/>
              </a:ext>
            </a:extLst>
          </p:cNvPr>
          <p:cNvPicPr>
            <a:picLocks noChangeAspect="1"/>
          </p:cNvPicPr>
          <p:nvPr/>
        </p:nvPicPr>
        <p:blipFill>
          <a:blip r:embed="rId2"/>
          <a:stretch>
            <a:fillRect/>
          </a:stretch>
        </p:blipFill>
        <p:spPr>
          <a:xfrm>
            <a:off x="-102732" y="5896655"/>
            <a:ext cx="1147762" cy="1147762"/>
          </a:xfrm>
          <a:prstGeom prst="rect">
            <a:avLst/>
          </a:prstGeom>
        </p:spPr>
      </p:pic>
      <p:sp>
        <p:nvSpPr>
          <p:cNvPr id="13" name="Title 12">
            <a:extLst>
              <a:ext uri="{FF2B5EF4-FFF2-40B4-BE49-F238E27FC236}">
                <a16:creationId xmlns:a16="http://schemas.microsoft.com/office/drawing/2014/main" id="{02ADE5BE-0446-944E-ADE4-519BED670731}"/>
              </a:ext>
            </a:extLst>
          </p:cNvPr>
          <p:cNvSpPr>
            <a:spLocks noGrp="1"/>
          </p:cNvSpPr>
          <p:nvPr>
            <p:ph type="title"/>
          </p:nvPr>
        </p:nvSpPr>
        <p:spPr>
          <a:xfrm>
            <a:off x="471149" y="365125"/>
            <a:ext cx="10515600" cy="1325563"/>
          </a:xfrm>
        </p:spPr>
        <p:txBody>
          <a:bodyPr/>
          <a:lstStyle/>
          <a:p>
            <a:r>
              <a:rPr lang="en-US" b="1" dirty="0"/>
              <a:t>Planes de </a:t>
            </a:r>
            <a:r>
              <a:rPr lang="en-US" b="1" dirty="0" err="1"/>
              <a:t>prevención</a:t>
            </a:r>
            <a:r>
              <a:rPr lang="en-US" b="1" dirty="0"/>
              <a:t> de la </a:t>
            </a:r>
            <a:r>
              <a:rPr lang="en-US" b="1" dirty="0" err="1"/>
              <a:t>contaminación</a:t>
            </a:r>
            <a:r>
              <a:rPr lang="en-US" b="1" dirty="0"/>
              <a:t> de los arroyos</a:t>
            </a:r>
          </a:p>
        </p:txBody>
      </p:sp>
    </p:spTree>
    <p:extLst>
      <p:ext uri="{BB962C8B-B14F-4D97-AF65-F5344CB8AC3E}">
        <p14:creationId xmlns:p14="http://schemas.microsoft.com/office/powerpoint/2010/main" val="3988623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0E75B34-00DE-A345-BFC5-0D317C7122B0}"/>
              </a:ext>
            </a:extLst>
          </p:cNvPr>
          <p:cNvSpPr>
            <a:spLocks noGrp="1"/>
          </p:cNvSpPr>
          <p:nvPr>
            <p:ph idx="1"/>
          </p:nvPr>
        </p:nvSpPr>
        <p:spPr>
          <a:xfrm>
            <a:off x="838200" y="1690688"/>
            <a:ext cx="10642329" cy="4987632"/>
          </a:xfrm>
        </p:spPr>
        <p:txBody>
          <a:bodyPr>
            <a:normAutofit/>
          </a:bodyPr>
          <a:lstStyle/>
          <a:p>
            <a:pPr marL="0" lvl="0" indent="0">
              <a:buNone/>
            </a:pPr>
            <a:r>
              <a:rPr lang="en-US" b="1" dirty="0"/>
              <a:t>Es </a:t>
            </a:r>
            <a:r>
              <a:rPr lang="en-US" b="1" dirty="0" err="1"/>
              <a:t>importante</a:t>
            </a:r>
            <a:r>
              <a:rPr lang="en-US" b="1" dirty="0"/>
              <a:t> </a:t>
            </a:r>
            <a:r>
              <a:rPr lang="en-US" b="1" dirty="0" err="1"/>
              <a:t>tener</a:t>
            </a:r>
            <a:r>
              <a:rPr lang="en-US" b="1" dirty="0"/>
              <a:t> </a:t>
            </a:r>
            <a:r>
              <a:rPr lang="en-US" b="1" dirty="0" err="1"/>
              <a:t>en</a:t>
            </a:r>
            <a:r>
              <a:rPr lang="en-US" b="1" dirty="0"/>
              <a:t> </a:t>
            </a:r>
            <a:r>
              <a:rPr lang="en-US" b="1" dirty="0" err="1"/>
              <a:t>cuenta</a:t>
            </a:r>
            <a:r>
              <a:rPr lang="en-US" b="1" dirty="0"/>
              <a:t>:</a:t>
            </a:r>
          </a:p>
          <a:p>
            <a:pPr marL="342900" lvl="0" indent="-342900">
              <a:buFont typeface="Symbol" pitchFamily="2" charset="2"/>
              <a:buChar char=""/>
            </a:pPr>
            <a:r>
              <a:rPr lang="es-AR" sz="2400" dirty="0">
                <a:effectLst/>
                <a:ea typeface="Times New Roman" panose="02020603050405020304" pitchFamily="18" charset="0"/>
              </a:rPr>
              <a:t>Debes ceñirte a tu presupuesto (10.000 $). </a:t>
            </a:r>
          </a:p>
          <a:p>
            <a:pPr marL="342900" lvl="0" indent="-342900">
              <a:buFont typeface="Symbol" pitchFamily="2" charset="2"/>
              <a:buChar char=""/>
            </a:pPr>
            <a:r>
              <a:rPr lang="es-AR" sz="2400" dirty="0">
                <a:effectLst/>
                <a:ea typeface="Times New Roman" panose="02020603050405020304" pitchFamily="18" charset="0"/>
              </a:rPr>
              <a:t>NO PUEDE eliminar edificios, pero PUEDE eliminar otros elementos si así lo desea (césped, árboles, acera, carretera, aparcamiento). </a:t>
            </a:r>
          </a:p>
          <a:p>
            <a:pPr lvl="1"/>
            <a:r>
              <a:rPr lang="es-AR" dirty="0">
                <a:effectLst/>
                <a:ea typeface="Times New Roman" panose="02020603050405020304" pitchFamily="18" charset="0"/>
              </a:rPr>
              <a:t>No cuesta nada eliminar elementos (sólo cuesta instalarlos). </a:t>
            </a:r>
          </a:p>
          <a:p>
            <a:pPr lvl="1"/>
            <a:r>
              <a:rPr lang="es-AR" dirty="0">
                <a:effectLst/>
                <a:ea typeface="Times New Roman" panose="02020603050405020304" pitchFamily="18" charset="0"/>
              </a:rPr>
              <a:t>Puedes modificar los edificios añadiendo tejados verdes. </a:t>
            </a:r>
          </a:p>
          <a:p>
            <a:pPr marL="342900" lvl="0" indent="-342900">
              <a:buFont typeface="Symbol" pitchFamily="2" charset="2"/>
              <a:buChar char=""/>
            </a:pPr>
            <a:r>
              <a:rPr lang="es-AR" sz="2400" dirty="0">
                <a:effectLst/>
                <a:ea typeface="Times New Roman" panose="02020603050405020304" pitchFamily="18" charset="0"/>
              </a:rPr>
              <a:t>Debe equilibrar las necesidades del arroyo con las de los estudiantes y el profesorado/personal del campus. </a:t>
            </a:r>
          </a:p>
          <a:p>
            <a:pPr lvl="1"/>
            <a:r>
              <a:rPr lang="es-AR" dirty="0">
                <a:effectLst/>
                <a:ea typeface="Times New Roman" panose="02020603050405020304" pitchFamily="18" charset="0"/>
              </a:rPr>
              <a:t>Por ejemplo, se podrían sustituir las carreteras y el aparcamiento por césped... pero ¿cómo llegarían los alumnos y profesores al trabajo?</a:t>
            </a:r>
          </a:p>
          <a:p>
            <a:pPr lvl="1"/>
            <a:r>
              <a:rPr lang="es-AR" dirty="0">
                <a:effectLst/>
                <a:ea typeface="Times New Roman" panose="02020603050405020304" pitchFamily="18" charset="0"/>
              </a:rPr>
              <a:t>Otro ejemplo: se sustituyen las aceras por tierra, pero ¿sería sostenible a largo plazo? </a:t>
            </a:r>
          </a:p>
        </p:txBody>
      </p:sp>
      <p:pic>
        <p:nvPicPr>
          <p:cNvPr id="11" name="Picture 10">
            <a:extLst>
              <a:ext uri="{FF2B5EF4-FFF2-40B4-BE49-F238E27FC236}">
                <a16:creationId xmlns:a16="http://schemas.microsoft.com/office/drawing/2014/main" id="{E3E71CA7-49C0-7243-B513-634FC709D982}"/>
              </a:ext>
            </a:extLst>
          </p:cNvPr>
          <p:cNvPicPr>
            <a:picLocks noChangeAspect="1"/>
          </p:cNvPicPr>
          <p:nvPr/>
        </p:nvPicPr>
        <p:blipFill>
          <a:blip r:embed="rId2"/>
          <a:stretch>
            <a:fillRect/>
          </a:stretch>
        </p:blipFill>
        <p:spPr>
          <a:xfrm>
            <a:off x="-102732" y="5896655"/>
            <a:ext cx="1147762" cy="1147762"/>
          </a:xfrm>
          <a:prstGeom prst="rect">
            <a:avLst/>
          </a:prstGeom>
        </p:spPr>
      </p:pic>
      <p:sp>
        <p:nvSpPr>
          <p:cNvPr id="13" name="Title 12">
            <a:extLst>
              <a:ext uri="{FF2B5EF4-FFF2-40B4-BE49-F238E27FC236}">
                <a16:creationId xmlns:a16="http://schemas.microsoft.com/office/drawing/2014/main" id="{02ADE5BE-0446-944E-ADE4-519BED670731}"/>
              </a:ext>
            </a:extLst>
          </p:cNvPr>
          <p:cNvSpPr>
            <a:spLocks noGrp="1"/>
          </p:cNvSpPr>
          <p:nvPr>
            <p:ph type="title"/>
          </p:nvPr>
        </p:nvSpPr>
        <p:spPr/>
        <p:txBody>
          <a:bodyPr/>
          <a:lstStyle/>
          <a:p>
            <a:r>
              <a:rPr lang="en-US" b="1" dirty="0"/>
              <a:t>Planes de </a:t>
            </a:r>
            <a:r>
              <a:rPr lang="en-US" b="1" dirty="0" err="1"/>
              <a:t>prevención</a:t>
            </a:r>
            <a:r>
              <a:rPr lang="en-US" b="1" dirty="0"/>
              <a:t> de la </a:t>
            </a:r>
            <a:r>
              <a:rPr lang="en-US" b="1" dirty="0" err="1"/>
              <a:t>contaminación</a:t>
            </a:r>
            <a:r>
              <a:rPr lang="en-US" b="1" dirty="0"/>
              <a:t> de los arroyos</a:t>
            </a:r>
          </a:p>
        </p:txBody>
      </p:sp>
    </p:spTree>
    <p:extLst>
      <p:ext uri="{BB962C8B-B14F-4D97-AF65-F5344CB8AC3E}">
        <p14:creationId xmlns:p14="http://schemas.microsoft.com/office/powerpoint/2010/main" val="3420137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0E75B34-00DE-A345-BFC5-0D317C7122B0}"/>
              </a:ext>
            </a:extLst>
          </p:cNvPr>
          <p:cNvSpPr>
            <a:spLocks noGrp="1"/>
          </p:cNvSpPr>
          <p:nvPr>
            <p:ph idx="1"/>
          </p:nvPr>
        </p:nvSpPr>
        <p:spPr>
          <a:xfrm>
            <a:off x="1063162" y="1434903"/>
            <a:ext cx="10642329" cy="4987632"/>
          </a:xfrm>
        </p:spPr>
        <p:txBody>
          <a:bodyPr>
            <a:noAutofit/>
          </a:bodyPr>
          <a:lstStyle/>
          <a:p>
            <a:pPr marL="0" indent="0">
              <a:buNone/>
            </a:pPr>
            <a:r>
              <a:rPr lang="en-US" sz="1700" b="1" dirty="0"/>
              <a:t>Es </a:t>
            </a:r>
            <a:r>
              <a:rPr lang="en-US" sz="1700" b="1" dirty="0" err="1"/>
              <a:t>importante</a:t>
            </a:r>
            <a:r>
              <a:rPr lang="en-US" sz="1700" b="1" dirty="0"/>
              <a:t> </a:t>
            </a:r>
            <a:r>
              <a:rPr lang="en-US" sz="1700" b="1" dirty="0" err="1"/>
              <a:t>tener</a:t>
            </a:r>
            <a:r>
              <a:rPr lang="en-US" sz="1700" b="1" dirty="0"/>
              <a:t> </a:t>
            </a:r>
            <a:r>
              <a:rPr lang="en-US" sz="1700" b="1" dirty="0" err="1"/>
              <a:t>en</a:t>
            </a:r>
            <a:r>
              <a:rPr lang="en-US" sz="1700" b="1" dirty="0"/>
              <a:t> </a:t>
            </a:r>
            <a:r>
              <a:rPr lang="en-US" sz="1700" b="1" dirty="0" err="1"/>
              <a:t>cuenta</a:t>
            </a:r>
            <a:r>
              <a:rPr lang="en-US" sz="1700" b="1" dirty="0"/>
              <a:t>:</a:t>
            </a:r>
          </a:p>
          <a:p>
            <a:pPr marL="342900" lvl="0" indent="-342900">
              <a:buFont typeface="Symbol" pitchFamily="2" charset="2"/>
              <a:buChar char=""/>
            </a:pPr>
            <a:r>
              <a:rPr lang="es-AR" sz="1700" dirty="0">
                <a:effectLst/>
                <a:ea typeface="Times New Roman" panose="02020603050405020304" pitchFamily="18" charset="0"/>
              </a:rPr>
              <a:t>Hay una clave de colores sugerida para las características del diseño ecológico, pero puede cambiarla si lo desea (es decir, elegir colores diferentes). </a:t>
            </a:r>
          </a:p>
          <a:p>
            <a:pPr marL="342900" lvl="0" indent="-342900">
              <a:buFont typeface="Symbol" pitchFamily="2" charset="2"/>
              <a:buChar char=""/>
            </a:pPr>
            <a:r>
              <a:rPr lang="es-AR" sz="1700" dirty="0">
                <a:effectLst/>
                <a:ea typeface="Times New Roman" panose="02020603050405020304" pitchFamily="18" charset="0"/>
              </a:rPr>
              <a:t>Los "materiales educativos" no son una característica de diseño, pero podrían formar parte de su Plan de prevención de la contaminación de arroyos. Por lo tanto, tendrá que decidir si crea materiales educativos (gasta los 2000 dólares) para los estudiantes de la Blue Ridge University o NO crea materiales educativos (no gasta nada; 0 dólares). </a:t>
            </a:r>
          </a:p>
          <a:p>
            <a:pPr lvl="1"/>
            <a:r>
              <a:rPr lang="es-AR" sz="1700" dirty="0">
                <a:effectLst/>
                <a:ea typeface="Times New Roman" panose="02020603050405020304" pitchFamily="18" charset="0"/>
              </a:rPr>
              <a:t>Si decide crear materiales educativos, inserte un "1" en la columna amarilla junto a "Materiales educativos" y describa a continuación qué tipo de materiales educativos piensa crear en sus presentaciones.</a:t>
            </a:r>
          </a:p>
          <a:p>
            <a:pPr lvl="1"/>
            <a:r>
              <a:rPr lang="es-AR" sz="1700" dirty="0">
                <a:effectLst/>
                <a:ea typeface="Times New Roman" panose="02020603050405020304" pitchFamily="18" charset="0"/>
              </a:rPr>
              <a:t>Los ejemplos podrían ser de material informativo (entre otros):</a:t>
            </a:r>
          </a:p>
          <a:p>
            <a:pPr lvl="2"/>
            <a:r>
              <a:rPr lang="es-AR" sz="1700" dirty="0">
                <a:effectLst/>
                <a:ea typeface="Times New Roman" panose="02020603050405020304" pitchFamily="18" charset="0"/>
              </a:rPr>
              <a:t>Carteles informativos sobre la importancia de la calidad del agua </a:t>
            </a:r>
          </a:p>
          <a:p>
            <a:pPr lvl="2"/>
            <a:r>
              <a:rPr lang="es-AR" sz="1700" dirty="0">
                <a:effectLst/>
                <a:ea typeface="Times New Roman" panose="02020603050405020304" pitchFamily="18" charset="0"/>
              </a:rPr>
              <a:t>Folletos sobre la importancia de la calidad del agua</a:t>
            </a:r>
          </a:p>
          <a:p>
            <a:pPr lvl="2"/>
            <a:r>
              <a:rPr lang="es-AR" sz="1700" dirty="0">
                <a:effectLst/>
                <a:ea typeface="Times New Roman" panose="02020603050405020304" pitchFamily="18" charset="0"/>
              </a:rPr>
              <a:t>Planes didácticos para las clases de STEM en el campus universitario</a:t>
            </a:r>
          </a:p>
          <a:p>
            <a:pPr marL="342900" lvl="0" indent="-342900">
              <a:buFont typeface="Symbol" pitchFamily="2" charset="2"/>
              <a:buChar char=""/>
            </a:pPr>
            <a:r>
              <a:rPr lang="es-AR" sz="1700" dirty="0">
                <a:effectLst/>
                <a:ea typeface="Times New Roman" panose="02020603050405020304" pitchFamily="18" charset="0"/>
              </a:rPr>
              <a:t>Si hay características de diseño que desea incluir en su plan que NO ve en la lista, simplemente pregunte a su instructor cuánto debería costar esa característica por cuadrado. Tu instructor te ayudará a añadirlo a tu página de costes. </a:t>
            </a:r>
          </a:p>
          <a:p>
            <a:pPr marL="342900" lvl="0" indent="-342900">
              <a:buFont typeface="Symbol" pitchFamily="2" charset="2"/>
              <a:buChar char=""/>
            </a:pPr>
            <a:r>
              <a:rPr lang="es-AR" sz="1700" dirty="0">
                <a:effectLst/>
                <a:ea typeface="Times New Roman" panose="02020603050405020304" pitchFamily="18" charset="0"/>
              </a:rPr>
              <a:t>Puedes contar el número de cuadrados multiplicando, o usando el comando "=countblank()" en excel. Su instructor le mostrará un ejemplo, y hay instrucciones bajo la Tecla "Características de Diseño de Restauración".</a:t>
            </a:r>
          </a:p>
        </p:txBody>
      </p:sp>
      <p:pic>
        <p:nvPicPr>
          <p:cNvPr id="11" name="Picture 10">
            <a:extLst>
              <a:ext uri="{FF2B5EF4-FFF2-40B4-BE49-F238E27FC236}">
                <a16:creationId xmlns:a16="http://schemas.microsoft.com/office/drawing/2014/main" id="{E3E71CA7-49C0-7243-B513-634FC709D982}"/>
              </a:ext>
            </a:extLst>
          </p:cNvPr>
          <p:cNvPicPr>
            <a:picLocks noChangeAspect="1"/>
          </p:cNvPicPr>
          <p:nvPr/>
        </p:nvPicPr>
        <p:blipFill>
          <a:blip r:embed="rId2"/>
          <a:stretch>
            <a:fillRect/>
          </a:stretch>
        </p:blipFill>
        <p:spPr>
          <a:xfrm>
            <a:off x="-102732" y="5896655"/>
            <a:ext cx="1147762" cy="1147762"/>
          </a:xfrm>
          <a:prstGeom prst="rect">
            <a:avLst/>
          </a:prstGeom>
        </p:spPr>
      </p:pic>
      <p:sp>
        <p:nvSpPr>
          <p:cNvPr id="13" name="Title 12">
            <a:extLst>
              <a:ext uri="{FF2B5EF4-FFF2-40B4-BE49-F238E27FC236}">
                <a16:creationId xmlns:a16="http://schemas.microsoft.com/office/drawing/2014/main" id="{02ADE5BE-0446-944E-ADE4-519BED670731}"/>
              </a:ext>
            </a:extLst>
          </p:cNvPr>
          <p:cNvSpPr>
            <a:spLocks noGrp="1"/>
          </p:cNvSpPr>
          <p:nvPr>
            <p:ph type="title"/>
          </p:nvPr>
        </p:nvSpPr>
        <p:spPr>
          <a:xfrm>
            <a:off x="471149" y="179680"/>
            <a:ext cx="10515600" cy="1325563"/>
          </a:xfrm>
        </p:spPr>
        <p:txBody>
          <a:bodyPr/>
          <a:lstStyle/>
          <a:p>
            <a:r>
              <a:rPr lang="en-US" b="1" dirty="0"/>
              <a:t>Planes de </a:t>
            </a:r>
            <a:r>
              <a:rPr lang="en-US" b="1" dirty="0" err="1"/>
              <a:t>prevención</a:t>
            </a:r>
            <a:r>
              <a:rPr lang="en-US" b="1" dirty="0"/>
              <a:t> de la </a:t>
            </a:r>
            <a:r>
              <a:rPr lang="en-US" b="1" dirty="0" err="1"/>
              <a:t>contaminación</a:t>
            </a:r>
            <a:r>
              <a:rPr lang="en-US" b="1" dirty="0"/>
              <a:t> de los arroyos</a:t>
            </a:r>
          </a:p>
        </p:txBody>
      </p:sp>
    </p:spTree>
    <p:extLst>
      <p:ext uri="{BB962C8B-B14F-4D97-AF65-F5344CB8AC3E}">
        <p14:creationId xmlns:p14="http://schemas.microsoft.com/office/powerpoint/2010/main" val="1264096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0E75B34-00DE-A345-BFC5-0D317C7122B0}"/>
              </a:ext>
            </a:extLst>
          </p:cNvPr>
          <p:cNvSpPr>
            <a:spLocks noGrp="1"/>
          </p:cNvSpPr>
          <p:nvPr>
            <p:ph idx="1"/>
          </p:nvPr>
        </p:nvSpPr>
        <p:spPr>
          <a:xfrm>
            <a:off x="1045030" y="1690688"/>
            <a:ext cx="10642329" cy="4987632"/>
          </a:xfrm>
        </p:spPr>
        <p:txBody>
          <a:bodyPr>
            <a:normAutofit lnSpcReduction="10000"/>
          </a:bodyPr>
          <a:lstStyle/>
          <a:p>
            <a:pPr marL="0" indent="0">
              <a:buNone/>
            </a:pPr>
            <a:r>
              <a:rPr lang="en-US" b="1" dirty="0" err="1"/>
              <a:t>Presentación</a:t>
            </a:r>
            <a:r>
              <a:rPr lang="en-US" b="1" dirty="0"/>
              <a:t>:</a:t>
            </a:r>
          </a:p>
          <a:p>
            <a:pPr marL="342900" lvl="0" indent="-342900">
              <a:buFont typeface="Symbol" pitchFamily="2" charset="2"/>
              <a:buChar char=""/>
            </a:pPr>
            <a:r>
              <a:rPr lang="es-AR" sz="2400" dirty="0">
                <a:effectLst/>
                <a:ea typeface="Times New Roman" panose="02020603050405020304" pitchFamily="18" charset="0"/>
              </a:rPr>
              <a:t>Después de haber creado su Plan de Prevención de la Contaminación del Arroyo, dispondrá de ~5 minutos para presentar el plan de su equipo al resto de la clase y ~2 minutos para preguntas. </a:t>
            </a:r>
            <a:r>
              <a:rPr lang="en-US" sz="2400" dirty="0">
                <a:effectLst/>
                <a:ea typeface="Times New Roman" panose="02020603050405020304" pitchFamily="18" charset="0"/>
              </a:rPr>
              <a:t>Durante la </a:t>
            </a:r>
            <a:r>
              <a:rPr lang="en-US" sz="2400" dirty="0" err="1">
                <a:effectLst/>
                <a:ea typeface="Times New Roman" panose="02020603050405020304" pitchFamily="18" charset="0"/>
              </a:rPr>
              <a:t>presentación</a:t>
            </a:r>
            <a:r>
              <a:rPr lang="en-US" sz="2400" dirty="0">
                <a:effectLst/>
                <a:ea typeface="Times New Roman" panose="02020603050405020304" pitchFamily="18" charset="0"/>
              </a:rPr>
              <a:t>, </a:t>
            </a:r>
            <a:r>
              <a:rPr lang="en-US" sz="2400" dirty="0" err="1">
                <a:effectLst/>
                <a:ea typeface="Times New Roman" panose="02020603050405020304" pitchFamily="18" charset="0"/>
              </a:rPr>
              <a:t>tendrá</a:t>
            </a:r>
            <a:r>
              <a:rPr lang="en-US" sz="2400" dirty="0">
                <a:effectLst/>
                <a:ea typeface="Times New Roman" panose="02020603050405020304" pitchFamily="18" charset="0"/>
              </a:rPr>
              <a:t> que:</a:t>
            </a:r>
            <a:endParaRPr lang="es-AR" sz="2400" dirty="0">
              <a:effectLst/>
              <a:ea typeface="Times New Roman" panose="02020603050405020304" pitchFamily="18" charset="0"/>
            </a:endParaRPr>
          </a:p>
          <a:p>
            <a:pPr marL="342900" lvl="0" indent="-342900">
              <a:buFont typeface="Symbol" pitchFamily="2" charset="2"/>
              <a:buChar char=""/>
            </a:pPr>
            <a:r>
              <a:rPr lang="es-AR" sz="2400" dirty="0">
                <a:effectLst/>
                <a:ea typeface="Times New Roman" panose="02020603050405020304" pitchFamily="18" charset="0"/>
              </a:rPr>
              <a:t>Utiliza tu hoja de Mapa del Plan de Prevención de Arroyos para:</a:t>
            </a:r>
          </a:p>
          <a:p>
            <a:pPr marL="742950" lvl="1" indent="-285750">
              <a:buFont typeface="Courier New" panose="02070309020205020404" pitchFamily="49" charset="0"/>
              <a:buChar char="o"/>
            </a:pPr>
            <a:r>
              <a:rPr lang="es-AR" dirty="0">
                <a:effectLst/>
                <a:ea typeface="Times New Roman" panose="02020603050405020304" pitchFamily="18" charset="0"/>
              </a:rPr>
              <a:t>Comentar cuáles de las características de diseño ha decidido añadir y por qué las ha elegido. </a:t>
            </a:r>
          </a:p>
          <a:p>
            <a:pPr marL="742950" lvl="1" indent="-285750">
              <a:buFont typeface="Courier New" panose="02070309020205020404" pitchFamily="49" charset="0"/>
              <a:buChar char="o"/>
            </a:pPr>
            <a:r>
              <a:rPr lang="es-AR" dirty="0">
                <a:effectLst/>
                <a:ea typeface="Times New Roman" panose="02020603050405020304" pitchFamily="18" charset="0"/>
              </a:rPr>
              <a:t>Mostrar dónde has decidido añadir cada uno de los elementos (por ejemplo, decidimos plantar árboles alrededor del edificio de Ciencias). </a:t>
            </a:r>
          </a:p>
          <a:p>
            <a:pPr marL="342900" lvl="0" indent="-342900">
              <a:buFont typeface="Symbol" pitchFamily="2" charset="2"/>
              <a:buChar char=""/>
            </a:pPr>
            <a:r>
              <a:rPr lang="es-AR" sz="2400" dirty="0">
                <a:effectLst/>
                <a:ea typeface="Times New Roman" panose="02020603050405020304" pitchFamily="18" charset="0"/>
              </a:rPr>
              <a:t>Utilice su hoja de Presupuesto para:</a:t>
            </a:r>
          </a:p>
          <a:p>
            <a:pPr marL="742950" lvl="1" indent="-285750">
              <a:buFont typeface="Courier New" panose="02070309020205020404" pitchFamily="49" charset="0"/>
              <a:buChar char="o"/>
            </a:pPr>
            <a:r>
              <a:rPr lang="es-AR" dirty="0">
                <a:effectLst/>
                <a:ea typeface="Times New Roman" panose="02020603050405020304" pitchFamily="18" charset="0"/>
              </a:rPr>
              <a:t>Comenta cuánto te has gastado en cada uno de los elementos de diseño y qué parte del presupuesto te ha sobrado (si es que te ha sobrado algo).  </a:t>
            </a:r>
          </a:p>
          <a:p>
            <a:pPr marL="742950" lvl="1" indent="-285750">
              <a:buFont typeface="Courier New" panose="02070309020205020404" pitchFamily="49" charset="0"/>
              <a:buChar char="o"/>
            </a:pPr>
            <a:r>
              <a:rPr lang="es-AR" dirty="0">
                <a:effectLst/>
                <a:ea typeface="Times New Roman" panose="02020603050405020304" pitchFamily="18" charset="0"/>
              </a:rPr>
              <a:t>Si ha optado por añadir materiales educativos, explique por qué lo ha hecho y qué tipo de materiales educativos habría creado. </a:t>
            </a:r>
          </a:p>
        </p:txBody>
      </p:sp>
      <p:pic>
        <p:nvPicPr>
          <p:cNvPr id="11" name="Picture 10">
            <a:extLst>
              <a:ext uri="{FF2B5EF4-FFF2-40B4-BE49-F238E27FC236}">
                <a16:creationId xmlns:a16="http://schemas.microsoft.com/office/drawing/2014/main" id="{E3E71CA7-49C0-7243-B513-634FC709D982}"/>
              </a:ext>
            </a:extLst>
          </p:cNvPr>
          <p:cNvPicPr>
            <a:picLocks noChangeAspect="1"/>
          </p:cNvPicPr>
          <p:nvPr/>
        </p:nvPicPr>
        <p:blipFill>
          <a:blip r:embed="rId2"/>
          <a:stretch>
            <a:fillRect/>
          </a:stretch>
        </p:blipFill>
        <p:spPr>
          <a:xfrm>
            <a:off x="-102732" y="5896655"/>
            <a:ext cx="1147762" cy="1147762"/>
          </a:xfrm>
          <a:prstGeom prst="rect">
            <a:avLst/>
          </a:prstGeom>
        </p:spPr>
      </p:pic>
      <p:sp>
        <p:nvSpPr>
          <p:cNvPr id="13" name="Title 12">
            <a:extLst>
              <a:ext uri="{FF2B5EF4-FFF2-40B4-BE49-F238E27FC236}">
                <a16:creationId xmlns:a16="http://schemas.microsoft.com/office/drawing/2014/main" id="{02ADE5BE-0446-944E-ADE4-519BED670731}"/>
              </a:ext>
            </a:extLst>
          </p:cNvPr>
          <p:cNvSpPr>
            <a:spLocks noGrp="1"/>
          </p:cNvSpPr>
          <p:nvPr>
            <p:ph type="title"/>
          </p:nvPr>
        </p:nvSpPr>
        <p:spPr/>
        <p:txBody>
          <a:bodyPr/>
          <a:lstStyle/>
          <a:p>
            <a:r>
              <a:rPr lang="en-US" b="1" dirty="0"/>
              <a:t>Planes de </a:t>
            </a:r>
            <a:r>
              <a:rPr lang="en-US" b="1" dirty="0" err="1"/>
              <a:t>prevención</a:t>
            </a:r>
            <a:r>
              <a:rPr lang="en-US" b="1" dirty="0"/>
              <a:t> de la </a:t>
            </a:r>
            <a:r>
              <a:rPr lang="en-US" b="1" dirty="0" err="1"/>
              <a:t>contaminación</a:t>
            </a:r>
            <a:r>
              <a:rPr lang="en-US" b="1" dirty="0"/>
              <a:t> de los arroyos</a:t>
            </a:r>
          </a:p>
        </p:txBody>
      </p:sp>
    </p:spTree>
    <p:extLst>
      <p:ext uri="{BB962C8B-B14F-4D97-AF65-F5344CB8AC3E}">
        <p14:creationId xmlns:p14="http://schemas.microsoft.com/office/powerpoint/2010/main" val="208567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7E2C-E84D-1448-8726-EE9B9907D91A}"/>
              </a:ext>
            </a:extLst>
          </p:cNvPr>
          <p:cNvSpPr>
            <a:spLocks noGrp="1"/>
          </p:cNvSpPr>
          <p:nvPr>
            <p:ph type="title"/>
          </p:nvPr>
        </p:nvSpPr>
        <p:spPr>
          <a:xfrm>
            <a:off x="259081" y="14068"/>
            <a:ext cx="10515600" cy="1325563"/>
          </a:xfrm>
        </p:spPr>
        <p:txBody>
          <a:bodyPr/>
          <a:lstStyle/>
          <a:p>
            <a:r>
              <a:rPr lang="en-US" b="1" dirty="0"/>
              <a:t>Agenda</a:t>
            </a:r>
          </a:p>
        </p:txBody>
      </p:sp>
      <p:graphicFrame>
        <p:nvGraphicFramePr>
          <p:cNvPr id="4" name="Content Placeholder 3">
            <a:extLst>
              <a:ext uri="{FF2B5EF4-FFF2-40B4-BE49-F238E27FC236}">
                <a16:creationId xmlns:a16="http://schemas.microsoft.com/office/drawing/2014/main" id="{9149E5B5-9B6C-324C-9D31-1E8FB39FC989}"/>
              </a:ext>
            </a:extLst>
          </p:cNvPr>
          <p:cNvGraphicFramePr>
            <a:graphicFrameLocks noGrp="1"/>
          </p:cNvGraphicFramePr>
          <p:nvPr>
            <p:ph idx="1"/>
            <p:extLst>
              <p:ext uri="{D42A27DB-BD31-4B8C-83A1-F6EECF244321}">
                <p14:modId xmlns:p14="http://schemas.microsoft.com/office/powerpoint/2010/main" val="2033116691"/>
              </p:ext>
            </p:extLst>
          </p:nvPr>
        </p:nvGraphicFramePr>
        <p:xfrm>
          <a:off x="753532" y="1325563"/>
          <a:ext cx="11179387" cy="4907280"/>
        </p:xfrm>
        <a:graphic>
          <a:graphicData uri="http://schemas.openxmlformats.org/drawingml/2006/table">
            <a:tbl>
              <a:tblPr firstRow="1" bandRow="1">
                <a:tableStyleId>{2D5ABB26-0587-4C30-8999-92F81FD0307C}</a:tableStyleId>
              </a:tblPr>
              <a:tblGrid>
                <a:gridCol w="1689040">
                  <a:extLst>
                    <a:ext uri="{9D8B030D-6E8A-4147-A177-3AD203B41FA5}">
                      <a16:colId xmlns:a16="http://schemas.microsoft.com/office/drawing/2014/main" val="1524927852"/>
                    </a:ext>
                  </a:extLst>
                </a:gridCol>
                <a:gridCol w="2952367">
                  <a:extLst>
                    <a:ext uri="{9D8B030D-6E8A-4147-A177-3AD203B41FA5}">
                      <a16:colId xmlns:a16="http://schemas.microsoft.com/office/drawing/2014/main" val="1432199566"/>
                    </a:ext>
                  </a:extLst>
                </a:gridCol>
                <a:gridCol w="6537980">
                  <a:extLst>
                    <a:ext uri="{9D8B030D-6E8A-4147-A177-3AD203B41FA5}">
                      <a16:colId xmlns:a16="http://schemas.microsoft.com/office/drawing/2014/main" val="2868729337"/>
                    </a:ext>
                  </a:extLst>
                </a:gridCol>
              </a:tblGrid>
              <a:tr h="370840">
                <a:tc>
                  <a:txBody>
                    <a:bodyPr/>
                    <a:lstStyle/>
                    <a:p>
                      <a:r>
                        <a:rPr lang="en-US" sz="2800" b="1" u="sng" dirty="0">
                          <a:latin typeface="+mn-lt"/>
                          <a:cs typeface="Calibri" panose="020F0502020204030204" pitchFamily="34" charset="0"/>
                        </a:rPr>
                        <a:t>Hora</a:t>
                      </a:r>
                    </a:p>
                  </a:txBody>
                  <a:tcPr/>
                </a:tc>
                <a:tc>
                  <a:txBody>
                    <a:bodyPr/>
                    <a:lstStyle/>
                    <a:p>
                      <a:r>
                        <a:rPr lang="en-US" sz="2800" b="1" u="sng" dirty="0" err="1">
                          <a:latin typeface="+mn-lt"/>
                          <a:cs typeface="Calibri" panose="020F0502020204030204" pitchFamily="34" charset="0"/>
                        </a:rPr>
                        <a:t>Duración</a:t>
                      </a:r>
                      <a:endParaRPr lang="en-US" sz="2800" b="1" u="sng" dirty="0">
                        <a:latin typeface="+mn-lt"/>
                        <a:cs typeface="Calibri" panose="020F0502020204030204" pitchFamily="34" charset="0"/>
                      </a:endParaRPr>
                    </a:p>
                  </a:txBody>
                  <a:tcPr/>
                </a:tc>
                <a:tc>
                  <a:txBody>
                    <a:bodyPr/>
                    <a:lstStyle/>
                    <a:p>
                      <a:r>
                        <a:rPr lang="en-US" sz="2800" b="1" u="sng" dirty="0" err="1">
                          <a:latin typeface="+mn-lt"/>
                          <a:cs typeface="Calibri" panose="020F0502020204030204" pitchFamily="34" charset="0"/>
                        </a:rPr>
                        <a:t>Actividad</a:t>
                      </a:r>
                      <a:endParaRPr lang="en-US" sz="2800" b="1" u="sng" dirty="0">
                        <a:latin typeface="+mn-lt"/>
                        <a:cs typeface="Calibri" panose="020F0502020204030204" pitchFamily="34" charset="0"/>
                      </a:endParaRPr>
                    </a:p>
                  </a:txBody>
                  <a:tcPr/>
                </a:tc>
                <a:extLst>
                  <a:ext uri="{0D108BD9-81ED-4DB2-BD59-A6C34878D82A}">
                    <a16:rowId xmlns:a16="http://schemas.microsoft.com/office/drawing/2014/main" val="2398274764"/>
                  </a:ext>
                </a:extLst>
              </a:tr>
              <a:tr h="370840">
                <a:tc>
                  <a:txBody>
                    <a:bodyPr/>
                    <a:lstStyle/>
                    <a:p>
                      <a:r>
                        <a:rPr lang="en-US" sz="2800" b="1" dirty="0">
                          <a:latin typeface="+mn-lt"/>
                        </a:rPr>
                        <a:t>9:00</a:t>
                      </a:r>
                    </a:p>
                  </a:txBody>
                  <a:tcPr/>
                </a:tc>
                <a:tc>
                  <a:txBody>
                    <a:bodyPr/>
                    <a:lstStyle/>
                    <a:p>
                      <a:r>
                        <a:rPr lang="en-US" sz="2800" b="1" i="0" dirty="0">
                          <a:latin typeface="+mn-lt"/>
                        </a:rPr>
                        <a:t>15 min</a:t>
                      </a:r>
                    </a:p>
                  </a:txBody>
                  <a:tcPr/>
                </a:tc>
                <a:tc>
                  <a:txBody>
                    <a:bodyPr/>
                    <a:lstStyle/>
                    <a:p>
                      <a:r>
                        <a:rPr lang="en-US" sz="2800" b="1" i="0" dirty="0" err="1">
                          <a:latin typeface="+mn-lt"/>
                        </a:rPr>
                        <a:t>Actividad</a:t>
                      </a:r>
                      <a:r>
                        <a:rPr lang="en-US" sz="2800" b="1" i="0" dirty="0">
                          <a:latin typeface="+mn-lt"/>
                        </a:rPr>
                        <a:t> </a:t>
                      </a:r>
                      <a:r>
                        <a:rPr lang="en-US" sz="2800" b="1" i="0" dirty="0" err="1">
                          <a:latin typeface="+mn-lt"/>
                        </a:rPr>
                        <a:t>inicial</a:t>
                      </a:r>
                      <a:endParaRPr lang="en-US" sz="2800" b="1" i="0" dirty="0">
                        <a:latin typeface="+mn-lt"/>
                      </a:endParaRPr>
                    </a:p>
                  </a:txBody>
                  <a:tcPr/>
                </a:tc>
                <a:extLst>
                  <a:ext uri="{0D108BD9-81ED-4DB2-BD59-A6C34878D82A}">
                    <a16:rowId xmlns:a16="http://schemas.microsoft.com/office/drawing/2014/main" val="1534362251"/>
                  </a:ext>
                </a:extLst>
              </a:tr>
              <a:tr h="370840">
                <a:tc>
                  <a:txBody>
                    <a:bodyPr/>
                    <a:lstStyle/>
                    <a:p>
                      <a:r>
                        <a:rPr lang="en-US" sz="2800" b="1" dirty="0">
                          <a:latin typeface="+mn-lt"/>
                        </a:rPr>
                        <a:t>9:15</a:t>
                      </a:r>
                    </a:p>
                  </a:txBody>
                  <a:tcPr/>
                </a:tc>
                <a:tc>
                  <a:txBody>
                    <a:bodyPr/>
                    <a:lstStyle/>
                    <a:p>
                      <a:r>
                        <a:rPr lang="en-US" sz="2800" b="1" dirty="0">
                          <a:latin typeface="+mn-lt"/>
                        </a:rPr>
                        <a:t>1 hora</a:t>
                      </a:r>
                    </a:p>
                  </a:txBody>
                  <a:tcPr/>
                </a:tc>
                <a:tc>
                  <a:txBody>
                    <a:bodyPr/>
                    <a:lstStyle/>
                    <a:p>
                      <a:r>
                        <a:rPr lang="en-US" sz="2800" b="1" dirty="0">
                          <a:latin typeface="+mn-lt"/>
                        </a:rPr>
                        <a:t>Agua </a:t>
                      </a:r>
                      <a:r>
                        <a:rPr lang="en-US" sz="2800" b="1" dirty="0" err="1">
                          <a:latin typeface="+mn-lt"/>
                        </a:rPr>
                        <a:t>azul</a:t>
                      </a:r>
                      <a:r>
                        <a:rPr lang="en-US" sz="2800" b="1" dirty="0">
                          <a:latin typeface="+mn-lt"/>
                        </a:rPr>
                        <a:t>, </a:t>
                      </a:r>
                      <a:r>
                        <a:rPr lang="en-US" sz="2800" b="1" dirty="0" err="1">
                          <a:latin typeface="+mn-lt"/>
                        </a:rPr>
                        <a:t>soluciones</a:t>
                      </a:r>
                      <a:r>
                        <a:rPr lang="en-US" sz="2800" b="1" dirty="0">
                          <a:latin typeface="+mn-lt"/>
                        </a:rPr>
                        <a:t> </a:t>
                      </a:r>
                      <a:r>
                        <a:rPr lang="en-US" sz="2800" b="1" dirty="0" err="1">
                          <a:latin typeface="+mn-lt"/>
                        </a:rPr>
                        <a:t>verdes</a:t>
                      </a:r>
                      <a:r>
                        <a:rPr lang="en-US" sz="2800" b="1" dirty="0">
                          <a:latin typeface="+mn-lt"/>
                        </a:rPr>
                        <a:t>.</a:t>
                      </a:r>
                    </a:p>
                  </a:txBody>
                  <a:tcPr/>
                </a:tc>
                <a:extLst>
                  <a:ext uri="{0D108BD9-81ED-4DB2-BD59-A6C34878D82A}">
                    <a16:rowId xmlns:a16="http://schemas.microsoft.com/office/drawing/2014/main" val="2014844016"/>
                  </a:ext>
                </a:extLst>
              </a:tr>
              <a:tr h="370840">
                <a:tc>
                  <a:txBody>
                    <a:bodyPr/>
                    <a:lstStyle/>
                    <a:p>
                      <a:r>
                        <a:rPr lang="en-US" sz="2800" b="0" i="1" dirty="0">
                          <a:latin typeface="+mn-lt"/>
                        </a:rPr>
                        <a:t>10:15</a:t>
                      </a:r>
                    </a:p>
                  </a:txBody>
                  <a:tcPr/>
                </a:tc>
                <a:tc>
                  <a:txBody>
                    <a:bodyPr/>
                    <a:lstStyle/>
                    <a:p>
                      <a:r>
                        <a:rPr lang="en-US" sz="2800" b="0" i="1" dirty="0">
                          <a:latin typeface="+mn-lt"/>
                        </a:rPr>
                        <a:t>15 min</a:t>
                      </a:r>
                    </a:p>
                  </a:txBody>
                  <a:tcPr/>
                </a:tc>
                <a:tc>
                  <a:txBody>
                    <a:bodyPr/>
                    <a:lstStyle/>
                    <a:p>
                      <a:r>
                        <a:rPr lang="en-US" sz="2800" b="0" i="1" dirty="0">
                          <a:latin typeface="+mn-lt"/>
                        </a:rPr>
                        <a:t>BREAK</a:t>
                      </a:r>
                    </a:p>
                  </a:txBody>
                  <a:tcPr/>
                </a:tc>
                <a:extLst>
                  <a:ext uri="{0D108BD9-81ED-4DB2-BD59-A6C34878D82A}">
                    <a16:rowId xmlns:a16="http://schemas.microsoft.com/office/drawing/2014/main" val="466795420"/>
                  </a:ext>
                </a:extLst>
              </a:tr>
              <a:tr h="370840">
                <a:tc>
                  <a:txBody>
                    <a:bodyPr/>
                    <a:lstStyle/>
                    <a:p>
                      <a:r>
                        <a:rPr lang="en-US" sz="2800" b="1" i="0" dirty="0">
                          <a:latin typeface="+mn-lt"/>
                        </a:rPr>
                        <a:t>10:30</a:t>
                      </a:r>
                    </a:p>
                  </a:txBody>
                  <a:tcPr/>
                </a:tc>
                <a:tc>
                  <a:txBody>
                    <a:bodyPr/>
                    <a:lstStyle/>
                    <a:p>
                      <a:r>
                        <a:rPr lang="en-US" sz="2800" b="1" i="0" dirty="0">
                          <a:latin typeface="+mn-lt"/>
                        </a:rPr>
                        <a:t>30 min</a:t>
                      </a:r>
                    </a:p>
                  </a:txBody>
                  <a:tcPr/>
                </a:tc>
                <a:tc>
                  <a:txBody>
                    <a:bodyPr/>
                    <a:lstStyle/>
                    <a:p>
                      <a:r>
                        <a:rPr lang="es-AR" sz="2800" b="1" dirty="0">
                          <a:effectLst/>
                          <a:latin typeface="+mn-lt"/>
                          <a:ea typeface="Times New Roman" panose="02020603050405020304" pitchFamily="18" charset="0"/>
                        </a:rPr>
                        <a:t>Soluciones a la contaminación de arroyos y ríos</a:t>
                      </a:r>
                      <a:endParaRPr lang="en-US" sz="2800" b="1" i="0" dirty="0">
                        <a:latin typeface="+mn-lt"/>
                      </a:endParaRPr>
                    </a:p>
                  </a:txBody>
                  <a:tcPr/>
                </a:tc>
                <a:extLst>
                  <a:ext uri="{0D108BD9-81ED-4DB2-BD59-A6C34878D82A}">
                    <a16:rowId xmlns:a16="http://schemas.microsoft.com/office/drawing/2014/main" val="348056304"/>
                  </a:ext>
                </a:extLst>
              </a:tr>
              <a:tr h="370840">
                <a:tc>
                  <a:txBody>
                    <a:bodyPr/>
                    <a:lstStyle/>
                    <a:p>
                      <a:r>
                        <a:rPr lang="en-US" sz="2800" b="1" dirty="0">
                          <a:latin typeface="+mn-lt"/>
                        </a:rPr>
                        <a:t>11:00</a:t>
                      </a:r>
                    </a:p>
                  </a:txBody>
                  <a:tcPr/>
                </a:tc>
                <a:tc>
                  <a:txBody>
                    <a:bodyPr/>
                    <a:lstStyle/>
                    <a:p>
                      <a:r>
                        <a:rPr lang="en-US" sz="2800" b="1" dirty="0">
                          <a:latin typeface="+mn-lt"/>
                        </a:rPr>
                        <a:t>1 hora</a:t>
                      </a:r>
                    </a:p>
                  </a:txBody>
                  <a:tcPr/>
                </a:tc>
                <a:tc>
                  <a:txBody>
                    <a:bodyPr/>
                    <a:lstStyle/>
                    <a:p>
                      <a:r>
                        <a:rPr lang="en-US" sz="2800" b="1" dirty="0">
                          <a:latin typeface="+mn-lt"/>
                        </a:rPr>
                        <a:t>Planes de </a:t>
                      </a:r>
                      <a:r>
                        <a:rPr lang="en-US" sz="2800" b="1" dirty="0" err="1">
                          <a:latin typeface="+mn-lt"/>
                        </a:rPr>
                        <a:t>prevención</a:t>
                      </a:r>
                      <a:r>
                        <a:rPr lang="en-US" sz="2800" b="1" dirty="0">
                          <a:latin typeface="+mn-lt"/>
                        </a:rPr>
                        <a:t> de la </a:t>
                      </a:r>
                      <a:r>
                        <a:rPr lang="en-US" sz="2800" b="1" dirty="0" err="1">
                          <a:latin typeface="+mn-lt"/>
                        </a:rPr>
                        <a:t>contaminación</a:t>
                      </a:r>
                      <a:r>
                        <a:rPr lang="en-US" sz="2800" b="1" dirty="0">
                          <a:latin typeface="+mn-lt"/>
                        </a:rPr>
                        <a:t> de los arroyos</a:t>
                      </a:r>
                      <a:endParaRPr lang="en-US" sz="2800" b="1" u="none" kern="1200" dirty="0">
                        <a:solidFill>
                          <a:schemeClr val="tx1"/>
                        </a:solidFill>
                        <a:effectLst/>
                        <a:latin typeface="+mn-lt"/>
                        <a:ea typeface="+mn-ea"/>
                        <a:cs typeface="+mn-cs"/>
                      </a:endParaRPr>
                    </a:p>
                  </a:txBody>
                  <a:tcPr/>
                </a:tc>
                <a:extLst>
                  <a:ext uri="{0D108BD9-81ED-4DB2-BD59-A6C34878D82A}">
                    <a16:rowId xmlns:a16="http://schemas.microsoft.com/office/drawing/2014/main" val="3734918781"/>
                  </a:ext>
                </a:extLst>
              </a:tr>
              <a:tr h="370840">
                <a:tc>
                  <a:txBody>
                    <a:bodyPr/>
                    <a:lstStyle/>
                    <a:p>
                      <a:r>
                        <a:rPr lang="en-US" sz="2800" b="1" dirty="0">
                          <a:latin typeface="+mn-lt"/>
                        </a:rPr>
                        <a:t>12:00</a:t>
                      </a:r>
                    </a:p>
                  </a:txBody>
                  <a:tcPr/>
                </a:tc>
                <a:tc>
                  <a:txBody>
                    <a:bodyPr/>
                    <a:lstStyle/>
                    <a:p>
                      <a:r>
                        <a:rPr lang="en-US" sz="2800" b="1" dirty="0">
                          <a:latin typeface="+mn-lt"/>
                        </a:rPr>
                        <a:t>30 min</a:t>
                      </a:r>
                    </a:p>
                  </a:txBody>
                  <a:tcPr/>
                </a:tc>
                <a:tc>
                  <a:txBody>
                    <a:bodyPr/>
                    <a:lstStyle/>
                    <a:p>
                      <a:r>
                        <a:rPr lang="en-US" sz="2800" b="1" dirty="0">
                          <a:latin typeface="+mn-lt"/>
                        </a:rPr>
                        <a:t>Planes de </a:t>
                      </a:r>
                      <a:r>
                        <a:rPr lang="en-US" sz="2800" b="1" dirty="0" err="1">
                          <a:latin typeface="+mn-lt"/>
                        </a:rPr>
                        <a:t>prevención</a:t>
                      </a:r>
                      <a:r>
                        <a:rPr lang="en-US" sz="2800" b="1" dirty="0">
                          <a:latin typeface="+mn-lt"/>
                        </a:rPr>
                        <a:t> de la </a:t>
                      </a:r>
                      <a:r>
                        <a:rPr lang="en-US" sz="2800" b="1" dirty="0" err="1">
                          <a:latin typeface="+mn-lt"/>
                        </a:rPr>
                        <a:t>contaminación</a:t>
                      </a:r>
                      <a:r>
                        <a:rPr lang="en-US" sz="2800" b="1" dirty="0">
                          <a:latin typeface="+mn-lt"/>
                        </a:rPr>
                        <a:t> de los arroyos: </a:t>
                      </a:r>
                      <a:r>
                        <a:rPr lang="en-US" sz="2800" b="1" dirty="0" err="1">
                          <a:latin typeface="+mn-lt"/>
                        </a:rPr>
                        <a:t>Presentaciones</a:t>
                      </a:r>
                      <a:endParaRPr lang="en-US" sz="2800" b="1" dirty="0">
                        <a:latin typeface="+mn-lt"/>
                      </a:endParaRPr>
                    </a:p>
                  </a:txBody>
                  <a:tcPr/>
                </a:tc>
                <a:extLst>
                  <a:ext uri="{0D108BD9-81ED-4DB2-BD59-A6C34878D82A}">
                    <a16:rowId xmlns:a16="http://schemas.microsoft.com/office/drawing/2014/main" val="1545067471"/>
                  </a:ext>
                </a:extLst>
              </a:tr>
            </a:tbl>
          </a:graphicData>
        </a:graphic>
      </p:graphicFrame>
      <p:pic>
        <p:nvPicPr>
          <p:cNvPr id="7" name="Picture 6">
            <a:extLst>
              <a:ext uri="{FF2B5EF4-FFF2-40B4-BE49-F238E27FC236}">
                <a16:creationId xmlns:a16="http://schemas.microsoft.com/office/drawing/2014/main" id="{8AE367C2-54EC-E24B-BBB1-AD5F8D5378C5}"/>
              </a:ext>
            </a:extLst>
          </p:cNvPr>
          <p:cNvPicPr>
            <a:picLocks noChangeAspect="1"/>
          </p:cNvPicPr>
          <p:nvPr/>
        </p:nvPicPr>
        <p:blipFill>
          <a:blip r:embed="rId2"/>
          <a:stretch>
            <a:fillRect/>
          </a:stretch>
        </p:blipFill>
        <p:spPr>
          <a:xfrm>
            <a:off x="-102732" y="5896655"/>
            <a:ext cx="1147762" cy="1147762"/>
          </a:xfrm>
          <a:prstGeom prst="rect">
            <a:avLst/>
          </a:prstGeom>
        </p:spPr>
      </p:pic>
    </p:spTree>
    <p:extLst>
      <p:ext uri="{BB962C8B-B14F-4D97-AF65-F5344CB8AC3E}">
        <p14:creationId xmlns:p14="http://schemas.microsoft.com/office/powerpoint/2010/main" val="3732218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0E75B34-00DE-A345-BFC5-0D317C7122B0}"/>
              </a:ext>
            </a:extLst>
          </p:cNvPr>
          <p:cNvSpPr>
            <a:spLocks noGrp="1"/>
          </p:cNvSpPr>
          <p:nvPr>
            <p:ph idx="1"/>
          </p:nvPr>
        </p:nvSpPr>
        <p:spPr>
          <a:xfrm>
            <a:off x="1188600" y="1505243"/>
            <a:ext cx="10642329" cy="4987632"/>
          </a:xfrm>
        </p:spPr>
        <p:txBody>
          <a:bodyPr>
            <a:normAutofit/>
          </a:bodyPr>
          <a:lstStyle/>
          <a:p>
            <a:pPr marL="0" indent="0">
              <a:buNone/>
            </a:pPr>
            <a:r>
              <a:rPr lang="en-US" b="1" dirty="0" err="1"/>
              <a:t>Consejos</a:t>
            </a:r>
            <a:r>
              <a:rPr lang="en-US" b="1" dirty="0"/>
              <a:t>:</a:t>
            </a:r>
          </a:p>
          <a:p>
            <a:pPr marL="0" indent="0">
              <a:buNone/>
            </a:pPr>
            <a:r>
              <a:rPr lang="es-AR" sz="2400" dirty="0">
                <a:effectLst/>
                <a:ea typeface="Times New Roman" panose="02020603050405020304" pitchFamily="18" charset="0"/>
              </a:rPr>
              <a:t>Antes de empezar, sería útil hablarlo con tu compañero/a:</a:t>
            </a:r>
          </a:p>
          <a:p>
            <a:pPr marL="342900" lvl="0" indent="-342900">
              <a:buFont typeface="Symbol" pitchFamily="2" charset="2"/>
              <a:buChar char=""/>
            </a:pPr>
            <a:r>
              <a:rPr lang="es-AR" sz="2400" dirty="0">
                <a:effectLst/>
                <a:ea typeface="Times New Roman" panose="02020603050405020304" pitchFamily="18" charset="0"/>
              </a:rPr>
              <a:t>¿Qué características de diseño queremos incluir en nuestro plan y por qué?</a:t>
            </a:r>
          </a:p>
          <a:p>
            <a:pPr marL="342900" lvl="0" indent="-342900">
              <a:buFont typeface="Symbol" pitchFamily="2" charset="2"/>
              <a:buChar char=""/>
            </a:pPr>
            <a:r>
              <a:rPr lang="es-AR" sz="2400" dirty="0">
                <a:effectLst/>
                <a:ea typeface="Times New Roman" panose="02020603050405020304" pitchFamily="18" charset="0"/>
              </a:rPr>
              <a:t>¿Qué características de diseño no queremos incluir en nuestro plan y por qué?</a:t>
            </a:r>
          </a:p>
          <a:p>
            <a:pPr marL="342900" lvl="0" indent="-342900">
              <a:buFont typeface="Symbol" pitchFamily="2" charset="2"/>
              <a:buChar char=""/>
            </a:pPr>
            <a:r>
              <a:rPr lang="es-AR" sz="2400" dirty="0">
                <a:effectLst/>
                <a:ea typeface="Times New Roman" panose="02020603050405020304" pitchFamily="18" charset="0"/>
              </a:rPr>
              <a:t>¿Dónde queremos colocar nuestros elementos de diseño? </a:t>
            </a:r>
          </a:p>
          <a:p>
            <a:pPr marL="342900" lvl="0" indent="-342900">
              <a:buFont typeface="Symbol" pitchFamily="2" charset="2"/>
              <a:buChar char=""/>
            </a:pPr>
            <a:r>
              <a:rPr lang="es-AR" sz="2400" dirty="0">
                <a:effectLst/>
                <a:ea typeface="Times New Roman" panose="02020603050405020304" pitchFamily="18" charset="0"/>
              </a:rPr>
              <a:t>¿Cuántos elementos de cada tipo necesitamos para cubrir la superficie deseada?</a:t>
            </a:r>
          </a:p>
          <a:p>
            <a:pPr marL="0" lvl="0" indent="0">
              <a:buNone/>
            </a:pPr>
            <a:endParaRPr lang="es-AR" sz="2400" dirty="0">
              <a:effectLst/>
              <a:ea typeface="Times New Roman" panose="02020603050405020304" pitchFamily="18" charset="0"/>
            </a:endParaRPr>
          </a:p>
          <a:p>
            <a:pPr marL="0" indent="0">
              <a:buNone/>
            </a:pPr>
            <a:r>
              <a:rPr lang="es-AR" sz="2400" dirty="0">
                <a:effectLst/>
                <a:ea typeface="Times New Roman" panose="02020603050405020304" pitchFamily="18" charset="0"/>
              </a:rPr>
              <a:t>No dude en experimentar con su presupuesto antes de decidirse por el plan definitivo. </a:t>
            </a:r>
          </a:p>
        </p:txBody>
      </p:sp>
      <p:pic>
        <p:nvPicPr>
          <p:cNvPr id="11" name="Picture 10">
            <a:extLst>
              <a:ext uri="{FF2B5EF4-FFF2-40B4-BE49-F238E27FC236}">
                <a16:creationId xmlns:a16="http://schemas.microsoft.com/office/drawing/2014/main" id="{E3E71CA7-49C0-7243-B513-634FC709D982}"/>
              </a:ext>
            </a:extLst>
          </p:cNvPr>
          <p:cNvPicPr>
            <a:picLocks noChangeAspect="1"/>
          </p:cNvPicPr>
          <p:nvPr/>
        </p:nvPicPr>
        <p:blipFill>
          <a:blip r:embed="rId2"/>
          <a:stretch>
            <a:fillRect/>
          </a:stretch>
        </p:blipFill>
        <p:spPr>
          <a:xfrm>
            <a:off x="-102732" y="5896655"/>
            <a:ext cx="1147762" cy="1147762"/>
          </a:xfrm>
          <a:prstGeom prst="rect">
            <a:avLst/>
          </a:prstGeom>
        </p:spPr>
      </p:pic>
      <p:sp>
        <p:nvSpPr>
          <p:cNvPr id="13" name="Title 12">
            <a:extLst>
              <a:ext uri="{FF2B5EF4-FFF2-40B4-BE49-F238E27FC236}">
                <a16:creationId xmlns:a16="http://schemas.microsoft.com/office/drawing/2014/main" id="{02ADE5BE-0446-944E-ADE4-519BED670731}"/>
              </a:ext>
            </a:extLst>
          </p:cNvPr>
          <p:cNvSpPr>
            <a:spLocks noGrp="1"/>
          </p:cNvSpPr>
          <p:nvPr>
            <p:ph type="title"/>
          </p:nvPr>
        </p:nvSpPr>
        <p:spPr>
          <a:xfrm>
            <a:off x="487800" y="187966"/>
            <a:ext cx="10515600" cy="1325563"/>
          </a:xfrm>
        </p:spPr>
        <p:txBody>
          <a:bodyPr/>
          <a:lstStyle/>
          <a:p>
            <a:r>
              <a:rPr lang="en-US" b="1" dirty="0"/>
              <a:t>Planes de </a:t>
            </a:r>
            <a:r>
              <a:rPr lang="en-US" b="1" dirty="0" err="1"/>
              <a:t>prevención</a:t>
            </a:r>
            <a:r>
              <a:rPr lang="en-US" b="1" dirty="0"/>
              <a:t> de la </a:t>
            </a:r>
            <a:r>
              <a:rPr lang="en-US" b="1" dirty="0" err="1"/>
              <a:t>contaminación</a:t>
            </a:r>
            <a:r>
              <a:rPr lang="en-US" b="1" dirty="0"/>
              <a:t> de los arroyos</a:t>
            </a:r>
          </a:p>
        </p:txBody>
      </p:sp>
    </p:spTree>
    <p:extLst>
      <p:ext uri="{BB962C8B-B14F-4D97-AF65-F5344CB8AC3E}">
        <p14:creationId xmlns:p14="http://schemas.microsoft.com/office/powerpoint/2010/main" val="1937719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30E75B34-00DE-A345-BFC5-0D317C7122B0}"/>
              </a:ext>
            </a:extLst>
          </p:cNvPr>
          <p:cNvSpPr>
            <a:spLocks noGrp="1"/>
          </p:cNvSpPr>
          <p:nvPr>
            <p:ph idx="1"/>
          </p:nvPr>
        </p:nvSpPr>
        <p:spPr>
          <a:xfrm>
            <a:off x="1174532" y="1870368"/>
            <a:ext cx="10642329" cy="4987632"/>
          </a:xfrm>
        </p:spPr>
        <p:txBody>
          <a:bodyPr>
            <a:normAutofit/>
          </a:bodyPr>
          <a:lstStyle/>
          <a:p>
            <a:pPr marL="0" indent="0">
              <a:buNone/>
            </a:pPr>
            <a:r>
              <a:rPr lang="en-US" b="1" dirty="0" err="1"/>
              <a:t>Ahora</a:t>
            </a:r>
            <a:r>
              <a:rPr lang="en-US" b="1" dirty="0"/>
              <a:t> </a:t>
            </a:r>
            <a:r>
              <a:rPr lang="en-US" b="1" dirty="0" err="1"/>
              <a:t>presentaremos</a:t>
            </a:r>
            <a:r>
              <a:rPr lang="en-US" b="1" dirty="0"/>
              <a:t> </a:t>
            </a:r>
            <a:r>
              <a:rPr lang="en-US" b="1" dirty="0" err="1"/>
              <a:t>nuestros</a:t>
            </a:r>
            <a:r>
              <a:rPr lang="en-US" b="1" dirty="0"/>
              <a:t> planes a la </a:t>
            </a:r>
            <a:r>
              <a:rPr lang="en-US" b="1" dirty="0" err="1"/>
              <a:t>clase</a:t>
            </a:r>
            <a:r>
              <a:rPr lang="en-US" b="1" dirty="0"/>
              <a:t>.</a:t>
            </a:r>
            <a:endParaRPr lang="en-US" dirty="0"/>
          </a:p>
        </p:txBody>
      </p:sp>
      <p:pic>
        <p:nvPicPr>
          <p:cNvPr id="11" name="Picture 10">
            <a:extLst>
              <a:ext uri="{FF2B5EF4-FFF2-40B4-BE49-F238E27FC236}">
                <a16:creationId xmlns:a16="http://schemas.microsoft.com/office/drawing/2014/main" id="{E3E71CA7-49C0-7243-B513-634FC709D982}"/>
              </a:ext>
            </a:extLst>
          </p:cNvPr>
          <p:cNvPicPr>
            <a:picLocks noChangeAspect="1"/>
          </p:cNvPicPr>
          <p:nvPr/>
        </p:nvPicPr>
        <p:blipFill>
          <a:blip r:embed="rId2"/>
          <a:stretch>
            <a:fillRect/>
          </a:stretch>
        </p:blipFill>
        <p:spPr>
          <a:xfrm>
            <a:off x="-102732" y="5896655"/>
            <a:ext cx="1147762" cy="1147762"/>
          </a:xfrm>
          <a:prstGeom prst="rect">
            <a:avLst/>
          </a:prstGeom>
        </p:spPr>
      </p:pic>
      <p:sp>
        <p:nvSpPr>
          <p:cNvPr id="13" name="Title 12">
            <a:extLst>
              <a:ext uri="{FF2B5EF4-FFF2-40B4-BE49-F238E27FC236}">
                <a16:creationId xmlns:a16="http://schemas.microsoft.com/office/drawing/2014/main" id="{02ADE5BE-0446-944E-ADE4-519BED670731}"/>
              </a:ext>
            </a:extLst>
          </p:cNvPr>
          <p:cNvSpPr>
            <a:spLocks noGrp="1"/>
          </p:cNvSpPr>
          <p:nvPr>
            <p:ph type="title"/>
          </p:nvPr>
        </p:nvSpPr>
        <p:spPr/>
        <p:txBody>
          <a:bodyPr/>
          <a:lstStyle/>
          <a:p>
            <a:r>
              <a:rPr lang="en-US" b="1" dirty="0"/>
              <a:t>Planes de </a:t>
            </a:r>
            <a:r>
              <a:rPr lang="en-US" b="1" dirty="0" err="1"/>
              <a:t>prevención</a:t>
            </a:r>
            <a:r>
              <a:rPr lang="en-US" b="1" dirty="0"/>
              <a:t> de la </a:t>
            </a:r>
            <a:r>
              <a:rPr lang="en-US" b="1" dirty="0" err="1"/>
              <a:t>contaminación</a:t>
            </a:r>
            <a:r>
              <a:rPr lang="en-US" b="1" dirty="0"/>
              <a:t> de los arroyos: </a:t>
            </a:r>
            <a:r>
              <a:rPr lang="en-US" b="1" dirty="0" err="1"/>
              <a:t>Presentaciones</a:t>
            </a:r>
            <a:endParaRPr lang="en-US" b="1" dirty="0"/>
          </a:p>
        </p:txBody>
      </p:sp>
    </p:spTree>
    <p:extLst>
      <p:ext uri="{BB962C8B-B14F-4D97-AF65-F5344CB8AC3E}">
        <p14:creationId xmlns:p14="http://schemas.microsoft.com/office/powerpoint/2010/main" val="3799981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54C3BF-62BA-144B-90F1-C9EB464B590C}"/>
              </a:ext>
            </a:extLst>
          </p:cNvPr>
          <p:cNvSpPr>
            <a:spLocks noGrp="1"/>
          </p:cNvSpPr>
          <p:nvPr>
            <p:ph idx="1"/>
          </p:nvPr>
        </p:nvSpPr>
        <p:spPr>
          <a:xfrm>
            <a:off x="838200" y="1618003"/>
            <a:ext cx="10813473" cy="4351338"/>
          </a:xfrm>
        </p:spPr>
        <p:txBody>
          <a:bodyPr>
            <a:normAutofit/>
          </a:bodyPr>
          <a:lstStyle/>
          <a:p>
            <a:pPr marL="0" indent="0">
              <a:buNone/>
            </a:pPr>
            <a:r>
              <a:rPr lang="en-US" sz="3000" dirty="0" err="1"/>
              <a:t>Responde</a:t>
            </a:r>
            <a:r>
              <a:rPr lang="en-US" sz="3000" dirty="0"/>
              <a:t> a la </a:t>
            </a:r>
            <a:r>
              <a:rPr lang="en-US" sz="3000" dirty="0" err="1"/>
              <a:t>siguiente</a:t>
            </a:r>
            <a:r>
              <a:rPr lang="en-US" sz="3000" dirty="0"/>
              <a:t> </a:t>
            </a:r>
            <a:r>
              <a:rPr lang="en-US" sz="3000" dirty="0" err="1"/>
              <a:t>pregunta</a:t>
            </a:r>
            <a:r>
              <a:rPr lang="en-US" sz="3000" dirty="0"/>
              <a:t> </a:t>
            </a:r>
            <a:r>
              <a:rPr lang="en-US" sz="3000" dirty="0" err="1"/>
              <a:t>en</a:t>
            </a:r>
            <a:r>
              <a:rPr lang="en-US" sz="3000" dirty="0"/>
              <a:t> </a:t>
            </a:r>
            <a:r>
              <a:rPr lang="en-US" sz="3000" dirty="0" err="1"/>
              <a:t>tu</a:t>
            </a:r>
            <a:r>
              <a:rPr lang="en-US" sz="3000" dirty="0"/>
              <a:t> hoja de </a:t>
            </a:r>
            <a:r>
              <a:rPr lang="en-US" sz="3000" dirty="0" err="1"/>
              <a:t>ejercicios</a:t>
            </a:r>
            <a:r>
              <a:rPr lang="en-US" sz="3000" dirty="0"/>
              <a:t> de la </a:t>
            </a:r>
            <a:r>
              <a:rPr lang="en-US" sz="3000" dirty="0" err="1"/>
              <a:t>lección</a:t>
            </a:r>
            <a:r>
              <a:rPr lang="en-US" sz="3000" dirty="0"/>
              <a:t>.</a:t>
            </a:r>
          </a:p>
        </p:txBody>
      </p:sp>
      <p:sp>
        <p:nvSpPr>
          <p:cNvPr id="5" name="Title 1">
            <a:extLst>
              <a:ext uri="{FF2B5EF4-FFF2-40B4-BE49-F238E27FC236}">
                <a16:creationId xmlns:a16="http://schemas.microsoft.com/office/drawing/2014/main" id="{45B38908-6D6D-9546-90E8-8878026FE2FF}"/>
              </a:ext>
            </a:extLst>
          </p:cNvPr>
          <p:cNvSpPr>
            <a:spLocks noGrp="1"/>
          </p:cNvSpPr>
          <p:nvPr>
            <p:ph type="title"/>
          </p:nvPr>
        </p:nvSpPr>
        <p:spPr>
          <a:xfrm>
            <a:off x="838200" y="365125"/>
            <a:ext cx="10515600" cy="1325563"/>
          </a:xfrm>
        </p:spPr>
        <p:txBody>
          <a:bodyPr/>
          <a:lstStyle/>
          <a:p>
            <a:r>
              <a:rPr lang="en-US" sz="4400" b="1" i="0" dirty="0" err="1"/>
              <a:t>Actividad</a:t>
            </a:r>
            <a:r>
              <a:rPr lang="en-US" sz="4400" b="1" i="0" dirty="0"/>
              <a:t> </a:t>
            </a:r>
            <a:r>
              <a:rPr lang="en-US" sz="4400" b="1" i="0" dirty="0" err="1"/>
              <a:t>inicial</a:t>
            </a:r>
            <a:endParaRPr lang="en-US" sz="4400" b="1" i="0" dirty="0"/>
          </a:p>
        </p:txBody>
      </p:sp>
      <p:pic>
        <p:nvPicPr>
          <p:cNvPr id="8" name="Picture 7">
            <a:extLst>
              <a:ext uri="{FF2B5EF4-FFF2-40B4-BE49-F238E27FC236}">
                <a16:creationId xmlns:a16="http://schemas.microsoft.com/office/drawing/2014/main" id="{F16A1CA2-2168-1343-AAFC-05F227DE1F8B}"/>
              </a:ext>
            </a:extLst>
          </p:cNvPr>
          <p:cNvPicPr>
            <a:picLocks noChangeAspect="1"/>
          </p:cNvPicPr>
          <p:nvPr/>
        </p:nvPicPr>
        <p:blipFill>
          <a:blip r:embed="rId2"/>
          <a:stretch>
            <a:fillRect/>
          </a:stretch>
        </p:blipFill>
        <p:spPr>
          <a:xfrm>
            <a:off x="-102732" y="5896655"/>
            <a:ext cx="1147762" cy="1147762"/>
          </a:xfrm>
          <a:prstGeom prst="rect">
            <a:avLst/>
          </a:prstGeom>
        </p:spPr>
      </p:pic>
    </p:spTree>
    <p:extLst>
      <p:ext uri="{BB962C8B-B14F-4D97-AF65-F5344CB8AC3E}">
        <p14:creationId xmlns:p14="http://schemas.microsoft.com/office/powerpoint/2010/main" val="114185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54C3BF-62BA-144B-90F1-C9EB464B590C}"/>
              </a:ext>
            </a:extLst>
          </p:cNvPr>
          <p:cNvSpPr>
            <a:spLocks noGrp="1"/>
          </p:cNvSpPr>
          <p:nvPr>
            <p:ph idx="1"/>
          </p:nvPr>
        </p:nvSpPr>
        <p:spPr>
          <a:xfrm>
            <a:off x="838200" y="1618003"/>
            <a:ext cx="10813473" cy="4351338"/>
          </a:xfrm>
        </p:spPr>
        <p:txBody>
          <a:bodyPr>
            <a:normAutofit/>
          </a:bodyPr>
          <a:lstStyle/>
          <a:p>
            <a:pPr marL="457200"/>
            <a:r>
              <a:rPr lang="es-AR" sz="3200" dirty="0">
                <a:solidFill>
                  <a:srgbClr val="000000"/>
                </a:solidFill>
                <a:effectLst/>
                <a:ea typeface="Times New Roman" panose="02020603050405020304" pitchFamily="18" charset="0"/>
              </a:rPr>
              <a:t>En las últimas semanas, hemos aprendido todo sobre cómo y por qué los arroyos y los ríos pueden contaminarse. Hoy nos centraremos en las posibles formas de prevenir (o mitigar) la contaminación de arroyos y ríos. </a:t>
            </a:r>
            <a:endParaRPr lang="es-AR" sz="3200" dirty="0">
              <a:effectLst/>
              <a:ea typeface="Times New Roman" panose="02020603050405020304" pitchFamily="18" charset="0"/>
            </a:endParaRPr>
          </a:p>
          <a:p>
            <a:pPr marL="457200"/>
            <a:r>
              <a:rPr lang="es-AR" sz="3200" dirty="0">
                <a:solidFill>
                  <a:srgbClr val="000000"/>
                </a:solidFill>
                <a:effectLst/>
                <a:ea typeface="Times New Roman" panose="02020603050405020304" pitchFamily="18" charset="0"/>
              </a:rPr>
              <a:t>Pregunta 1: ¿De qué formas podemos evitar que nuestros arroyos y ríos se contaminen?</a:t>
            </a:r>
            <a:endParaRPr lang="es-AR" sz="3200" dirty="0">
              <a:effectLst/>
              <a:ea typeface="Times New Roman" panose="02020603050405020304" pitchFamily="18" charset="0"/>
            </a:endParaRPr>
          </a:p>
        </p:txBody>
      </p:sp>
      <p:sp>
        <p:nvSpPr>
          <p:cNvPr id="5" name="Title 1">
            <a:extLst>
              <a:ext uri="{FF2B5EF4-FFF2-40B4-BE49-F238E27FC236}">
                <a16:creationId xmlns:a16="http://schemas.microsoft.com/office/drawing/2014/main" id="{45B38908-6D6D-9546-90E8-8878026FE2FF}"/>
              </a:ext>
            </a:extLst>
          </p:cNvPr>
          <p:cNvSpPr>
            <a:spLocks noGrp="1"/>
          </p:cNvSpPr>
          <p:nvPr>
            <p:ph type="title"/>
          </p:nvPr>
        </p:nvSpPr>
        <p:spPr>
          <a:xfrm>
            <a:off x="838200" y="365125"/>
            <a:ext cx="10515600" cy="1325563"/>
          </a:xfrm>
        </p:spPr>
        <p:txBody>
          <a:bodyPr/>
          <a:lstStyle/>
          <a:p>
            <a:r>
              <a:rPr lang="en-US" sz="4400" b="1" i="0" dirty="0" err="1"/>
              <a:t>Actividad</a:t>
            </a:r>
            <a:r>
              <a:rPr lang="en-US" sz="4400" b="1" i="0" dirty="0"/>
              <a:t> </a:t>
            </a:r>
            <a:r>
              <a:rPr lang="en-US" sz="4400" b="1" i="0" dirty="0" err="1"/>
              <a:t>inicial</a:t>
            </a:r>
            <a:endParaRPr lang="en-US" sz="4400" b="1" i="0" dirty="0"/>
          </a:p>
        </p:txBody>
      </p:sp>
      <p:pic>
        <p:nvPicPr>
          <p:cNvPr id="8" name="Picture 7">
            <a:extLst>
              <a:ext uri="{FF2B5EF4-FFF2-40B4-BE49-F238E27FC236}">
                <a16:creationId xmlns:a16="http://schemas.microsoft.com/office/drawing/2014/main" id="{F16A1CA2-2168-1343-AAFC-05F227DE1F8B}"/>
              </a:ext>
            </a:extLst>
          </p:cNvPr>
          <p:cNvPicPr>
            <a:picLocks noChangeAspect="1"/>
          </p:cNvPicPr>
          <p:nvPr/>
        </p:nvPicPr>
        <p:blipFill>
          <a:blip r:embed="rId2"/>
          <a:stretch>
            <a:fillRect/>
          </a:stretch>
        </p:blipFill>
        <p:spPr>
          <a:xfrm>
            <a:off x="-102732" y="5896655"/>
            <a:ext cx="1147762" cy="1147762"/>
          </a:xfrm>
          <a:prstGeom prst="rect">
            <a:avLst/>
          </a:prstGeom>
        </p:spPr>
      </p:pic>
    </p:spTree>
    <p:extLst>
      <p:ext uri="{BB962C8B-B14F-4D97-AF65-F5344CB8AC3E}">
        <p14:creationId xmlns:p14="http://schemas.microsoft.com/office/powerpoint/2010/main" val="1094947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DE273-06FA-CD4E-A51A-6D3BB1418931}"/>
              </a:ext>
            </a:extLst>
          </p:cNvPr>
          <p:cNvSpPr>
            <a:spLocks noGrp="1"/>
          </p:cNvSpPr>
          <p:nvPr>
            <p:ph type="title"/>
          </p:nvPr>
        </p:nvSpPr>
        <p:spPr/>
        <p:txBody>
          <a:bodyPr/>
          <a:lstStyle/>
          <a:p>
            <a:r>
              <a:rPr lang="en-US" b="1" dirty="0"/>
              <a:t>Agua </a:t>
            </a:r>
            <a:r>
              <a:rPr lang="en-US" b="1" dirty="0" err="1"/>
              <a:t>azul</a:t>
            </a:r>
            <a:r>
              <a:rPr lang="en-US" b="1" dirty="0"/>
              <a:t>, </a:t>
            </a:r>
            <a:r>
              <a:rPr lang="en-US" b="1" dirty="0" err="1"/>
              <a:t>soluciones</a:t>
            </a:r>
            <a:r>
              <a:rPr lang="en-US" b="1" dirty="0"/>
              <a:t> </a:t>
            </a:r>
            <a:r>
              <a:rPr lang="en-US" b="1" dirty="0" err="1"/>
              <a:t>verdes</a:t>
            </a:r>
            <a:r>
              <a:rPr lang="en-US" b="1" dirty="0"/>
              <a:t>.</a:t>
            </a:r>
          </a:p>
        </p:txBody>
      </p:sp>
      <p:sp>
        <p:nvSpPr>
          <p:cNvPr id="3" name="Content Placeholder 2">
            <a:extLst>
              <a:ext uri="{FF2B5EF4-FFF2-40B4-BE49-F238E27FC236}">
                <a16:creationId xmlns:a16="http://schemas.microsoft.com/office/drawing/2014/main" id="{931018E5-6E0B-4D42-B7F6-4344CA4F148B}"/>
              </a:ext>
            </a:extLst>
          </p:cNvPr>
          <p:cNvSpPr>
            <a:spLocks noGrp="1"/>
          </p:cNvSpPr>
          <p:nvPr>
            <p:ph idx="1"/>
          </p:nvPr>
        </p:nvSpPr>
        <p:spPr/>
        <p:txBody>
          <a:bodyPr/>
          <a:lstStyle/>
          <a:p>
            <a:r>
              <a:rPr lang="en-US" u="sng" dirty="0">
                <a:hlinkClick r:id="rId2"/>
              </a:rPr>
              <a:t>https://www.waterblues.psu.edu/themes/penn-state/full-movie</a:t>
            </a:r>
            <a:endParaRPr lang="en-US" dirty="0"/>
          </a:p>
          <a:p>
            <a:endParaRPr lang="en-US" dirty="0"/>
          </a:p>
        </p:txBody>
      </p:sp>
      <p:pic>
        <p:nvPicPr>
          <p:cNvPr id="4" name="Picture 3">
            <a:extLst>
              <a:ext uri="{FF2B5EF4-FFF2-40B4-BE49-F238E27FC236}">
                <a16:creationId xmlns:a16="http://schemas.microsoft.com/office/drawing/2014/main" id="{564E769C-E75C-244F-BD7D-66DB9EBA9F3E}"/>
              </a:ext>
            </a:extLst>
          </p:cNvPr>
          <p:cNvPicPr>
            <a:picLocks noChangeAspect="1"/>
          </p:cNvPicPr>
          <p:nvPr/>
        </p:nvPicPr>
        <p:blipFill>
          <a:blip r:embed="rId3"/>
          <a:stretch>
            <a:fillRect/>
          </a:stretch>
        </p:blipFill>
        <p:spPr>
          <a:xfrm>
            <a:off x="-102732" y="5896655"/>
            <a:ext cx="1147762" cy="1147762"/>
          </a:xfrm>
          <a:prstGeom prst="rect">
            <a:avLst/>
          </a:prstGeom>
        </p:spPr>
      </p:pic>
    </p:spTree>
    <p:extLst>
      <p:ext uri="{BB962C8B-B14F-4D97-AF65-F5344CB8AC3E}">
        <p14:creationId xmlns:p14="http://schemas.microsoft.com/office/powerpoint/2010/main" val="2185113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DE273-06FA-CD4E-A51A-6D3BB1418931}"/>
              </a:ext>
            </a:extLst>
          </p:cNvPr>
          <p:cNvSpPr>
            <a:spLocks noGrp="1"/>
          </p:cNvSpPr>
          <p:nvPr>
            <p:ph type="title"/>
          </p:nvPr>
        </p:nvSpPr>
        <p:spPr>
          <a:xfrm>
            <a:off x="838200" y="365125"/>
            <a:ext cx="10515600" cy="1325563"/>
          </a:xfrm>
        </p:spPr>
        <p:txBody>
          <a:bodyPr/>
          <a:lstStyle/>
          <a:p>
            <a:r>
              <a:rPr lang="en-US" b="1" dirty="0"/>
              <a:t>Agua </a:t>
            </a:r>
            <a:r>
              <a:rPr lang="en-US" b="1" dirty="0" err="1"/>
              <a:t>azul</a:t>
            </a:r>
            <a:r>
              <a:rPr lang="en-US" b="1" dirty="0"/>
              <a:t>, </a:t>
            </a:r>
            <a:r>
              <a:rPr lang="en-US" b="1" dirty="0" err="1"/>
              <a:t>soluciones</a:t>
            </a:r>
            <a:r>
              <a:rPr lang="en-US" b="1" dirty="0"/>
              <a:t> </a:t>
            </a:r>
            <a:r>
              <a:rPr lang="en-US" b="1" dirty="0" err="1"/>
              <a:t>verdes</a:t>
            </a:r>
            <a:r>
              <a:rPr lang="en-US" b="1" dirty="0"/>
              <a:t>.</a:t>
            </a:r>
          </a:p>
        </p:txBody>
      </p:sp>
      <p:sp>
        <p:nvSpPr>
          <p:cNvPr id="3" name="Content Placeholder 2">
            <a:extLst>
              <a:ext uri="{FF2B5EF4-FFF2-40B4-BE49-F238E27FC236}">
                <a16:creationId xmlns:a16="http://schemas.microsoft.com/office/drawing/2014/main" id="{931018E5-6E0B-4D42-B7F6-4344CA4F148B}"/>
              </a:ext>
            </a:extLst>
          </p:cNvPr>
          <p:cNvSpPr>
            <a:spLocks noGrp="1"/>
          </p:cNvSpPr>
          <p:nvPr>
            <p:ph idx="1"/>
          </p:nvPr>
        </p:nvSpPr>
        <p:spPr/>
        <p:txBody>
          <a:bodyPr>
            <a:normAutofit/>
          </a:bodyPr>
          <a:lstStyle/>
          <a:p>
            <a:r>
              <a:rPr lang="en-US" dirty="0"/>
              <a:t>Para </a:t>
            </a:r>
            <a:r>
              <a:rPr lang="en-US" dirty="0" err="1"/>
              <a:t>conocer</a:t>
            </a:r>
            <a:r>
              <a:rPr lang="en-US" dirty="0"/>
              <a:t> las </a:t>
            </a:r>
            <a:r>
              <a:rPr lang="en-US" dirty="0" err="1"/>
              <a:t>soluciones</a:t>
            </a:r>
            <a:r>
              <a:rPr lang="en-US" dirty="0"/>
              <a:t> a la </a:t>
            </a:r>
            <a:r>
              <a:rPr lang="en-US" dirty="0" err="1"/>
              <a:t>contaminación</a:t>
            </a:r>
            <a:r>
              <a:rPr lang="en-US" dirty="0"/>
              <a:t> del </a:t>
            </a:r>
            <a:r>
              <a:rPr lang="en-US" dirty="0" err="1"/>
              <a:t>agua</a:t>
            </a:r>
            <a:r>
              <a:rPr lang="en-US" dirty="0"/>
              <a:t>, vas a </a:t>
            </a:r>
            <a:r>
              <a:rPr lang="en-US" dirty="0" err="1"/>
              <a:t>explorar</a:t>
            </a:r>
            <a:r>
              <a:rPr lang="en-US" dirty="0"/>
              <a:t> por </a:t>
            </a:r>
            <a:r>
              <a:rPr lang="en-US" dirty="0" err="1"/>
              <a:t>tu</a:t>
            </a:r>
            <a:r>
              <a:rPr lang="en-US" dirty="0"/>
              <a:t> </a:t>
            </a:r>
            <a:r>
              <a:rPr lang="en-US" dirty="0" err="1"/>
              <a:t>cuenta</a:t>
            </a:r>
            <a:r>
              <a:rPr lang="en-US" dirty="0"/>
              <a:t> el sitio web "Water Blues, Green Solutions". </a:t>
            </a:r>
          </a:p>
        </p:txBody>
      </p:sp>
      <p:pic>
        <p:nvPicPr>
          <p:cNvPr id="4" name="Picture 3">
            <a:extLst>
              <a:ext uri="{FF2B5EF4-FFF2-40B4-BE49-F238E27FC236}">
                <a16:creationId xmlns:a16="http://schemas.microsoft.com/office/drawing/2014/main" id="{564E769C-E75C-244F-BD7D-66DB9EBA9F3E}"/>
              </a:ext>
            </a:extLst>
          </p:cNvPr>
          <p:cNvPicPr>
            <a:picLocks noChangeAspect="1"/>
          </p:cNvPicPr>
          <p:nvPr/>
        </p:nvPicPr>
        <p:blipFill>
          <a:blip r:embed="rId2"/>
          <a:stretch>
            <a:fillRect/>
          </a:stretch>
        </p:blipFill>
        <p:spPr>
          <a:xfrm>
            <a:off x="-102732" y="5896655"/>
            <a:ext cx="1147762" cy="1147762"/>
          </a:xfrm>
          <a:prstGeom prst="rect">
            <a:avLst/>
          </a:prstGeom>
        </p:spPr>
      </p:pic>
    </p:spTree>
    <p:extLst>
      <p:ext uri="{BB962C8B-B14F-4D97-AF65-F5344CB8AC3E}">
        <p14:creationId xmlns:p14="http://schemas.microsoft.com/office/powerpoint/2010/main" val="1913911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DE273-06FA-CD4E-A51A-6D3BB1418931}"/>
              </a:ext>
            </a:extLst>
          </p:cNvPr>
          <p:cNvSpPr>
            <a:spLocks noGrp="1"/>
          </p:cNvSpPr>
          <p:nvPr>
            <p:ph type="title"/>
          </p:nvPr>
        </p:nvSpPr>
        <p:spPr/>
        <p:txBody>
          <a:bodyPr/>
          <a:lstStyle/>
          <a:p>
            <a:r>
              <a:rPr lang="en-US" b="1" dirty="0"/>
              <a:t>Agua </a:t>
            </a:r>
            <a:r>
              <a:rPr lang="en-US" b="1" dirty="0" err="1"/>
              <a:t>azul</a:t>
            </a:r>
            <a:r>
              <a:rPr lang="en-US" b="1" dirty="0"/>
              <a:t>, </a:t>
            </a:r>
            <a:r>
              <a:rPr lang="en-US" b="1" dirty="0" err="1"/>
              <a:t>soluciones</a:t>
            </a:r>
            <a:r>
              <a:rPr lang="en-US" b="1" dirty="0"/>
              <a:t> </a:t>
            </a:r>
            <a:r>
              <a:rPr lang="en-US" b="1" dirty="0" err="1"/>
              <a:t>verdes</a:t>
            </a:r>
            <a:r>
              <a:rPr lang="en-US" b="1" dirty="0"/>
              <a:t>.</a:t>
            </a:r>
          </a:p>
        </p:txBody>
      </p:sp>
      <p:sp>
        <p:nvSpPr>
          <p:cNvPr id="3" name="Content Placeholder 2">
            <a:extLst>
              <a:ext uri="{FF2B5EF4-FFF2-40B4-BE49-F238E27FC236}">
                <a16:creationId xmlns:a16="http://schemas.microsoft.com/office/drawing/2014/main" id="{931018E5-6E0B-4D42-B7F6-4344CA4F148B}"/>
              </a:ext>
            </a:extLst>
          </p:cNvPr>
          <p:cNvSpPr>
            <a:spLocks noGrp="1"/>
          </p:cNvSpPr>
          <p:nvPr>
            <p:ph idx="1"/>
          </p:nvPr>
        </p:nvSpPr>
        <p:spPr/>
        <p:txBody>
          <a:bodyPr>
            <a:normAutofit/>
          </a:bodyPr>
          <a:lstStyle/>
          <a:p>
            <a:r>
              <a:rPr lang="en-US" dirty="0"/>
              <a:t>Para </a:t>
            </a:r>
            <a:r>
              <a:rPr lang="en-US" dirty="0" err="1"/>
              <a:t>conocer</a:t>
            </a:r>
            <a:r>
              <a:rPr lang="en-US" dirty="0"/>
              <a:t> las </a:t>
            </a:r>
            <a:r>
              <a:rPr lang="en-US" dirty="0" err="1"/>
              <a:t>soluciones</a:t>
            </a:r>
            <a:r>
              <a:rPr lang="en-US" dirty="0"/>
              <a:t> a la </a:t>
            </a:r>
            <a:r>
              <a:rPr lang="en-US" dirty="0" err="1"/>
              <a:t>contaminación</a:t>
            </a:r>
            <a:r>
              <a:rPr lang="en-US" dirty="0"/>
              <a:t> del </a:t>
            </a:r>
            <a:r>
              <a:rPr lang="en-US" dirty="0" err="1"/>
              <a:t>agua</a:t>
            </a:r>
            <a:r>
              <a:rPr lang="en-US" dirty="0"/>
              <a:t>, vas a </a:t>
            </a:r>
            <a:r>
              <a:rPr lang="en-US" dirty="0" err="1"/>
              <a:t>explorar</a:t>
            </a:r>
            <a:r>
              <a:rPr lang="en-US" dirty="0"/>
              <a:t> por </a:t>
            </a:r>
            <a:r>
              <a:rPr lang="en-US" dirty="0" err="1"/>
              <a:t>tu</a:t>
            </a:r>
            <a:r>
              <a:rPr lang="en-US" dirty="0"/>
              <a:t> </a:t>
            </a:r>
            <a:r>
              <a:rPr lang="en-US" dirty="0" err="1"/>
              <a:t>cuenta</a:t>
            </a:r>
            <a:r>
              <a:rPr lang="en-US" dirty="0"/>
              <a:t> el sitio web "Water Blues, Green Solutions". </a:t>
            </a:r>
          </a:p>
          <a:p>
            <a:r>
              <a:rPr lang="en-US" dirty="0" err="1"/>
              <a:t>Ir</a:t>
            </a:r>
            <a:r>
              <a:rPr lang="en-US" dirty="0"/>
              <a:t> a: </a:t>
            </a:r>
            <a:r>
              <a:rPr lang="en-US" dirty="0" err="1"/>
              <a:t>waterblues.org</a:t>
            </a:r>
            <a:endParaRPr lang="en-US" dirty="0"/>
          </a:p>
          <a:p>
            <a:r>
              <a:rPr lang="en-US" dirty="0" err="1"/>
              <a:t>Cada</a:t>
            </a:r>
            <a:r>
              <a:rPr lang="en-US" dirty="0"/>
              <a:t> </a:t>
            </a:r>
            <a:r>
              <a:rPr lang="en-US" dirty="0" err="1"/>
              <a:t>ficha</a:t>
            </a:r>
            <a:r>
              <a:rPr lang="en-US" dirty="0"/>
              <a:t> </a:t>
            </a:r>
            <a:r>
              <a:rPr lang="en-US" dirty="0" err="1"/>
              <a:t>representa</a:t>
            </a:r>
            <a:r>
              <a:rPr lang="en-US" dirty="0"/>
              <a:t> un </a:t>
            </a:r>
            <a:r>
              <a:rPr lang="en-US" dirty="0" err="1"/>
              <a:t>vídeo</a:t>
            </a:r>
            <a:r>
              <a:rPr lang="en-US" dirty="0"/>
              <a:t> o un clip de audio </a:t>
            </a:r>
            <a:r>
              <a:rPr lang="en-US" dirty="0" err="1"/>
              <a:t>sobre</a:t>
            </a:r>
            <a:r>
              <a:rPr lang="en-US" dirty="0"/>
              <a:t> </a:t>
            </a:r>
            <a:r>
              <a:rPr lang="en-US" dirty="0" err="1"/>
              <a:t>diferentes</a:t>
            </a:r>
            <a:r>
              <a:rPr lang="en-US" dirty="0"/>
              <a:t> </a:t>
            </a:r>
            <a:r>
              <a:rPr lang="en-US" dirty="0" err="1"/>
              <a:t>soluciones</a:t>
            </a:r>
            <a:r>
              <a:rPr lang="en-US" dirty="0"/>
              <a:t> a la </a:t>
            </a:r>
            <a:r>
              <a:rPr lang="en-US" dirty="0" err="1"/>
              <a:t>contaminación</a:t>
            </a:r>
            <a:r>
              <a:rPr lang="en-US" dirty="0"/>
              <a:t> del </a:t>
            </a:r>
            <a:r>
              <a:rPr lang="en-US" dirty="0" err="1"/>
              <a:t>agua</a:t>
            </a:r>
            <a:r>
              <a:rPr lang="en-US" dirty="0"/>
              <a:t>. </a:t>
            </a:r>
            <a:r>
              <a:rPr lang="en-US" dirty="0" err="1"/>
              <a:t>Dedicarás</a:t>
            </a:r>
            <a:r>
              <a:rPr lang="en-US" dirty="0"/>
              <a:t> los </a:t>
            </a:r>
            <a:r>
              <a:rPr lang="en-US" dirty="0" err="1"/>
              <a:t>próximos</a:t>
            </a:r>
            <a:r>
              <a:rPr lang="en-US" dirty="0"/>
              <a:t> 20 </a:t>
            </a:r>
            <a:r>
              <a:rPr lang="en-US" dirty="0" err="1"/>
              <a:t>minutos</a:t>
            </a:r>
            <a:r>
              <a:rPr lang="en-US" dirty="0"/>
              <a:t> a </a:t>
            </a:r>
            <a:r>
              <a:rPr lang="en-US" dirty="0" err="1"/>
              <a:t>explorar</a:t>
            </a:r>
            <a:r>
              <a:rPr lang="en-US" dirty="0"/>
              <a:t> la </a:t>
            </a:r>
            <a:r>
              <a:rPr lang="en-US" dirty="0" err="1"/>
              <a:t>página</a:t>
            </a:r>
            <a:r>
              <a:rPr lang="en-US" dirty="0"/>
              <a:t> web </a:t>
            </a:r>
            <a:r>
              <a:rPr lang="en-US" dirty="0" err="1"/>
              <a:t>viendo</a:t>
            </a:r>
            <a:r>
              <a:rPr lang="en-US" dirty="0"/>
              <a:t> y </a:t>
            </a:r>
            <a:r>
              <a:rPr lang="en-US" dirty="0" err="1"/>
              <a:t>escuchando</a:t>
            </a:r>
            <a:r>
              <a:rPr lang="en-US" dirty="0"/>
              <a:t> </a:t>
            </a:r>
            <a:r>
              <a:rPr lang="en-US" dirty="0" err="1"/>
              <a:t>estos</a:t>
            </a:r>
            <a:r>
              <a:rPr lang="en-US" dirty="0"/>
              <a:t> clips para </a:t>
            </a:r>
            <a:r>
              <a:rPr lang="en-US" dirty="0" err="1"/>
              <a:t>aprender</a:t>
            </a:r>
            <a:r>
              <a:rPr lang="en-US" dirty="0"/>
              <a:t> </a:t>
            </a:r>
            <a:r>
              <a:rPr lang="en-US" dirty="0" err="1"/>
              <a:t>sobre</a:t>
            </a:r>
            <a:r>
              <a:rPr lang="en-US" dirty="0"/>
              <a:t> las </a:t>
            </a:r>
            <a:r>
              <a:rPr lang="en-US" dirty="0" err="1"/>
              <a:t>distintas</a:t>
            </a:r>
            <a:r>
              <a:rPr lang="en-US" dirty="0"/>
              <a:t> </a:t>
            </a:r>
            <a:r>
              <a:rPr lang="en-US" dirty="0" err="1"/>
              <a:t>soluciones</a:t>
            </a:r>
            <a:r>
              <a:rPr lang="en-US" dirty="0"/>
              <a:t> a la </a:t>
            </a:r>
            <a:r>
              <a:rPr lang="en-US" dirty="0" err="1"/>
              <a:t>contaminación</a:t>
            </a:r>
            <a:r>
              <a:rPr lang="en-US" dirty="0"/>
              <a:t> del </a:t>
            </a:r>
            <a:r>
              <a:rPr lang="en-US" dirty="0" err="1"/>
              <a:t>agua</a:t>
            </a:r>
            <a:r>
              <a:rPr lang="en-US" dirty="0"/>
              <a:t>.</a:t>
            </a:r>
          </a:p>
        </p:txBody>
      </p:sp>
      <p:pic>
        <p:nvPicPr>
          <p:cNvPr id="4" name="Picture 3">
            <a:extLst>
              <a:ext uri="{FF2B5EF4-FFF2-40B4-BE49-F238E27FC236}">
                <a16:creationId xmlns:a16="http://schemas.microsoft.com/office/drawing/2014/main" id="{564E769C-E75C-244F-BD7D-66DB9EBA9F3E}"/>
              </a:ext>
            </a:extLst>
          </p:cNvPr>
          <p:cNvPicPr>
            <a:picLocks noChangeAspect="1"/>
          </p:cNvPicPr>
          <p:nvPr/>
        </p:nvPicPr>
        <p:blipFill>
          <a:blip r:embed="rId2"/>
          <a:stretch>
            <a:fillRect/>
          </a:stretch>
        </p:blipFill>
        <p:spPr>
          <a:xfrm>
            <a:off x="-102732" y="5896655"/>
            <a:ext cx="1147762" cy="1147762"/>
          </a:xfrm>
          <a:prstGeom prst="rect">
            <a:avLst/>
          </a:prstGeom>
        </p:spPr>
      </p:pic>
    </p:spTree>
    <p:extLst>
      <p:ext uri="{BB962C8B-B14F-4D97-AF65-F5344CB8AC3E}">
        <p14:creationId xmlns:p14="http://schemas.microsoft.com/office/powerpoint/2010/main" val="3297281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DE273-06FA-CD4E-A51A-6D3BB1418931}"/>
              </a:ext>
            </a:extLst>
          </p:cNvPr>
          <p:cNvSpPr>
            <a:spLocks noGrp="1"/>
          </p:cNvSpPr>
          <p:nvPr>
            <p:ph type="title"/>
          </p:nvPr>
        </p:nvSpPr>
        <p:spPr/>
        <p:txBody>
          <a:bodyPr/>
          <a:lstStyle/>
          <a:p>
            <a:r>
              <a:rPr lang="en-US" b="1" dirty="0"/>
              <a:t>Agua </a:t>
            </a:r>
            <a:r>
              <a:rPr lang="en-US" b="1" dirty="0" err="1"/>
              <a:t>azul</a:t>
            </a:r>
            <a:r>
              <a:rPr lang="en-US" b="1" dirty="0"/>
              <a:t>, </a:t>
            </a:r>
            <a:r>
              <a:rPr lang="en-US" b="1" dirty="0" err="1"/>
              <a:t>soluciones</a:t>
            </a:r>
            <a:r>
              <a:rPr lang="en-US" b="1" dirty="0"/>
              <a:t> </a:t>
            </a:r>
            <a:r>
              <a:rPr lang="en-US" b="1" dirty="0" err="1"/>
              <a:t>verdes</a:t>
            </a:r>
            <a:r>
              <a:rPr lang="en-US" b="1" dirty="0"/>
              <a:t>.</a:t>
            </a:r>
          </a:p>
        </p:txBody>
      </p:sp>
      <p:sp>
        <p:nvSpPr>
          <p:cNvPr id="3" name="Content Placeholder 2">
            <a:extLst>
              <a:ext uri="{FF2B5EF4-FFF2-40B4-BE49-F238E27FC236}">
                <a16:creationId xmlns:a16="http://schemas.microsoft.com/office/drawing/2014/main" id="{931018E5-6E0B-4D42-B7F6-4344CA4F148B}"/>
              </a:ext>
            </a:extLst>
          </p:cNvPr>
          <p:cNvSpPr>
            <a:spLocks noGrp="1"/>
          </p:cNvSpPr>
          <p:nvPr>
            <p:ph idx="1"/>
          </p:nvPr>
        </p:nvSpPr>
        <p:spPr/>
        <p:txBody>
          <a:bodyPr>
            <a:normAutofit/>
          </a:bodyPr>
          <a:lstStyle/>
          <a:p>
            <a:pPr marL="0" indent="0">
              <a:buNone/>
            </a:pPr>
            <a:r>
              <a:rPr lang="en-US" u="sng" dirty="0" err="1"/>
              <a:t>Instrucciones</a:t>
            </a:r>
            <a:r>
              <a:rPr lang="en-US" u="sng" dirty="0"/>
              <a:t>:</a:t>
            </a:r>
          </a:p>
          <a:p>
            <a:r>
              <a:rPr lang="es-AR" dirty="0">
                <a:effectLst/>
                <a:ea typeface="Times New Roman" panose="02020603050405020304" pitchFamily="18" charset="0"/>
              </a:rPr>
              <a:t>Para cada clip que elijas ver o escuchar en waterblues.org, utiliza la siguiente tabla para anotarlo:</a:t>
            </a:r>
          </a:p>
          <a:p>
            <a:pPr marL="342900" lvl="0" indent="-342900">
              <a:buFont typeface="+mj-lt"/>
              <a:buAutoNum type="arabicPeriod"/>
            </a:pPr>
            <a:r>
              <a:rPr lang="en-US" dirty="0">
                <a:effectLst/>
                <a:ea typeface="Times New Roman" panose="02020603050405020304" pitchFamily="18" charset="0"/>
              </a:rPr>
              <a:t>El </a:t>
            </a:r>
            <a:r>
              <a:rPr lang="en-US" dirty="0" err="1">
                <a:effectLst/>
                <a:ea typeface="Times New Roman" panose="02020603050405020304" pitchFamily="18" charset="0"/>
              </a:rPr>
              <a:t>título</a:t>
            </a:r>
            <a:r>
              <a:rPr lang="en-US" dirty="0">
                <a:effectLst/>
                <a:ea typeface="Times New Roman" panose="02020603050405020304" pitchFamily="18" charset="0"/>
              </a:rPr>
              <a:t> del clip</a:t>
            </a:r>
            <a:endParaRPr lang="es-AR" dirty="0">
              <a:effectLst/>
              <a:ea typeface="Times New Roman" panose="02020603050405020304" pitchFamily="18" charset="0"/>
            </a:endParaRPr>
          </a:p>
          <a:p>
            <a:pPr marL="342900" lvl="0" indent="-342900">
              <a:buFont typeface="+mj-lt"/>
              <a:buAutoNum type="arabicPeriod"/>
            </a:pPr>
            <a:r>
              <a:rPr lang="es-AR" dirty="0">
                <a:effectLst/>
                <a:ea typeface="Times New Roman" panose="02020603050405020304" pitchFamily="18" charset="0"/>
              </a:rPr>
              <a:t>1-2 frases sobre la "solución" a la contaminación descrita en el vídeo. </a:t>
            </a:r>
            <a:endParaRPr lang="en-US" dirty="0"/>
          </a:p>
          <a:p>
            <a:endParaRPr lang="en-US" b="1" dirty="0"/>
          </a:p>
          <a:p>
            <a:r>
              <a:rPr lang="en-US" b="1" dirty="0" err="1"/>
              <a:t>Deberías</a:t>
            </a:r>
            <a:r>
              <a:rPr lang="en-US" b="1" dirty="0"/>
              <a:t> usar auriculares para </a:t>
            </a:r>
            <a:r>
              <a:rPr lang="en-US" b="1" dirty="0" err="1"/>
              <a:t>escuchar</a:t>
            </a:r>
            <a:r>
              <a:rPr lang="en-US" b="1" dirty="0"/>
              <a:t> los clips.</a:t>
            </a:r>
          </a:p>
        </p:txBody>
      </p:sp>
      <p:pic>
        <p:nvPicPr>
          <p:cNvPr id="4" name="Picture 3">
            <a:extLst>
              <a:ext uri="{FF2B5EF4-FFF2-40B4-BE49-F238E27FC236}">
                <a16:creationId xmlns:a16="http://schemas.microsoft.com/office/drawing/2014/main" id="{564E769C-E75C-244F-BD7D-66DB9EBA9F3E}"/>
              </a:ext>
            </a:extLst>
          </p:cNvPr>
          <p:cNvPicPr>
            <a:picLocks noChangeAspect="1"/>
          </p:cNvPicPr>
          <p:nvPr/>
        </p:nvPicPr>
        <p:blipFill>
          <a:blip r:embed="rId2"/>
          <a:stretch>
            <a:fillRect/>
          </a:stretch>
        </p:blipFill>
        <p:spPr>
          <a:xfrm>
            <a:off x="-102732" y="5896655"/>
            <a:ext cx="1147762" cy="1147762"/>
          </a:xfrm>
          <a:prstGeom prst="rect">
            <a:avLst/>
          </a:prstGeom>
        </p:spPr>
      </p:pic>
    </p:spTree>
    <p:extLst>
      <p:ext uri="{BB962C8B-B14F-4D97-AF65-F5344CB8AC3E}">
        <p14:creationId xmlns:p14="http://schemas.microsoft.com/office/powerpoint/2010/main" val="3197271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DE273-06FA-CD4E-A51A-6D3BB1418931}"/>
              </a:ext>
            </a:extLst>
          </p:cNvPr>
          <p:cNvSpPr>
            <a:spLocks noGrp="1"/>
          </p:cNvSpPr>
          <p:nvPr>
            <p:ph type="title"/>
          </p:nvPr>
        </p:nvSpPr>
        <p:spPr/>
        <p:txBody>
          <a:bodyPr/>
          <a:lstStyle/>
          <a:p>
            <a:r>
              <a:rPr lang="en-US" b="1" dirty="0"/>
              <a:t>Agua </a:t>
            </a:r>
            <a:r>
              <a:rPr lang="en-US" b="1" dirty="0" err="1"/>
              <a:t>azul</a:t>
            </a:r>
            <a:r>
              <a:rPr lang="en-US" b="1" dirty="0"/>
              <a:t>, </a:t>
            </a:r>
            <a:r>
              <a:rPr lang="en-US" b="1" dirty="0" err="1"/>
              <a:t>soluciones</a:t>
            </a:r>
            <a:r>
              <a:rPr lang="en-US" b="1" dirty="0"/>
              <a:t> </a:t>
            </a:r>
            <a:r>
              <a:rPr lang="en-US" b="1" dirty="0" err="1"/>
              <a:t>verdes</a:t>
            </a:r>
            <a:r>
              <a:rPr lang="en-US" b="1" dirty="0"/>
              <a:t>.</a:t>
            </a:r>
          </a:p>
        </p:txBody>
      </p:sp>
      <p:sp>
        <p:nvSpPr>
          <p:cNvPr id="3" name="Content Placeholder 2">
            <a:extLst>
              <a:ext uri="{FF2B5EF4-FFF2-40B4-BE49-F238E27FC236}">
                <a16:creationId xmlns:a16="http://schemas.microsoft.com/office/drawing/2014/main" id="{931018E5-6E0B-4D42-B7F6-4344CA4F148B}"/>
              </a:ext>
            </a:extLst>
          </p:cNvPr>
          <p:cNvSpPr>
            <a:spLocks noGrp="1"/>
          </p:cNvSpPr>
          <p:nvPr>
            <p:ph idx="1"/>
          </p:nvPr>
        </p:nvSpPr>
        <p:spPr/>
        <p:txBody>
          <a:bodyPr>
            <a:normAutofit/>
          </a:bodyPr>
          <a:lstStyle/>
          <a:p>
            <a:pPr marL="0" indent="0">
              <a:buNone/>
            </a:pPr>
            <a:r>
              <a:rPr lang="en-US" dirty="0" err="1"/>
              <a:t>Elige</a:t>
            </a:r>
            <a:r>
              <a:rPr lang="en-US" dirty="0"/>
              <a:t> una de las "</a:t>
            </a:r>
            <a:r>
              <a:rPr lang="en-US" dirty="0" err="1"/>
              <a:t>soluciones</a:t>
            </a:r>
            <a:r>
              <a:rPr lang="en-US" dirty="0"/>
              <a:t>" de las que has </a:t>
            </a:r>
            <a:r>
              <a:rPr lang="en-US" dirty="0" err="1"/>
              <a:t>aprendido</a:t>
            </a:r>
            <a:r>
              <a:rPr lang="en-US" dirty="0"/>
              <a:t> </a:t>
            </a:r>
            <a:r>
              <a:rPr lang="en-US" dirty="0" err="1"/>
              <a:t>en</a:t>
            </a:r>
            <a:r>
              <a:rPr lang="en-US" dirty="0"/>
              <a:t> la </a:t>
            </a:r>
            <a:r>
              <a:rPr lang="en-US" dirty="0" err="1"/>
              <a:t>página</a:t>
            </a:r>
            <a:r>
              <a:rPr lang="en-US" dirty="0"/>
              <a:t> web para:</a:t>
            </a:r>
          </a:p>
          <a:p>
            <a:r>
              <a:rPr lang="en-US" dirty="0" err="1"/>
              <a:t>Investigar</a:t>
            </a:r>
            <a:r>
              <a:rPr lang="en-US" dirty="0"/>
              <a:t> </a:t>
            </a:r>
            <a:r>
              <a:rPr lang="en-US" dirty="0" err="1"/>
              <a:t>más</a:t>
            </a:r>
            <a:r>
              <a:rPr lang="en-US" dirty="0"/>
              <a:t> </a:t>
            </a:r>
            <a:r>
              <a:rPr lang="en-US" dirty="0" err="1"/>
              <a:t>sobre</a:t>
            </a:r>
            <a:r>
              <a:rPr lang="en-US" dirty="0"/>
              <a:t> </a:t>
            </a:r>
            <a:r>
              <a:rPr lang="en-US" dirty="0" err="1"/>
              <a:t>esta</a:t>
            </a:r>
            <a:r>
              <a:rPr lang="en-US" dirty="0"/>
              <a:t> </a:t>
            </a:r>
            <a:r>
              <a:rPr lang="en-US" dirty="0" err="1"/>
              <a:t>solución</a:t>
            </a:r>
            <a:endParaRPr lang="en-US" dirty="0"/>
          </a:p>
          <a:p>
            <a:r>
              <a:rPr lang="en-US" dirty="0" err="1"/>
              <a:t>Crear</a:t>
            </a:r>
            <a:r>
              <a:rPr lang="en-US" dirty="0"/>
              <a:t> una </a:t>
            </a:r>
            <a:r>
              <a:rPr lang="en-US" dirty="0" err="1"/>
              <a:t>diapositiva</a:t>
            </a:r>
            <a:r>
              <a:rPr lang="en-US" dirty="0"/>
              <a:t> de PowerPoint </a:t>
            </a:r>
            <a:r>
              <a:rPr lang="en-US" dirty="0" err="1"/>
              <a:t>informativa</a:t>
            </a:r>
            <a:r>
              <a:rPr lang="en-US" dirty="0"/>
              <a:t> </a:t>
            </a:r>
            <a:r>
              <a:rPr lang="en-US" dirty="0" err="1"/>
              <a:t>sobre</a:t>
            </a:r>
            <a:r>
              <a:rPr lang="en-US" dirty="0"/>
              <a:t> </a:t>
            </a:r>
            <a:r>
              <a:rPr lang="en-US" dirty="0" err="1"/>
              <a:t>esta</a:t>
            </a:r>
            <a:r>
              <a:rPr lang="en-US" dirty="0"/>
              <a:t> </a:t>
            </a:r>
            <a:r>
              <a:rPr lang="en-US" dirty="0" err="1"/>
              <a:t>solución</a:t>
            </a:r>
            <a:endParaRPr lang="en-US" dirty="0"/>
          </a:p>
        </p:txBody>
      </p:sp>
      <p:pic>
        <p:nvPicPr>
          <p:cNvPr id="4" name="Picture 3">
            <a:extLst>
              <a:ext uri="{FF2B5EF4-FFF2-40B4-BE49-F238E27FC236}">
                <a16:creationId xmlns:a16="http://schemas.microsoft.com/office/drawing/2014/main" id="{564E769C-E75C-244F-BD7D-66DB9EBA9F3E}"/>
              </a:ext>
            </a:extLst>
          </p:cNvPr>
          <p:cNvPicPr>
            <a:picLocks noChangeAspect="1"/>
          </p:cNvPicPr>
          <p:nvPr/>
        </p:nvPicPr>
        <p:blipFill>
          <a:blip r:embed="rId3"/>
          <a:stretch>
            <a:fillRect/>
          </a:stretch>
        </p:blipFill>
        <p:spPr>
          <a:xfrm>
            <a:off x="-102732" y="5896655"/>
            <a:ext cx="1147762" cy="1147762"/>
          </a:xfrm>
          <a:prstGeom prst="rect">
            <a:avLst/>
          </a:prstGeom>
        </p:spPr>
      </p:pic>
    </p:spTree>
    <p:extLst>
      <p:ext uri="{BB962C8B-B14F-4D97-AF65-F5344CB8AC3E}">
        <p14:creationId xmlns:p14="http://schemas.microsoft.com/office/powerpoint/2010/main" val="2446726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14552</TotalTime>
  <Words>1781</Words>
  <Application>Microsoft Macintosh PowerPoint</Application>
  <PresentationFormat>Panorámica</PresentationFormat>
  <Paragraphs>146</Paragraphs>
  <Slides>21</Slides>
  <Notes>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21</vt:i4>
      </vt:variant>
    </vt:vector>
  </HeadingPairs>
  <TitlesOfParts>
    <vt:vector size="28" baseType="lpstr">
      <vt:lpstr>Arial</vt:lpstr>
      <vt:lpstr>Calibri</vt:lpstr>
      <vt:lpstr>Calibri Light</vt:lpstr>
      <vt:lpstr>Courier New</vt:lpstr>
      <vt:lpstr>Impact</vt:lpstr>
      <vt:lpstr>Symbol</vt:lpstr>
      <vt:lpstr>Office Theme</vt:lpstr>
      <vt:lpstr>Prevención de la contaminación del agua</vt:lpstr>
      <vt:lpstr>Agenda</vt:lpstr>
      <vt:lpstr>Actividad inicial</vt:lpstr>
      <vt:lpstr>Actividad inicial</vt:lpstr>
      <vt:lpstr>Agua azul, soluciones verdes.</vt:lpstr>
      <vt:lpstr>Agua azul, soluciones verdes.</vt:lpstr>
      <vt:lpstr>Agua azul, soluciones verdes.</vt:lpstr>
      <vt:lpstr>Agua azul, soluciones verdes.</vt:lpstr>
      <vt:lpstr>Agua azul, soluciones verdes.</vt:lpstr>
      <vt:lpstr>Agua azul, soluciones verdes.</vt:lpstr>
      <vt:lpstr>Presentación de PowerPoint</vt:lpstr>
      <vt:lpstr>Soluciones a la contaminación de arroyos y ríos</vt:lpstr>
      <vt:lpstr>Planes de prevención de la contaminación de los arroyos</vt:lpstr>
      <vt:lpstr>Planes de prevención de la contaminación de los arroyos</vt:lpstr>
      <vt:lpstr>Planes de prevención de la contaminación de los arroyos</vt:lpstr>
      <vt:lpstr>Planes de prevención de la contaminación de los arroyos</vt:lpstr>
      <vt:lpstr>Planes de prevención de la contaminación de los arroyos</vt:lpstr>
      <vt:lpstr>Planes de prevención de la contaminación de los arroyos</vt:lpstr>
      <vt:lpstr>Planes de prevención de la contaminación de los arroyos</vt:lpstr>
      <vt:lpstr>Planes de prevención de la contaminación de los arroyos</vt:lpstr>
      <vt:lpstr>Planes de prevención de la contaminación de los arroyos: Presentaciones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Watersheds</dc:title>
  <dc:creator>Microsoft Office User</dc:creator>
  <cp:lastModifiedBy>Ma.Verónica Choque Campos</cp:lastModifiedBy>
  <cp:revision>163</cp:revision>
  <dcterms:created xsi:type="dcterms:W3CDTF">2021-10-18T14:38:32Z</dcterms:created>
  <dcterms:modified xsi:type="dcterms:W3CDTF">2023-06-14T21:35:55Z</dcterms:modified>
</cp:coreProperties>
</file>