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59" r:id="rId6"/>
    <p:sldId id="267" r:id="rId7"/>
    <p:sldId id="260" r:id="rId8"/>
    <p:sldId id="273" r:id="rId9"/>
    <p:sldId id="268" r:id="rId10"/>
    <p:sldId id="269" r:id="rId11"/>
    <p:sldId id="274" r:id="rId12"/>
    <p:sldId id="275" r:id="rId13"/>
    <p:sldId id="276" r:id="rId14"/>
    <p:sldId id="279" r:id="rId15"/>
    <p:sldId id="287" r:id="rId16"/>
    <p:sldId id="263" r:id="rId17"/>
    <p:sldId id="277" r:id="rId18"/>
    <p:sldId id="278" r:id="rId19"/>
    <p:sldId id="282" r:id="rId20"/>
    <p:sldId id="283" r:id="rId21"/>
    <p:sldId id="284" r:id="rId22"/>
    <p:sldId id="285" r:id="rId23"/>
    <p:sldId id="286" r:id="rId24"/>
    <p:sldId id="257" r:id="rId25"/>
  </p:sldIdLst>
  <p:sldSz cx="9144000" cy="6858000" type="screen4x3"/>
  <p:notesSz cx="6858000" cy="9144000"/>
  <p:embeddedFontLst>
    <p:embeddedFont>
      <p:font typeface="한컴 윤고딕 250" pitchFamily="18" charset="-127"/>
      <p:regular r:id="rId26"/>
    </p:embeddedFont>
    <p:embeddedFont>
      <p:font typeface="10X10 Bold" charset="-127"/>
      <p:regular r:id="rId27"/>
    </p:embeddedFont>
    <p:embeddedFont>
      <p:font typeface="HY견고딕" pitchFamily="18" charset="-127"/>
      <p:regular r:id="rId28"/>
    </p:embeddedFont>
    <p:embeddedFont>
      <p:font typeface="-윤고딕330" charset="-127"/>
      <p:regular r:id="rId29"/>
    </p:embeddedFont>
    <p:embeddedFont>
      <p:font typeface="맑은 고딕" pitchFamily="50" charset="-127"/>
      <p:regular r:id="rId30"/>
      <p:bold r:id="rId31"/>
    </p:embeddedFont>
    <p:embeddedFont>
      <p:font typeface="인터파크고딕 B" charset="-127"/>
      <p:regular r:id="rId32"/>
    </p:embeddedFont>
    <p:embeddedFont>
      <p:font typeface="HY나무B" pitchFamily="18" charset="-127"/>
      <p:regular r:id="rId33"/>
    </p:embeddedFont>
    <p:embeddedFont>
      <p:font typeface="Bauhaus 93" pitchFamily="82" charset="0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한컴 윤고딕 250" pitchFamily="18" charset="-127"/>
                <a:ea typeface="한컴 윤고딕 250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8BDAEF51-EED4-4FB3-8F75-E361112E2A44}" type="datetimeFigureOut">
              <a:rPr lang="ko-KR" altLang="en-US" smtClean="0"/>
              <a:pPr/>
              <a:t>2013-10-17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8468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  <a:lvl2pPr>
              <a:defRPr>
                <a:latin typeface="한컴 윤고딕 250" pitchFamily="18" charset="-127"/>
                <a:ea typeface="한컴 윤고딕 250" pitchFamily="18" charset="-127"/>
              </a:defRPr>
            </a:lvl2pPr>
            <a:lvl3pPr>
              <a:defRPr>
                <a:latin typeface="한컴 윤고딕 250" pitchFamily="18" charset="-127"/>
                <a:ea typeface="한컴 윤고딕 250" pitchFamily="18" charset="-127"/>
              </a:defRPr>
            </a:lvl3pPr>
            <a:lvl4pPr>
              <a:defRPr>
                <a:latin typeface="한컴 윤고딕 250" pitchFamily="18" charset="-127"/>
                <a:ea typeface="한컴 윤고딕 250" pitchFamily="18" charset="-127"/>
              </a:defRPr>
            </a:lvl4pPr>
            <a:lvl5pPr>
              <a:defRPr>
                <a:latin typeface="한컴 윤고딕 250" pitchFamily="18" charset="-127"/>
                <a:ea typeface="한컴 윤고딕 25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8BDAEF51-EED4-4FB3-8F75-E361112E2A44}" type="datetimeFigureOut">
              <a:rPr lang="ko-KR" altLang="en-US" smtClean="0"/>
              <a:pPr/>
              <a:t>2013-10-17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717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  <a:lvl2pPr>
              <a:defRPr>
                <a:latin typeface="한컴 윤고딕 250" pitchFamily="18" charset="-127"/>
                <a:ea typeface="한컴 윤고딕 250" pitchFamily="18" charset="-127"/>
              </a:defRPr>
            </a:lvl2pPr>
            <a:lvl3pPr>
              <a:defRPr>
                <a:latin typeface="한컴 윤고딕 250" pitchFamily="18" charset="-127"/>
                <a:ea typeface="한컴 윤고딕 250" pitchFamily="18" charset="-127"/>
              </a:defRPr>
            </a:lvl3pPr>
            <a:lvl4pPr>
              <a:defRPr>
                <a:latin typeface="한컴 윤고딕 250" pitchFamily="18" charset="-127"/>
                <a:ea typeface="한컴 윤고딕 250" pitchFamily="18" charset="-127"/>
              </a:defRPr>
            </a:lvl4pPr>
            <a:lvl5pPr>
              <a:defRPr>
                <a:latin typeface="한컴 윤고딕 250" pitchFamily="18" charset="-127"/>
                <a:ea typeface="한컴 윤고딕 25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8BDAEF51-EED4-4FB3-8F75-E361112E2A44}" type="datetimeFigureOut">
              <a:rPr lang="ko-KR" altLang="en-US" smtClean="0"/>
              <a:pPr/>
              <a:t>2013-10-17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105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  <a:lvl2pPr>
              <a:defRPr>
                <a:latin typeface="한컴 윤고딕 250" pitchFamily="18" charset="-127"/>
                <a:ea typeface="한컴 윤고딕 250" pitchFamily="18" charset="-127"/>
              </a:defRPr>
            </a:lvl2pPr>
            <a:lvl3pPr>
              <a:defRPr>
                <a:latin typeface="한컴 윤고딕 250" pitchFamily="18" charset="-127"/>
                <a:ea typeface="한컴 윤고딕 250" pitchFamily="18" charset="-127"/>
              </a:defRPr>
            </a:lvl3pPr>
            <a:lvl4pPr>
              <a:defRPr>
                <a:latin typeface="한컴 윤고딕 250" pitchFamily="18" charset="-127"/>
                <a:ea typeface="한컴 윤고딕 250" pitchFamily="18" charset="-127"/>
              </a:defRPr>
            </a:lvl4pPr>
            <a:lvl5pPr>
              <a:defRPr>
                <a:latin typeface="한컴 윤고딕 250" pitchFamily="18" charset="-127"/>
                <a:ea typeface="한컴 윤고딕 250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8BDAEF51-EED4-4FB3-8F75-E361112E2A44}" type="datetimeFigureOut">
              <a:rPr lang="ko-KR" altLang="en-US" smtClean="0"/>
              <a:pPr/>
              <a:t>2013-10-17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168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한컴 윤고딕 250" pitchFamily="18" charset="-127"/>
                <a:ea typeface="한컴 윤고딕 250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8BDAEF51-EED4-4FB3-8F75-E361112E2A44}" type="datetimeFigureOut">
              <a:rPr lang="ko-KR" altLang="en-US" smtClean="0"/>
              <a:pPr/>
              <a:t>2013-10-17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2487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한컴 윤고딕 250" pitchFamily="18" charset="-127"/>
                <a:ea typeface="한컴 윤고딕 250" pitchFamily="18" charset="-127"/>
              </a:defRPr>
            </a:lvl1pPr>
            <a:lvl2pPr>
              <a:defRPr sz="2400">
                <a:latin typeface="한컴 윤고딕 250" pitchFamily="18" charset="-127"/>
                <a:ea typeface="한컴 윤고딕 250" pitchFamily="18" charset="-127"/>
              </a:defRPr>
            </a:lvl2pPr>
            <a:lvl3pPr>
              <a:defRPr sz="2000">
                <a:latin typeface="한컴 윤고딕 250" pitchFamily="18" charset="-127"/>
                <a:ea typeface="한컴 윤고딕 250" pitchFamily="18" charset="-127"/>
              </a:defRPr>
            </a:lvl3pPr>
            <a:lvl4pPr>
              <a:defRPr sz="1800">
                <a:latin typeface="한컴 윤고딕 250" pitchFamily="18" charset="-127"/>
                <a:ea typeface="한컴 윤고딕 250" pitchFamily="18" charset="-127"/>
              </a:defRPr>
            </a:lvl4pPr>
            <a:lvl5pPr>
              <a:defRPr sz="1800">
                <a:latin typeface="한컴 윤고딕 250" pitchFamily="18" charset="-127"/>
                <a:ea typeface="한컴 윤고딕 250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한컴 윤고딕 250" pitchFamily="18" charset="-127"/>
                <a:ea typeface="한컴 윤고딕 250" pitchFamily="18" charset="-127"/>
              </a:defRPr>
            </a:lvl1pPr>
            <a:lvl2pPr>
              <a:defRPr sz="2400">
                <a:latin typeface="한컴 윤고딕 250" pitchFamily="18" charset="-127"/>
                <a:ea typeface="한컴 윤고딕 250" pitchFamily="18" charset="-127"/>
              </a:defRPr>
            </a:lvl2pPr>
            <a:lvl3pPr>
              <a:defRPr sz="2000">
                <a:latin typeface="한컴 윤고딕 250" pitchFamily="18" charset="-127"/>
                <a:ea typeface="한컴 윤고딕 250" pitchFamily="18" charset="-127"/>
              </a:defRPr>
            </a:lvl3pPr>
            <a:lvl4pPr>
              <a:defRPr sz="1800">
                <a:latin typeface="한컴 윤고딕 250" pitchFamily="18" charset="-127"/>
                <a:ea typeface="한컴 윤고딕 250" pitchFamily="18" charset="-127"/>
              </a:defRPr>
            </a:lvl4pPr>
            <a:lvl5pPr>
              <a:defRPr sz="1800">
                <a:latin typeface="한컴 윤고딕 250" pitchFamily="18" charset="-127"/>
                <a:ea typeface="한컴 윤고딕 250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8BDAEF51-EED4-4FB3-8F75-E361112E2A44}" type="datetimeFigureOut">
              <a:rPr lang="ko-KR" altLang="en-US" smtClean="0"/>
              <a:pPr/>
              <a:t>2013-10-17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830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한컴 윤고딕 250" pitchFamily="18" charset="-127"/>
                <a:ea typeface="한컴 윤고딕 25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한컴 윤고딕 250" pitchFamily="18" charset="-127"/>
                <a:ea typeface="한컴 윤고딕 250" pitchFamily="18" charset="-127"/>
              </a:defRPr>
            </a:lvl1pPr>
            <a:lvl2pPr>
              <a:defRPr sz="2000">
                <a:latin typeface="한컴 윤고딕 250" pitchFamily="18" charset="-127"/>
                <a:ea typeface="한컴 윤고딕 250" pitchFamily="18" charset="-127"/>
              </a:defRPr>
            </a:lvl2pPr>
            <a:lvl3pPr>
              <a:defRPr sz="1800">
                <a:latin typeface="한컴 윤고딕 250" pitchFamily="18" charset="-127"/>
                <a:ea typeface="한컴 윤고딕 250" pitchFamily="18" charset="-127"/>
              </a:defRPr>
            </a:lvl3pPr>
            <a:lvl4pPr>
              <a:defRPr sz="1600">
                <a:latin typeface="한컴 윤고딕 250" pitchFamily="18" charset="-127"/>
                <a:ea typeface="한컴 윤고딕 250" pitchFamily="18" charset="-127"/>
              </a:defRPr>
            </a:lvl4pPr>
            <a:lvl5pPr>
              <a:defRPr sz="1600">
                <a:latin typeface="한컴 윤고딕 250" pitchFamily="18" charset="-127"/>
                <a:ea typeface="한컴 윤고딕 250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한컴 윤고딕 250" pitchFamily="18" charset="-127"/>
                <a:ea typeface="한컴 윤고딕 250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한컴 윤고딕 250" pitchFamily="18" charset="-127"/>
                <a:ea typeface="한컴 윤고딕 250" pitchFamily="18" charset="-127"/>
              </a:defRPr>
            </a:lvl1pPr>
            <a:lvl2pPr>
              <a:defRPr sz="2000">
                <a:latin typeface="한컴 윤고딕 250" pitchFamily="18" charset="-127"/>
                <a:ea typeface="한컴 윤고딕 250" pitchFamily="18" charset="-127"/>
              </a:defRPr>
            </a:lvl2pPr>
            <a:lvl3pPr>
              <a:defRPr sz="1800">
                <a:latin typeface="한컴 윤고딕 250" pitchFamily="18" charset="-127"/>
                <a:ea typeface="한컴 윤고딕 250" pitchFamily="18" charset="-127"/>
              </a:defRPr>
            </a:lvl3pPr>
            <a:lvl4pPr>
              <a:defRPr sz="1600">
                <a:latin typeface="한컴 윤고딕 250" pitchFamily="18" charset="-127"/>
                <a:ea typeface="한컴 윤고딕 250" pitchFamily="18" charset="-127"/>
              </a:defRPr>
            </a:lvl4pPr>
            <a:lvl5pPr>
              <a:defRPr sz="1600">
                <a:latin typeface="한컴 윤고딕 250" pitchFamily="18" charset="-127"/>
                <a:ea typeface="한컴 윤고딕 250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8BDAEF51-EED4-4FB3-8F75-E361112E2A44}" type="datetimeFigureOut">
              <a:rPr lang="ko-KR" altLang="en-US" smtClean="0"/>
              <a:pPr/>
              <a:t>2013-10-17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3345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8BDAEF51-EED4-4FB3-8F75-E361112E2A44}" type="datetimeFigureOut">
              <a:rPr lang="ko-KR" altLang="en-US" smtClean="0"/>
              <a:pPr/>
              <a:t>2013-10-17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3751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8BDAEF51-EED4-4FB3-8F75-E361112E2A44}" type="datetimeFigureOut">
              <a:rPr lang="ko-KR" altLang="en-US" smtClean="0"/>
              <a:pPr/>
              <a:t>2013-10-17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416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한컴 윤고딕 250" pitchFamily="18" charset="-127"/>
                <a:ea typeface="한컴 윤고딕 250" pitchFamily="18" charset="-127"/>
              </a:defRPr>
            </a:lvl1pPr>
            <a:lvl2pPr>
              <a:defRPr sz="2800">
                <a:latin typeface="한컴 윤고딕 250" pitchFamily="18" charset="-127"/>
                <a:ea typeface="한컴 윤고딕 250" pitchFamily="18" charset="-127"/>
              </a:defRPr>
            </a:lvl2pPr>
            <a:lvl3pPr>
              <a:defRPr sz="2400">
                <a:latin typeface="한컴 윤고딕 250" pitchFamily="18" charset="-127"/>
                <a:ea typeface="한컴 윤고딕 250" pitchFamily="18" charset="-127"/>
              </a:defRPr>
            </a:lvl3pPr>
            <a:lvl4pPr>
              <a:defRPr sz="2000">
                <a:latin typeface="한컴 윤고딕 250" pitchFamily="18" charset="-127"/>
                <a:ea typeface="한컴 윤고딕 250" pitchFamily="18" charset="-127"/>
              </a:defRPr>
            </a:lvl4pPr>
            <a:lvl5pPr>
              <a:defRPr sz="2000">
                <a:latin typeface="한컴 윤고딕 250" pitchFamily="18" charset="-127"/>
                <a:ea typeface="한컴 윤고딕 250" pitchFamily="18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한컴 윤고딕 250" pitchFamily="18" charset="-127"/>
                <a:ea typeface="한컴 윤고딕 250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8BDAEF51-EED4-4FB3-8F75-E361112E2A44}" type="datetimeFigureOut">
              <a:rPr lang="ko-KR" altLang="en-US" smtClean="0"/>
              <a:pPr/>
              <a:t>2013-10-17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542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한컴 윤고딕 250" pitchFamily="18" charset="-127"/>
                <a:ea typeface="한컴 윤고딕 250" pitchFamily="18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한컴 윤고딕 250" pitchFamily="18" charset="-127"/>
                <a:ea typeface="한컴 윤고딕 250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8BDAEF51-EED4-4FB3-8F75-E361112E2A44}" type="datetimeFigureOut">
              <a:rPr lang="ko-KR" altLang="en-US" smtClean="0"/>
              <a:pPr/>
              <a:t>2013-10-17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한컴 윤고딕 250" pitchFamily="18" charset="-127"/>
                <a:ea typeface="한컴 윤고딕 250" pitchFamily="18" charset="-127"/>
              </a:defRPr>
            </a:lvl1pPr>
          </a:lstStyle>
          <a:p>
            <a:fld id="{6D9713B4-9107-4491-BAE6-C886FF4227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662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444208" y="6427760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All</a:t>
            </a:r>
            <a:r>
              <a:rPr lang="en-US" altLang="ko-KR" sz="1400" baseline="0" dirty="0" smtClean="0">
                <a:solidFill>
                  <a:schemeClr val="bg1">
                    <a:lumMod val="50000"/>
                  </a:schemeClr>
                </a:solidFill>
                <a:latin typeface="08서울한강체 L" pitchFamily="18" charset="-127"/>
                <a:ea typeface="08서울한강체 L" pitchFamily="18" charset="-127"/>
              </a:rPr>
              <a:t> rights reserved @SunRiver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08서울한강체 L" pitchFamily="18" charset="-127"/>
              <a:ea typeface="08서울한강체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203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1488282">
            <a:off x="-1206066" y="1483120"/>
            <a:ext cx="3867462" cy="4886793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-14990" y="897289"/>
            <a:ext cx="3867462" cy="4886793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368" y="2940575"/>
            <a:ext cx="1899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YOU’VE TAKEN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1127" y="3125640"/>
            <a:ext cx="2062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A CHANCE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4288" y="5445224"/>
            <a:ext cx="593432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3200">
                <a:solidFill>
                  <a:schemeClr val="bg1">
                    <a:lumMod val="75000"/>
                  </a:schemeClr>
                </a:solidFill>
                <a:latin typeface="Cambria Math" pitchFamily="18" charset="0"/>
                <a:ea typeface="Cambria Math" pitchFamily="18" charset="0"/>
              </a:defRPr>
            </a:lvl1pPr>
          </a:lstStyle>
          <a:p>
            <a:r>
              <a:rPr lang="en-US" altLang="ko-KR" sz="2000" b="1" dirty="0" smtClean="0">
                <a:latin typeface="HY견고딕" pitchFamily="18" charset="-127"/>
                <a:ea typeface="HY견고딕" pitchFamily="18" charset="-127"/>
              </a:rPr>
              <a:t>5</a:t>
            </a:r>
            <a:r>
              <a:rPr lang="ko-KR" altLang="en-US" sz="2000" b="1" dirty="0" smtClean="0">
                <a:latin typeface="HY견고딕" pitchFamily="18" charset="-127"/>
                <a:ea typeface="HY견고딕" pitchFamily="18" charset="-127"/>
              </a:rPr>
              <a:t>조</a:t>
            </a:r>
            <a:endParaRPr lang="en-US" altLang="ko-KR" sz="20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91880" y="2492896"/>
            <a:ext cx="5474576" cy="24314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Y견고딕" pitchFamily="18" charset="-127"/>
                <a:ea typeface="HY견고딕" pitchFamily="18" charset="-127"/>
              </a:rPr>
              <a:t>Semi Project</a:t>
            </a:r>
          </a:p>
          <a:p>
            <a:r>
              <a:rPr lang="ko-KR" alt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HY견고딕" pitchFamily="18" charset="-127"/>
                <a:ea typeface="HY견고딕" pitchFamily="18" charset="-127"/>
              </a:rPr>
              <a:t>조 홈페이지</a:t>
            </a:r>
            <a:endParaRPr lang="en-US" altLang="ko-KR" sz="4800" dirty="0" smtClean="0">
              <a:solidFill>
                <a:schemeClr val="accent4">
                  <a:lumMod val="60000"/>
                  <a:lumOff val="40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algn="r"/>
            <a:r>
              <a:rPr lang="en-US" altLang="ko-KR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Y견고딕" pitchFamily="18" charset="-127"/>
                <a:ea typeface="HY견고딕" pitchFamily="18" charset="-127"/>
              </a:rPr>
              <a:t>-1</a:t>
            </a:r>
            <a:r>
              <a:rPr lang="ko-KR" altLang="en-US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HY견고딕" pitchFamily="18" charset="-127"/>
                <a:ea typeface="HY견고딕" pitchFamily="18" charset="-127"/>
              </a:rPr>
              <a:t>차 설계 </a:t>
            </a:r>
            <a:endParaRPr lang="en-US" altLang="ko-KR" sz="4400" dirty="0" smtClean="0">
              <a:solidFill>
                <a:schemeClr val="accent2">
                  <a:lumMod val="40000"/>
                  <a:lumOff val="6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3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126329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2016224"/>
          </a:xfrm>
        </p:spPr>
        <p:txBody>
          <a:bodyPr/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게시판 보기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메뉴에서 게시판 메뉴를 선택 시 게시판을 보여줌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페이징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이동은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Ajax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활용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글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선택시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글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내용을 보여준다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548680"/>
            <a:ext cx="322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 분석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(4)</a:t>
            </a:r>
            <a:endParaRPr lang="en-US" altLang="ko-KR" sz="32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126329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글 보기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글 내용과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댓글을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보여줌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댓글은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Ajax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로 호출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글 쓰기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게시판에서 글 쓰기 버튼을 누를 시 글 쓰기 가능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내용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입력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완료시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글 보기로 이동 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548680"/>
            <a:ext cx="322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 분석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(5)</a:t>
            </a:r>
            <a:endParaRPr lang="en-US" altLang="ko-KR" sz="32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126329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글 수정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작성자가 글 보기에서 수정 버튼을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누를시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글 수정 가능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제목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내용 수정 가능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글 삭제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작성자가 글 보기에서 삭제 버튼을 누르면 삭제 가능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확인 메시지 출력 후 삭제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548680"/>
            <a:ext cx="322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 분석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(6)</a:t>
            </a:r>
            <a:endParaRPr lang="en-US" altLang="ko-KR" sz="32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126329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3" name="내용 개체 틀 1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댓글 수정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작성자가 댓글 수정 버튼을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누를시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수정 가능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댓글 내용 수정 가능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댓글 삭제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작성자가 댓글 삭제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버튼으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누를시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삭제 가능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확인 메시지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출력후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</a:rPr>
              <a:t> 삭제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548680"/>
            <a:ext cx="322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 분석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(7)</a:t>
            </a:r>
            <a:endParaRPr lang="en-US" altLang="ko-KR" sz="32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126329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</p:nvPr>
        </p:nvGraphicFramePr>
        <p:xfrm>
          <a:off x="539552" y="2060848"/>
          <a:ext cx="8229600" cy="37084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151359"/>
                <a:gridCol w="4335041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할일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기본 구조 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13.10.18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박종호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회원가입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회원정보보기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13.10.18 </a:t>
                      </a:r>
                      <a:r>
                        <a:rPr lang="ko-KR" altLang="en-US" dirty="0" smtClean="0"/>
                        <a:t>오전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김명신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13.10.18 </a:t>
                      </a:r>
                      <a:r>
                        <a:rPr lang="ko-KR" altLang="en-US" dirty="0" smtClean="0"/>
                        <a:t>오전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이계원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게시판 보기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글 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13.10.18 </a:t>
                      </a:r>
                      <a:r>
                        <a:rPr lang="ko-KR" altLang="en-US" dirty="0" smtClean="0"/>
                        <a:t>오전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박종호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 수정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탈퇴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13.10.18 </a:t>
                      </a:r>
                      <a:r>
                        <a:rPr lang="ko-KR" altLang="en-US" dirty="0" smtClean="0"/>
                        <a:t>오후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이계원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 보기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13.10.18 </a:t>
                      </a:r>
                      <a:r>
                        <a:rPr lang="ko-KR" altLang="en-US" dirty="0" smtClean="0"/>
                        <a:t>오후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박진수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댓글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13.10.18 </a:t>
                      </a:r>
                      <a:r>
                        <a:rPr lang="ko-KR" altLang="en-US" dirty="0" smtClean="0"/>
                        <a:t>오후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김명신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 삭제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댓글 수정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삭제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13.10.18 </a:t>
                      </a:r>
                      <a:r>
                        <a:rPr lang="ko-KR" altLang="en-US" dirty="0" smtClean="0"/>
                        <a:t>오후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</a:t>
                      </a:r>
                      <a:r>
                        <a:rPr lang="ko-KR" altLang="en-US" dirty="0" err="1" smtClean="0"/>
                        <a:t>페이징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디자인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13.10.18 </a:t>
                      </a:r>
                      <a:r>
                        <a:rPr lang="ko-KR" altLang="en-US" dirty="0" smtClean="0"/>
                        <a:t>오후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5536" y="548680"/>
            <a:ext cx="5170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3-1. 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 담당 </a:t>
            </a:r>
            <a:r>
              <a:rPr lang="en-US" altLang="ko-KR" sz="3200" b="1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1</a:t>
            </a:r>
            <a:r>
              <a:rPr lang="ko-KR" altLang="en-US" sz="3200" b="1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차</a:t>
            </a:r>
            <a:r>
              <a:rPr lang="en-US" altLang="ko-KR" sz="3200" b="1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(WBS)</a:t>
            </a:r>
            <a:endParaRPr lang="en-US" altLang="ko-KR" sz="3200" b="1" dirty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871365">
            <a:off x="-814155" y="-615349"/>
            <a:ext cx="3867462" cy="4053839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692696"/>
            <a:ext cx="42210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4-1. UI </a:t>
            </a:r>
            <a:r>
              <a:rPr lang="en-US" altLang="ko-KR" sz="3200" b="1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(Index.jsp)</a:t>
            </a:r>
            <a:endParaRPr lang="en-US" altLang="ko-KR" sz="3200" b="1" dirty="0" smtClean="0">
              <a:solidFill>
                <a:schemeClr val="bg1">
                  <a:lumMod val="6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0" name="Picture 2" descr="C:\Users\KOSTA-00-LHS\Desktop\KakaoTalk_b0d4acbbb6fe16b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412776"/>
            <a:ext cx="5184575" cy="4824535"/>
          </a:xfrm>
          <a:prstGeom prst="rect">
            <a:avLst/>
          </a:prstGeom>
          <a:noFill/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5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871365">
            <a:off x="-814155" y="-615349"/>
            <a:ext cx="3867462" cy="4053839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692696"/>
            <a:ext cx="3244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4-1. UI </a:t>
            </a:r>
            <a:r>
              <a:rPr lang="en-US" altLang="ko-KR" sz="3200" b="1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(Main)</a:t>
            </a:r>
          </a:p>
        </p:txBody>
      </p:sp>
      <p:pic>
        <p:nvPicPr>
          <p:cNvPr id="3074" name="Picture 2" descr="C:\Users\KOSTA-00-LHS\Desktop\mai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060848"/>
            <a:ext cx="6732323" cy="3820269"/>
          </a:xfrm>
          <a:prstGeom prst="rect">
            <a:avLst/>
          </a:prstGeom>
          <a:noFill/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5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871365">
            <a:off x="-814155" y="-615349"/>
            <a:ext cx="3867462" cy="4053839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512" y="692696"/>
            <a:ext cx="34259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4-2. UI </a:t>
            </a:r>
            <a:r>
              <a:rPr lang="en-US" altLang="ko-KR" sz="3200" b="1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3200" b="1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게시판</a:t>
            </a:r>
            <a:r>
              <a:rPr lang="en-US" altLang="ko-KR" sz="3200" b="1" dirty="0" smtClean="0">
                <a:solidFill>
                  <a:schemeClr val="bg1">
                    <a:lumMod val="65000"/>
                  </a:schemeClr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pic>
        <p:nvPicPr>
          <p:cNvPr id="4098" name="Picture 2" descr="C:\Users\KOSTA-00-LHS\Desktop\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7863469" cy="3700636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75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126329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404664"/>
            <a:ext cx="3357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5. ERD (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물리적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pic>
        <p:nvPicPr>
          <p:cNvPr id="3074" name="Picture 2" descr="C:\java-kosta\semi-5-workspace\semi-homepage-test\WebContent\WEB-INF\design\erd1차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7632848" cy="41044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126329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404664"/>
            <a:ext cx="3357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5. ERD (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논리적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47664" y="1916832"/>
          <a:ext cx="1656184" cy="25908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656184"/>
              </a:tblGrid>
              <a:tr h="293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 제목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카테고리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글 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 </a:t>
                      </a:r>
                      <a:r>
                        <a:rPr lang="en-US" altLang="ko-KR" dirty="0" smtClean="0"/>
                        <a:t>ID (FK)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707904" y="4725144"/>
          <a:ext cx="1391816" cy="14833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39181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</a:t>
                      </a:r>
                      <a:r>
                        <a:rPr lang="en-US" altLang="ko-KR" baseline="0" dirty="0" smtClean="0"/>
                        <a:t> 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닉네임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E-mail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796136" y="2204864"/>
          <a:ext cx="1584176" cy="221488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584176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댓글</a:t>
                      </a:r>
                      <a:r>
                        <a:rPr lang="en-US" altLang="ko-KR" baseline="0" dirty="0" smtClean="0"/>
                        <a:t> ID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게시판 </a:t>
                      </a:r>
                      <a:r>
                        <a:rPr lang="en-US" altLang="ko-KR" dirty="0" smtClean="0"/>
                        <a:t>ID(FK)</a:t>
                      </a:r>
                      <a:endParaRPr lang="ko-KR" altLang="en-US" dirty="0"/>
                    </a:p>
                  </a:txBody>
                  <a:tcPr/>
                </a:tc>
              </a:tr>
              <a:tr h="354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댓글 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자식댓글</a:t>
                      </a:r>
                      <a:r>
                        <a:rPr lang="en-US" altLang="ko-KR" dirty="0" smtClean="0"/>
                        <a:t>(FK)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회원</a:t>
                      </a:r>
                      <a:r>
                        <a:rPr lang="en-US" altLang="ko-KR" baseline="0" dirty="0" smtClean="0"/>
                        <a:t> ID (FK)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996952"/>
            <a:ext cx="2592287" cy="178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437112"/>
            <a:ext cx="1760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509120"/>
            <a:ext cx="1760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5517232"/>
            <a:ext cx="1368152" cy="131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5373215"/>
            <a:ext cx="1440160" cy="20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270345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332656"/>
            <a:ext cx="25763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Content</a:t>
            </a:r>
            <a:endParaRPr lang="en-US" altLang="ko-KR" sz="44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843168" y="1844824"/>
            <a:ext cx="641502" cy="696059"/>
            <a:chOff x="2500298" y="1428736"/>
            <a:chExt cx="823626" cy="893673"/>
          </a:xfrm>
        </p:grpSpPr>
        <p:sp>
          <p:nvSpPr>
            <p:cNvPr id="9" name="타원 8"/>
            <p:cNvSpPr/>
            <p:nvPr/>
          </p:nvSpPr>
          <p:spPr>
            <a:xfrm>
              <a:off x="2500298" y="1428736"/>
              <a:ext cx="785818" cy="7858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790465" y="1571614"/>
              <a:ext cx="533459" cy="750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 smtClean="0">
                  <a:ln w="1270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1</a:t>
              </a:r>
              <a:endParaRPr lang="ko-KR" altLang="en-US" sz="3200" dirty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843168" y="2564904"/>
            <a:ext cx="641504" cy="696059"/>
            <a:chOff x="2500298" y="1428736"/>
            <a:chExt cx="823629" cy="893673"/>
          </a:xfrm>
        </p:grpSpPr>
        <p:sp>
          <p:nvSpPr>
            <p:cNvPr id="12" name="타원 11"/>
            <p:cNvSpPr/>
            <p:nvPr/>
          </p:nvSpPr>
          <p:spPr>
            <a:xfrm>
              <a:off x="2500298" y="1428736"/>
              <a:ext cx="785818" cy="7858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790468" y="1571614"/>
              <a:ext cx="533459" cy="750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 smtClean="0">
                  <a:ln w="1270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2</a:t>
              </a:r>
              <a:endParaRPr lang="ko-KR" altLang="en-US" sz="3200" dirty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843168" y="3284984"/>
            <a:ext cx="641504" cy="696059"/>
            <a:chOff x="2500298" y="1428736"/>
            <a:chExt cx="823629" cy="893673"/>
          </a:xfrm>
        </p:grpSpPr>
        <p:sp>
          <p:nvSpPr>
            <p:cNvPr id="15" name="타원 14"/>
            <p:cNvSpPr/>
            <p:nvPr/>
          </p:nvSpPr>
          <p:spPr>
            <a:xfrm>
              <a:off x="2500298" y="1428736"/>
              <a:ext cx="785818" cy="7858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790468" y="1571614"/>
              <a:ext cx="533459" cy="750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 smtClean="0">
                  <a:ln w="1270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3</a:t>
              </a:r>
              <a:endParaRPr lang="ko-KR" altLang="en-US" sz="3200" dirty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43168" y="4005064"/>
            <a:ext cx="641504" cy="696059"/>
            <a:chOff x="2500298" y="1428736"/>
            <a:chExt cx="823629" cy="893673"/>
          </a:xfrm>
        </p:grpSpPr>
        <p:sp>
          <p:nvSpPr>
            <p:cNvPr id="18" name="타원 17"/>
            <p:cNvSpPr/>
            <p:nvPr/>
          </p:nvSpPr>
          <p:spPr>
            <a:xfrm>
              <a:off x="2500298" y="1428736"/>
              <a:ext cx="785818" cy="7858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790468" y="1571614"/>
              <a:ext cx="533459" cy="750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 smtClean="0">
                  <a:ln w="1270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4</a:t>
              </a:r>
              <a:endParaRPr lang="ko-KR" altLang="en-US" sz="3200" dirty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491240" y="1916832"/>
            <a:ext cx="3942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프로젝트 목표 및 아이템 소개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563248" y="2636912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사용기술 및 개발환경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63248" y="3356992"/>
            <a:ext cx="3002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업무분석 및 업무 분담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843168" y="4725144"/>
            <a:ext cx="641504" cy="696059"/>
            <a:chOff x="2500298" y="1428736"/>
            <a:chExt cx="823629" cy="893673"/>
          </a:xfrm>
        </p:grpSpPr>
        <p:sp>
          <p:nvSpPr>
            <p:cNvPr id="28" name="타원 27"/>
            <p:cNvSpPr/>
            <p:nvPr/>
          </p:nvSpPr>
          <p:spPr>
            <a:xfrm>
              <a:off x="2500298" y="1428736"/>
              <a:ext cx="785818" cy="7858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790468" y="1571614"/>
              <a:ext cx="533459" cy="750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 smtClean="0">
                  <a:ln w="1270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5</a:t>
              </a:r>
              <a:endParaRPr lang="ko-KR" altLang="en-US" sz="3200" dirty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843168" y="5445224"/>
            <a:ext cx="641504" cy="696059"/>
            <a:chOff x="2500298" y="1428736"/>
            <a:chExt cx="823629" cy="893673"/>
          </a:xfrm>
        </p:grpSpPr>
        <p:sp>
          <p:nvSpPr>
            <p:cNvPr id="31" name="타원 30"/>
            <p:cNvSpPr/>
            <p:nvPr/>
          </p:nvSpPr>
          <p:spPr>
            <a:xfrm>
              <a:off x="2500298" y="1428736"/>
              <a:ext cx="785818" cy="78581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90468" y="1571614"/>
              <a:ext cx="533459" cy="750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b="1" dirty="0" smtClean="0">
                  <a:ln w="12700">
                    <a:solidFill>
                      <a:schemeClr val="bg1">
                        <a:lumMod val="95000"/>
                      </a:schemeClr>
                    </a:solidFill>
                  </a:ln>
                  <a:solidFill>
                    <a:schemeClr val="bg1"/>
                  </a:solidFill>
                  <a:latin typeface="-윤고딕330" pitchFamily="18" charset="-127"/>
                  <a:ea typeface="-윤고딕330" pitchFamily="18" charset="-127"/>
                </a:rPr>
                <a:t>6</a:t>
              </a:r>
              <a:endParaRPr lang="ko-KR" altLang="en-US" sz="3200" dirty="0">
                <a:solidFill>
                  <a:schemeClr val="bg1"/>
                </a:solidFill>
                <a:latin typeface="한컴 윤고딕 250" pitchFamily="18" charset="-127"/>
                <a:ea typeface="한컴 윤고딕 250" pitchFamily="18" charset="-127"/>
              </a:endParaRPr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2635256" y="4149080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UI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35256" y="4869160"/>
            <a:ext cx="3682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DB Modeling - ERD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635256" y="5589240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UML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270345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58131"/>
            <a:ext cx="1838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prstClr val="white"/>
                </a:solidFill>
                <a:latin typeface="한컴 윤고딕 250" pitchFamily="18" charset="-127"/>
                <a:ea typeface="한컴 윤고딕 250" pitchFamily="18" charset="-127"/>
              </a:rPr>
              <a:t>6. UML</a:t>
            </a:r>
            <a:endParaRPr lang="en-US" altLang="ko-KR" sz="3200" dirty="0">
              <a:solidFill>
                <a:prstClr val="white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7584" y="620688"/>
            <a:ext cx="30812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prstClr val="white"/>
                </a:solidFill>
                <a:latin typeface="한컴 윤고딕 250" pitchFamily="18" charset="-127"/>
                <a:ea typeface="한컴 윤고딕 250" pitchFamily="18" charset="-127"/>
              </a:rPr>
              <a:t>- </a:t>
            </a:r>
            <a:r>
              <a:rPr lang="ko-KR" altLang="en-US" sz="2400" b="1" dirty="0" smtClean="0">
                <a:solidFill>
                  <a:prstClr val="white"/>
                </a:solidFill>
                <a:latin typeface="한컴 윤고딕 250" pitchFamily="18" charset="-127"/>
                <a:ea typeface="한컴 윤고딕 250" pitchFamily="18" charset="-127"/>
              </a:rPr>
              <a:t>전체 </a:t>
            </a:r>
            <a:r>
              <a:rPr lang="en-US" altLang="ko-KR" sz="2400" b="1" dirty="0" smtClean="0">
                <a:solidFill>
                  <a:prstClr val="white"/>
                </a:solidFill>
                <a:latin typeface="한컴 윤고딕 250" pitchFamily="18" charset="-127"/>
                <a:ea typeface="한컴 윤고딕 250" pitchFamily="18" charset="-127"/>
              </a:rPr>
              <a:t>Controller</a:t>
            </a:r>
            <a:endParaRPr lang="en-US" altLang="ko-KR" sz="2400" b="1" dirty="0">
              <a:solidFill>
                <a:prstClr val="white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95536" y="3068960"/>
            <a:ext cx="79208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white"/>
                </a:solidFill>
              </a:rPr>
              <a:t>D</a:t>
            </a:r>
            <a:r>
              <a:rPr lang="en-US" altLang="ko-KR" sz="1400" dirty="0" err="1">
                <a:solidFill>
                  <a:prstClr val="black"/>
                </a:solidFill>
              </a:rPr>
              <a:t>View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95736" y="3068960"/>
            <a:ext cx="180020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white"/>
                </a:solidFill>
              </a:rPr>
              <a:t>D</a:t>
            </a:r>
            <a:r>
              <a:rPr lang="en-US" altLang="ko-KR" sz="1400" dirty="0" err="1">
                <a:solidFill>
                  <a:prstClr val="black"/>
                </a:solidFill>
              </a:rPr>
              <a:t>DispatcherServlet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60032" y="3068960"/>
            <a:ext cx="180020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white"/>
                </a:solidFill>
              </a:rPr>
              <a:t>D</a:t>
            </a:r>
            <a:r>
              <a:rPr lang="en-US" altLang="ko-KR" sz="1400" dirty="0" err="1">
                <a:solidFill>
                  <a:prstClr val="black"/>
                </a:solidFill>
              </a:rPr>
              <a:t>HandlerMapping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932040" y="4437112"/>
            <a:ext cx="1800200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white"/>
                </a:solidFill>
              </a:rPr>
              <a:t>D</a:t>
            </a:r>
            <a:r>
              <a:rPr lang="en-US" altLang="ko-KR" sz="1400" dirty="0" err="1">
                <a:solidFill>
                  <a:prstClr val="black"/>
                </a:solidFill>
              </a:rPr>
              <a:t>Controller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55776" y="5301208"/>
            <a:ext cx="792088" cy="36004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prstClr val="white"/>
                </a:solidFill>
              </a:rPr>
              <a:t>D</a:t>
            </a:r>
            <a:r>
              <a:rPr lang="en-US" altLang="ko-KR" sz="1400" dirty="0" err="1">
                <a:solidFill>
                  <a:prstClr val="black"/>
                </a:solidFill>
              </a:rPr>
              <a:t>View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cxnSp>
        <p:nvCxnSpPr>
          <p:cNvPr id="19" name="직선 화살표 연결선 18"/>
          <p:cNvCxnSpPr>
            <a:stCxn id="11" idx="3"/>
            <a:endCxn id="12" idx="1"/>
          </p:cNvCxnSpPr>
          <p:nvPr/>
        </p:nvCxnSpPr>
        <p:spPr>
          <a:xfrm>
            <a:off x="1187624" y="3248980"/>
            <a:ext cx="100811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2" idx="3"/>
            <a:endCxn id="15" idx="1"/>
          </p:cNvCxnSpPr>
          <p:nvPr/>
        </p:nvCxnSpPr>
        <p:spPr>
          <a:xfrm>
            <a:off x="3995936" y="3248980"/>
            <a:ext cx="86409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347864" y="4797152"/>
            <a:ext cx="1656184" cy="5040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2"/>
          </p:cNvCxnSpPr>
          <p:nvPr/>
        </p:nvCxnSpPr>
        <p:spPr>
          <a:xfrm>
            <a:off x="3095836" y="3429000"/>
            <a:ext cx="36004" cy="18722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3491880" y="3501008"/>
            <a:ext cx="1476164" cy="7920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3275856" y="3645024"/>
            <a:ext cx="1368152" cy="7920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11960" y="35010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Controller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31840" y="429309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Model </a:t>
            </a:r>
            <a:r>
              <a:rPr lang="en-US" altLang="ko-KR" sz="1400" dirty="0" err="1">
                <a:solidFill>
                  <a:prstClr val="black"/>
                </a:solidFill>
              </a:rPr>
              <a:t>AndView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9952" y="5085184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</a:rPr>
              <a:t>ajax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5" name="위쪽 화살표 64"/>
          <p:cNvSpPr/>
          <p:nvPr/>
        </p:nvSpPr>
        <p:spPr>
          <a:xfrm rot="5400000">
            <a:off x="6912260" y="4401108"/>
            <a:ext cx="720080" cy="504056"/>
          </a:xfrm>
          <a:prstGeom prst="up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40352" y="44371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ea typeface="뫼비우스 Regular"/>
              </a:rPr>
              <a:t>VO,DAO</a:t>
            </a:r>
            <a:endParaRPr lang="ko-KR" altLang="en-US" dirty="0">
              <a:solidFill>
                <a:prstClr val="black"/>
              </a:solidFill>
              <a:ea typeface="뫼비우스 Regular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3995936" y="3356992"/>
            <a:ext cx="86409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58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270345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31684" y="638526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prstClr val="white"/>
                </a:solidFill>
                <a:latin typeface="한컴 윤고딕 250" pitchFamily="18" charset="-127"/>
                <a:ea typeface="한컴 윤고딕 250" pitchFamily="18" charset="-127"/>
              </a:rPr>
              <a:t>- View</a:t>
            </a:r>
            <a:endParaRPr lang="en-US" altLang="ko-KR" sz="2400" b="1" dirty="0">
              <a:solidFill>
                <a:prstClr val="white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63428" y="6381328"/>
            <a:ext cx="2680572" cy="47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67544" y="3573016"/>
            <a:ext cx="1728192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D</a:t>
            </a:r>
            <a:r>
              <a:rPr lang="en-US" altLang="ko-KR" dirty="0">
                <a:solidFill>
                  <a:prstClr val="black"/>
                </a:solidFill>
              </a:rPr>
              <a:t>index.jsp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211960" y="2276872"/>
            <a:ext cx="4536504" cy="38164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20072" y="1916832"/>
            <a:ext cx="175881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4BACC6">
                    <a:lumMod val="75000"/>
                  </a:srgbClr>
                </a:solidFill>
                <a:latin typeface="인터파크고딕 B" pitchFamily="2" charset="-127"/>
                <a:ea typeface="인터파크고딕 B" pitchFamily="2" charset="-127"/>
              </a:rPr>
              <a:t>Main.jsp</a:t>
            </a:r>
            <a:endParaRPr lang="ko-KR" altLang="en-US" sz="3200" b="1" dirty="0">
              <a:solidFill>
                <a:srgbClr val="4BACC6">
                  <a:lumMod val="75000"/>
                </a:srgbClr>
              </a:solidFill>
              <a:latin typeface="인터파크고딕 B" pitchFamily="2" charset="-127"/>
              <a:ea typeface="인터파크고딕 B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0112" y="4077072"/>
            <a:ext cx="2808312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prstClr val="black"/>
                </a:solidFill>
                <a:latin typeface="HY나무B" pitchFamily="18" charset="-127"/>
                <a:ea typeface="HY나무B" pitchFamily="18" charset="-127"/>
              </a:rPr>
              <a:t>Content</a:t>
            </a:r>
            <a:endParaRPr lang="ko-KR" altLang="en-US" sz="4400" dirty="0">
              <a:solidFill>
                <a:prstClr val="black"/>
              </a:solidFill>
              <a:latin typeface="HY나무B" pitchFamily="18" charset="-127"/>
              <a:ea typeface="HY나무B" pitchFamily="18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211960" y="3212976"/>
            <a:ext cx="4536504" cy="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220072" y="3212976"/>
            <a:ext cx="0" cy="2880320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3968" y="3573016"/>
            <a:ext cx="86409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HY나무B" pitchFamily="18" charset="-127"/>
                <a:ea typeface="HY나무B" pitchFamily="18" charset="-127"/>
              </a:rPr>
              <a:t>User</a:t>
            </a:r>
          </a:p>
          <a:p>
            <a:r>
              <a:rPr lang="en-US" altLang="ko-KR" dirty="0">
                <a:solidFill>
                  <a:prstClr val="black"/>
                </a:solidFill>
                <a:latin typeface="HY나무B" pitchFamily="18" charset="-127"/>
                <a:ea typeface="HY나무B" pitchFamily="18" charset="-127"/>
              </a:rPr>
              <a:t>Info</a:t>
            </a:r>
            <a:endParaRPr lang="ko-KR" altLang="en-US" dirty="0">
              <a:solidFill>
                <a:prstClr val="black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3968" y="4437112"/>
            <a:ext cx="864096" cy="877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700" dirty="0">
                <a:solidFill>
                  <a:prstClr val="black"/>
                </a:solidFill>
                <a:latin typeface="HY나무B" pitchFamily="18" charset="-127"/>
                <a:ea typeface="HY나무B" pitchFamily="18" charset="-127"/>
              </a:rPr>
              <a:t>Menu1</a:t>
            </a:r>
          </a:p>
          <a:p>
            <a:r>
              <a:rPr lang="en-US" altLang="ko-KR" sz="1700" dirty="0">
                <a:solidFill>
                  <a:prstClr val="black"/>
                </a:solidFill>
                <a:latin typeface="HY나무B" pitchFamily="18" charset="-127"/>
                <a:ea typeface="HY나무B" pitchFamily="18" charset="-127"/>
              </a:rPr>
              <a:t>Menu2</a:t>
            </a:r>
          </a:p>
          <a:p>
            <a:r>
              <a:rPr lang="en-US" altLang="ko-KR" sz="1700" dirty="0">
                <a:solidFill>
                  <a:prstClr val="black"/>
                </a:solidFill>
                <a:latin typeface="HY나무B" pitchFamily="18" charset="-127"/>
                <a:ea typeface="HY나무B" pitchFamily="18" charset="-127"/>
              </a:rPr>
              <a:t>menu3</a:t>
            </a:r>
            <a:endParaRPr lang="ko-KR" altLang="en-US" sz="1700" dirty="0">
              <a:solidFill>
                <a:prstClr val="black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80112" y="2492896"/>
            <a:ext cx="108012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HY나무B" pitchFamily="18" charset="-127"/>
                <a:ea typeface="HY나무B" pitchFamily="18" charset="-127"/>
              </a:rPr>
              <a:t>5</a:t>
            </a:r>
            <a:r>
              <a:rPr lang="ko-KR" altLang="en-US" dirty="0">
                <a:solidFill>
                  <a:prstClr val="black"/>
                </a:solidFill>
                <a:latin typeface="HY나무B" pitchFamily="18" charset="-127"/>
                <a:ea typeface="HY나무B" pitchFamily="18" charset="-127"/>
              </a:rPr>
              <a:t>조 </a:t>
            </a:r>
            <a:endParaRPr lang="en-US" altLang="ko-KR" dirty="0">
              <a:solidFill>
                <a:prstClr val="black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96136" y="2780928"/>
            <a:ext cx="15121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HY나무B" pitchFamily="18" charset="-127"/>
                <a:ea typeface="HY나무B" pitchFamily="18" charset="-127"/>
              </a:rPr>
              <a:t>Homepage</a:t>
            </a:r>
            <a:endParaRPr lang="ko-KR" altLang="en-US" dirty="0">
              <a:solidFill>
                <a:prstClr val="black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42" name="아래로 구부러진 화살표 41"/>
          <p:cNvSpPr/>
          <p:nvPr/>
        </p:nvSpPr>
        <p:spPr>
          <a:xfrm>
            <a:off x="2555776" y="3140968"/>
            <a:ext cx="1152128" cy="504056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5" name="아래로 구부러진 화살표 44"/>
          <p:cNvSpPr/>
          <p:nvPr/>
        </p:nvSpPr>
        <p:spPr>
          <a:xfrm flipH="1" flipV="1">
            <a:off x="2483768" y="4005064"/>
            <a:ext cx="1160512" cy="495672"/>
          </a:xfrm>
          <a:prstGeom prst="curved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699792" y="2564904"/>
            <a:ext cx="9361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HY나무B" pitchFamily="18" charset="-127"/>
                <a:ea typeface="HY나무B" pitchFamily="18" charset="-127"/>
              </a:rPr>
              <a:t>login</a:t>
            </a:r>
            <a:endParaRPr lang="ko-KR" altLang="en-US" dirty="0">
              <a:solidFill>
                <a:prstClr val="black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699792" y="4797152"/>
            <a:ext cx="8640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  <a:latin typeface="HY나무B" pitchFamily="18" charset="-127"/>
                <a:ea typeface="HY나무B" pitchFamily="18" charset="-127"/>
              </a:rPr>
              <a:t>logout</a:t>
            </a:r>
            <a:endParaRPr lang="ko-KR" altLang="en-US" dirty="0">
              <a:solidFill>
                <a:prstClr val="black"/>
              </a:solidFill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55576" y="58131"/>
            <a:ext cx="1838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prstClr val="white"/>
                </a:solidFill>
                <a:latin typeface="한컴 윤고딕 250" pitchFamily="18" charset="-127"/>
                <a:ea typeface="한컴 윤고딕 250" pitchFamily="18" charset="-127"/>
              </a:rPr>
              <a:t>6. UML</a:t>
            </a:r>
            <a:endParaRPr lang="en-US" altLang="ko-KR" sz="3200" dirty="0">
              <a:solidFill>
                <a:prstClr val="white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58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270345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31684" y="638526"/>
            <a:ext cx="1061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prstClr val="white"/>
                </a:solidFill>
                <a:latin typeface="한컴 윤고딕 250" pitchFamily="18" charset="-127"/>
                <a:ea typeface="한컴 윤고딕 250" pitchFamily="18" charset="-127"/>
              </a:rPr>
              <a:t>- VO</a:t>
            </a:r>
            <a:endParaRPr lang="en-US" altLang="ko-KR" sz="2400" b="1" dirty="0">
              <a:solidFill>
                <a:prstClr val="white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63428" y="6381328"/>
            <a:ext cx="2680572" cy="47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순서도: 대체 처리 12"/>
          <p:cNvSpPr/>
          <p:nvPr/>
        </p:nvSpPr>
        <p:spPr>
          <a:xfrm>
            <a:off x="438968" y="2526016"/>
            <a:ext cx="2304256" cy="25202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38968" y="3102080"/>
            <a:ext cx="2304256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대체 처리 15"/>
          <p:cNvSpPr/>
          <p:nvPr/>
        </p:nvSpPr>
        <p:spPr>
          <a:xfrm>
            <a:off x="3463304" y="2526016"/>
            <a:ext cx="2304256" cy="25202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463304" y="3102080"/>
            <a:ext cx="2304256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대체 처리 17"/>
          <p:cNvSpPr/>
          <p:nvPr/>
        </p:nvSpPr>
        <p:spPr>
          <a:xfrm>
            <a:off x="6487640" y="2526016"/>
            <a:ext cx="2304256" cy="252028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487640" y="3102080"/>
            <a:ext cx="2304256" cy="0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7040" y="26700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User_id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7360" y="26700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Article_no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91696" y="26700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Reply_no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9008" y="3390112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Nickname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Password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e-mail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9328" y="3174088"/>
            <a:ext cx="18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Title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Category</a:t>
            </a:r>
          </a:p>
          <a:p>
            <a:r>
              <a:rPr lang="en-US" altLang="ko-KR" dirty="0" err="1">
                <a:solidFill>
                  <a:prstClr val="black"/>
                </a:solidFill>
              </a:rPr>
              <a:t>Article_content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Reg_date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View_count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writer</a:t>
            </a:r>
          </a:p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59648" y="3246096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</a:rPr>
              <a:t>Reply_content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Reg_date</a:t>
            </a:r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>
                <a:solidFill>
                  <a:prstClr val="black"/>
                </a:solidFill>
              </a:rPr>
              <a:t>Writer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depth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55576" y="58131"/>
            <a:ext cx="1838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prstClr val="white"/>
                </a:solidFill>
                <a:latin typeface="한컴 윤고딕 250" pitchFamily="18" charset="-127"/>
                <a:ea typeface="한컴 윤고딕 250" pitchFamily="18" charset="-127"/>
              </a:rPr>
              <a:t>6. UML</a:t>
            </a:r>
            <a:endParaRPr lang="en-US" altLang="ko-KR" sz="3200" dirty="0">
              <a:solidFill>
                <a:prstClr val="white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58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270345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58131"/>
            <a:ext cx="1484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prstClr val="white"/>
                </a:solidFill>
                <a:latin typeface="10X10 Bold" pitchFamily="50" charset="-127"/>
                <a:ea typeface="10X10 Bold" pitchFamily="50" charset="-127"/>
              </a:rPr>
              <a:t>6. UML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67544" y="620688"/>
            <a:ext cx="3198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solidFill>
                  <a:prstClr val="white"/>
                </a:solidFill>
                <a:latin typeface="Bauhaus 93" pitchFamily="82" charset="0"/>
                <a:ea typeface="뫼비우스 Regular" pitchFamily="2" charset="-127"/>
              </a:rPr>
              <a:t>Controller, Dao, View</a:t>
            </a:r>
            <a:endParaRPr lang="en-US" altLang="ko-KR" sz="2400" dirty="0">
              <a:solidFill>
                <a:prstClr val="white"/>
              </a:solidFill>
              <a:latin typeface="Bauhaus 93" pitchFamily="82" charset="0"/>
              <a:ea typeface="뫼비우스 Regular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463428" y="6381328"/>
            <a:ext cx="2680572" cy="47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528" y="1844824"/>
            <a:ext cx="212032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bg1">
                    <a:lumMod val="65000"/>
                  </a:schemeClr>
                </a:solidFill>
              </a:rPr>
              <a:t>AuthController</a:t>
            </a:r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000" b="1" dirty="0" err="1" smtClean="0">
                <a:solidFill>
                  <a:schemeClr val="bg1">
                    <a:lumMod val="65000"/>
                  </a:schemeClr>
                </a:solidFill>
              </a:rPr>
              <a:t>BoardController</a:t>
            </a:r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000" b="1" dirty="0" err="1" smtClean="0">
                <a:solidFill>
                  <a:schemeClr val="bg1">
                    <a:lumMod val="65000"/>
                  </a:schemeClr>
                </a:solidFill>
              </a:rPr>
              <a:t>ReplyController</a:t>
            </a:r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sz="20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2000" b="1" dirty="0" err="1" smtClean="0">
                <a:solidFill>
                  <a:schemeClr val="bg1">
                    <a:lumMod val="65000"/>
                  </a:schemeClr>
                </a:solidFill>
              </a:rPr>
              <a:t>UserController</a:t>
            </a:r>
            <a:endParaRPr lang="ko-KR" alt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99792" y="1844824"/>
            <a:ext cx="35430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Auth(user id, password)</a:t>
            </a:r>
          </a:p>
          <a:p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get Articles()</a:t>
            </a:r>
          </a:p>
          <a:p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updateArticle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ArticleVO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) </a:t>
            </a:r>
          </a:p>
          <a:p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viewArticle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(id)</a:t>
            </a:r>
          </a:p>
          <a:p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deleteArticle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article_id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getReplyies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(board id)</a:t>
            </a:r>
          </a:p>
          <a:p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updateReply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(reply id, content)</a:t>
            </a:r>
          </a:p>
          <a:p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deleteReply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(reply id)</a:t>
            </a:r>
          </a:p>
          <a:p>
            <a:endParaRPr lang="en-US" altLang="ko-KR" b="1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exsitId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(user id)</a:t>
            </a:r>
          </a:p>
          <a:p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updateUser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userVO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deleteUser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(user id)</a:t>
            </a:r>
          </a:p>
          <a:p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joinUser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userVO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altLang="ko-KR" b="1" dirty="0" err="1" smtClean="0">
                <a:solidFill>
                  <a:schemeClr val="bg1">
                    <a:lumMod val="65000"/>
                  </a:schemeClr>
                </a:solidFill>
              </a:rPr>
              <a:t>getUser</a:t>
            </a:r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(user id)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1844824"/>
            <a:ext cx="2071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index.jsp 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main.jsp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updateArticle.jsp</a:t>
            </a:r>
          </a:p>
          <a:p>
            <a:r>
              <a:rPr lang="en-US" altLang="ko-KR" b="1" dirty="0" smtClean="0">
                <a:solidFill>
                  <a:schemeClr val="bg1">
                    <a:lumMod val="65000"/>
                  </a:schemeClr>
                </a:solidFill>
              </a:rPr>
              <a:t>viewArticle.jsp</a:t>
            </a:r>
          </a:p>
          <a:p>
            <a:endParaRPr lang="en-US" altLang="ko-KR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39552" y="1340768"/>
            <a:ext cx="140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1840" y="13407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Dao Method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56176" y="1340768"/>
            <a:ext cx="1922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Content(View)</a:t>
            </a:r>
            <a:endParaRPr lang="ko-KR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58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6200000">
            <a:off x="2787160" y="857112"/>
            <a:ext cx="3867462" cy="4886793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자유형 5"/>
          <p:cNvSpPr/>
          <p:nvPr/>
        </p:nvSpPr>
        <p:spPr>
          <a:xfrm rot="20179919">
            <a:off x="2404085" y="779770"/>
            <a:ext cx="3867462" cy="4886793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13569" y="3065478"/>
            <a:ext cx="9332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U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743302" y="2773090"/>
            <a:ext cx="1473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10X10 Bold" pitchFamily="50" charset="-127"/>
                <a:ea typeface="10X10 Bold" pitchFamily="50" charset="-127"/>
              </a:rPr>
              <a:t>THANK</a:t>
            </a:r>
          </a:p>
        </p:txBody>
      </p:sp>
    </p:spTree>
    <p:extLst>
      <p:ext uri="{BB962C8B-B14F-4D97-AF65-F5344CB8AC3E}">
        <p14:creationId xmlns:p14="http://schemas.microsoft.com/office/powerpoint/2010/main" xmlns="" val="117038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270345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620688"/>
            <a:ext cx="19463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1-1.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목표</a:t>
            </a:r>
            <a:endParaRPr lang="en-US" altLang="ko-KR" sz="3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2996952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지금까지 배운 기술을 이용한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 algn="ctr">
              <a:buNone/>
            </a:pP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홈페이지 프로그램 만들기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270345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620688"/>
            <a:ext cx="3313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1-2.</a:t>
            </a:r>
            <a:r>
              <a:rPr lang="ko-KR" altLang="en-US" sz="3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아이템 소개</a:t>
            </a:r>
            <a:endParaRPr lang="en-US" altLang="ko-KR" sz="32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1772816"/>
            <a:ext cx="78488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간단한 조 홈페이지 만들기</a:t>
            </a:r>
            <a:endParaRPr lang="en-US" altLang="ko-KR" sz="36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Tx/>
              <a:buChar char="-"/>
            </a:pP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지금까지</a:t>
            </a:r>
            <a:r>
              <a:rPr lang="ko-KR" altLang="en-US" sz="36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배운 기술 사용이 목적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None/>
            </a:pP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1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차 구현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Tx/>
              <a:buChar char="-"/>
            </a:pP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Login/Logout</a:t>
            </a:r>
          </a:p>
          <a:p>
            <a:pPr>
              <a:buFontTx/>
              <a:buChar char="-"/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회원가입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탈퇴</a:t>
            </a:r>
            <a:r>
              <a:rPr lang="en-US" altLang="ko-KR" sz="28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/</a:t>
            </a: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수정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Tx/>
              <a:buChar char="-"/>
            </a:pPr>
            <a:r>
              <a:rPr lang="ko-KR" altLang="en-US" sz="28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게시판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Tx/>
              <a:buChar char="-"/>
            </a:pP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871365">
            <a:off x="-814155" y="-615349"/>
            <a:ext cx="3867462" cy="4053839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124744"/>
            <a:ext cx="18261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2-1.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사용기술</a:t>
            </a:r>
            <a:endParaRPr lang="en-US" altLang="ko-KR" sz="32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27784" y="620688"/>
            <a:ext cx="604867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JAVA</a:t>
            </a:r>
          </a:p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(</a:t>
            </a:r>
            <a:r>
              <a:rPr lang="en-US" altLang="ko-KR" sz="3200" dirty="0" err="1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Servlet,JSP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[EL/JSTL])</a:t>
            </a:r>
          </a:p>
          <a:p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DB(Oracle)</a:t>
            </a:r>
          </a:p>
          <a:p>
            <a:pPr>
              <a:buFont typeface="Wingdings" pitchFamily="2" charset="2"/>
              <a:buChar char="§"/>
            </a:pP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AJAX</a:t>
            </a:r>
          </a:p>
          <a:p>
            <a:pPr>
              <a:buFont typeface="Wingdings" pitchFamily="2" charset="2"/>
              <a:buChar char="§"/>
            </a:pP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HTML, </a:t>
            </a:r>
            <a:r>
              <a:rPr lang="en-US" altLang="ko-KR" sz="3200" dirty="0" err="1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Javascript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, </a:t>
            </a:r>
            <a:r>
              <a:rPr lang="en-US" altLang="ko-KR" sz="3200" dirty="0" err="1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css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UI-Bootstrap</a:t>
            </a:r>
          </a:p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(HTML5,css3,jquery)</a:t>
            </a:r>
          </a:p>
          <a:p>
            <a:endParaRPr lang="en-US" altLang="ko-KR" dirty="0" smtClean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871365">
            <a:off x="-814155" y="-615349"/>
            <a:ext cx="3867462" cy="4053839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124744"/>
            <a:ext cx="18261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2-2.</a:t>
            </a:r>
          </a:p>
          <a:p>
            <a:r>
              <a:rPr lang="ko-KR" altLang="en-US" sz="32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개발환경</a:t>
            </a:r>
            <a:endParaRPr lang="en-US" altLang="ko-KR" sz="32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27784" y="476672"/>
            <a:ext cx="604867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Windows7</a:t>
            </a:r>
          </a:p>
          <a:p>
            <a:pPr>
              <a:buFont typeface="Wingdings" pitchFamily="2" charset="2"/>
              <a:buChar char="§"/>
            </a:pP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Eclipse </a:t>
            </a:r>
            <a:r>
              <a:rPr lang="en-US" altLang="ko-KR" sz="3200" dirty="0" err="1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juno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Jdk1.7.0_25</a:t>
            </a:r>
          </a:p>
          <a:p>
            <a:pPr>
              <a:buFont typeface="Wingdings" pitchFamily="2" charset="2"/>
              <a:buChar char="§"/>
            </a:pP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Oracle 10</a:t>
            </a:r>
          </a:p>
          <a:p>
            <a:pPr>
              <a:buFont typeface="Wingdings" pitchFamily="2" charset="2"/>
              <a:buChar char="§"/>
            </a:pP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SVN</a:t>
            </a:r>
          </a:p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- </a:t>
            </a:r>
            <a:r>
              <a:rPr lang="en-US" altLang="ko-KR" sz="3200" dirty="0" err="1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VisualSVN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2.7.1</a:t>
            </a:r>
          </a:p>
          <a:p>
            <a:pPr>
              <a:buFontTx/>
              <a:buChar char="-"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Subversive</a:t>
            </a:r>
          </a:p>
          <a:p>
            <a:pPr>
              <a:buFontTx/>
              <a:buChar char="-"/>
            </a:pP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en-US" altLang="ko-KR" sz="3200" dirty="0" err="1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SVNKit</a:t>
            </a:r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1.7.11</a:t>
            </a:r>
            <a:endParaRPr lang="en-US" altLang="ko-KR" dirty="0" smtClean="0">
              <a:latin typeface="한컴 윤고딕 250" pitchFamily="18" charset="-127"/>
              <a:ea typeface="한컴 윤고딕 25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126329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1772816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로그인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ID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와 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Password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를 입력하여 로그인 할 수 있다</a:t>
            </a:r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.</a:t>
            </a: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Session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이용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Ajax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활용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2400" u="sng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2400" u="sng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로그아웃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로그아웃 버튼을 누를 시 로그아웃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Session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이용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시작페이지로 이동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548680"/>
            <a:ext cx="322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 분석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(1)</a:t>
            </a:r>
            <a:endParaRPr lang="en-US" altLang="ko-KR" sz="32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126329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2132856"/>
            <a:ext cx="8280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회원가입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 ID, PW, Nickname, E-mail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정보로 회원가입이 가능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2400" u="sng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2400" u="sng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2400" u="sng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내정보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보기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 유저정보 버튼을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누를시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자신의 유저 정보를 보여줌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 (ID, PW, Nickname, E-mail)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5536" y="548680"/>
            <a:ext cx="322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 분석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(2)</a:t>
            </a:r>
            <a:endParaRPr lang="en-US" altLang="ko-KR" sz="32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7595583">
            <a:off x="126329" y="-1510701"/>
            <a:ext cx="3177298" cy="4014725"/>
          </a:xfrm>
          <a:custGeom>
            <a:avLst/>
            <a:gdLst>
              <a:gd name="connsiteX0" fmla="*/ 0 w 3867462"/>
              <a:gd name="connsiteY0" fmla="*/ 0 h 4886793"/>
              <a:gd name="connsiteX1" fmla="*/ 2203554 w 3867462"/>
              <a:gd name="connsiteY1" fmla="*/ 959370 h 4886793"/>
              <a:gd name="connsiteX2" fmla="*/ 3867462 w 3867462"/>
              <a:gd name="connsiteY2" fmla="*/ 4886793 h 4886793"/>
              <a:gd name="connsiteX3" fmla="*/ 1214203 w 3867462"/>
              <a:gd name="connsiteY3" fmla="*/ 4407108 h 4886793"/>
              <a:gd name="connsiteX4" fmla="*/ 0 w 3867462"/>
              <a:gd name="connsiteY4" fmla="*/ 0 h 488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7462" h="4886793">
                <a:moveTo>
                  <a:pt x="0" y="0"/>
                </a:moveTo>
                <a:lnTo>
                  <a:pt x="2203554" y="959370"/>
                </a:lnTo>
                <a:lnTo>
                  <a:pt x="3867462" y="4886793"/>
                </a:lnTo>
                <a:lnTo>
                  <a:pt x="1214203" y="44071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2060848"/>
            <a:ext cx="7632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탈퇴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유저 정보 보기에서 탈퇴 버튼을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누를시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탈퇴가능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 PW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확인을 하여 탈퇴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수정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 유저 정보 보기에서 수정 버튼을 </a:t>
            </a:r>
            <a:r>
              <a:rPr lang="ko-KR" altLang="en-US" sz="2400" dirty="0" err="1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누를시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  <a:p>
            <a:r>
              <a:rPr lang="en-US" altLang="ko-KR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  PW, Nickname, E-mail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한컴 윤고딕 250" pitchFamily="18" charset="-127"/>
                <a:ea typeface="한컴 윤고딕 250" pitchFamily="18" charset="-127"/>
              </a:rPr>
              <a:t>수정 가능</a:t>
            </a:r>
            <a:endParaRPr lang="en-US" altLang="ko-KR" sz="2400" dirty="0" smtClean="0">
              <a:solidFill>
                <a:schemeClr val="bg1">
                  <a:lumMod val="50000"/>
                </a:schemeClr>
              </a:solidFill>
              <a:latin typeface="한컴 윤고딕 250" pitchFamily="18" charset="-127"/>
              <a:ea typeface="한컴 윤고딕 25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5536" y="548680"/>
            <a:ext cx="32223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3. </a:t>
            </a:r>
            <a:r>
              <a:rPr lang="ko-KR" altLang="en-US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업무 분석</a:t>
            </a:r>
            <a:r>
              <a:rPr lang="en-US" altLang="ko-KR" sz="3200" b="1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(3)</a:t>
            </a:r>
            <a:endParaRPr lang="en-US" altLang="ko-KR" sz="32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9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512</Words>
  <Application>Microsoft Office PowerPoint</Application>
  <PresentationFormat>화면 슬라이드 쇼(4:3)</PresentationFormat>
  <Paragraphs>252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8" baseType="lpstr">
      <vt:lpstr>굴림</vt:lpstr>
      <vt:lpstr>Arial</vt:lpstr>
      <vt:lpstr>한컴 윤고딕 250</vt:lpstr>
      <vt:lpstr>10X10 Bold</vt:lpstr>
      <vt:lpstr>HY견고딕</vt:lpstr>
      <vt:lpstr>-윤고딕330</vt:lpstr>
      <vt:lpstr>Wingdings</vt:lpstr>
      <vt:lpstr>맑은 고딕</vt:lpstr>
      <vt:lpstr>뫼비우스 Regular</vt:lpstr>
      <vt:lpstr>인터파크고딕 B</vt:lpstr>
      <vt:lpstr>HY나무B</vt:lpstr>
      <vt:lpstr>Bauhaus 93</vt:lpstr>
      <vt:lpstr>08서울한강체 L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KOSTA-00-LHS</cp:lastModifiedBy>
  <cp:revision>42</cp:revision>
  <dcterms:created xsi:type="dcterms:W3CDTF">2013-01-14T13:07:12Z</dcterms:created>
  <dcterms:modified xsi:type="dcterms:W3CDTF">2013-10-17T09:15:31Z</dcterms:modified>
</cp:coreProperties>
</file>