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88" r:id="rId13"/>
    <p:sldId id="291" r:id="rId14"/>
    <p:sldId id="274" r:id="rId15"/>
    <p:sldId id="276" r:id="rId16"/>
    <p:sldId id="277" r:id="rId17"/>
    <p:sldId id="284" r:id="rId18"/>
    <p:sldId id="285" r:id="rId19"/>
    <p:sldId id="286" r:id="rId20"/>
    <p:sldId id="287" r:id="rId21"/>
    <p:sldId id="272" r:id="rId22"/>
    <p:sldId id="273" r:id="rId23"/>
    <p:sldId id="289" r:id="rId24"/>
    <p:sldId id="290" r:id="rId25"/>
    <p:sldId id="280" r:id="rId26"/>
    <p:sldId id="281" r:id="rId27"/>
    <p:sldId id="282" r:id="rId28"/>
    <p:sldId id="283" r:id="rId29"/>
    <p:sldId id="258" r:id="rId30"/>
  </p:sldIdLst>
  <p:sldSz cx="9144000" cy="6858000" type="screen4x3"/>
  <p:notesSz cx="6858000" cy="9144000"/>
  <p:embeddedFontLst>
    <p:embeddedFont>
      <p:font typeface="나눔고딕 ExtraBold" pitchFamily="50" charset="-127"/>
      <p:bold r:id="rId33"/>
    </p:embeddedFont>
    <p:embeddedFont>
      <p:font typeface="한컴 윤고딕 240" pitchFamily="18" charset="-127"/>
      <p:regular r:id="rId34"/>
    </p:embeddedFont>
    <p:embeddedFont>
      <p:font typeface="나눔손글씨 펜" pitchFamily="66" charset="-127"/>
      <p:regular r:id="rId35"/>
    </p:embeddedFont>
    <p:embeddedFont>
      <p:font typeface="나눔명조" pitchFamily="18" charset="-127"/>
      <p:regular r:id="rId36"/>
      <p:bold r:id="rId37"/>
    </p:embeddedFont>
    <p:embeddedFont>
      <p:font typeface="나눔손글씨 붓" pitchFamily="66" charset="-127"/>
      <p:regular r:id="rId38"/>
    </p:embeddedFont>
    <p:embeddedFont>
      <p:font typeface="한컴 윤고딕 250" pitchFamily="18" charset="-127"/>
      <p:regular r:id="rId39"/>
    </p:embeddedFont>
    <p:embeddedFont>
      <p:font typeface="맑은 고딕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009900"/>
    <a:srgbClr val="FFCC00"/>
    <a:srgbClr val="CCCC00"/>
    <a:srgbClr val="FF9999"/>
    <a:srgbClr val="FFD5D5"/>
    <a:srgbClr val="FFCCCC"/>
    <a:srgbClr val="CC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>
        <p:scale>
          <a:sx n="107" d="100"/>
          <a:sy n="107" d="100"/>
        </p:scale>
        <p:origin x="-144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A998A-0339-481F-93F3-C39690D9015B}" type="datetimeFigureOut">
              <a:rPr lang="ko-KR" altLang="en-US" smtClean="0"/>
              <a:pPr/>
              <a:t>2013-10-23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53A8-954A-46CC-BB3E-C8FDE1E6BD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618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178E3-F8CD-4625-AD08-615DEA575471}" type="datetimeFigureOut">
              <a:rPr lang="ko-KR" altLang="en-US" smtClean="0"/>
              <a:pPr/>
              <a:t>2013-10-23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3455B-E299-4C10-9549-4DDD2870B3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5763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pPr/>
              <a:t>2013-10-23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pPr/>
              <a:t>2013-10-23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pPr/>
              <a:t>2013-10-23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pPr/>
              <a:t>2013-10-23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pPr/>
              <a:t>2013-10-23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pPr/>
              <a:t>2013-10-23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pPr/>
              <a:t>2013-10-23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pPr/>
              <a:t>2013-10-23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pPr/>
              <a:t>2013-10-23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pPr/>
              <a:t>2013-10-23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pPr/>
              <a:t>2013-10-23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54387" y="2352362"/>
            <a:ext cx="3933837" cy="646331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Semi</a:t>
            </a:r>
            <a:r>
              <a:rPr lang="ko-KR" altLang="en-US" sz="3600" dirty="0" smtClean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Project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47646" y="3069686"/>
            <a:ext cx="4536504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Kosta</a:t>
            </a:r>
            <a:r>
              <a:rPr lang="ko-KR" altLang="en-US" sz="3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36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홈페이지</a:t>
            </a:r>
            <a:endParaRPr lang="en-US" altLang="ko-KR" sz="3600" dirty="0" smtClean="0">
              <a:solidFill>
                <a:srgbClr val="FFFF99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0956" y="379078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한컴 윤고딕 240" pitchFamily="18" charset="-127"/>
                <a:ea typeface="한컴 윤고딕 240" pitchFamily="18" charset="-127"/>
              </a:rPr>
              <a:t>5</a:t>
            </a:r>
            <a:r>
              <a:rPr lang="ko-KR" altLang="en-US" sz="28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한컴 윤고딕 240" pitchFamily="18" charset="-127"/>
                <a:ea typeface="한컴 윤고딕 240" pitchFamily="18" charset="-127"/>
              </a:rPr>
              <a:t>조</a:t>
            </a:r>
            <a:endParaRPr lang="en-US" altLang="ko-KR" sz="2800" dirty="0">
              <a:ln>
                <a:solidFill>
                  <a:schemeClr val="tx1">
                    <a:alpha val="44000"/>
                  </a:schemeClr>
                </a:solidFill>
              </a:ln>
              <a:latin typeface="한컴 윤고딕 240" pitchFamily="18" charset="-127"/>
              <a:ea typeface="한컴 윤고딕 2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933543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업무</a:t>
            </a:r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분석 </a:t>
            </a:r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(4)</a:t>
            </a:r>
            <a:endParaRPr lang="ko-KR" altLang="en-US" sz="2400" dirty="0">
              <a:solidFill>
                <a:srgbClr val="FFFF99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12"/>
          <p:cNvSpPr>
            <a:spLocks noGrp="1"/>
          </p:cNvSpPr>
          <p:nvPr>
            <p:ph idx="1"/>
          </p:nvPr>
        </p:nvSpPr>
        <p:spPr>
          <a:xfrm>
            <a:off x="1403648" y="1124744"/>
            <a:ext cx="7283152" cy="5589240"/>
          </a:xfrm>
        </p:spPr>
        <p:txBody>
          <a:bodyPr/>
          <a:lstStyle/>
          <a:p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글 수정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한컴 윤고딕 240" pitchFamily="18" charset="-127"/>
                <a:ea typeface="한컴 윤고딕 240" pitchFamily="18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작성자가 글 보기에서 수정 버튼을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누를 시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글 수정 가능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제목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내용 수정 가능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endParaRPr lang="en-US" altLang="ko-KR" sz="1050" dirty="0" smtClean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글 삭제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한컴 윤고딕 240" pitchFamily="18" charset="-127"/>
                <a:ea typeface="한컴 윤고딕 240" pitchFamily="18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작성자가 글 보기에서 삭제 버튼을 누르면 삭제 가능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확인 메시지 출력 후 삭제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endParaRPr lang="en-US" altLang="ko-KR" sz="1050" dirty="0" smtClean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댓글 수정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한컴 윤고딕 240" pitchFamily="18" charset="-127"/>
                <a:ea typeface="한컴 윤고딕 240" pitchFamily="18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작성자가 댓글 수정 버튼을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누를 시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수정 가능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댓글 내용 수정 가능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endParaRPr lang="en-US" altLang="ko-KR" sz="1200" dirty="0" smtClean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댓글 삭제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한컴 윤고딕 240" pitchFamily="18" charset="-127"/>
                <a:ea typeface="한컴 윤고딕 240" pitchFamily="18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작성자가 댓글 삭제 버튼을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누를 시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삭제 가능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확인 메시지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출력 후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삭제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endParaRPr lang="en-US" altLang="ko-KR" sz="2000" dirty="0" smtClean="0">
              <a:latin typeface="한컴 윤고딕 240" pitchFamily="18" charset="-127"/>
              <a:ea typeface="한컴 윤고딕 2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2765501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r>
              <a:rPr lang="ko-KR" altLang="en-US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차 설계와의 차이점</a:t>
            </a:r>
            <a:endParaRPr lang="ko-KR" altLang="en-US" sz="2400" dirty="0">
              <a:solidFill>
                <a:srgbClr val="FFFF99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2688" y="1556792"/>
            <a:ext cx="61013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Uesr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 table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에서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  primary key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를 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user_id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   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-----&gt; 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user_no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(sequence)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로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변경 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3060249"/>
            <a:ext cx="4608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비회원도 게시판 글 보기 가능하도록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변경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406836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Service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단을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추가</a:t>
            </a:r>
            <a:endParaRPr lang="ko-KR" altLang="en-US" sz="3200" b="1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308371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r>
              <a:rPr lang="ko-KR" altLang="en-US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차 구현</a:t>
            </a:r>
            <a:endParaRPr lang="ko-KR" altLang="en-US" sz="2400" dirty="0">
              <a:solidFill>
                <a:srgbClr val="FFFF99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2688" y="1700808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댓글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 추가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삭제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수정 구현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6004" y="2627620"/>
            <a:ext cx="1965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category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추가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3491716"/>
            <a:ext cx="3932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글 제목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작성자로 게시판 글 검색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4293096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시간에 따른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홈피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 배경 변화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293944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리펙토링</a:t>
            </a:r>
            <a:endParaRPr lang="ko-KR" altLang="en-US" sz="2400" dirty="0">
              <a:solidFill>
                <a:srgbClr val="FFFF99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91680" y="1268760"/>
            <a:ext cx="52389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중복을 피하기 위해 컨트롤러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, Dao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수가 많아짐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-&gt;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컨트롤러 통합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서비스 단 추가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6004" y="2564904"/>
            <a:ext cx="58657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Exception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처리의 효율화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-&gt; </a:t>
            </a:r>
            <a:r>
              <a:rPr lang="en-US" altLang="ko-KR" sz="3200" b="1" dirty="0" err="1" smtClean="0">
                <a:latin typeface="나눔손글씨 펜" pitchFamily="66" charset="-127"/>
                <a:ea typeface="나눔손글씨 펜" pitchFamily="66" charset="-127"/>
              </a:rPr>
              <a:t>ajax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와 일반를 나누어서 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Exception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처리 상속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3933056"/>
            <a:ext cx="37112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중복 코드 최소화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-&gt; </a:t>
            </a:r>
            <a:r>
              <a:rPr lang="ko-KR" altLang="en-US" sz="3200" b="1" dirty="0" err="1" smtClean="0">
                <a:latin typeface="나눔손글씨 펜" pitchFamily="66" charset="-127"/>
                <a:ea typeface="나눔손글씨 펜" pitchFamily="66" charset="-127"/>
              </a:rPr>
              <a:t>메소드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추출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전략패턴 사용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827471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ERD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Program Files (x86)\CA\AllFusion ERwin Data Modeler r7\Reports\web_picture\images\diagram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6572250" cy="3286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2784737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UML 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(Controller)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259632" y="2060848"/>
            <a:ext cx="7537480" cy="3094344"/>
            <a:chOff x="314220" y="3068960"/>
            <a:chExt cx="8511796" cy="259061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14220" y="3068960"/>
              <a:ext cx="873403" cy="3600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prstClr val="black"/>
                  </a:solidFill>
                </a:rPr>
                <a:t>View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5736" y="3068960"/>
              <a:ext cx="2021650" cy="3600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prstClr val="black"/>
                  </a:solidFill>
                </a:rPr>
                <a:t>DispatcherServlet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437125" y="3068960"/>
              <a:ext cx="2040781" cy="3600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prstClr val="black"/>
                  </a:solidFill>
                </a:rPr>
                <a:t>HandlerMapping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1862" y="4437112"/>
              <a:ext cx="1707635" cy="3600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prstClr val="black"/>
                  </a:solidFill>
                </a:rPr>
                <a:t>Controller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672383" y="5299534"/>
              <a:ext cx="1092398" cy="3600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prstClr val="black"/>
                  </a:solidFill>
                </a:rPr>
                <a:t>View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8" idx="3"/>
              <a:endCxn id="10" idx="1"/>
            </p:cNvCxnSpPr>
            <p:nvPr/>
          </p:nvCxnSpPr>
          <p:spPr>
            <a:xfrm>
              <a:off x="1187623" y="3248980"/>
              <a:ext cx="100811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0" idx="3"/>
              <a:endCxn id="11" idx="1"/>
            </p:cNvCxnSpPr>
            <p:nvPr/>
          </p:nvCxnSpPr>
          <p:spPr>
            <a:xfrm>
              <a:off x="4217386" y="3248980"/>
              <a:ext cx="1219739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0" idx="2"/>
              <a:endCxn id="13" idx="0"/>
            </p:cNvCxnSpPr>
            <p:nvPr/>
          </p:nvCxnSpPr>
          <p:spPr>
            <a:xfrm>
              <a:off x="3206561" y="3429000"/>
              <a:ext cx="12021" cy="187053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810806" y="3490960"/>
              <a:ext cx="1382371" cy="90428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H="1" flipV="1">
              <a:off x="3566858" y="3490960"/>
              <a:ext cx="1463687" cy="96457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298702" y="343067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</a:rPr>
                <a:t>Controller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41595" y="4214390"/>
              <a:ext cx="1736073" cy="25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</a:rPr>
                <a:t>Model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And View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3" name="위쪽 화살표 22"/>
            <p:cNvSpPr/>
            <p:nvPr/>
          </p:nvSpPr>
          <p:spPr>
            <a:xfrm rot="5400000">
              <a:off x="6906694" y="4268794"/>
              <a:ext cx="720080" cy="731844"/>
            </a:xfrm>
            <a:prstGeom prst="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76604" y="4395247"/>
              <a:ext cx="949412" cy="54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ea typeface="뫼비우스 Regular"/>
                </a:rPr>
                <a:t>VO</a:t>
              </a:r>
              <a:r>
                <a:rPr lang="en-US" altLang="ko-KR" dirty="0" smtClean="0">
                  <a:solidFill>
                    <a:prstClr val="black"/>
                  </a:solidFill>
                  <a:ea typeface="뫼비우스 Regular"/>
                </a:rPr>
                <a:t>,</a:t>
              </a:r>
            </a:p>
            <a:p>
              <a:r>
                <a:rPr lang="en-US" altLang="ko-KR" dirty="0" smtClean="0">
                  <a:solidFill>
                    <a:prstClr val="black"/>
                  </a:solidFill>
                  <a:ea typeface="뫼비우스 Regular"/>
                </a:rPr>
                <a:t>DAO</a:t>
              </a:r>
              <a:endParaRPr lang="ko-KR" altLang="en-US" dirty="0">
                <a:solidFill>
                  <a:prstClr val="black"/>
                </a:solidFill>
                <a:ea typeface="뫼비우스 Regular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4217386" y="3370389"/>
              <a:ext cx="1219739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1615275" y="3430675"/>
              <a:ext cx="731844" cy="72342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모서리가 둥근 직사각형 31"/>
            <p:cNvSpPr/>
            <p:nvPr/>
          </p:nvSpPr>
          <p:spPr>
            <a:xfrm>
              <a:off x="883432" y="4154104"/>
              <a:ext cx="1336346" cy="3600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prstClr val="black"/>
                  </a:solidFill>
                </a:rPr>
                <a:t>Exception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1533959" y="4515819"/>
              <a:ext cx="1138423" cy="78371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연결선 26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967205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UML 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(View)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1475656" y="1907954"/>
            <a:ext cx="7272808" cy="3897310"/>
            <a:chOff x="467544" y="1907954"/>
            <a:chExt cx="8280920" cy="417646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67544" y="3564138"/>
              <a:ext cx="1728191" cy="5139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한컴 윤고딕 240" pitchFamily="18" charset="-127"/>
                  <a:ea typeface="한컴 윤고딕 240" pitchFamily="18" charset="-127"/>
                </a:rPr>
                <a:t>D</a:t>
              </a:r>
              <a:r>
                <a:rPr lang="en-US" altLang="ko-KR" dirty="0">
                  <a:solidFill>
                    <a:prstClr val="black"/>
                  </a:solidFill>
                  <a:latin typeface="한컴 윤고딕 240" pitchFamily="18" charset="-127"/>
                  <a:ea typeface="한컴 윤고딕 240" pitchFamily="18" charset="-127"/>
                </a:rPr>
                <a:t>index.jsp</a:t>
              </a:r>
              <a:endParaRPr lang="ko-KR" altLang="en-US" dirty="0">
                <a:solidFill>
                  <a:prstClr val="white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211960" y="2267994"/>
              <a:ext cx="4536504" cy="38164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907954"/>
              <a:ext cx="1758815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3200" b="1" dirty="0">
                  <a:solidFill>
                    <a:srgbClr val="4BACC6">
                      <a:lumMod val="75000"/>
                    </a:srgbClr>
                  </a:solidFill>
                  <a:latin typeface="인터파크고딕 B" pitchFamily="2" charset="-127"/>
                  <a:ea typeface="인터파크고딕 B" pitchFamily="2" charset="-127"/>
                </a:rPr>
                <a:t>Main.jsp</a:t>
              </a:r>
              <a:endParaRPr lang="ko-KR" altLang="en-US" sz="3200" b="1" dirty="0">
                <a:solidFill>
                  <a:srgbClr val="4BACC6">
                    <a:lumMod val="75000"/>
                  </a:srgbClr>
                </a:solidFill>
                <a:latin typeface="인터파크고딕 B" pitchFamily="2" charset="-127"/>
                <a:ea typeface="인터파크고딕 B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80112" y="4068194"/>
              <a:ext cx="2808313" cy="824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prstClr val="black"/>
                  </a:solidFill>
                  <a:latin typeface="한컴 윤고딕 240" pitchFamily="18" charset="-127"/>
                  <a:ea typeface="한컴 윤고딕 240" pitchFamily="18" charset="-127"/>
                </a:rPr>
                <a:t>Content</a:t>
              </a:r>
              <a:endParaRPr lang="ko-KR" altLang="en-US" sz="4400" dirty="0">
                <a:solidFill>
                  <a:prstClr val="black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211960" y="3204098"/>
              <a:ext cx="4536504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386902" y="3152120"/>
              <a:ext cx="0" cy="288032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21041" y="3306451"/>
              <a:ext cx="864096" cy="6926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한컴 윤고딕 240" pitchFamily="18" charset="-127"/>
                  <a:ea typeface="한컴 윤고딕 240" pitchFamily="18" charset="-127"/>
                </a:rPr>
                <a:t>User</a:t>
              </a:r>
            </a:p>
            <a:p>
              <a:r>
                <a:rPr lang="en-US" altLang="ko-KR" dirty="0">
                  <a:solidFill>
                    <a:prstClr val="black"/>
                  </a:solidFill>
                  <a:latin typeface="한컴 윤고딕 240" pitchFamily="18" charset="-127"/>
                  <a:ea typeface="한컴 윤고딕 240" pitchFamily="18" charset="-127"/>
                </a:rPr>
                <a:t>Info</a:t>
              </a:r>
              <a:endParaRPr lang="ko-KR" altLang="en-US" dirty="0">
                <a:solidFill>
                  <a:prstClr val="black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83968" y="4428234"/>
              <a:ext cx="1102934" cy="939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700" dirty="0">
                  <a:solidFill>
                    <a:prstClr val="black"/>
                  </a:solidFill>
                  <a:latin typeface="한컴 윤고딕 240" pitchFamily="18" charset="-127"/>
                  <a:ea typeface="한컴 윤고딕 240" pitchFamily="18" charset="-127"/>
                </a:rPr>
                <a:t>Menu1</a:t>
              </a:r>
            </a:p>
            <a:p>
              <a:r>
                <a:rPr lang="en-US" altLang="ko-KR" sz="1700" dirty="0">
                  <a:solidFill>
                    <a:prstClr val="black"/>
                  </a:solidFill>
                  <a:latin typeface="한컴 윤고딕 240" pitchFamily="18" charset="-127"/>
                  <a:ea typeface="한컴 윤고딕 240" pitchFamily="18" charset="-127"/>
                </a:rPr>
                <a:t>Menu2</a:t>
              </a:r>
            </a:p>
            <a:p>
              <a:r>
                <a:rPr lang="en-US" altLang="ko-KR" sz="1700" dirty="0">
                  <a:solidFill>
                    <a:prstClr val="black"/>
                  </a:solidFill>
                  <a:latin typeface="한컴 윤고딕 240" pitchFamily="18" charset="-127"/>
                  <a:ea typeface="한컴 윤고딕 240" pitchFamily="18" charset="-127"/>
                </a:rPr>
                <a:t>menu3</a:t>
              </a:r>
              <a:endParaRPr lang="ko-KR" altLang="en-US" sz="1700" dirty="0">
                <a:solidFill>
                  <a:prstClr val="black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50881" y="2457628"/>
              <a:ext cx="1080120" cy="395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한컴 윤고딕 240" pitchFamily="18" charset="-127"/>
                  <a:ea typeface="한컴 윤고딕 240" pitchFamily="18" charset="-127"/>
                </a:rPr>
                <a:t>5</a:t>
              </a:r>
              <a:r>
                <a:rPr lang="ko-KR" altLang="en-US" dirty="0">
                  <a:solidFill>
                    <a:prstClr val="black"/>
                  </a:solidFill>
                  <a:latin typeface="한컴 윤고딕 240" pitchFamily="18" charset="-127"/>
                  <a:ea typeface="한컴 윤고딕 240" pitchFamily="18" charset="-127"/>
                </a:rPr>
                <a:t>조 </a:t>
              </a:r>
              <a:endParaRPr lang="en-US" altLang="ko-KR" dirty="0">
                <a:solidFill>
                  <a:prstClr val="black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68892" y="2772050"/>
              <a:ext cx="1839412" cy="395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한컴 윤고딕 240" pitchFamily="18" charset="-127"/>
                  <a:ea typeface="한컴 윤고딕 240" pitchFamily="18" charset="-127"/>
                </a:rPr>
                <a:t>Homepage</a:t>
              </a:r>
              <a:endParaRPr lang="ko-KR" altLang="en-US" dirty="0">
                <a:solidFill>
                  <a:prstClr val="black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9" name="아래로 구부러진 화살표 18"/>
            <p:cNvSpPr/>
            <p:nvPr/>
          </p:nvSpPr>
          <p:spPr>
            <a:xfrm>
              <a:off x="2555776" y="3132090"/>
              <a:ext cx="1152128" cy="504056"/>
            </a:xfrm>
            <a:prstGeom prst="curved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sp>
          <p:nvSpPr>
            <p:cNvPr id="20" name="아래로 구부러진 화살표 19"/>
            <p:cNvSpPr/>
            <p:nvPr/>
          </p:nvSpPr>
          <p:spPr>
            <a:xfrm flipH="1" flipV="1">
              <a:off x="2483768" y="3996186"/>
              <a:ext cx="1160512" cy="495672"/>
            </a:xfrm>
            <a:prstGeom prst="curved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99792" y="2556026"/>
              <a:ext cx="936105" cy="395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한컴 윤고딕 240" pitchFamily="18" charset="-127"/>
                  <a:ea typeface="한컴 윤고딕 240" pitchFamily="18" charset="-127"/>
                </a:rPr>
                <a:t>login</a:t>
              </a:r>
              <a:endParaRPr lang="ko-KR" altLang="en-US" dirty="0">
                <a:solidFill>
                  <a:prstClr val="black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9266" y="4849766"/>
              <a:ext cx="1065861" cy="395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한컴 윤고딕 240" pitchFamily="18" charset="-127"/>
                  <a:ea typeface="한컴 윤고딕 240" pitchFamily="18" charset="-127"/>
                </a:rPr>
                <a:t>logout</a:t>
              </a:r>
              <a:endParaRPr lang="ko-KR" altLang="en-US" dirty="0">
                <a:solidFill>
                  <a:prstClr val="black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678665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설계 차이점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672" y="1412776"/>
            <a:ext cx="237000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Controller </a:t>
            </a:r>
            <a:r>
              <a:rPr lang="ko-KR" altLang="en-US" b="1" dirty="0" smtClean="0">
                <a:solidFill>
                  <a:schemeClr val="bg1"/>
                </a:solidFill>
              </a:rPr>
              <a:t>동적 생성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0"/>
            <a:ext cx="7128792" cy="158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678665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설계 차이점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672" y="1412776"/>
            <a:ext cx="317747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Dao </a:t>
            </a:r>
            <a:r>
              <a:rPr lang="ko-KR" altLang="en-US" b="1" dirty="0" smtClean="0">
                <a:solidFill>
                  <a:schemeClr val="bg1"/>
                </a:solidFill>
              </a:rPr>
              <a:t>공통부분 상속으로 구현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060848"/>
            <a:ext cx="567063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678665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설계 차이점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24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672" y="1412776"/>
            <a:ext cx="263405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Dao</a:t>
            </a:r>
            <a:r>
              <a:rPr lang="ko-KR" altLang="en-US" b="1" dirty="0" smtClean="0">
                <a:solidFill>
                  <a:schemeClr val="bg1"/>
                </a:solidFill>
              </a:rPr>
              <a:t>에서 전략패턴 사용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620943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924944"/>
            <a:ext cx="61055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412776"/>
            <a:ext cx="1964780" cy="40011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Semi Project</a:t>
            </a:r>
            <a:endParaRPr lang="ko-KR" altLang="en-US" sz="2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10800000">
            <a:off x="1259632" y="5157192"/>
            <a:ext cx="685923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1259632" y="5229200"/>
            <a:ext cx="685923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87624" y="1916832"/>
            <a:ext cx="2634168" cy="40011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Kosta</a:t>
            </a:r>
            <a:r>
              <a:rPr lang="en-US" altLang="ko-KR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홈페이지</a:t>
            </a:r>
            <a:endParaRPr lang="ko-KR" altLang="en-US" sz="2000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9712" y="2708921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01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Project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목표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&amp;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소개</a:t>
            </a:r>
            <a:endParaRPr lang="ko-KR" altLang="en-US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endParaRPr lang="ko-KR" altLang="en-US" sz="24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3255367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02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사용 기술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&amp;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개발 환경</a:t>
            </a:r>
            <a:endParaRPr lang="ko-KR" altLang="en-US" sz="24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712" y="375942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03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업무 분석</a:t>
            </a:r>
            <a:endParaRPr lang="ko-KR" altLang="en-US" sz="24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9712" y="4293096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04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추가 부분</a:t>
            </a:r>
            <a:endParaRPr lang="ko-KR" altLang="en-US" sz="24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6056" y="2636912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05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설계</a:t>
            </a:r>
            <a:endParaRPr lang="ko-KR" altLang="en-US" sz="24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2420888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Contents </a:t>
            </a:r>
            <a:r>
              <a:rPr lang="ko-KR" altLang="en-US" sz="14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목차</a:t>
            </a:r>
            <a:r>
              <a:rPr lang="en-US" altLang="ko-KR" sz="14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3212976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06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설계 특이점</a:t>
            </a:r>
            <a:endParaRPr lang="ko-KR" altLang="en-US" sz="24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6056" y="3717032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07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UI(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시연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&amp;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코드 리뷰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24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4293096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08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감상</a:t>
            </a:r>
            <a:endParaRPr lang="ko-KR" altLang="en-US" sz="24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678665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설계 차이점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24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672" y="1412776"/>
            <a:ext cx="179324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Exception </a:t>
            </a:r>
            <a:r>
              <a:rPr lang="ko-KR" altLang="en-US" b="1" dirty="0" smtClean="0">
                <a:solidFill>
                  <a:schemeClr val="bg1"/>
                </a:solidFill>
              </a:rPr>
              <a:t>처리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060848"/>
            <a:ext cx="5472608" cy="250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811714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UI 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(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INDEX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6662" y="1815294"/>
            <a:ext cx="6823770" cy="3341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731564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UI 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(Login)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440" y="1772816"/>
            <a:ext cx="7180016" cy="3374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678665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UI 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게시판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88840"/>
            <a:ext cx="7669213" cy="3070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2448106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UI 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글 보기 보기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844824"/>
            <a:ext cx="6450410" cy="3300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972015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Project 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평가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2" y="1700808"/>
            <a:ext cx="68407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한컴 윤고딕 250" pitchFamily="18" charset="-127"/>
                <a:ea typeface="한컴 윤고딕 250" pitchFamily="18" charset="-127"/>
              </a:rPr>
              <a:t>박종호</a:t>
            </a:r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지금 까지 배운 기술들을 이용하여 중간 프로젝트를 진행 하였다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오랜만에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사용한 기술도 있고 자주 사용한 기술들도 있었지만 시간도 많이 걸리고 프로젝트를 진행 함에 따라 내 자신에 대하여 부족함을 느끼기엔 충분한 시간 이였던 것 같다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새로운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기술들을 배우는 것도 중요하지만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이미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배운 기술을 나만의 방식으로 다시 정의 하는 것의 필요성을 심히 느꼈고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앞으로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있을 최종 프로젝트 때 지금보다 더 다듬어진 기술로 완성 시킬 수 있게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좀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더 노력 해야겠다는 다짐을 하였다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972015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Project 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평가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2" y="1772816"/>
            <a:ext cx="6840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한컴 윤고딕 250" pitchFamily="18" charset="-127"/>
                <a:ea typeface="한컴 윤고딕 250" pitchFamily="18" charset="-127"/>
              </a:rPr>
              <a:t>김명신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프로젝트를 조별로 처음 설계부터 구현까지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해보는 게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처음이라 솔직히 좀 어려웠다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내가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맡은 부분이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에러 나고 안될 때는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진짜 짜증났지만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구현 되었을 때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정말 기분이 좋았다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내가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많이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부족한 것도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느꼈고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새로운 것도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배워볼 수 있어서 유익한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시간이었던 것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같다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972015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Project 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평가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2" y="1772816"/>
            <a:ext cx="68407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 윤고딕 250" pitchFamily="18" charset="-127"/>
                <a:ea typeface="한컴 윤고딕 250" pitchFamily="18" charset="-127"/>
              </a:rPr>
              <a:t>이계원</a:t>
            </a:r>
            <a:endParaRPr lang="en-US" altLang="ko-KR" sz="2000" dirty="0" smtClean="0"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sz="2000" dirty="0" smtClean="0"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en-US" altLang="ko-KR" dirty="0" smtClean="0"/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이번 팀 프로젝트는 지금까지 배운 기술들을 종합하여 홈페이지를 제작하였습니다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팀 프로젝트라 그런지 혼자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코딩 하는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것보다 토론을 하고 의견을 종합하고 부족한 부분을 </a:t>
            </a: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조원들에게 도움을 받으며 지루하지 않은 팀 활동이었습니다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처음에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주어진 시간이 많다고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생각하여 회의했던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홈페이지를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충분히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만들 것이라고 예상했지만 부족했습니다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제가 제일 많이 애먹었던 부분이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페이징을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Ajax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로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표현하는 것 이었습니다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아직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저에게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Ajax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부분이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미흡하여 시간이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많이 들어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다른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조원들이 다음 단계로 넘어가지 못하고 프로젝트가 정체되는 현상이 발생하곤 했습니다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그래도 제일 부족했던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페이징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 부분이 이번 프로젝트로 인해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전보다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많이 구조를 이해하고 자신감이 생겼습니다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일 동안 팀 프로젝트를 하면서 팀원들과 많은 대화를 하였고 배움의 시간이었다고 생각합니다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972015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Project 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평가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2" y="1589305"/>
            <a:ext cx="68407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 윤고딕 250" pitchFamily="18" charset="-127"/>
                <a:ea typeface="한컴 윤고딕 250" pitchFamily="18" charset="-127"/>
              </a:rPr>
              <a:t>박진수</a:t>
            </a:r>
            <a:endParaRPr lang="en-US" altLang="ko-KR" sz="2000" dirty="0" smtClean="0"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sz="28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조장으로써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PM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역할을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하면서</a:t>
            </a: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객체지향적으로 설계하고 그것을 구현하는데 많은 착오와 어려움이 있었습니다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예상치 못한 부분에서 시간이 많이 걸렸고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그로 인해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촉박하게 프로그램을 만들어야 했습니다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하지만 처음으로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SVN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서버를 스스로 구축하여 병합과정을 최소화하고</a:t>
            </a: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효율적으로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역할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분배를 위해서 많은 생각과 노력을 했으며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그로 인해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순조롭게 프로젝트를 진행하였습니다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이 경험을 통해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최종프로젝트 때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좀더 좋은 프로그램을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만들 수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있을 것이라 생각합니다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3419872" y="1916832"/>
            <a:ext cx="2448272" cy="2448272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19872" y="2854677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</a:t>
            </a:r>
            <a:r>
              <a:rPr lang="ko-KR" altLang="en-US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다</a:t>
            </a:r>
            <a:endParaRPr lang="en-US" altLang="ko-KR" sz="36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4768" y="259858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Thank you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3848" y="4509120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Do you have any Questions?</a:t>
            </a:r>
            <a:endParaRPr lang="ko-KR" altLang="en-US" sz="16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972015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Project 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목표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331640" y="2060848"/>
            <a:ext cx="712879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dirty="0" smtClean="0">
                <a:latin typeface="나눔손글씨 펜" pitchFamily="66" charset="-127"/>
                <a:ea typeface="나눔손글씨 펜" pitchFamily="66" charset="-127"/>
              </a:rPr>
              <a:t>지금까지 </a:t>
            </a:r>
            <a:r>
              <a:rPr lang="ko-KR" altLang="en-US" sz="6600" dirty="0" smtClean="0">
                <a:latin typeface="나눔손글씨 펜" pitchFamily="66" charset="-127"/>
                <a:ea typeface="나눔손글씨 펜" pitchFamily="66" charset="-127"/>
              </a:rPr>
              <a:t>배운 기술을 이용한</a:t>
            </a:r>
            <a:r>
              <a:rPr lang="en-US" altLang="ko-KR" sz="66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</a:p>
          <a:p>
            <a:r>
              <a:rPr lang="en-US" altLang="ko-KR" sz="6600" dirty="0" smtClean="0">
                <a:latin typeface="나눔손글씨 펜" pitchFamily="66" charset="-127"/>
                <a:ea typeface="나눔손글씨 펜" pitchFamily="66" charset="-127"/>
              </a:rPr>
              <a:t>    </a:t>
            </a:r>
            <a:r>
              <a:rPr lang="ko-KR" altLang="en-US" sz="6600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홈페이지 프로그램 </a:t>
            </a:r>
            <a:r>
              <a:rPr lang="ko-KR" altLang="en-US" sz="6600" dirty="0" smtClean="0">
                <a:latin typeface="나눔손글씨 펜" pitchFamily="66" charset="-127"/>
                <a:ea typeface="나눔손글씨 펜" pitchFamily="66" charset="-127"/>
              </a:rPr>
              <a:t>만들기</a:t>
            </a:r>
            <a:endParaRPr lang="en-US" altLang="ko-KR" sz="66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sz="28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sz="2800" dirty="0" smtClean="0">
              <a:latin typeface="한컴 윤고딕 240" pitchFamily="18" charset="-127"/>
              <a:ea typeface="한컴 윤고딕 2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2911374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Project 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아이템 소개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75656" y="2089299"/>
            <a:ext cx="669674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한컴 윤고딕 250" pitchFamily="18" charset="-127"/>
                <a:ea typeface="한컴 윤고딕 250" pitchFamily="18" charset="-127"/>
              </a:rPr>
              <a:t>간단한 조 홈페이지 만들기</a:t>
            </a:r>
            <a:endParaRPr lang="en-US" altLang="ko-KR" sz="2800" dirty="0" smtClean="0"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</a:rPr>
              <a:t>지금까지</a:t>
            </a:r>
            <a:r>
              <a:rPr lang="ko-KR" altLang="en-US" sz="36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</a:rPr>
              <a:t>배운 기술 사용이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</a:rPr>
              <a:t>목적</a:t>
            </a:r>
            <a:endParaRPr lang="en-US" altLang="ko-KR" sz="32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</a:rPr>
              <a:t>	</a:t>
            </a: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itchFamily="18" charset="-127"/>
                <a:ea typeface="한컴 윤고딕 250" pitchFamily="18" charset="-127"/>
              </a:rPr>
              <a:t>-&gt;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itchFamily="18" charset="-127"/>
                <a:ea typeface="한컴 윤고딕 250" pitchFamily="18" charset="-127"/>
              </a:rPr>
              <a:t>가장 기본적인 게시판을 사용하는 홈페이지 만들기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None/>
            </a:pPr>
            <a:endParaRPr lang="en-US" altLang="ko-KR" sz="2000" dirty="0" smtClean="0">
              <a:latin typeface="한컴 윤고딕 250" pitchFamily="18" charset="-127"/>
              <a:ea typeface="한컴 윤고딕 25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401346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사용</a:t>
            </a:r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기술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03648" y="1268760"/>
            <a:ext cx="727280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 JAVA</a:t>
            </a:r>
          </a:p>
          <a:p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	(</a:t>
            </a: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Servlet,JSP</a:t>
            </a: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[EL/JSTL])</a:t>
            </a:r>
          </a:p>
          <a:p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 DB(Oracle)</a:t>
            </a:r>
          </a:p>
          <a:p>
            <a:pPr>
              <a:buFont typeface="Wingdings" pitchFamily="2" charset="2"/>
              <a:buChar char="§"/>
            </a:pPr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 AJAX</a:t>
            </a:r>
          </a:p>
          <a:p>
            <a:pPr>
              <a:buFont typeface="Wingdings" pitchFamily="2" charset="2"/>
              <a:buChar char="§"/>
            </a:pPr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 HTML, </a:t>
            </a: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JavaScript, </a:t>
            </a: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css</a:t>
            </a:r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 UI-Bootstrap</a:t>
            </a:r>
          </a:p>
          <a:p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	(HTML5,css3,jquery)</a:t>
            </a:r>
          </a:p>
          <a:p>
            <a:endParaRPr lang="en-US" altLang="ko-KR" dirty="0" smtClean="0">
              <a:latin typeface="한컴 윤고딕 250" pitchFamily="18" charset="-127"/>
              <a:ea typeface="한컴 윤고딕 25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401346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개발</a:t>
            </a:r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환경</a:t>
            </a:r>
            <a:endParaRPr lang="ko-KR" altLang="en-US" sz="24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03648" y="1268760"/>
            <a:ext cx="72728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Windows7</a:t>
            </a:r>
          </a:p>
          <a:p>
            <a:pPr>
              <a:buFont typeface="Wingdings" pitchFamily="2" charset="2"/>
              <a:buChar char="§"/>
            </a:pPr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Eclipse </a:t>
            </a: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juno</a:t>
            </a:r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Jdk1.7.0_25</a:t>
            </a:r>
          </a:p>
          <a:p>
            <a:pPr>
              <a:buFont typeface="Wingdings" pitchFamily="2" charset="2"/>
              <a:buChar char="§"/>
            </a:pPr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Oracle 10</a:t>
            </a:r>
          </a:p>
          <a:p>
            <a:pPr>
              <a:buFont typeface="Wingdings" pitchFamily="2" charset="2"/>
              <a:buChar char="§"/>
            </a:pPr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SVN</a:t>
            </a:r>
          </a:p>
          <a:p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- </a:t>
            </a: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VisualSVN</a:t>
            </a: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 2.7.1</a:t>
            </a:r>
          </a:p>
          <a:p>
            <a:pPr>
              <a:buFontTx/>
              <a:buChar char="-"/>
            </a:pP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Subversive, </a:t>
            </a: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SVNKit</a:t>
            </a: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2400" dirty="0" smtClean="0">
                <a:latin typeface="한컴 윤고딕 250" pitchFamily="18" charset="-127"/>
                <a:ea typeface="한컴 윤고딕 250" pitchFamily="18" charset="-127"/>
              </a:rPr>
              <a:t>1.7.11</a:t>
            </a:r>
            <a:endParaRPr lang="en-US" altLang="ko-KR" sz="1400" dirty="0" smtClean="0">
              <a:latin typeface="한컴 윤고딕 250" pitchFamily="18" charset="-127"/>
              <a:ea typeface="한컴 윤고딕 25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890261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업무</a:t>
            </a:r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분석 </a:t>
            </a:r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(1)</a:t>
            </a:r>
            <a:endParaRPr lang="ko-KR" altLang="en-US" sz="2400" dirty="0">
              <a:solidFill>
                <a:srgbClr val="FFFF99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75656" y="1268760"/>
            <a:ext cx="71287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latin typeface="한컴 윤고딕 250" pitchFamily="18" charset="-127"/>
                <a:ea typeface="한컴 윤고딕 250" pitchFamily="18" charset="-127"/>
              </a:rPr>
              <a:t> 로그인</a:t>
            </a:r>
            <a:endParaRPr lang="en-US" altLang="ko-KR" sz="3200" dirty="0" smtClean="0"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</a:rPr>
              <a:t>ID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</a:rPr>
              <a:t>와 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</a:rPr>
              <a:t>Password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</a:rPr>
              <a:t>를 입력하여 로그인 할 수 있다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</a:rPr>
              <a:t>Session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</a:rPr>
              <a:t>이용</a:t>
            </a:r>
            <a:endParaRPr lang="en-US" altLang="ko-KR" sz="32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</a:rPr>
              <a:t>Ajax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</a:rPr>
              <a:t>활용</a:t>
            </a:r>
            <a:endParaRPr lang="en-US" altLang="ko-KR" sz="3200" dirty="0" smtClean="0"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2000" u="sng" dirty="0" smtClean="0"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sz="2000" u="sng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latin typeface="한컴 윤고딕 250" pitchFamily="18" charset="-127"/>
                <a:ea typeface="한컴 윤고딕 250" pitchFamily="18" charset="-127"/>
              </a:rPr>
              <a:t> 로그아웃</a:t>
            </a:r>
            <a:endParaRPr lang="en-US" altLang="ko-KR" sz="3200" dirty="0" smtClean="0"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ko-KR" altLang="en-US" sz="3600" dirty="0" smtClean="0">
                <a:latin typeface="나눔손글씨 펜" pitchFamily="66" charset="-127"/>
                <a:ea typeface="나눔손글씨 펜" pitchFamily="66" charset="-127"/>
              </a:rPr>
              <a:t>로그아웃 버튼을 누를 시 로그아웃</a:t>
            </a:r>
            <a:endParaRPr lang="en-US" altLang="ko-KR" sz="36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3600" dirty="0" smtClean="0">
                <a:latin typeface="나눔손글씨 펜" pitchFamily="66" charset="-127"/>
                <a:ea typeface="나눔손글씨 펜" pitchFamily="66" charset="-127"/>
              </a:rPr>
              <a:t>Session </a:t>
            </a:r>
            <a:r>
              <a:rPr lang="ko-KR" altLang="en-US" sz="3600" dirty="0" smtClean="0">
                <a:latin typeface="나눔손글씨 펜" pitchFamily="66" charset="-127"/>
                <a:ea typeface="나눔손글씨 펜" pitchFamily="66" charset="-127"/>
              </a:rPr>
              <a:t>이용</a:t>
            </a:r>
            <a:endParaRPr lang="en-US" altLang="ko-KR" sz="36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3600" dirty="0" smtClean="0">
                <a:latin typeface="나눔손글씨 펜" pitchFamily="66" charset="-127"/>
                <a:ea typeface="나눔손글씨 펜" pitchFamily="66" charset="-127"/>
              </a:rPr>
              <a:t>시작페이지로 이동</a:t>
            </a:r>
            <a:endParaRPr lang="en-US" altLang="ko-KR" sz="36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927131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업무</a:t>
            </a:r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분석 </a:t>
            </a:r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(2)</a:t>
            </a:r>
            <a:endParaRPr lang="ko-KR" altLang="en-US" sz="2400" dirty="0">
              <a:solidFill>
                <a:srgbClr val="FFFF99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03648" y="1268760"/>
            <a:ext cx="7200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한컴 윤고딕 250" pitchFamily="18" charset="-127"/>
                <a:ea typeface="한컴 윤고딕 250" pitchFamily="18" charset="-127"/>
              </a:rPr>
              <a:t> 회원가입</a:t>
            </a:r>
            <a:endParaRPr lang="en-US" altLang="ko-KR" sz="3200" dirty="0" smtClean="0"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ID, PW, Nickname, E-mail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정보로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회원가입이 가능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</a:p>
          <a:p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user_no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를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시퀀스 값으로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준다</a:t>
            </a:r>
            <a:r>
              <a:rPr lang="en-US" altLang="ko-KR" sz="2000" dirty="0" smtClean="0">
                <a:latin typeface="한컴 윤고딕 250" pitchFamily="18" charset="-127"/>
                <a:ea typeface="한컴 윤고딕 250" pitchFamily="18" charset="-127"/>
              </a:rPr>
              <a:t>.</a:t>
            </a:r>
          </a:p>
          <a:p>
            <a:endParaRPr lang="en-US" altLang="ko-KR" sz="2000" u="sng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sz="2400" dirty="0" smtClean="0">
                <a:latin typeface="한컴 윤고딕 250" pitchFamily="18" charset="-127"/>
                <a:ea typeface="한컴 윤고딕 250" pitchFamily="18" charset="-127"/>
              </a:rPr>
              <a:t>내 정보 </a:t>
            </a:r>
            <a:r>
              <a:rPr lang="ko-KR" altLang="en-US" sz="2400" dirty="0" smtClean="0">
                <a:latin typeface="한컴 윤고딕 250" pitchFamily="18" charset="-127"/>
                <a:ea typeface="한컴 윤고딕 250" pitchFamily="18" charset="-127"/>
              </a:rPr>
              <a:t>보기</a:t>
            </a:r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ko-KR" altLang="en-US" sz="2000" dirty="0" smtClean="0">
                <a:latin typeface="한컴 윤고딕 250" pitchFamily="18" charset="-127"/>
                <a:ea typeface="한컴 윤고딕 250" pitchFamily="18" charset="-127"/>
              </a:rPr>
              <a:t> 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유저정보 버튼을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누를 시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자신의 유저 정보를 보여줌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(ID, PW, Nickname, E-mail)</a:t>
            </a:r>
          </a:p>
          <a:p>
            <a:endParaRPr lang="en-US" altLang="ko-KR" sz="20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한컴 윤고딕 250" pitchFamily="18" charset="-127"/>
                <a:ea typeface="한컴 윤고딕 250" pitchFamily="18" charset="-127"/>
              </a:rPr>
              <a:t> 탈퇴</a:t>
            </a:r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en-US" altLang="ko-KR" sz="2000" dirty="0" smtClean="0">
                <a:latin typeface="한컴 윤고딕 250" pitchFamily="18" charset="-127"/>
                <a:ea typeface="한컴 윤고딕 250" pitchFamily="18" charset="-127"/>
              </a:rPr>
              <a:t> 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유저 정보 보기에서 탈퇴 버튼을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누를 시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탈퇴가능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PW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확인을 하여 탈퇴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20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한컴 윤고딕 250" pitchFamily="18" charset="-127"/>
                <a:ea typeface="한컴 윤고딕 250" pitchFamily="18" charset="-127"/>
              </a:rPr>
              <a:t> 수정</a:t>
            </a:r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ko-KR" altLang="en-US" sz="2000" dirty="0" smtClean="0">
                <a:latin typeface="한컴 윤고딕 250" pitchFamily="18" charset="-127"/>
                <a:ea typeface="한컴 윤고딕 250" pitchFamily="18" charset="-127"/>
              </a:rPr>
              <a:t> 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유저 정보 보기에서 수정 버튼을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누를 시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PW, Nickname, E-mail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수정 가능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2400" dirty="0" smtClean="0">
              <a:latin typeface="한컴 윤고딕 250" pitchFamily="18" charset="-127"/>
              <a:ea typeface="한컴 윤고딕 25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80" y="674277"/>
            <a:ext cx="1933543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업무</a:t>
            </a:r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분석 </a:t>
            </a:r>
            <a:r>
              <a:rPr lang="en-US" altLang="ko-KR" sz="2400" dirty="0" smtClean="0">
                <a:solidFill>
                  <a:srgbClr val="FFFF99"/>
                </a:solidFill>
                <a:latin typeface="한컴 윤고딕 240" pitchFamily="18" charset="-127"/>
                <a:ea typeface="한컴 윤고딕 240" pitchFamily="18" charset="-127"/>
              </a:rPr>
              <a:t>(3)</a:t>
            </a:r>
            <a:endParaRPr lang="ko-KR" altLang="en-US" sz="2400" dirty="0">
              <a:solidFill>
                <a:srgbClr val="FFFF99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3-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12"/>
          <p:cNvSpPr>
            <a:spLocks noGrp="1"/>
          </p:cNvSpPr>
          <p:nvPr>
            <p:ph idx="1"/>
          </p:nvPr>
        </p:nvSpPr>
        <p:spPr>
          <a:xfrm>
            <a:off x="1403648" y="1268760"/>
            <a:ext cx="7221488" cy="4824536"/>
          </a:xfrm>
        </p:spPr>
        <p:txBody>
          <a:bodyPr/>
          <a:lstStyle/>
          <a:p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게시판 보기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한컴 윤고딕 240" pitchFamily="18" charset="-127"/>
                <a:ea typeface="한컴 윤고딕 240" pitchFamily="18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메뉴에서 게시판 메뉴를 선택 시 게시판을 보여준다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페이지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이동은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Ajax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활용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글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선택 시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글 보기로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endParaRPr lang="en-US" altLang="ko-KR" sz="2000" dirty="0" smtClean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글 보기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한컴 윤고딕 240" pitchFamily="18" charset="-127"/>
                <a:ea typeface="한컴 윤고딕 240" pitchFamily="18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글 내용과 댓글을 보여줌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댓글은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Ajax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로 호출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endParaRPr lang="en-US" altLang="ko-KR" sz="2000" dirty="0" smtClean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글 쓰기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한컴 윤고딕 240" pitchFamily="18" charset="-127"/>
                <a:ea typeface="한컴 윤고딕 240" pitchFamily="18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게시판에서 글 쓰기 버튼을 누를 시 글 쓰기 가능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제목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내용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입력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완료 시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글 보기로 이동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None/>
            </a:pP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706</Words>
  <Application>Microsoft Office PowerPoint</Application>
  <PresentationFormat>화면 슬라이드 쇼(4:3)</PresentationFormat>
  <Paragraphs>228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굴림</vt:lpstr>
      <vt:lpstr>Arial</vt:lpstr>
      <vt:lpstr>나눔고딕 ExtraBold</vt:lpstr>
      <vt:lpstr>한컴 윤고딕 240</vt:lpstr>
      <vt:lpstr>나눔손글씨 펜</vt:lpstr>
      <vt:lpstr>나눔명조</vt:lpstr>
      <vt:lpstr>나눔손글씨 붓</vt:lpstr>
      <vt:lpstr>Wingdings</vt:lpstr>
      <vt:lpstr>한컴 윤고딕 250</vt:lpstr>
      <vt:lpstr>맑은 고딕</vt:lpstr>
      <vt:lpstr>뫼비우스 Regular</vt:lpstr>
      <vt:lpstr>인터파크고딕 B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김외숙</dc:creator>
  <cp:lastModifiedBy>KOSTA-00-13-014-USER</cp:lastModifiedBy>
  <cp:revision>43</cp:revision>
  <dcterms:created xsi:type="dcterms:W3CDTF">2011-07-26T11:18:21Z</dcterms:created>
  <dcterms:modified xsi:type="dcterms:W3CDTF">2013-10-23T10:12:30Z</dcterms:modified>
</cp:coreProperties>
</file>