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29" r:id="rId2"/>
    <p:sldId id="316" r:id="rId3"/>
    <p:sldId id="327" r:id="rId4"/>
    <p:sldId id="311" r:id="rId5"/>
    <p:sldId id="330" r:id="rId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0384" autoAdjust="0"/>
  </p:normalViewPr>
  <p:slideViewPr>
    <p:cSldViewPr snapToGrid="0">
      <p:cViewPr varScale="1">
        <p:scale>
          <a:sx n="39" d="100"/>
          <a:sy n="39" d="100"/>
        </p:scale>
        <p:origin x="-1406"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716"/>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E449802-8007-4B66-A013-3A268415AC98}" type="datetime1">
              <a:rPr lang="en-US"/>
              <a:pPr>
                <a:defRPr/>
              </a:pPr>
              <a:t>8/13/2015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3CF42CF-3DF1-4421-8023-2AAE865A8DF3}" type="slidenum">
              <a:rPr lang="en-US"/>
              <a:pPr>
                <a:defRPr/>
              </a:pPr>
              <a:t>‹#›</a:t>
            </a:fld>
            <a:endParaRPr lang="en-US"/>
          </a:p>
        </p:txBody>
      </p:sp>
    </p:spTree>
    <p:extLst>
      <p:ext uri="{BB962C8B-B14F-4D97-AF65-F5344CB8AC3E}">
        <p14:creationId xmlns:p14="http://schemas.microsoft.com/office/powerpoint/2010/main" val="9335700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en-US" dirty="0" smtClean="0"/>
              <a:t>This slide summarizes what you did to carry out the yeast fluctuation test. </a:t>
            </a:r>
            <a:r>
              <a:rPr lang="en-US" dirty="0" smtClean="0"/>
              <a:t>You started with a parent yeast strain, YFT1, that is sensitive to </a:t>
            </a:r>
            <a:r>
              <a:rPr lang="en-US" dirty="0" err="1" smtClean="0"/>
              <a:t>canavanine</a:t>
            </a:r>
            <a:r>
              <a:rPr lang="en-US" dirty="0" smtClean="0"/>
              <a:t>. </a:t>
            </a:r>
          </a:p>
          <a:p>
            <a:pPr>
              <a:defRPr/>
            </a:pPr>
            <a:endParaRPr lang="en-US" dirty="0" smtClean="0"/>
          </a:p>
          <a:p>
            <a:pPr marL="228600" indent="-228600">
              <a:buFontTx/>
              <a:buAutoNum type="arabicPeriod"/>
              <a:defRPr/>
            </a:pPr>
            <a:r>
              <a:rPr lang="en-US" dirty="0" smtClean="0"/>
              <a:t>Just before Session 1, the instructor inoculated five 22.5-ml </a:t>
            </a:r>
            <a:r>
              <a:rPr lang="en-US" u="sng" dirty="0" smtClean="0"/>
              <a:t>bulk cultures</a:t>
            </a:r>
            <a:r>
              <a:rPr lang="en-US" dirty="0" smtClean="0"/>
              <a:t> with YFT1 cells at a concentration of 10</a:t>
            </a:r>
            <a:r>
              <a:rPr lang="en-US" baseline="30000" dirty="0" smtClean="0"/>
              <a:t>5</a:t>
            </a:r>
            <a:r>
              <a:rPr lang="en-US" dirty="0" smtClean="0"/>
              <a:t> cells/ml.  The nutrient medium in these cultures was </a:t>
            </a:r>
            <a:r>
              <a:rPr lang="en-US" u="sng" dirty="0" smtClean="0"/>
              <a:t>non-selective</a:t>
            </a:r>
            <a:r>
              <a:rPr lang="en-US" dirty="0" smtClean="0"/>
              <a:t>, meaning it didn’t contain any </a:t>
            </a:r>
            <a:r>
              <a:rPr lang="en-US" dirty="0" err="1" smtClean="0"/>
              <a:t>canavanine</a:t>
            </a:r>
            <a:r>
              <a:rPr lang="en-US" dirty="0" smtClean="0"/>
              <a:t>; all yeast cells were therefore be able to grow in this medium, whether or not they were </a:t>
            </a:r>
            <a:r>
              <a:rPr lang="en-US" dirty="0" err="1" smtClean="0"/>
              <a:t>canavanine</a:t>
            </a:r>
            <a:r>
              <a:rPr lang="en-US" dirty="0" smtClean="0"/>
              <a:t>-resistant mutants. Portions of the inoculated bulk cultures were distributed to the students for use in the next step; the remainders of the bulk cultures were poured into 5 125-ml culture flasks.</a:t>
            </a:r>
          </a:p>
          <a:p>
            <a:pPr marL="228600" indent="-228600">
              <a:buFontTx/>
              <a:buAutoNum type="arabicPeriod"/>
              <a:defRPr/>
            </a:pPr>
            <a:endParaRPr lang="en-US" dirty="0" smtClean="0"/>
          </a:p>
          <a:p>
            <a:pPr marL="228600" indent="-228600">
              <a:buFontTx/>
              <a:buAutoNum type="arabicPeriod"/>
              <a:defRPr/>
            </a:pPr>
            <a:r>
              <a:rPr lang="en-US" dirty="0" smtClean="0"/>
              <a:t>During Session 1, the class distributed 60-</a:t>
            </a:r>
            <a:r>
              <a:rPr lang="el-GR" dirty="0" smtClean="0"/>
              <a:t>μ</a:t>
            </a:r>
            <a:r>
              <a:rPr lang="en-US" dirty="0" smtClean="0"/>
              <a:t>l portions of the bulk cultures into 70 sterile culture tubes; these were the </a:t>
            </a:r>
            <a:r>
              <a:rPr lang="en-US" u="sng" dirty="0" smtClean="0"/>
              <a:t>individual cultures</a:t>
            </a:r>
            <a:r>
              <a:rPr lang="en-US" dirty="0" smtClean="0"/>
              <a:t>.  Each 60-</a:t>
            </a:r>
            <a:r>
              <a:rPr lang="el-GR" dirty="0" smtClean="0"/>
              <a:t>μ</a:t>
            </a:r>
            <a:r>
              <a:rPr lang="en-US" dirty="0" smtClean="0"/>
              <a:t>l individual culture contained only 6000 yeast cells (0.06 ml x 10</a:t>
            </a:r>
            <a:r>
              <a:rPr lang="en-US" baseline="30000" dirty="0" smtClean="0"/>
              <a:t>5</a:t>
            </a:r>
            <a:r>
              <a:rPr lang="en-US" dirty="0" smtClean="0"/>
              <a:t> cells/ml), few if any of which were </a:t>
            </a:r>
            <a:r>
              <a:rPr lang="en-US" dirty="0" err="1" smtClean="0"/>
              <a:t>canavanine</a:t>
            </a:r>
            <a:r>
              <a:rPr lang="en-US" dirty="0" smtClean="0"/>
              <a:t>-resistant mutants. Each bulk culture (~21 ml remaining, with 2.1 million yeast cells) was equivalent to ~350 individual cultures all mixed together.  </a:t>
            </a:r>
          </a:p>
          <a:p>
            <a:pPr marL="228600" indent="-228600">
              <a:buFontTx/>
              <a:buAutoNum type="arabicPeriod"/>
              <a:defRPr/>
            </a:pPr>
            <a:endParaRPr lang="en-US" dirty="0" smtClean="0"/>
          </a:p>
          <a:p>
            <a:pPr marL="228600" indent="-228600">
              <a:buFontTx/>
              <a:buAutoNum type="arabicPeriod"/>
              <a:defRPr/>
            </a:pPr>
            <a:r>
              <a:rPr lang="en-US" dirty="0" smtClean="0"/>
              <a:t>Between Sessions 1 and 2, both the 70 individual cultures and the 5 bulk cultures were shaken at 30°C.  During that incubation, the cell concentration in both the bulk cultures and the 60-</a:t>
            </a:r>
            <a:r>
              <a:rPr lang="el-GR" dirty="0" smtClean="0"/>
              <a:t>μ</a:t>
            </a:r>
            <a:r>
              <a:rPr lang="en-US" dirty="0" smtClean="0"/>
              <a:t>l individual cultures increased 1000-fold from 10</a:t>
            </a:r>
            <a:r>
              <a:rPr lang="en-US" baseline="30000" dirty="0" smtClean="0"/>
              <a:t>5</a:t>
            </a:r>
            <a:r>
              <a:rPr lang="en-US" dirty="0" smtClean="0"/>
              <a:t> cells/ml to 10</a:t>
            </a:r>
            <a:r>
              <a:rPr lang="en-US" baseline="30000" dirty="0" smtClean="0"/>
              <a:t>8</a:t>
            </a:r>
            <a:r>
              <a:rPr lang="en-US" dirty="0" smtClean="0"/>
              <a:t> cells/ml.  The medium turned from clear (the starting cell concentration of 10</a:t>
            </a:r>
            <a:r>
              <a:rPr lang="en-US" baseline="30000" dirty="0" smtClean="0"/>
              <a:t>5</a:t>
            </a:r>
            <a:r>
              <a:rPr lang="en-US" dirty="0" smtClean="0"/>
              <a:t> cells/ml is much too low to give any visible turbidity) to turbid; that’s symbolized in the diagram from the change from yellow to brown.  According to the pre-exposure hypothesis, but not the post-exposure hypothesis, </a:t>
            </a:r>
            <a:r>
              <a:rPr lang="en-US" dirty="0" err="1" smtClean="0"/>
              <a:t>canavanine</a:t>
            </a:r>
            <a:r>
              <a:rPr lang="en-US" dirty="0" smtClean="0"/>
              <a:t>-resistance mutations </a:t>
            </a:r>
            <a:r>
              <a:rPr lang="en-US" dirty="0" err="1" smtClean="0"/>
              <a:t>occurrd</a:t>
            </a:r>
            <a:r>
              <a:rPr lang="en-US" dirty="0" smtClean="0"/>
              <a:t> randomly during this growth in non-selective medium.</a:t>
            </a:r>
          </a:p>
          <a:p>
            <a:pPr marL="228600" indent="-228600">
              <a:buFontTx/>
              <a:buAutoNum type="arabicPeriod"/>
              <a:defRPr/>
            </a:pPr>
            <a:endParaRPr lang="en-US" dirty="0" smtClean="0"/>
          </a:p>
          <a:p>
            <a:pPr marL="228600" indent="-228600">
              <a:buFontTx/>
              <a:buAutoNum type="arabicPeriod"/>
              <a:defRPr/>
            </a:pPr>
            <a:r>
              <a:rPr lang="en-US" dirty="0" smtClean="0"/>
              <a:t>During Session 2, students distributed 60-</a:t>
            </a:r>
            <a:r>
              <a:rPr lang="el-GR" dirty="0" smtClean="0"/>
              <a:t>μ</a:t>
            </a:r>
            <a:r>
              <a:rPr lang="en-US" dirty="0" smtClean="0"/>
              <a:t>l samples of one of the 5 bulk cultures into 50 additional culture tubes.  These were called the </a:t>
            </a:r>
            <a:r>
              <a:rPr lang="en-US" u="sng" dirty="0" smtClean="0"/>
              <a:t>bulk-culture samples</a:t>
            </a:r>
            <a:r>
              <a:rPr lang="en-US" dirty="0" smtClean="0"/>
              <a:t>.</a:t>
            </a:r>
          </a:p>
          <a:p>
            <a:pPr marL="228600" indent="-228600">
              <a:buFontTx/>
              <a:buAutoNum type="arabicPeriod"/>
              <a:defRPr/>
            </a:pPr>
            <a:endParaRPr lang="en-US" dirty="0" smtClean="0"/>
          </a:p>
          <a:p>
            <a:pPr marL="228600" indent="-228600">
              <a:buFontTx/>
              <a:buAutoNum type="arabicPeriod"/>
              <a:defRPr/>
            </a:pPr>
            <a:r>
              <a:rPr lang="en-US" dirty="0" smtClean="0"/>
              <a:t>Still during Session 2, students spread the cells in all 120 culture tubes (70 individual culture tubes, 50 bulk-culture sample tubes) onto </a:t>
            </a:r>
            <a:r>
              <a:rPr lang="en-US" u="sng" dirty="0" smtClean="0"/>
              <a:t>selective</a:t>
            </a:r>
            <a:r>
              <a:rPr lang="en-US" dirty="0" smtClean="0"/>
              <a:t> Petri dishes.  The agar medium in these selective dishes contained </a:t>
            </a:r>
            <a:r>
              <a:rPr lang="en-US" dirty="0" err="1" smtClean="0"/>
              <a:t>canavanine</a:t>
            </a:r>
            <a:r>
              <a:rPr lang="en-US" dirty="0" smtClean="0"/>
              <a:t>, so that only the rare </a:t>
            </a:r>
            <a:r>
              <a:rPr lang="en-US" dirty="0" err="1" smtClean="0"/>
              <a:t>canavanine</a:t>
            </a:r>
            <a:r>
              <a:rPr lang="en-US" dirty="0" smtClean="0"/>
              <a:t>-resistant mutants were able to grow and form colonies.  According to the post-exposure hypothesis, </a:t>
            </a:r>
            <a:r>
              <a:rPr lang="en-US" dirty="0" err="1" smtClean="0"/>
              <a:t>canavanine</a:t>
            </a:r>
            <a:r>
              <a:rPr lang="en-US" dirty="0" smtClean="0"/>
              <a:t>-resistance mutations </a:t>
            </a:r>
            <a:r>
              <a:rPr lang="en-US" dirty="0" err="1" smtClean="0"/>
              <a:t>couldnn’t</a:t>
            </a:r>
            <a:r>
              <a:rPr lang="en-US" dirty="0" smtClean="0"/>
              <a:t> occur until the cells first encountered </a:t>
            </a:r>
            <a:r>
              <a:rPr lang="en-US" dirty="0" err="1" smtClean="0"/>
              <a:t>canavanine</a:t>
            </a:r>
            <a:r>
              <a:rPr lang="en-US" dirty="0" smtClean="0"/>
              <a:t> on the selective agar medium in the Petri dishes.  The Petri dishes were incubated at 30°C for at least 5 days.</a:t>
            </a:r>
          </a:p>
          <a:p>
            <a:pPr marL="228600" indent="-228600">
              <a:buFontTx/>
              <a:buAutoNum type="arabicPeriod"/>
              <a:defRPr/>
            </a:pPr>
            <a:endParaRPr lang="en-US" dirty="0" smtClean="0"/>
          </a:p>
          <a:p>
            <a:pPr marL="228600" indent="-228600">
              <a:buFontTx/>
              <a:buAutoNum type="arabicPeriod"/>
              <a:defRPr/>
            </a:pPr>
            <a:r>
              <a:rPr lang="en-US" dirty="0" smtClean="0"/>
              <a:t>During Session 3 (not shown in the diagram), students counted both red and white mutant (</a:t>
            </a:r>
            <a:r>
              <a:rPr lang="en-US" dirty="0" err="1" smtClean="0"/>
              <a:t>canavanine</a:t>
            </a:r>
            <a:r>
              <a:rPr lang="en-US" dirty="0" smtClean="0"/>
              <a:t>-resistant) colonies.  Only the red mutants will be analyzed in this lab.  It’s the distribution of red colony counts in the dishes that provide the key evidence discriminating between the two contending ideas: the pre- and post-exposure hypotheses.</a:t>
            </a:r>
          </a:p>
          <a:p>
            <a:pPr>
              <a:defRPr/>
            </a:pPr>
            <a:endParaRPr lang="en-US" altLang="en-US" dirty="0"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2B6BC68D-5900-4043-B917-A1F3176F9B4F}" type="slidenum">
              <a:rPr lang="en-US" altLang="en-US" smtClean="0">
                <a:latin typeface="Arial" charset="0"/>
              </a:rPr>
              <a:pPr eaLnBrk="1" hangingPunct="1">
                <a:spcBef>
                  <a:spcPct val="0"/>
                </a:spcBef>
              </a:pPr>
              <a:t>1</a:t>
            </a:fld>
            <a:endParaRPr lang="en-US"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should now be able to answer this question in light of class discussion and after reading YeastFluctuationSession1&amp;2.ppt.</a:t>
            </a:r>
          </a:p>
          <a:p>
            <a:endParaRPr lang="en-US" dirty="0"/>
          </a:p>
        </p:txBody>
      </p:sp>
      <p:sp>
        <p:nvSpPr>
          <p:cNvPr id="4" name="Slide Number Placeholder 3"/>
          <p:cNvSpPr>
            <a:spLocks noGrp="1"/>
          </p:cNvSpPr>
          <p:nvPr>
            <p:ph type="sldNum" sz="quarter" idx="10"/>
          </p:nvPr>
        </p:nvSpPr>
        <p:spPr/>
        <p:txBody>
          <a:bodyPr/>
          <a:lstStyle/>
          <a:p>
            <a:pPr>
              <a:defRPr/>
            </a:pPr>
            <a:fld id="{43CF42CF-3DF1-4421-8023-2AAE865A8DF3}" type="slidenum">
              <a:rPr lang="en-US" smtClean="0"/>
              <a:pPr>
                <a:defRPr/>
              </a:pPr>
              <a:t>2</a:t>
            </a:fld>
            <a:endParaRPr lang="en-US"/>
          </a:p>
        </p:txBody>
      </p:sp>
    </p:spTree>
    <p:extLst>
      <p:ext uri="{BB962C8B-B14F-4D97-AF65-F5344CB8AC3E}">
        <p14:creationId xmlns:p14="http://schemas.microsoft.com/office/powerpoint/2010/main" val="383990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of course</a:t>
            </a:r>
            <a:r>
              <a:rPr lang="en-US" baseline="0" dirty="0" smtClean="0"/>
              <a:t>, could never have been done in the days of Luria and Delbrück.  You won’t get your sequencing data until Session 5.  Meanwhile, however, let’s try to anticipate the results expected according to the pre-exposure versus post-exposure hypotheses.</a:t>
            </a:r>
            <a:endParaRPr lang="en-US" dirty="0"/>
          </a:p>
        </p:txBody>
      </p:sp>
      <p:sp>
        <p:nvSpPr>
          <p:cNvPr id="4" name="Slide Number Placeholder 3"/>
          <p:cNvSpPr>
            <a:spLocks noGrp="1"/>
          </p:cNvSpPr>
          <p:nvPr>
            <p:ph type="sldNum" sz="quarter" idx="10"/>
          </p:nvPr>
        </p:nvSpPr>
        <p:spPr/>
        <p:txBody>
          <a:bodyPr/>
          <a:lstStyle/>
          <a:p>
            <a:pPr>
              <a:defRPr/>
            </a:pPr>
            <a:fld id="{43CF42CF-3DF1-4421-8023-2AAE865A8DF3}" type="slidenum">
              <a:rPr lang="en-US" smtClean="0"/>
              <a:pPr>
                <a:defRPr/>
              </a:pPr>
              <a:t>3</a:t>
            </a:fld>
            <a:endParaRPr lang="en-US"/>
          </a:p>
        </p:txBody>
      </p:sp>
    </p:spTree>
    <p:extLst>
      <p:ext uri="{BB962C8B-B14F-4D97-AF65-F5344CB8AC3E}">
        <p14:creationId xmlns:p14="http://schemas.microsoft.com/office/powerpoint/2010/main" val="3633116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t>
            </a:r>
            <a:r>
              <a:rPr lang="en-US" dirty="0" smtClean="0"/>
              <a:t>red</a:t>
            </a:r>
            <a:r>
              <a:rPr lang="en-US" baseline="0" dirty="0" smtClean="0"/>
              <a:t> mutant</a:t>
            </a:r>
            <a:r>
              <a:rPr lang="en-US" dirty="0" smtClean="0"/>
              <a:t> colonies all come from different individual culture dishes (the “green” dishes).  As</a:t>
            </a:r>
            <a:r>
              <a:rPr lang="en-US" baseline="0" dirty="0" smtClean="0"/>
              <a:t> such, t</a:t>
            </a:r>
            <a:r>
              <a:rPr lang="en-US" dirty="0" smtClean="0"/>
              <a:t>hey serve as controls.  Whichever</a:t>
            </a:r>
            <a:r>
              <a:rPr lang="en-US" baseline="0" dirty="0" smtClean="0"/>
              <a:t> hypothesis—pre-exposure or post-exposure—is correct, mutant colonies on different dishes must stem from independent red-gene mutations.  Since many distinct red-gene mutations can give rise to red </a:t>
            </a:r>
            <a:r>
              <a:rPr lang="en-US" baseline="0" dirty="0" err="1" smtClean="0"/>
              <a:t>canavanine</a:t>
            </a:r>
            <a:r>
              <a:rPr lang="en-US" baseline="0" dirty="0" smtClean="0"/>
              <a:t>-resistant colonies, only rarely will two control colonies have identical red-gene mutations.</a:t>
            </a:r>
          </a:p>
          <a:p>
            <a:endParaRPr lang="en-US" sz="1200" kern="1200" baseline="0" dirty="0" smtClean="0">
              <a:solidFill>
                <a:schemeClr val="tx1"/>
              </a:solidFill>
              <a:effectLst/>
              <a:latin typeface="+mn-lt"/>
              <a:ea typeface="ＭＳ Ｐゴシック" charset="-128"/>
              <a:cs typeface="ＭＳ Ｐゴシック" charset="-128"/>
            </a:endParaRPr>
          </a:p>
          <a:p>
            <a:r>
              <a:rPr lang="en-US" sz="1200" kern="1200" baseline="0" dirty="0" smtClean="0">
                <a:solidFill>
                  <a:schemeClr val="tx1"/>
                </a:solidFill>
                <a:effectLst/>
                <a:latin typeface="+mn-lt"/>
                <a:ea typeface="ＭＳ Ｐゴシック" charset="-128"/>
                <a:cs typeface="ＭＳ Ｐゴシック" charset="-128"/>
              </a:rPr>
              <a:t>The observed “green” colony sequences, such as those in this slide, fully confirm this expectation.</a:t>
            </a:r>
            <a:endParaRPr lang="en-US" sz="1200" kern="1200" dirty="0" smtClean="0">
              <a:solidFill>
                <a:schemeClr val="tx1"/>
              </a:solidFill>
              <a:effectLst/>
              <a:latin typeface="+mn-lt"/>
              <a:ea typeface="ＭＳ Ｐゴシック" charset="-128"/>
              <a:cs typeface="ＭＳ Ｐゴシック"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ＭＳ Ｐゴシック" charset="-128"/>
            </a:endParaRPr>
          </a:p>
        </p:txBody>
      </p:sp>
      <p:sp>
        <p:nvSpPr>
          <p:cNvPr id="4" name="Slide Number Placeholder 3"/>
          <p:cNvSpPr>
            <a:spLocks noGrp="1"/>
          </p:cNvSpPr>
          <p:nvPr>
            <p:ph type="sldNum" sz="quarter" idx="10"/>
          </p:nvPr>
        </p:nvSpPr>
        <p:spPr/>
        <p:txBody>
          <a:bodyPr/>
          <a:lstStyle/>
          <a:p>
            <a:fld id="{CAF1429F-B2E3-4B7C-B42B-3214FC0BE5C5}" type="slidenum">
              <a:rPr lang="en-US" smtClean="0"/>
              <a:t>4</a:t>
            </a:fld>
            <a:endParaRPr lang="en-US"/>
          </a:p>
        </p:txBody>
      </p:sp>
    </p:spTree>
    <p:extLst>
      <p:ext uri="{BB962C8B-B14F-4D97-AF65-F5344CB8AC3E}">
        <p14:creationId xmlns:p14="http://schemas.microsoft.com/office/powerpoint/2010/main" val="2726340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ea typeface="ＭＳ Ｐゴシック" pitchFamily="34" charset="-128"/>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D08A9917-ECB9-4712-BA0D-C31A0A7EADC4}" type="slidenum">
              <a:rPr lang="en-US" altLang="en-US" smtClean="0"/>
              <a:pPr eaLnBrk="1" hangingPunct="1"/>
              <a:t>5</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F77109-BF3A-4191-BD2E-99FC5C73AA47}" type="slidenum">
              <a:rPr lang="en-US"/>
              <a:pPr>
                <a:defRPr/>
              </a:pPr>
              <a:t>‹#›</a:t>
            </a:fld>
            <a:endParaRPr lang="en-US"/>
          </a:p>
        </p:txBody>
      </p:sp>
    </p:spTree>
    <p:extLst>
      <p:ext uri="{BB962C8B-B14F-4D97-AF65-F5344CB8AC3E}">
        <p14:creationId xmlns:p14="http://schemas.microsoft.com/office/powerpoint/2010/main" val="326431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B9A07C-0CB8-4E70-AD74-6AA1021ED557}" type="slidenum">
              <a:rPr lang="en-US"/>
              <a:pPr>
                <a:defRPr/>
              </a:pPr>
              <a:t>‹#›</a:t>
            </a:fld>
            <a:endParaRPr lang="en-US"/>
          </a:p>
        </p:txBody>
      </p:sp>
    </p:spTree>
    <p:extLst>
      <p:ext uri="{BB962C8B-B14F-4D97-AF65-F5344CB8AC3E}">
        <p14:creationId xmlns:p14="http://schemas.microsoft.com/office/powerpoint/2010/main" val="286876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5CD154-26C5-4167-B41B-35FCB15C2424}" type="slidenum">
              <a:rPr lang="en-US"/>
              <a:pPr>
                <a:defRPr/>
              </a:pPr>
              <a:t>‹#›</a:t>
            </a:fld>
            <a:endParaRPr lang="en-US"/>
          </a:p>
        </p:txBody>
      </p:sp>
    </p:spTree>
    <p:extLst>
      <p:ext uri="{BB962C8B-B14F-4D97-AF65-F5344CB8AC3E}">
        <p14:creationId xmlns:p14="http://schemas.microsoft.com/office/powerpoint/2010/main" val="287298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B80627-9A47-45E5-B308-3B0D4640083D}" type="slidenum">
              <a:rPr lang="en-US"/>
              <a:pPr>
                <a:defRPr/>
              </a:pPr>
              <a:t>‹#›</a:t>
            </a:fld>
            <a:endParaRPr lang="en-US"/>
          </a:p>
        </p:txBody>
      </p:sp>
    </p:spTree>
    <p:extLst>
      <p:ext uri="{BB962C8B-B14F-4D97-AF65-F5344CB8AC3E}">
        <p14:creationId xmlns:p14="http://schemas.microsoft.com/office/powerpoint/2010/main" val="508597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CE08F7-DCE7-4FD7-8297-DFFA286ECA28}" type="slidenum">
              <a:rPr lang="en-US"/>
              <a:pPr>
                <a:defRPr/>
              </a:pPr>
              <a:t>‹#›</a:t>
            </a:fld>
            <a:endParaRPr lang="en-US"/>
          </a:p>
        </p:txBody>
      </p:sp>
    </p:spTree>
    <p:extLst>
      <p:ext uri="{BB962C8B-B14F-4D97-AF65-F5344CB8AC3E}">
        <p14:creationId xmlns:p14="http://schemas.microsoft.com/office/powerpoint/2010/main" val="315738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104CEFD-4F52-4E71-BC7D-98AF9EA9A259}" type="slidenum">
              <a:rPr lang="en-US"/>
              <a:pPr>
                <a:defRPr/>
              </a:pPr>
              <a:t>‹#›</a:t>
            </a:fld>
            <a:endParaRPr lang="en-US"/>
          </a:p>
        </p:txBody>
      </p:sp>
    </p:spTree>
    <p:extLst>
      <p:ext uri="{BB962C8B-B14F-4D97-AF65-F5344CB8AC3E}">
        <p14:creationId xmlns:p14="http://schemas.microsoft.com/office/powerpoint/2010/main" val="410345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A5E7B00-6BD7-4222-8BEB-53C9F5F70E12}" type="slidenum">
              <a:rPr lang="en-US"/>
              <a:pPr>
                <a:defRPr/>
              </a:pPr>
              <a:t>‹#›</a:t>
            </a:fld>
            <a:endParaRPr lang="en-US"/>
          </a:p>
        </p:txBody>
      </p:sp>
    </p:spTree>
    <p:extLst>
      <p:ext uri="{BB962C8B-B14F-4D97-AF65-F5344CB8AC3E}">
        <p14:creationId xmlns:p14="http://schemas.microsoft.com/office/powerpoint/2010/main" val="3650114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98E05BB-10AC-4141-8EA8-13593C335EF2}" type="slidenum">
              <a:rPr lang="en-US"/>
              <a:pPr>
                <a:defRPr/>
              </a:pPr>
              <a:t>‹#›</a:t>
            </a:fld>
            <a:endParaRPr lang="en-US"/>
          </a:p>
        </p:txBody>
      </p:sp>
    </p:spTree>
    <p:extLst>
      <p:ext uri="{BB962C8B-B14F-4D97-AF65-F5344CB8AC3E}">
        <p14:creationId xmlns:p14="http://schemas.microsoft.com/office/powerpoint/2010/main" val="269516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4E2FEBE-2C0E-4702-8498-B02F6B2F7955}" type="slidenum">
              <a:rPr lang="en-US"/>
              <a:pPr>
                <a:defRPr/>
              </a:pPr>
              <a:t>‹#›</a:t>
            </a:fld>
            <a:endParaRPr lang="en-US"/>
          </a:p>
        </p:txBody>
      </p:sp>
    </p:spTree>
    <p:extLst>
      <p:ext uri="{BB962C8B-B14F-4D97-AF65-F5344CB8AC3E}">
        <p14:creationId xmlns:p14="http://schemas.microsoft.com/office/powerpoint/2010/main" val="3824266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A54225-7945-4D87-BEEF-EBEC338FA0C8}" type="slidenum">
              <a:rPr lang="en-US"/>
              <a:pPr>
                <a:defRPr/>
              </a:pPr>
              <a:t>‹#›</a:t>
            </a:fld>
            <a:endParaRPr lang="en-US"/>
          </a:p>
        </p:txBody>
      </p:sp>
    </p:spTree>
    <p:extLst>
      <p:ext uri="{BB962C8B-B14F-4D97-AF65-F5344CB8AC3E}">
        <p14:creationId xmlns:p14="http://schemas.microsoft.com/office/powerpoint/2010/main" val="412201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8B93F3D-95E6-416E-A7EB-EBC02F73CF1C}" type="slidenum">
              <a:rPr lang="en-US"/>
              <a:pPr>
                <a:defRPr/>
              </a:pPr>
              <a:t>‹#›</a:t>
            </a:fld>
            <a:endParaRPr lang="en-US"/>
          </a:p>
        </p:txBody>
      </p:sp>
    </p:spTree>
    <p:extLst>
      <p:ext uri="{BB962C8B-B14F-4D97-AF65-F5344CB8AC3E}">
        <p14:creationId xmlns:p14="http://schemas.microsoft.com/office/powerpoint/2010/main" val="36174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pPr>
              <a:defRPr/>
            </a:pPr>
            <a:fld id="{A53168A5-2B19-4491-B98B-B16281DC24D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package" Target="../embeddings/Microsoft_Word_Document2.docx"/><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a:spLocks noChangeArrowheads="1"/>
          </p:cNvSpPr>
          <p:nvPr/>
        </p:nvSpPr>
        <p:spPr bwMode="auto">
          <a:xfrm>
            <a:off x="5645150" y="2438400"/>
            <a:ext cx="2589213"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742950" indent="-285750"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FontTx/>
              <a:buNone/>
            </a:pPr>
            <a:r>
              <a:rPr lang="en-US" altLang="en-US" sz="1800">
                <a:solidFill>
                  <a:srgbClr val="FF0000"/>
                </a:solidFill>
              </a:rPr>
              <a:t>According to the </a:t>
            </a:r>
            <a:r>
              <a:rPr lang="en-US" altLang="en-US" sz="1800" u="sng">
                <a:solidFill>
                  <a:srgbClr val="FF0000"/>
                </a:solidFill>
              </a:rPr>
              <a:t>pre-exposure</a:t>
            </a:r>
            <a:r>
              <a:rPr lang="en-US" altLang="en-US" sz="1800">
                <a:solidFill>
                  <a:srgbClr val="FF0000"/>
                </a:solidFill>
              </a:rPr>
              <a:t> hypothesis, canavanine-resistance mutations occur randomly during growth in </a:t>
            </a:r>
            <a:r>
              <a:rPr lang="en-US" altLang="en-US" sz="1800" u="sng">
                <a:solidFill>
                  <a:srgbClr val="FF0000"/>
                </a:solidFill>
              </a:rPr>
              <a:t>non-selective</a:t>
            </a:r>
            <a:r>
              <a:rPr lang="en-US" altLang="en-US" sz="1800">
                <a:solidFill>
                  <a:srgbClr val="FF0000"/>
                </a:solidFill>
              </a:rPr>
              <a:t> medium </a:t>
            </a:r>
          </a:p>
        </p:txBody>
      </p:sp>
      <p:cxnSp>
        <p:nvCxnSpPr>
          <p:cNvPr id="4" name="Straight Arrow Connector 3"/>
          <p:cNvCxnSpPr/>
          <p:nvPr/>
        </p:nvCxnSpPr>
        <p:spPr bwMode="auto">
          <a:xfrm flipH="1">
            <a:off x="4905375" y="3152775"/>
            <a:ext cx="739775"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bwMode="auto">
          <a:xfrm flipH="1">
            <a:off x="4387850" y="5367338"/>
            <a:ext cx="1257300" cy="1144587"/>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21" name="TextBox 10"/>
          <p:cNvSpPr txBox="1">
            <a:spLocks noChangeArrowheads="1"/>
          </p:cNvSpPr>
          <p:nvPr/>
        </p:nvSpPr>
        <p:spPr bwMode="auto">
          <a:xfrm>
            <a:off x="5645150" y="4724400"/>
            <a:ext cx="28130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742950" indent="-285750"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FontTx/>
              <a:buNone/>
            </a:pPr>
            <a:r>
              <a:rPr lang="en-US" altLang="en-US" sz="1800">
                <a:solidFill>
                  <a:srgbClr val="FF0000"/>
                </a:solidFill>
              </a:rPr>
              <a:t>According to the </a:t>
            </a:r>
            <a:r>
              <a:rPr lang="en-US" altLang="en-US" sz="1800" u="sng">
                <a:solidFill>
                  <a:srgbClr val="FF0000"/>
                </a:solidFill>
              </a:rPr>
              <a:t>post-exposure</a:t>
            </a:r>
            <a:r>
              <a:rPr lang="en-US" altLang="en-US" sz="1800">
                <a:solidFill>
                  <a:srgbClr val="FF0000"/>
                </a:solidFill>
              </a:rPr>
              <a:t> hypothesis, canavanine-resistance mutations don’t occur until the yeast are exposed to canavanine on </a:t>
            </a:r>
            <a:r>
              <a:rPr lang="en-US" altLang="en-US" sz="1800" u="sng">
                <a:solidFill>
                  <a:srgbClr val="FF0000"/>
                </a:solidFill>
              </a:rPr>
              <a:t>selective</a:t>
            </a:r>
            <a:r>
              <a:rPr lang="en-US" altLang="en-US" sz="1800">
                <a:solidFill>
                  <a:srgbClr val="FF0000"/>
                </a:solidFill>
              </a:rPr>
              <a:t> agar medium </a:t>
            </a:r>
          </a:p>
        </p:txBody>
      </p:sp>
      <p:cxnSp>
        <p:nvCxnSpPr>
          <p:cNvPr id="13" name="Straight Connector 12"/>
          <p:cNvCxnSpPr/>
          <p:nvPr/>
        </p:nvCxnSpPr>
        <p:spPr bwMode="auto">
          <a:xfrm>
            <a:off x="1282700" y="152400"/>
            <a:ext cx="0" cy="2714625"/>
          </a:xfrm>
          <a:prstGeom prst="line">
            <a:avLst/>
          </a:prstGeom>
          <a:ln w="57150">
            <a:solidFill>
              <a:srgbClr val="00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a:off x="1282700" y="3438525"/>
            <a:ext cx="0" cy="3144838"/>
          </a:xfrm>
          <a:prstGeom prst="line">
            <a:avLst/>
          </a:prstGeom>
          <a:ln w="57150">
            <a:solidFill>
              <a:srgbClr val="00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224" name="TextBox 19"/>
          <p:cNvSpPr txBox="1">
            <a:spLocks noChangeArrowheads="1"/>
          </p:cNvSpPr>
          <p:nvPr/>
        </p:nvSpPr>
        <p:spPr bwMode="auto">
          <a:xfrm rot="-5400000">
            <a:off x="219075" y="1271588"/>
            <a:ext cx="1746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742950" indent="-285750"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FontTx/>
              <a:buNone/>
            </a:pPr>
            <a:r>
              <a:rPr lang="en-US" altLang="en-US" sz="2800" b="1">
                <a:solidFill>
                  <a:srgbClr val="00FF00"/>
                </a:solidFill>
              </a:rPr>
              <a:t>Session 1</a:t>
            </a:r>
          </a:p>
        </p:txBody>
      </p:sp>
      <p:sp>
        <p:nvSpPr>
          <p:cNvPr id="9225" name="TextBox 22"/>
          <p:cNvSpPr txBox="1">
            <a:spLocks noChangeArrowheads="1"/>
          </p:cNvSpPr>
          <p:nvPr/>
        </p:nvSpPr>
        <p:spPr bwMode="auto">
          <a:xfrm rot="-5400000">
            <a:off x="218281" y="4701382"/>
            <a:ext cx="17478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742950" indent="-285750"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FontTx/>
              <a:buNone/>
            </a:pPr>
            <a:r>
              <a:rPr lang="en-US" altLang="en-US" sz="2800" b="1">
                <a:solidFill>
                  <a:srgbClr val="00FF00"/>
                </a:solidFill>
              </a:rPr>
              <a:t>Session 2</a:t>
            </a:r>
          </a:p>
        </p:txBody>
      </p:sp>
      <p:pic>
        <p:nvPicPr>
          <p:cNvPr id="922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9713" y="152400"/>
            <a:ext cx="3900487" cy="646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27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76200"/>
            <a:ext cx="8686800" cy="707886"/>
          </a:xfrm>
          <a:prstGeom prst="rect">
            <a:avLst/>
          </a:prstGeom>
          <a:noFill/>
        </p:spPr>
        <p:txBody>
          <a:bodyPr wrap="square" rtlCol="0">
            <a:spAutoFit/>
          </a:bodyPr>
          <a:lstStyle/>
          <a:p>
            <a:pPr algn="ctr"/>
            <a:r>
              <a:rPr lang="en-US" sz="4000" dirty="0" smtClean="0">
                <a:latin typeface="Times New Roman" panose="02020603050405020304" pitchFamily="18" charset="0"/>
                <a:cs typeface="Times New Roman" panose="02020603050405020304" pitchFamily="18" charset="0"/>
              </a:rPr>
              <a:t>Your colony counts</a:t>
            </a:r>
            <a:endParaRPr lang="en-US" sz="4000" dirty="0">
              <a:latin typeface="Times New Roman" panose="02020603050405020304" pitchFamily="18" charset="0"/>
              <a:cs typeface="Times New Roman" panose="02020603050405020304" pitchFamily="18" charset="0"/>
            </a:endParaRPr>
          </a:p>
        </p:txBody>
      </p:sp>
      <p:pic>
        <p:nvPicPr>
          <p:cNvPr id="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838200"/>
            <a:ext cx="8807450" cy="4532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52400" y="5410200"/>
            <a:ext cx="8686800" cy="1323439"/>
          </a:xfrm>
          <a:prstGeom prst="rect">
            <a:avLst/>
          </a:prstGeom>
          <a:noFill/>
        </p:spPr>
        <p:txBody>
          <a:bodyPr wrap="square" rtlCol="0">
            <a:spAutoFit/>
          </a:bodyPr>
          <a:lstStyle/>
          <a:p>
            <a:pPr algn="ctr"/>
            <a:r>
              <a:rPr lang="en-US" sz="4000" dirty="0" smtClean="0">
                <a:latin typeface="Times New Roman" panose="02020603050405020304" pitchFamily="18" charset="0"/>
                <a:cs typeface="Times New Roman" panose="02020603050405020304" pitchFamily="18" charset="0"/>
              </a:rPr>
              <a:t>Which hypothesis, pre-exposure or post-exposure, do these data favor?</a:t>
            </a:r>
            <a:endParaRPr lang="en-US" sz="4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2819400"/>
            <a:ext cx="10363200" cy="707886"/>
          </a:xfrm>
          <a:prstGeom prst="rect">
            <a:avLst/>
          </a:prstGeom>
          <a:noFill/>
          <a:scene3d>
            <a:camera prst="orthographicFront">
              <a:rot lat="0" lon="0" rev="1200000"/>
            </a:camera>
            <a:lightRig rig="threePt" dir="t"/>
          </a:scene3d>
        </p:spPr>
        <p:txBody>
          <a:bodyPr wrap="square" rtlCol="0">
            <a:spAutoFit/>
          </a:bodyPr>
          <a:lstStyle/>
          <a:p>
            <a:r>
              <a:rPr lang="en-US" sz="4000" dirty="0" smtClean="0">
                <a:solidFill>
                  <a:srgbClr val="FF0000"/>
                </a:solidFill>
              </a:rPr>
              <a:t>SAMPLE: Substitute chart of actual results</a:t>
            </a:r>
            <a:endParaRPr lang="en-US" sz="4000" dirty="0">
              <a:solidFill>
                <a:srgbClr val="FF0000"/>
              </a:solidFill>
            </a:endParaRPr>
          </a:p>
        </p:txBody>
      </p:sp>
    </p:spTree>
    <p:extLst>
      <p:ext uri="{BB962C8B-B14F-4D97-AF65-F5344CB8AC3E}">
        <p14:creationId xmlns:p14="http://schemas.microsoft.com/office/powerpoint/2010/main" val="335265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763000" cy="6186309"/>
          </a:xfrm>
          <a:prstGeom prst="rect">
            <a:avLst/>
          </a:prstGeom>
          <a:noFill/>
        </p:spPr>
        <p:txBody>
          <a:bodyPr wrap="square" rtlCol="0">
            <a:spAutoFit/>
          </a:bodyPr>
          <a:lstStyle/>
          <a:p>
            <a:r>
              <a:rPr lang="en-US" sz="3600" dirty="0" smtClean="0"/>
              <a:t>To further test these hypotheses, you </a:t>
            </a:r>
            <a:r>
              <a:rPr lang="en-US" sz="3600" dirty="0" smtClean="0"/>
              <a:t>are sequencing </a:t>
            </a:r>
            <a:r>
              <a:rPr lang="en-US" sz="3600" dirty="0" smtClean="0"/>
              <a:t>the mutant “red” gene in 24 red </a:t>
            </a:r>
            <a:r>
              <a:rPr lang="en-US" sz="3600" dirty="0" err="1" smtClean="0"/>
              <a:t>canavanine</a:t>
            </a:r>
            <a:r>
              <a:rPr lang="en-US" sz="3600" dirty="0" smtClean="0"/>
              <a:t>-resistant colonies.</a:t>
            </a:r>
          </a:p>
          <a:p>
            <a:endParaRPr lang="en-US" sz="3600" dirty="0"/>
          </a:p>
          <a:p>
            <a:r>
              <a:rPr lang="en-US" sz="3600" dirty="0"/>
              <a:t>8 colonies were sampled from each of two “jackpot” dishes that had many colonies </a:t>
            </a:r>
            <a:r>
              <a:rPr lang="en-US" sz="3600" dirty="0" smtClean="0"/>
              <a:t>(</a:t>
            </a:r>
            <a:r>
              <a:rPr lang="en-US" sz="3600" dirty="0"/>
              <a:t>colonies R1-R8 &amp; B1-B8).</a:t>
            </a:r>
          </a:p>
          <a:p>
            <a:endParaRPr lang="en-US" sz="3600" dirty="0" smtClean="0"/>
          </a:p>
          <a:p>
            <a:r>
              <a:rPr lang="en-US" sz="3600" dirty="0" smtClean="0"/>
              <a:t>As controls, a single colony was sampled from each of 8 dishes that had only a few colonies (colonies G1-G8).</a:t>
            </a:r>
          </a:p>
        </p:txBody>
      </p:sp>
    </p:spTree>
    <p:extLst>
      <p:ext uri="{BB962C8B-B14F-4D97-AF65-F5344CB8AC3E}">
        <p14:creationId xmlns:p14="http://schemas.microsoft.com/office/powerpoint/2010/main" val="3997409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466834013"/>
              </p:ext>
            </p:extLst>
          </p:nvPr>
        </p:nvGraphicFramePr>
        <p:xfrm>
          <a:off x="113490" y="1608300"/>
          <a:ext cx="8920162" cy="3297237"/>
        </p:xfrm>
        <a:graphic>
          <a:graphicData uri="http://schemas.openxmlformats.org/presentationml/2006/ole">
            <mc:AlternateContent xmlns:mc="http://schemas.openxmlformats.org/markup-compatibility/2006">
              <mc:Choice xmlns:v="urn:schemas-microsoft-com:vml" Requires="v">
                <p:oleObj spid="_x0000_s10351" name="Document" r:id="rId5" imgW="8413004" imgH="3105362" progId="Word.Document.12">
                  <p:embed/>
                </p:oleObj>
              </mc:Choice>
              <mc:Fallback>
                <p:oleObj name="Document" r:id="rId5" imgW="8413004" imgH="3105362" progId="Word.Document.12">
                  <p:embed/>
                  <p:pic>
                    <p:nvPicPr>
                      <p:cNvPr id="0" name=""/>
                      <p:cNvPicPr/>
                      <p:nvPr/>
                    </p:nvPicPr>
                    <p:blipFill>
                      <a:blip r:embed="rId6"/>
                      <a:stretch>
                        <a:fillRect/>
                      </a:stretch>
                    </p:blipFill>
                    <p:spPr>
                      <a:xfrm>
                        <a:off x="113490" y="1608300"/>
                        <a:ext cx="8920162" cy="3297237"/>
                      </a:xfrm>
                      <a:prstGeom prst="rect">
                        <a:avLst/>
                      </a:prstGeom>
                    </p:spPr>
                  </p:pic>
                </p:oleObj>
              </mc:Fallback>
            </mc:AlternateContent>
          </a:graphicData>
        </a:graphic>
      </p:graphicFrame>
      <p:sp>
        <p:nvSpPr>
          <p:cNvPr id="4" name="TextBox 3"/>
          <p:cNvSpPr txBox="1"/>
          <p:nvPr/>
        </p:nvSpPr>
        <p:spPr>
          <a:xfrm>
            <a:off x="228600" y="76200"/>
            <a:ext cx="8686800" cy="1077218"/>
          </a:xfrm>
          <a:prstGeom prst="rect">
            <a:avLst/>
          </a:prstGeom>
          <a:noFill/>
        </p:spPr>
        <p:txBody>
          <a:bodyPr wrap="square" rtlCol="0">
            <a:spAutoFit/>
          </a:bodyPr>
          <a:lstStyle/>
          <a:p>
            <a:pPr algn="ctr"/>
            <a:r>
              <a:rPr lang="en-US" sz="3200" dirty="0" smtClean="0"/>
              <a:t>Examples of control sequences from “green” dishes</a:t>
            </a:r>
            <a:endParaRPr lang="en-US" sz="3200" dirty="0"/>
          </a:p>
        </p:txBody>
      </p:sp>
      <p:sp>
        <p:nvSpPr>
          <p:cNvPr id="3" name="TextBox 2"/>
          <p:cNvSpPr txBox="1"/>
          <p:nvPr/>
        </p:nvSpPr>
        <p:spPr>
          <a:xfrm>
            <a:off x="152400" y="3048000"/>
            <a:ext cx="8763000" cy="2062103"/>
          </a:xfrm>
          <a:prstGeom prst="rect">
            <a:avLst/>
          </a:prstGeom>
          <a:noFill/>
        </p:spPr>
        <p:txBody>
          <a:bodyPr wrap="square" rtlCol="0">
            <a:spAutoFit/>
          </a:bodyPr>
          <a:lstStyle/>
          <a:p>
            <a:r>
              <a:rPr lang="en-US" sz="3200" dirty="0" smtClean="0"/>
              <a:t>Many distinct mutations in the “red” gene give rise to red </a:t>
            </a:r>
            <a:r>
              <a:rPr lang="en-US" sz="3200" dirty="0" err="1" smtClean="0"/>
              <a:t>canavanine</a:t>
            </a:r>
            <a:r>
              <a:rPr lang="en-US" sz="3200" dirty="0" smtClean="0"/>
              <a:t>-resistant colonies.  Only rarely are two independently occurring red-gene mutations identical to each other. </a:t>
            </a:r>
            <a:endParaRPr lang="en-US" sz="3200" dirty="0"/>
          </a:p>
        </p:txBody>
      </p:sp>
      <p:cxnSp>
        <p:nvCxnSpPr>
          <p:cNvPr id="6" name="Straight Arrow Connector 5"/>
          <p:cNvCxnSpPr/>
          <p:nvPr/>
        </p:nvCxnSpPr>
        <p:spPr>
          <a:xfrm flipV="1">
            <a:off x="1980390" y="1532100"/>
            <a:ext cx="6515100" cy="1524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02510" y="1113000"/>
            <a:ext cx="2842260" cy="461665"/>
          </a:xfrm>
          <a:prstGeom prst="rect">
            <a:avLst/>
          </a:prstGeom>
          <a:noFill/>
        </p:spPr>
        <p:txBody>
          <a:bodyPr wrap="square" rtlCol="0">
            <a:spAutoFit/>
          </a:bodyPr>
          <a:lstStyle/>
          <a:p>
            <a:pPr algn="ctr"/>
            <a:r>
              <a:rPr lang="en-US" sz="2400" dirty="0" smtClean="0">
                <a:solidFill>
                  <a:srgbClr val="FF0000"/>
                </a:solidFill>
              </a:rPr>
              <a:t>89-bp “red” gene</a:t>
            </a:r>
            <a:endParaRPr lang="en-US" sz="2400" dirty="0">
              <a:solidFill>
                <a:srgbClr val="FF0000"/>
              </a:solidFill>
            </a:endParaRPr>
          </a:p>
        </p:txBody>
      </p:sp>
    </p:spTree>
    <p:extLst>
      <p:ext uri="{BB962C8B-B14F-4D97-AF65-F5344CB8AC3E}">
        <p14:creationId xmlns:p14="http://schemas.microsoft.com/office/powerpoint/2010/main" val="3745962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1"/>
          <p:cNvGraphicFramePr>
            <a:graphicFrameLocks noChangeAspect="1"/>
          </p:cNvGraphicFramePr>
          <p:nvPr>
            <p:extLst>
              <p:ext uri="{D42A27DB-BD31-4B8C-83A1-F6EECF244321}">
                <p14:modId xmlns:p14="http://schemas.microsoft.com/office/powerpoint/2010/main" val="2640510757"/>
              </p:ext>
            </p:extLst>
          </p:nvPr>
        </p:nvGraphicFramePr>
        <p:xfrm>
          <a:off x="74613" y="2531853"/>
          <a:ext cx="8920162" cy="3297237"/>
        </p:xfrm>
        <a:graphic>
          <a:graphicData uri="http://schemas.openxmlformats.org/presentationml/2006/ole">
            <mc:AlternateContent xmlns:mc="http://schemas.openxmlformats.org/markup-compatibility/2006">
              <mc:Choice xmlns:v="urn:schemas-microsoft-com:vml" Requires="v">
                <p:oleObj spid="_x0000_s11272" name="Document" r:id="rId5" imgW="8413004" imgH="3105362" progId="Word.Document.12">
                  <p:embed/>
                </p:oleObj>
              </mc:Choice>
              <mc:Fallback>
                <p:oleObj name="Document" r:id="rId5" imgW="8413004" imgH="3105362" progId="Word.Document.12">
                  <p:embed/>
                  <p:pic>
                    <p:nvPicPr>
                      <p:cNvPr id="0" name=""/>
                      <p:cNvPicPr>
                        <a:picLocks noChangeAspect="1" noChangeArrowheads="1"/>
                      </p:cNvPicPr>
                      <p:nvPr/>
                    </p:nvPicPr>
                    <p:blipFill>
                      <a:blip r:embed="rId6"/>
                      <a:srcRect/>
                      <a:stretch>
                        <a:fillRect/>
                      </a:stretch>
                    </p:blipFill>
                    <p:spPr bwMode="auto">
                      <a:xfrm>
                        <a:off x="74613" y="2531853"/>
                        <a:ext cx="8920162" cy="32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228600" y="-61824"/>
            <a:ext cx="8686800" cy="2062103"/>
          </a:xfrm>
          <a:prstGeom prst="rect">
            <a:avLst/>
          </a:prstGeom>
          <a:noFill/>
        </p:spPr>
        <p:txBody>
          <a:bodyPr wrap="square" rtlCol="0">
            <a:spAutoFit/>
          </a:bodyPr>
          <a:lstStyle/>
          <a:p>
            <a:pPr algn="ctr"/>
            <a:r>
              <a:rPr lang="en-US" sz="3200" dirty="0" smtClean="0"/>
              <a:t>But what about colonies B1-B8, which come from the same dish?  Should they also have different mutations?  How about colonies R1-R8, which also come from the same dish?</a:t>
            </a:r>
            <a:endParaRPr lang="en-US" sz="3200" dirty="0"/>
          </a:p>
        </p:txBody>
      </p:sp>
      <p:sp>
        <p:nvSpPr>
          <p:cNvPr id="5" name="TextBox 4"/>
          <p:cNvSpPr txBox="1"/>
          <p:nvPr/>
        </p:nvSpPr>
        <p:spPr>
          <a:xfrm>
            <a:off x="-1" y="5545348"/>
            <a:ext cx="8919713" cy="1077218"/>
          </a:xfrm>
          <a:prstGeom prst="rect">
            <a:avLst/>
          </a:prstGeom>
          <a:noFill/>
        </p:spPr>
        <p:txBody>
          <a:bodyPr wrap="square" rtlCol="0">
            <a:spAutoFit/>
          </a:bodyPr>
          <a:lstStyle/>
          <a:p>
            <a:pPr algn="ctr"/>
            <a:r>
              <a:rPr lang="en-US" sz="3200" dirty="0" smtClean="0"/>
              <a:t>The answer depends on which hypothesis, pre-exposure or post-exposure, is correct.</a:t>
            </a:r>
            <a:endParaRPr lang="en-US" sz="3200" dirty="0"/>
          </a:p>
        </p:txBody>
      </p:sp>
      <p:cxnSp>
        <p:nvCxnSpPr>
          <p:cNvPr id="6" name="Straight Arrow Connector 5"/>
          <p:cNvCxnSpPr/>
          <p:nvPr/>
        </p:nvCxnSpPr>
        <p:spPr>
          <a:xfrm flipV="1">
            <a:off x="1941480" y="2407575"/>
            <a:ext cx="6515100" cy="1524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63600" y="1988475"/>
            <a:ext cx="2842260" cy="461665"/>
          </a:xfrm>
          <a:prstGeom prst="rect">
            <a:avLst/>
          </a:prstGeom>
          <a:noFill/>
        </p:spPr>
        <p:txBody>
          <a:bodyPr wrap="square" rtlCol="0">
            <a:spAutoFit/>
          </a:bodyPr>
          <a:lstStyle/>
          <a:p>
            <a:pPr algn="ctr"/>
            <a:r>
              <a:rPr lang="en-US" sz="2400" dirty="0" smtClean="0">
                <a:solidFill>
                  <a:srgbClr val="FF0000"/>
                </a:solidFill>
              </a:rPr>
              <a:t>89-bp “red” gene</a:t>
            </a:r>
            <a:endParaRPr lang="en-US" sz="2400" dirty="0">
              <a:solidFill>
                <a:srgbClr val="FF0000"/>
              </a:solidFill>
            </a:endParaRPr>
          </a:p>
        </p:txBody>
      </p:sp>
      <p:sp>
        <p:nvSpPr>
          <p:cNvPr id="10" name="TextBox 9"/>
          <p:cNvSpPr txBox="1"/>
          <p:nvPr/>
        </p:nvSpPr>
        <p:spPr>
          <a:xfrm>
            <a:off x="4724379" y="4900082"/>
            <a:ext cx="4283413" cy="461665"/>
          </a:xfrm>
          <a:prstGeom prst="rect">
            <a:avLst/>
          </a:prstGeom>
          <a:noFill/>
        </p:spPr>
        <p:txBody>
          <a:bodyPr wrap="square" rtlCol="0">
            <a:spAutoFit/>
          </a:bodyPr>
          <a:lstStyle/>
          <a:p>
            <a:r>
              <a:rPr lang="en-US" sz="2400" dirty="0" smtClean="0"/>
              <a:t>(these aren’t your sequences)</a:t>
            </a:r>
            <a:endParaRPr lang="en-US" sz="2400" dirty="0"/>
          </a:p>
        </p:txBody>
      </p:sp>
    </p:spTree>
    <p:extLst>
      <p:ext uri="{BB962C8B-B14F-4D97-AF65-F5344CB8AC3E}">
        <p14:creationId xmlns:p14="http://schemas.microsoft.com/office/powerpoint/2010/main" val="2101754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2422</TotalTime>
  <Words>884</Words>
  <Application>Microsoft Office PowerPoint</Application>
  <PresentationFormat>On-screen Show (4:3)</PresentationFormat>
  <Paragraphs>42</Paragraphs>
  <Slides>5</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7" baseType="lpstr">
      <vt:lpstr>Default Design</vt:lpstr>
      <vt:lpstr>Document</vt:lpstr>
      <vt:lpstr>PowerPoint Presentation</vt:lpstr>
      <vt:lpstr>PowerPoint Presentation</vt:lpstr>
      <vt:lpstr>PowerPoint Presentation</vt:lpstr>
      <vt:lpstr>PowerPoint Presentation</vt:lpstr>
      <vt:lpstr>PowerPoint Presentation</vt:lpstr>
    </vt:vector>
  </TitlesOfParts>
  <Company>UMC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Biological Sciences</dc:creator>
  <cp:lastModifiedBy>smithgp</cp:lastModifiedBy>
  <cp:revision>299</cp:revision>
  <dcterms:created xsi:type="dcterms:W3CDTF">2011-09-23T22:26:33Z</dcterms:created>
  <dcterms:modified xsi:type="dcterms:W3CDTF">2015-08-13T21:42:06Z</dcterms:modified>
</cp:coreProperties>
</file>