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91" r:id="rId2"/>
    <p:sldId id="290" r:id="rId3"/>
    <p:sldId id="275" r:id="rId4"/>
    <p:sldId id="274" r:id="rId5"/>
    <p:sldId id="262" r:id="rId6"/>
    <p:sldId id="263" r:id="rId7"/>
    <p:sldId id="264" r:id="rId8"/>
    <p:sldId id="265" r:id="rId9"/>
    <p:sldId id="266" r:id="rId10"/>
    <p:sldId id="278" r:id="rId11"/>
    <p:sldId id="279" r:id="rId12"/>
    <p:sldId id="280" r:id="rId13"/>
    <p:sldId id="28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6600" autoAdjust="0"/>
  </p:normalViewPr>
  <p:slideViewPr>
    <p:cSldViewPr snapToGrid="0">
      <p:cViewPr varScale="1">
        <p:scale>
          <a:sx n="43" d="100"/>
          <a:sy n="43" d="100"/>
        </p:scale>
        <p:origin x="-1286"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9" d="100"/>
          <a:sy n="59" d="100"/>
        </p:scale>
        <p:origin x="-2556"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0B08AF-A3DB-425F-A67D-65E4228E4761}" type="datetimeFigureOut">
              <a:rPr lang="en-US" smtClean="0"/>
              <a:t>8/13/2015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B8F3D6-A6BE-4958-9235-36B8FC3C5292}" type="slidenum">
              <a:rPr lang="en-US" smtClean="0"/>
              <a:t>‹#›</a:t>
            </a:fld>
            <a:endParaRPr lang="en-US"/>
          </a:p>
        </p:txBody>
      </p:sp>
    </p:spTree>
    <p:extLst>
      <p:ext uri="{BB962C8B-B14F-4D97-AF65-F5344CB8AC3E}">
        <p14:creationId xmlns:p14="http://schemas.microsoft.com/office/powerpoint/2010/main" val="240634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A1951-FA3A-4760-BEBC-C806369B1E86}" type="datetimeFigureOut">
              <a:rPr lang="en-US" smtClean="0"/>
              <a:t>8/13/2015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F1429F-B2E3-4B7C-B42B-3214FC0BE5C5}" type="slidenum">
              <a:rPr lang="en-US" smtClean="0"/>
              <a:t>‹#›</a:t>
            </a:fld>
            <a:endParaRPr lang="en-US"/>
          </a:p>
        </p:txBody>
      </p:sp>
    </p:spTree>
    <p:extLst>
      <p:ext uri="{BB962C8B-B14F-4D97-AF65-F5344CB8AC3E}">
        <p14:creationId xmlns:p14="http://schemas.microsoft.com/office/powerpoint/2010/main" val="1005032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F1429F-B2E3-4B7C-B42B-3214FC0BE5C5}" type="slidenum">
              <a:rPr lang="en-US" smtClean="0"/>
              <a:t>1</a:t>
            </a:fld>
            <a:endParaRPr lang="en-US"/>
          </a:p>
        </p:txBody>
      </p:sp>
    </p:spTree>
    <p:extLst>
      <p:ext uri="{BB962C8B-B14F-4D97-AF65-F5344CB8AC3E}">
        <p14:creationId xmlns:p14="http://schemas.microsoft.com/office/powerpoint/2010/main" val="3501507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here..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AF1429F-B2E3-4B7C-B42B-3214FC0BE5C5}" type="slidenum">
              <a:rPr lang="en-US" smtClean="0"/>
              <a:t>10</a:t>
            </a:fld>
            <a:endParaRPr lang="en-US"/>
          </a:p>
        </p:txBody>
      </p:sp>
    </p:spTree>
    <p:extLst>
      <p:ext uri="{BB962C8B-B14F-4D97-AF65-F5344CB8AC3E}">
        <p14:creationId xmlns:p14="http://schemas.microsoft.com/office/powerpoint/2010/main" val="2866538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here…</a:t>
            </a:r>
            <a:endParaRPr lang="en-US" dirty="0"/>
          </a:p>
        </p:txBody>
      </p:sp>
      <p:sp>
        <p:nvSpPr>
          <p:cNvPr id="4" name="Slide Number Placeholder 3"/>
          <p:cNvSpPr>
            <a:spLocks noGrp="1"/>
          </p:cNvSpPr>
          <p:nvPr>
            <p:ph type="sldNum" sz="quarter" idx="10"/>
          </p:nvPr>
        </p:nvSpPr>
        <p:spPr/>
        <p:txBody>
          <a:bodyPr/>
          <a:lstStyle/>
          <a:p>
            <a:fld id="{CAF1429F-B2E3-4B7C-B42B-3214FC0BE5C5}" type="slidenum">
              <a:rPr lang="en-US" smtClean="0"/>
              <a:t>11</a:t>
            </a:fld>
            <a:endParaRPr lang="en-US"/>
          </a:p>
        </p:txBody>
      </p:sp>
    </p:spTree>
    <p:extLst>
      <p:ext uri="{BB962C8B-B14F-4D97-AF65-F5344CB8AC3E}">
        <p14:creationId xmlns:p14="http://schemas.microsoft.com/office/powerpoint/2010/main" val="397697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or here.  So all the mutations are clustered in a small segment of the 763-bp PCR product.</a:t>
            </a:r>
            <a:endParaRPr lang="en-US" dirty="0"/>
          </a:p>
        </p:txBody>
      </p:sp>
      <p:sp>
        <p:nvSpPr>
          <p:cNvPr id="4" name="Slide Number Placeholder 3"/>
          <p:cNvSpPr>
            <a:spLocks noGrp="1"/>
          </p:cNvSpPr>
          <p:nvPr>
            <p:ph type="sldNum" sz="quarter" idx="10"/>
          </p:nvPr>
        </p:nvSpPr>
        <p:spPr/>
        <p:txBody>
          <a:bodyPr/>
          <a:lstStyle/>
          <a:p>
            <a:fld id="{CAF1429F-B2E3-4B7C-B42B-3214FC0BE5C5}" type="slidenum">
              <a:rPr lang="en-US" smtClean="0"/>
              <a:t>12</a:t>
            </a:fld>
            <a:endParaRPr lang="en-US"/>
          </a:p>
        </p:txBody>
      </p:sp>
    </p:spTree>
    <p:extLst>
      <p:ext uri="{BB962C8B-B14F-4D97-AF65-F5344CB8AC3E}">
        <p14:creationId xmlns:p14="http://schemas.microsoft.com/office/powerpoint/2010/main" val="1013959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simplified alignment of the sequences</a:t>
            </a:r>
            <a:r>
              <a:rPr lang="en-US" sz="1200" kern="1200" baseline="0" dirty="0" smtClean="0">
                <a:solidFill>
                  <a:schemeClr val="tx1"/>
                </a:solidFill>
                <a:effectLst/>
                <a:latin typeface="+mn-lt"/>
                <a:ea typeface="+mn-ea"/>
                <a:cs typeface="+mn-cs"/>
              </a:rPr>
              <a:t> showing o</a:t>
            </a:r>
            <a:r>
              <a:rPr lang="en-US" sz="1200" kern="1200" dirty="0" smtClean="0">
                <a:solidFill>
                  <a:schemeClr val="tx1"/>
                </a:solidFill>
                <a:effectLst/>
                <a:latin typeface="+mn-lt"/>
                <a:ea typeface="+mn-ea"/>
                <a:cs typeface="+mn-cs"/>
              </a:rPr>
              <a:t>nly a 114-bp</a:t>
            </a:r>
            <a:r>
              <a:rPr lang="en-US" sz="1200" kern="1200" baseline="0" dirty="0" smtClean="0">
                <a:solidFill>
                  <a:schemeClr val="tx1"/>
                </a:solidFill>
                <a:effectLst/>
                <a:latin typeface="+mn-lt"/>
                <a:ea typeface="+mn-ea"/>
                <a:cs typeface="+mn-cs"/>
              </a:rPr>
              <a:t> segment spanning all the red </a:t>
            </a:r>
            <a:r>
              <a:rPr lang="en-US" sz="1200" kern="1200" baseline="0" dirty="0" err="1" smtClean="0">
                <a:solidFill>
                  <a:schemeClr val="tx1"/>
                </a:solidFill>
                <a:effectLst/>
                <a:latin typeface="+mn-lt"/>
                <a:ea typeface="+mn-ea"/>
                <a:cs typeface="+mn-cs"/>
              </a:rPr>
              <a:t>canavanine</a:t>
            </a:r>
            <a:r>
              <a:rPr lang="en-US" sz="1200" kern="1200" baseline="0" dirty="0" smtClean="0">
                <a:solidFill>
                  <a:schemeClr val="tx1"/>
                </a:solidFill>
                <a:effectLst/>
                <a:latin typeface="+mn-lt"/>
                <a:ea typeface="+mn-ea"/>
                <a:cs typeface="+mn-cs"/>
              </a:rPr>
              <a:t> resistance mutations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This </a:t>
            </a:r>
            <a:r>
              <a:rPr lang="en-US" sz="1200" kern="1200" baseline="0" dirty="0" smtClean="0">
                <a:solidFill>
                  <a:schemeClr val="tx1"/>
                </a:solidFill>
                <a:effectLst/>
                <a:latin typeface="+mn-lt"/>
                <a:ea typeface="+mn-ea"/>
                <a:cs typeface="+mn-cs"/>
              </a:rPr>
              <a:t>is where </a:t>
            </a:r>
            <a:r>
              <a:rPr lang="en-US" sz="1200" kern="1200" baseline="0" dirty="0" smtClean="0">
                <a:solidFill>
                  <a:schemeClr val="tx1"/>
                </a:solidFill>
                <a:effectLst/>
                <a:latin typeface="+mn-lt"/>
                <a:ea typeface="+mn-ea"/>
                <a:cs typeface="+mn-cs"/>
              </a:rPr>
              <a:t>the 89-bp </a:t>
            </a:r>
            <a:r>
              <a:rPr lang="en-US" sz="1200" kern="1200" baseline="0" dirty="0" smtClean="0">
                <a:solidFill>
                  <a:schemeClr val="tx1"/>
                </a:solidFill>
                <a:effectLst/>
                <a:latin typeface="+mn-lt"/>
                <a:ea typeface="+mn-ea"/>
                <a:cs typeface="+mn-cs"/>
              </a:rPr>
              <a:t>“red” gene </a:t>
            </a:r>
            <a:r>
              <a:rPr lang="en-US" sz="1200" kern="1200" baseline="0" dirty="0" smtClean="0">
                <a:solidFill>
                  <a:schemeClr val="tx1"/>
                </a:solidFill>
                <a:effectLst/>
                <a:latin typeface="+mn-lt"/>
                <a:ea typeface="+mn-ea"/>
                <a:cs typeface="+mn-cs"/>
              </a:rPr>
              <a:t>lies; all mutations lie in that gene. </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 mutations are color-coded: those from colonies B1-B8, all from one dish, are highlighted in blue; those from colonies R1-R8, all from another single dish, are highlighted in red; those from colonies G1-G5, G7 and G8, each from a different dish, are highlighted in green</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We’ve already explained that colonies</a:t>
            </a:r>
            <a:r>
              <a:rPr lang="en-US" sz="1200" kern="1200" baseline="0" dirty="0" smtClean="0">
                <a:solidFill>
                  <a:schemeClr val="tx1"/>
                </a:solidFill>
                <a:effectLst/>
                <a:latin typeface="+mn-lt"/>
                <a:ea typeface="+mn-ea"/>
                <a:cs typeface="+mn-cs"/>
              </a:rPr>
              <a:t> G1-G8 are controls whose mutations must have arisen independently of one another no matter which hypothesis, pre- or post-exposure, is correct.  Only rarely should any two of them have the same mutation.  That expectation is fulfilled by your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stark contrast, all 8 colonies (B1-B8) from one jackpot dish have the same mutation, and all 8 colonies (R1-R8) from the other jackpot dish also have the same mutation.  The common mutation in B1-B8, the common mutation in R1-R8, and the single mutations in the control colonies are all different from one another.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Can these results be explained according to the pre-exposure hypothesis?  According to the post-exposure hypothesis?</a:t>
            </a:r>
            <a:endParaRPr lang="en-US" dirty="0" smtClean="0"/>
          </a:p>
        </p:txBody>
      </p:sp>
      <p:sp>
        <p:nvSpPr>
          <p:cNvPr id="4" name="Slide Number Placeholder 3"/>
          <p:cNvSpPr>
            <a:spLocks noGrp="1"/>
          </p:cNvSpPr>
          <p:nvPr>
            <p:ph type="sldNum" sz="quarter" idx="10"/>
          </p:nvPr>
        </p:nvSpPr>
        <p:spPr/>
        <p:txBody>
          <a:bodyPr/>
          <a:lstStyle/>
          <a:p>
            <a:fld id="{CAF1429F-B2E3-4B7C-B42B-3214FC0BE5C5}" type="slidenum">
              <a:rPr lang="en-US" smtClean="0"/>
              <a:t>13</a:t>
            </a:fld>
            <a:endParaRPr lang="en-US"/>
          </a:p>
        </p:txBody>
      </p:sp>
    </p:spTree>
    <p:extLst>
      <p:ext uri="{BB962C8B-B14F-4D97-AF65-F5344CB8AC3E}">
        <p14:creationId xmlns:p14="http://schemas.microsoft.com/office/powerpoint/2010/main" val="45461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edited</a:t>
            </a:r>
            <a:r>
              <a:rPr lang="en-US" baseline="0" dirty="0" smtClean="0"/>
              <a:t> sequences from clone B2: the forward sequence B2F and the reverse sequence B2R.  They’re printed in a standard format called “FASTA” that’s recognized by all DNA sequence analysis software the world over.</a:t>
            </a:r>
            <a:endParaRPr lang="en-US" dirty="0"/>
          </a:p>
        </p:txBody>
      </p:sp>
      <p:sp>
        <p:nvSpPr>
          <p:cNvPr id="4" name="Slide Number Placeholder 3"/>
          <p:cNvSpPr>
            <a:spLocks noGrp="1"/>
          </p:cNvSpPr>
          <p:nvPr>
            <p:ph type="sldNum" sz="quarter" idx="10"/>
          </p:nvPr>
        </p:nvSpPr>
        <p:spPr/>
        <p:txBody>
          <a:bodyPr/>
          <a:lstStyle/>
          <a:p>
            <a:fld id="{CAF1429F-B2E3-4B7C-B42B-3214FC0BE5C5}" type="slidenum">
              <a:rPr lang="en-US" smtClean="0"/>
              <a:t>2</a:t>
            </a:fld>
            <a:endParaRPr lang="en-US"/>
          </a:p>
        </p:txBody>
      </p:sp>
    </p:spTree>
    <p:extLst>
      <p:ext uri="{BB962C8B-B14F-4D97-AF65-F5344CB8AC3E}">
        <p14:creationId xmlns:p14="http://schemas.microsoft.com/office/powerpoint/2010/main" val="1881737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assembly of a </a:t>
            </a:r>
            <a:r>
              <a:rPr lang="en-US" i="1" dirty="0" err="1" smtClean="0"/>
              <a:t>contig</a:t>
            </a:r>
            <a:r>
              <a:rPr lang="en-US" i="0" dirty="0" smtClean="0"/>
              <a:t> from</a:t>
            </a:r>
            <a:r>
              <a:rPr lang="en-US" dirty="0" smtClean="0"/>
              <a:t> B2F and B2R,</a:t>
            </a:r>
            <a:r>
              <a:rPr lang="en-US" baseline="0" dirty="0" smtClean="0"/>
              <a:t> </a:t>
            </a:r>
            <a:r>
              <a:rPr lang="en-US" dirty="0" smtClean="0"/>
              <a:t>created algorithmically</a:t>
            </a:r>
            <a:r>
              <a:rPr lang="en-US" baseline="0" dirty="0" smtClean="0"/>
              <a:t> by a software program (http://doua.prabi.fr/software/cap3) directly from the two FASTA sequences.  A </a:t>
            </a:r>
            <a:r>
              <a:rPr lang="en-US" baseline="0" dirty="0" err="1" smtClean="0"/>
              <a:t>contig</a:t>
            </a:r>
            <a:r>
              <a:rPr lang="en-US" baseline="0" dirty="0" smtClean="0"/>
              <a:t> is a longer sequence generated by combining the information from a number of shorter overlapping input sequences (only two in this instance).  </a:t>
            </a:r>
            <a:r>
              <a:rPr lang="en-US" dirty="0" smtClean="0"/>
              <a:t>Without being told, the program tried the reverse complement of the R2R input sequence in order to optimize</a:t>
            </a:r>
            <a:r>
              <a:rPr lang="en-US" baseline="0" dirty="0" smtClean="0"/>
              <a:t> the alignment.  That’s why R2R</a:t>
            </a:r>
            <a:r>
              <a:rPr lang="en-US" dirty="0" smtClean="0"/>
              <a:t> is shown as its reverse complement in the program’s output (that’s what the minus sign</a:t>
            </a:r>
            <a:r>
              <a:rPr lang="en-US" baseline="0" dirty="0" smtClean="0"/>
              <a:t> after R2R </a:t>
            </a:r>
            <a:r>
              <a:rPr lang="en-US" dirty="0" smtClean="0"/>
              <a:t>means)</a:t>
            </a:r>
            <a:r>
              <a:rPr lang="en-US" baseline="0" dirty="0" smtClean="0"/>
              <a:t>.  The two sequences are entirely consistent with one another over the positions where they overlap; the same was true for all the other pairs of forward and reverse sequences. The single </a:t>
            </a:r>
            <a:r>
              <a:rPr lang="en-US" baseline="0" dirty="0" err="1" smtClean="0"/>
              <a:t>contig</a:t>
            </a:r>
            <a:r>
              <a:rPr lang="en-US" baseline="0" dirty="0" smtClean="0"/>
              <a:t> sequence at the bottom is consistent with all the sequence information; it’s called the </a:t>
            </a:r>
            <a:r>
              <a:rPr lang="en-US" baseline="0" dirty="0" err="1" smtClean="0"/>
              <a:t>contig’s</a:t>
            </a:r>
            <a:r>
              <a:rPr lang="en-US" baseline="0" dirty="0" smtClean="0"/>
              <a:t> </a:t>
            </a:r>
            <a:r>
              <a:rPr lang="en-US" i="1" baseline="0" dirty="0" smtClean="0"/>
              <a:t>consensus</a:t>
            </a:r>
            <a:r>
              <a:rPr lang="en-US" baseline="0" dirty="0" smtClean="0"/>
              <a:t> sequence.  By finding extensive overlaps like this, many overlapping sequences can be assembled into a single </a:t>
            </a:r>
            <a:r>
              <a:rPr lang="en-US" i="0" baseline="0" dirty="0" err="1" smtClean="0"/>
              <a:t>contig</a:t>
            </a:r>
            <a:r>
              <a:rPr lang="en-US" i="0" baseline="0" dirty="0" smtClean="0"/>
              <a:t>, with a single consensus sequence.  In our case, however, we are assembling a consensus </a:t>
            </a:r>
            <a:r>
              <a:rPr lang="en-US" i="0" baseline="0" dirty="0" err="1" smtClean="0"/>
              <a:t>contig</a:t>
            </a:r>
            <a:r>
              <a:rPr lang="en-US" i="0" baseline="0" dirty="0" smtClean="0"/>
              <a:t> sequence for each of the </a:t>
            </a:r>
            <a:r>
              <a:rPr lang="en-US" i="0" baseline="0" dirty="0" smtClean="0"/>
              <a:t>red </a:t>
            </a:r>
            <a:r>
              <a:rPr lang="en-US" i="0" baseline="0" dirty="0" smtClean="0"/>
              <a:t>mutant clones separately.</a:t>
            </a:r>
            <a:endParaRPr lang="en-US" i="1" baseline="0" dirty="0" smtClean="0"/>
          </a:p>
          <a:p>
            <a:endParaRPr lang="en-US" baseline="0" dirty="0" smtClean="0"/>
          </a:p>
          <a:p>
            <a:r>
              <a:rPr lang="en-US" baseline="0" dirty="0" smtClean="0"/>
              <a:t>These are very high quality sequence data, largely because we took the trouble to edit the raw data.  In large-scale sequencing projects, in contrast, no such manual editing is feasible; the algorithms must deal as best they can with imperfect data.  Still, if there’s a lot of overlapping, redundant sequence information, the resulting consensus </a:t>
            </a:r>
            <a:r>
              <a:rPr lang="en-US" baseline="0" dirty="0" err="1" smtClean="0"/>
              <a:t>contig</a:t>
            </a:r>
            <a:r>
              <a:rPr lang="en-US" baseline="0" dirty="0" smtClean="0"/>
              <a:t> sequences can be highly reliable.  The human genome sequence consists of a few hundred very long </a:t>
            </a:r>
            <a:r>
              <a:rPr lang="en-US" baseline="0" dirty="0" err="1" smtClean="0"/>
              <a:t>contigs</a:t>
            </a:r>
            <a:r>
              <a:rPr lang="en-US" baseline="0" dirty="0" smtClean="0"/>
              <a:t>, with many millions of </a:t>
            </a:r>
            <a:r>
              <a:rPr lang="en-US" baseline="0" dirty="0" err="1" smtClean="0"/>
              <a:t>bp</a:t>
            </a:r>
            <a:r>
              <a:rPr lang="en-US" baseline="0" dirty="0" smtClean="0"/>
              <a:t> each.  Theoretically there should be a single </a:t>
            </a:r>
            <a:r>
              <a:rPr lang="en-US" baseline="0" dirty="0" err="1" smtClean="0"/>
              <a:t>contig</a:t>
            </a:r>
            <a:r>
              <a:rPr lang="en-US" baseline="0" dirty="0" smtClean="0"/>
              <a:t> per chromosome, thus one </a:t>
            </a:r>
            <a:r>
              <a:rPr lang="en-US" baseline="0" dirty="0" err="1" smtClean="0"/>
              <a:t>contig</a:t>
            </a:r>
            <a:r>
              <a:rPr lang="en-US" baseline="0" dirty="0" smtClean="0"/>
              <a:t> for each of the 22 autosomes, one for the X chromosome and one for the Y chromosome.  In practice, however, there are a few “difficult” regions of the genome where it is not feasible to obtain enough sequence information to link neighboring </a:t>
            </a:r>
            <a:r>
              <a:rPr lang="en-US" baseline="0" dirty="0" err="1" smtClean="0"/>
              <a:t>contigs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AF1429F-B2E3-4B7C-B42B-3214FC0BE5C5}" type="slidenum">
              <a:rPr lang="en-US" smtClean="0"/>
              <a:t>3</a:t>
            </a:fld>
            <a:endParaRPr lang="en-US"/>
          </a:p>
        </p:txBody>
      </p:sp>
    </p:spTree>
    <p:extLst>
      <p:ext uri="{BB962C8B-B14F-4D97-AF65-F5344CB8AC3E}">
        <p14:creationId xmlns:p14="http://schemas.microsoft.com/office/powerpoint/2010/main" val="422747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Consensus</a:t>
            </a:r>
            <a:r>
              <a:rPr lang="en-US" baseline="0" dirty="0" smtClean="0"/>
              <a:t> sequences (previous slide) from 23 of your 24 colonies from your colonies (one didn’t yield a PCR product) plus the sequence of the parent (</a:t>
            </a:r>
            <a:r>
              <a:rPr lang="en-US" baseline="0" dirty="0" err="1" smtClean="0"/>
              <a:t>unmutated</a:t>
            </a:r>
            <a:r>
              <a:rPr lang="en-US" baseline="0" dirty="0" smtClean="0"/>
              <a:t>) PCR product were collected in </a:t>
            </a:r>
            <a:r>
              <a:rPr lang="en-US" baseline="0" dirty="0" smtClean="0"/>
              <a:t>FASTA </a:t>
            </a:r>
            <a:r>
              <a:rPr lang="en-US" baseline="0" dirty="0" smtClean="0"/>
              <a:t>format in a single text document.  Here are the first three entries: the parent sequence plus the consensus sequence from red mutant colonies B1 and B2. This text document served as the input to the on-line alignment program </a:t>
            </a:r>
            <a:r>
              <a:rPr lang="en-US" baseline="0" dirty="0" err="1" smtClean="0"/>
              <a:t>Clustal</a:t>
            </a:r>
            <a:r>
              <a:rPr lang="en-US" baseline="0" dirty="0" smtClean="0"/>
              <a:t> Omega.</a:t>
            </a:r>
            <a:endParaRPr lang="en-US" dirty="0"/>
          </a:p>
        </p:txBody>
      </p:sp>
      <p:sp>
        <p:nvSpPr>
          <p:cNvPr id="4" name="Slide Number Placeholder 3"/>
          <p:cNvSpPr>
            <a:spLocks noGrp="1"/>
          </p:cNvSpPr>
          <p:nvPr>
            <p:ph type="sldNum" sz="quarter" idx="10"/>
          </p:nvPr>
        </p:nvSpPr>
        <p:spPr/>
        <p:txBody>
          <a:bodyPr/>
          <a:lstStyle/>
          <a:p>
            <a:fld id="{CAF1429F-B2E3-4B7C-B42B-3214FC0BE5C5}" type="slidenum">
              <a:rPr lang="en-US" smtClean="0"/>
              <a:t>4</a:t>
            </a:fld>
            <a:endParaRPr lang="en-US"/>
          </a:p>
        </p:txBody>
      </p:sp>
    </p:spTree>
    <p:extLst>
      <p:ext uri="{BB962C8B-B14F-4D97-AF65-F5344CB8AC3E}">
        <p14:creationId xmlns:p14="http://schemas.microsoft.com/office/powerpoint/2010/main" val="651750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file of sequences (23 from the red mutant cloned plus the </a:t>
            </a:r>
            <a:r>
              <a:rPr lang="en-US" baseline="0" dirty="0" err="1" smtClean="0"/>
              <a:t>unmutated</a:t>
            </a:r>
            <a:r>
              <a:rPr lang="en-US" baseline="0" dirty="0" smtClean="0"/>
              <a:t> parent sequence; previous slide) was submitted to the alignment program </a:t>
            </a:r>
            <a:r>
              <a:rPr lang="en-US" baseline="0" dirty="0" err="1" smtClean="0"/>
              <a:t>Clustal</a:t>
            </a:r>
            <a:r>
              <a:rPr lang="en-US" baseline="0" dirty="0" smtClean="0"/>
              <a:t> Omega.  Here’s the output, with mutations highlighted.  Two positions where the bases couldn’t be called (represented by the letter N) are highlighted in yellow.  There’s no evidence that they’re mutations.  There are n</a:t>
            </a:r>
            <a:r>
              <a:rPr lang="en-US" dirty="0" smtClean="0"/>
              <a:t>o real mutations in</a:t>
            </a:r>
            <a:r>
              <a:rPr lang="en-US" baseline="0" dirty="0" smtClean="0"/>
              <a:t> </a:t>
            </a:r>
            <a:r>
              <a:rPr lang="en-US" dirty="0" smtClean="0"/>
              <a:t>positions 1-120.</a:t>
            </a:r>
            <a:endParaRPr lang="en-US" dirty="0"/>
          </a:p>
        </p:txBody>
      </p:sp>
      <p:sp>
        <p:nvSpPr>
          <p:cNvPr id="4" name="Slide Number Placeholder 3"/>
          <p:cNvSpPr>
            <a:spLocks noGrp="1"/>
          </p:cNvSpPr>
          <p:nvPr>
            <p:ph type="sldNum" sz="quarter" idx="10"/>
          </p:nvPr>
        </p:nvSpPr>
        <p:spPr/>
        <p:txBody>
          <a:bodyPr/>
          <a:lstStyle/>
          <a:p>
            <a:fld id="{CAF1429F-B2E3-4B7C-B42B-3214FC0BE5C5}" type="slidenum">
              <a:rPr lang="en-US" smtClean="0"/>
              <a:t>5</a:t>
            </a:fld>
            <a:endParaRPr lang="en-US"/>
          </a:p>
        </p:txBody>
      </p:sp>
    </p:spTree>
    <p:extLst>
      <p:ext uri="{BB962C8B-B14F-4D97-AF65-F5344CB8AC3E}">
        <p14:creationId xmlns:p14="http://schemas.microsoft.com/office/powerpoint/2010/main" val="2691148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Ditto positions 121-240…</a:t>
            </a:r>
            <a:r>
              <a:rPr lang="en-US" baseline="0" dirty="0" smtClean="0"/>
              <a:t>.</a:t>
            </a:r>
          </a:p>
        </p:txBody>
      </p:sp>
      <p:sp>
        <p:nvSpPr>
          <p:cNvPr id="4" name="Slide Number Placeholder 3"/>
          <p:cNvSpPr>
            <a:spLocks noGrp="1"/>
          </p:cNvSpPr>
          <p:nvPr>
            <p:ph type="sldNum" sz="quarter" idx="10"/>
          </p:nvPr>
        </p:nvSpPr>
        <p:spPr/>
        <p:txBody>
          <a:bodyPr/>
          <a:lstStyle/>
          <a:p>
            <a:fld id="{CAF1429F-B2E3-4B7C-B42B-3214FC0BE5C5}" type="slidenum">
              <a:rPr lang="en-US" smtClean="0"/>
              <a:t>6</a:t>
            </a:fld>
            <a:endParaRPr lang="en-US"/>
          </a:p>
        </p:txBody>
      </p:sp>
    </p:spTree>
    <p:extLst>
      <p:ext uri="{BB962C8B-B14F-4D97-AF65-F5344CB8AC3E}">
        <p14:creationId xmlns:p14="http://schemas.microsoft.com/office/powerpoint/2010/main" val="268483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181-346.  The first mutation shows up at 347.</a:t>
            </a:r>
            <a:endParaRPr lang="en-US" dirty="0"/>
          </a:p>
        </p:txBody>
      </p:sp>
      <p:sp>
        <p:nvSpPr>
          <p:cNvPr id="4" name="Slide Number Placeholder 3"/>
          <p:cNvSpPr>
            <a:spLocks noGrp="1"/>
          </p:cNvSpPr>
          <p:nvPr>
            <p:ph type="sldNum" sz="quarter" idx="10"/>
          </p:nvPr>
        </p:nvSpPr>
        <p:spPr/>
        <p:txBody>
          <a:bodyPr/>
          <a:lstStyle/>
          <a:p>
            <a:fld id="{CAF1429F-B2E3-4B7C-B42B-3214FC0BE5C5}" type="slidenum">
              <a:rPr lang="en-US" smtClean="0"/>
              <a:t>7</a:t>
            </a:fld>
            <a:endParaRPr lang="en-US"/>
          </a:p>
        </p:txBody>
      </p:sp>
    </p:spTree>
    <p:extLst>
      <p:ext uri="{BB962C8B-B14F-4D97-AF65-F5344CB8AC3E}">
        <p14:creationId xmlns:p14="http://schemas.microsoft.com/office/powerpoint/2010/main" val="135824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More mutations from position 361 to 425.</a:t>
            </a:r>
            <a:endParaRPr lang="en-US" dirty="0"/>
          </a:p>
        </p:txBody>
      </p:sp>
      <p:sp>
        <p:nvSpPr>
          <p:cNvPr id="4" name="Slide Number Placeholder 3"/>
          <p:cNvSpPr>
            <a:spLocks noGrp="1"/>
          </p:cNvSpPr>
          <p:nvPr>
            <p:ph type="sldNum" sz="quarter" idx="10"/>
          </p:nvPr>
        </p:nvSpPr>
        <p:spPr/>
        <p:txBody>
          <a:bodyPr/>
          <a:lstStyle/>
          <a:p>
            <a:fld id="{CAF1429F-B2E3-4B7C-B42B-3214FC0BE5C5}" type="slidenum">
              <a:rPr lang="en-US" smtClean="0"/>
              <a:t>8</a:t>
            </a:fld>
            <a:endParaRPr lang="en-US"/>
          </a:p>
        </p:txBody>
      </p:sp>
    </p:spTree>
    <p:extLst>
      <p:ext uri="{BB962C8B-B14F-4D97-AF65-F5344CB8AC3E}">
        <p14:creationId xmlns:p14="http://schemas.microsoft.com/office/powerpoint/2010/main" val="399534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 more mutations here…</a:t>
            </a:r>
            <a:endParaRPr lang="en-US" dirty="0"/>
          </a:p>
        </p:txBody>
      </p:sp>
      <p:sp>
        <p:nvSpPr>
          <p:cNvPr id="4" name="Slide Number Placeholder 3"/>
          <p:cNvSpPr>
            <a:spLocks noGrp="1"/>
          </p:cNvSpPr>
          <p:nvPr>
            <p:ph type="sldNum" sz="quarter" idx="10"/>
          </p:nvPr>
        </p:nvSpPr>
        <p:spPr/>
        <p:txBody>
          <a:bodyPr/>
          <a:lstStyle/>
          <a:p>
            <a:fld id="{CAF1429F-B2E3-4B7C-B42B-3214FC0BE5C5}" type="slidenum">
              <a:rPr lang="en-US" smtClean="0"/>
              <a:t>9</a:t>
            </a:fld>
            <a:endParaRPr lang="en-US"/>
          </a:p>
        </p:txBody>
      </p:sp>
    </p:spTree>
    <p:extLst>
      <p:ext uri="{BB962C8B-B14F-4D97-AF65-F5344CB8AC3E}">
        <p14:creationId xmlns:p14="http://schemas.microsoft.com/office/powerpoint/2010/main" val="337438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F5A18F-7667-4347-BA45-D365230D88F5}" type="datetimeFigureOut">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E1554-042C-4A10-9F2E-AE8CC5D0D9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F5A18F-7667-4347-BA45-D365230D88F5}" type="datetimeFigureOut">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E1554-042C-4A10-9F2E-AE8CC5D0D9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F5A18F-7667-4347-BA45-D365230D88F5}" type="datetimeFigureOut">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E1554-042C-4A10-9F2E-AE8CC5D0D9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F5A18F-7667-4347-BA45-D365230D88F5}" type="datetimeFigureOut">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E1554-042C-4A10-9F2E-AE8CC5D0D9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F5A18F-7667-4347-BA45-D365230D88F5}" type="datetimeFigureOut">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E1554-042C-4A10-9F2E-AE8CC5D0D9F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F5A18F-7667-4347-BA45-D365230D88F5}" type="datetimeFigureOut">
              <a:rPr lang="en-US" smtClean="0"/>
              <a:pPr/>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E1554-042C-4A10-9F2E-AE8CC5D0D9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F5A18F-7667-4347-BA45-D365230D88F5}" type="datetimeFigureOut">
              <a:rPr lang="en-US" smtClean="0"/>
              <a:pPr/>
              <a:t>8/13/2015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1E1554-042C-4A10-9F2E-AE8CC5D0D9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F5A18F-7667-4347-BA45-D365230D88F5}" type="datetimeFigureOut">
              <a:rPr lang="en-US" smtClean="0"/>
              <a:pPr/>
              <a:t>8/13/2015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1E1554-042C-4A10-9F2E-AE8CC5D0D9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5A18F-7667-4347-BA45-D365230D88F5}" type="datetimeFigureOut">
              <a:rPr lang="en-US" smtClean="0"/>
              <a:pPr/>
              <a:t>8/13/2015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1E1554-042C-4A10-9F2E-AE8CC5D0D9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F5A18F-7667-4347-BA45-D365230D88F5}" type="datetimeFigureOut">
              <a:rPr lang="en-US" smtClean="0"/>
              <a:pPr/>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E1554-042C-4A10-9F2E-AE8CC5D0D9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F5A18F-7667-4347-BA45-D365230D88F5}" type="datetimeFigureOut">
              <a:rPr lang="en-US" smtClean="0"/>
              <a:pPr/>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E1554-042C-4A10-9F2E-AE8CC5D0D9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5A18F-7667-4347-BA45-D365230D88F5}" type="datetimeFigureOut">
              <a:rPr lang="en-US" smtClean="0"/>
              <a:pPr/>
              <a:t>8/13/2015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E1554-042C-4A10-9F2E-AE8CC5D0D9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package" Target="../embeddings/Microsoft_Word_Document8.doc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8.emf"/><Relationship Id="rId4" Type="http://schemas.openxmlformats.org/officeDocument/2006/relationships/package" Target="../embeddings/Microsoft_Word_Document9.doc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9.emf"/><Relationship Id="rId4" Type="http://schemas.openxmlformats.org/officeDocument/2006/relationships/package" Target="../embeddings/Microsoft_Word_Document10.doc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10.emf"/><Relationship Id="rId4" Type="http://schemas.openxmlformats.org/officeDocument/2006/relationships/package" Target="../embeddings/Microsoft_Word_Document11.doc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Word_Document1.docx"/></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package" Target="../embeddings/Microsoft_Word_Document2.docx"/></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package" Target="../embeddings/Microsoft_Word_Document3.docx"/></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package" Target="../embeddings/Microsoft_Word_Document4.docx"/></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package" Target="../embeddings/Microsoft_Word_Document5.docx"/></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package" Target="../embeddings/Microsoft_Word_Document6.docx"/></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7.emf"/><Relationship Id="rId4" Type="http://schemas.openxmlformats.org/officeDocument/2006/relationships/package" Target="../embeddings/Microsoft_Word_Document7.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446" y="1143000"/>
            <a:ext cx="8423031" cy="4832092"/>
          </a:xfrm>
          <a:prstGeom prst="rect">
            <a:avLst/>
          </a:prstGeom>
          <a:noFill/>
        </p:spPr>
        <p:txBody>
          <a:bodyPr wrap="square" rtlCol="0">
            <a:spAutoFit/>
          </a:bodyPr>
          <a:lstStyle/>
          <a:p>
            <a:r>
              <a:rPr lang="en-US" sz="4400" dirty="0" smtClean="0">
                <a:solidFill>
                  <a:srgbClr val="FF0000"/>
                </a:solidFill>
              </a:rPr>
              <a:t>NOTE: The data in this document are sample data from one year of the course at our university.  Substitute the students’ own data.  Some of the text in the Notes section under each slide may have to be changed as well.</a:t>
            </a:r>
            <a:endParaRPr lang="en-US" sz="4400" dirty="0">
              <a:solidFill>
                <a:srgbClr val="FF0000"/>
              </a:solidFill>
            </a:endParaRPr>
          </a:p>
        </p:txBody>
      </p:sp>
    </p:spTree>
    <p:extLst>
      <p:ext uri="{BB962C8B-B14F-4D97-AF65-F5344CB8AC3E}">
        <p14:creationId xmlns:p14="http://schemas.microsoft.com/office/powerpoint/2010/main" val="162893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4064725437"/>
              </p:ext>
            </p:extLst>
          </p:nvPr>
        </p:nvGraphicFramePr>
        <p:xfrm>
          <a:off x="1606452" y="0"/>
          <a:ext cx="5667494" cy="6553200"/>
        </p:xfrm>
        <a:graphic>
          <a:graphicData uri="http://schemas.openxmlformats.org/presentationml/2006/ole">
            <mc:AlternateContent xmlns:mc="http://schemas.openxmlformats.org/markup-compatibility/2006">
              <mc:Choice xmlns:v="urn:schemas-microsoft-com:vml" Requires="v">
                <p:oleObj spid="_x0000_s17478" name="Document" r:id="rId4" imgW="6854825" imgH="7924145" progId="Word.Document.12">
                  <p:embed/>
                </p:oleObj>
              </mc:Choice>
              <mc:Fallback>
                <p:oleObj name="Document" r:id="rId4" imgW="6854825" imgH="7924145" progId="Word.Document.12">
                  <p:embed/>
                  <p:pic>
                    <p:nvPicPr>
                      <p:cNvPr id="0" name=""/>
                      <p:cNvPicPr/>
                      <p:nvPr/>
                    </p:nvPicPr>
                    <p:blipFill>
                      <a:blip r:embed="rId5"/>
                      <a:stretch>
                        <a:fillRect/>
                      </a:stretch>
                    </p:blipFill>
                    <p:spPr>
                      <a:xfrm>
                        <a:off x="1606452" y="0"/>
                        <a:ext cx="5667494" cy="6553200"/>
                      </a:xfrm>
                      <a:prstGeom prst="rect">
                        <a:avLst/>
                      </a:prstGeom>
                    </p:spPr>
                  </p:pic>
                </p:oleObj>
              </mc:Fallback>
            </mc:AlternateContent>
          </a:graphicData>
        </a:graphic>
      </p:graphicFrame>
    </p:spTree>
    <p:extLst>
      <p:ext uri="{BB962C8B-B14F-4D97-AF65-F5344CB8AC3E}">
        <p14:creationId xmlns:p14="http://schemas.microsoft.com/office/powerpoint/2010/main" val="3416347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233790868"/>
              </p:ext>
            </p:extLst>
          </p:nvPr>
        </p:nvGraphicFramePr>
        <p:xfrm>
          <a:off x="1804156" y="228600"/>
          <a:ext cx="5601592" cy="6477000"/>
        </p:xfrm>
        <a:graphic>
          <a:graphicData uri="http://schemas.openxmlformats.org/presentationml/2006/ole">
            <mc:AlternateContent xmlns:mc="http://schemas.openxmlformats.org/markup-compatibility/2006">
              <mc:Choice xmlns:v="urn:schemas-microsoft-com:vml" Requires="v">
                <p:oleObj spid="_x0000_s18501" name="Document" r:id="rId4" imgW="6854825" imgH="7924145" progId="Word.Document.12">
                  <p:embed/>
                </p:oleObj>
              </mc:Choice>
              <mc:Fallback>
                <p:oleObj name="Document" r:id="rId4" imgW="6854825" imgH="7924145" progId="Word.Document.12">
                  <p:embed/>
                  <p:pic>
                    <p:nvPicPr>
                      <p:cNvPr id="0" name=""/>
                      <p:cNvPicPr/>
                      <p:nvPr/>
                    </p:nvPicPr>
                    <p:blipFill>
                      <a:blip r:embed="rId5"/>
                      <a:stretch>
                        <a:fillRect/>
                      </a:stretch>
                    </p:blipFill>
                    <p:spPr>
                      <a:xfrm>
                        <a:off x="1804156" y="228600"/>
                        <a:ext cx="5601592" cy="6477000"/>
                      </a:xfrm>
                      <a:prstGeom prst="rect">
                        <a:avLst/>
                      </a:prstGeom>
                    </p:spPr>
                  </p:pic>
                </p:oleObj>
              </mc:Fallback>
            </mc:AlternateContent>
          </a:graphicData>
        </a:graphic>
      </p:graphicFrame>
    </p:spTree>
    <p:extLst>
      <p:ext uri="{BB962C8B-B14F-4D97-AF65-F5344CB8AC3E}">
        <p14:creationId xmlns:p14="http://schemas.microsoft.com/office/powerpoint/2010/main" val="2995729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671146625"/>
              </p:ext>
            </p:extLst>
          </p:nvPr>
        </p:nvGraphicFramePr>
        <p:xfrm>
          <a:off x="589566" y="1219200"/>
          <a:ext cx="8102196" cy="4495799"/>
        </p:xfrm>
        <a:graphic>
          <a:graphicData uri="http://schemas.openxmlformats.org/presentationml/2006/ole">
            <mc:AlternateContent xmlns:mc="http://schemas.openxmlformats.org/markup-compatibility/2006">
              <mc:Choice xmlns:v="urn:schemas-microsoft-com:vml" Requires="v">
                <p:oleObj spid="_x0000_s19526" name="Document" r:id="rId4" imgW="6854825" imgH="3803445" progId="Word.Document.12">
                  <p:embed/>
                </p:oleObj>
              </mc:Choice>
              <mc:Fallback>
                <p:oleObj name="Document" r:id="rId4" imgW="6854825" imgH="3803445" progId="Word.Document.12">
                  <p:embed/>
                  <p:pic>
                    <p:nvPicPr>
                      <p:cNvPr id="0" name=""/>
                      <p:cNvPicPr/>
                      <p:nvPr/>
                    </p:nvPicPr>
                    <p:blipFill>
                      <a:blip r:embed="rId5"/>
                      <a:stretch>
                        <a:fillRect/>
                      </a:stretch>
                    </p:blipFill>
                    <p:spPr>
                      <a:xfrm>
                        <a:off x="589566" y="1219200"/>
                        <a:ext cx="8102196" cy="4495799"/>
                      </a:xfrm>
                      <a:prstGeom prst="rect">
                        <a:avLst/>
                      </a:prstGeom>
                    </p:spPr>
                  </p:pic>
                </p:oleObj>
              </mc:Fallback>
            </mc:AlternateContent>
          </a:graphicData>
        </a:graphic>
      </p:graphicFrame>
    </p:spTree>
    <p:extLst>
      <p:ext uri="{BB962C8B-B14F-4D97-AF65-F5344CB8AC3E}">
        <p14:creationId xmlns:p14="http://schemas.microsoft.com/office/powerpoint/2010/main" val="3158932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0"/>
            <a:ext cx="8686800" cy="707886"/>
          </a:xfrm>
          <a:prstGeom prst="rect">
            <a:avLst/>
          </a:prstGeom>
          <a:noFill/>
        </p:spPr>
        <p:txBody>
          <a:bodyPr wrap="square" rtlCol="0">
            <a:spAutoFit/>
          </a:bodyPr>
          <a:lstStyle/>
          <a:p>
            <a:pPr algn="ctr"/>
            <a:r>
              <a:rPr lang="en-US" sz="4000" dirty="0" smtClean="0"/>
              <a:t>Mutant colony sequences</a:t>
            </a:r>
            <a:endParaRPr lang="en-US" sz="4000" dirty="0"/>
          </a:p>
        </p:txBody>
      </p:sp>
      <p:graphicFrame>
        <p:nvGraphicFramePr>
          <p:cNvPr id="3" name="Object 2"/>
          <p:cNvGraphicFramePr>
            <a:graphicFrameLocks noChangeAspect="1"/>
          </p:cNvGraphicFramePr>
          <p:nvPr>
            <p:extLst>
              <p:ext uri="{D42A27DB-BD31-4B8C-83A1-F6EECF244321}">
                <p14:modId xmlns:p14="http://schemas.microsoft.com/office/powerpoint/2010/main" val="2818216562"/>
              </p:ext>
            </p:extLst>
          </p:nvPr>
        </p:nvGraphicFramePr>
        <p:xfrm>
          <a:off x="76200" y="1541580"/>
          <a:ext cx="9080500" cy="3352800"/>
        </p:xfrm>
        <a:graphic>
          <a:graphicData uri="http://schemas.openxmlformats.org/presentationml/2006/ole">
            <mc:AlternateContent xmlns:mc="http://schemas.openxmlformats.org/markup-compatibility/2006">
              <mc:Choice xmlns:v="urn:schemas-microsoft-com:vml" Requires="v">
                <p:oleObj spid="_x0000_s25666" name="Document" r:id="rId4" imgW="8413004" imgH="3106081" progId="Word.Document.12">
                  <p:embed/>
                </p:oleObj>
              </mc:Choice>
              <mc:Fallback>
                <p:oleObj name="Document" r:id="rId4" imgW="8413004" imgH="3106081" progId="Word.Documen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541580"/>
                        <a:ext cx="90805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 name="Straight Arrow Connector 3"/>
          <p:cNvCxnSpPr/>
          <p:nvPr/>
        </p:nvCxnSpPr>
        <p:spPr>
          <a:xfrm flipV="1">
            <a:off x="2004060" y="1434900"/>
            <a:ext cx="6591300" cy="762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702510" y="1034195"/>
            <a:ext cx="2842260" cy="461665"/>
          </a:xfrm>
          <a:prstGeom prst="rect">
            <a:avLst/>
          </a:prstGeom>
          <a:noFill/>
        </p:spPr>
        <p:txBody>
          <a:bodyPr wrap="square" rtlCol="0">
            <a:spAutoFit/>
          </a:bodyPr>
          <a:lstStyle/>
          <a:p>
            <a:pPr algn="ctr"/>
            <a:r>
              <a:rPr lang="en-US" sz="2400" dirty="0" smtClean="0">
                <a:solidFill>
                  <a:srgbClr val="FF0000"/>
                </a:solidFill>
              </a:rPr>
              <a:t>89-bp “red” gene</a:t>
            </a:r>
            <a:endParaRPr lang="en-US" sz="2400" dirty="0">
              <a:solidFill>
                <a:srgbClr val="FF0000"/>
              </a:solidFill>
            </a:endParaRPr>
          </a:p>
        </p:txBody>
      </p:sp>
      <p:sp>
        <p:nvSpPr>
          <p:cNvPr id="9" name="TextBox 8"/>
          <p:cNvSpPr txBox="1"/>
          <p:nvPr/>
        </p:nvSpPr>
        <p:spPr>
          <a:xfrm>
            <a:off x="152400" y="5287105"/>
            <a:ext cx="8686800" cy="1323439"/>
          </a:xfrm>
          <a:prstGeom prst="rect">
            <a:avLst/>
          </a:prstGeom>
          <a:noFill/>
        </p:spPr>
        <p:txBody>
          <a:bodyPr wrap="square" rtlCol="0">
            <a:spAutoFit/>
          </a:bodyPr>
          <a:lstStyle/>
          <a:p>
            <a:pPr algn="ctr"/>
            <a:r>
              <a:rPr lang="en-US" sz="4000" dirty="0" smtClean="0">
                <a:latin typeface="Times New Roman" panose="02020603050405020304" pitchFamily="18" charset="0"/>
                <a:cs typeface="Times New Roman" panose="02020603050405020304" pitchFamily="18" charset="0"/>
              </a:rPr>
              <a:t>Which hypothesis, pre-exposure or post-exposure, do these data favor?</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214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76200"/>
            <a:ext cx="8991600" cy="6247864"/>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&gt;B2F</a:t>
            </a:r>
          </a:p>
          <a:p>
            <a:r>
              <a:rPr lang="en-US" sz="2000" dirty="0">
                <a:latin typeface="Courier New" panose="02070309020205020404" pitchFamily="49" charset="0"/>
                <a:cs typeface="Courier New" panose="02070309020205020404" pitchFamily="49" charset="0"/>
              </a:rPr>
              <a:t>gttaccttgggatccGGGAcCGGataaTTatTtGaaatctctttttcaattGTAtATGTGTTAtGTAGTATACTctttcTtcaACAATTAAATACTCTCtGTAGCCAAGTtGGTttAaGGCGCAagactttaaTttATCACTACGAAATCTtGAGATCGGGCGTTCGACTCGCCCCCGGGagattttttGTTTTTTAtGTCTCCaTtCaCttCCCAGACTTGCaAGTTGAAATATTTCTTTCAAGAATTGGCCTCATCCCTTGCTGAAGCAGGCTCTTTTGACCGGCAGGGCTTTCTATAGCCTTAGTCACTTCGTCCCAAACTTTTTTGTGAGTTTCACCAGTCAAGATAACAGCGCGATTTGGCTGGGAGTTGAAAGCGGTGGGTGTTTCTTTAATGATGGTTTGGACGACGGATTGGATGTCGTTGATAGTAATTTCACCAGGTAACTCCGGTTTCAAAGCGTAAATAGTACGACGAGCAGTTAAAGTTTTCAAATAagtt</a:t>
            </a:r>
          </a:p>
          <a:p>
            <a:r>
              <a:rPr lang="en-US" sz="2000" dirty="0">
                <a:latin typeface="Courier New" panose="02070309020205020404" pitchFamily="49" charset="0"/>
                <a:cs typeface="Courier New" panose="02070309020205020404" pitchFamily="49" charset="0"/>
              </a:rPr>
              <a:t>&gt;B2R</a:t>
            </a:r>
          </a:p>
          <a:p>
            <a:r>
              <a:rPr lang="en-US" sz="2000" dirty="0">
                <a:latin typeface="Courier New" panose="02070309020205020404" pitchFamily="49" charset="0"/>
                <a:cs typeface="Courier New" panose="02070309020205020404" pitchFamily="49" charset="0"/>
              </a:rPr>
              <a:t>TTcTTgAaAgaaatATTTCaACTTGCAAgtctGGGAAGTGAAtGGAGACatAaAAAACAAAAAATCtCCCGGGGGCGAGTCGAACGCCCGATCTCAAGAtTTCGTAGTGATAAATTAAAGTCTTGCGCCTTAAACCAACttGGCTACAGAGAGTATTTAATtGTTGAAGAAAGAGTATACTACATAACACATATACAATtGAAAAAGAGATTTCAAATAATTATCCGGTCCCGGATCCCAAGGTAACTGAAAAGCTAAAGGCTGACTTCCCAGCGTACGCAGCTGCATTCCCTAGTTTCGCGGACCATACCTCTGGTGCCGCTCAAATCAACTCGTGGGTTGCCTTGGAGGCAATGGGCCTGGGTGGTCACCTACAACACTACAATGGTTACATAAAAGCTGCTTTGCCAAGCAAAATCCCTGAGTCTTGGACCGTACAAGCTCAATTAGTCTTCGGTACCCCAGCCGCACCTCCagGTGAa</a:t>
            </a:r>
          </a:p>
        </p:txBody>
      </p:sp>
    </p:spTree>
    <p:extLst>
      <p:ext uri="{BB962C8B-B14F-4D97-AF65-F5344CB8AC3E}">
        <p14:creationId xmlns:p14="http://schemas.microsoft.com/office/powerpoint/2010/main" val="4027840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427431801"/>
              </p:ext>
            </p:extLst>
          </p:nvPr>
        </p:nvGraphicFramePr>
        <p:xfrm>
          <a:off x="1600200" y="109712"/>
          <a:ext cx="5905381" cy="6595888"/>
        </p:xfrm>
        <a:graphic>
          <a:graphicData uri="http://schemas.openxmlformats.org/presentationml/2006/ole">
            <mc:AlternateContent xmlns:mc="http://schemas.openxmlformats.org/markup-compatibility/2006">
              <mc:Choice xmlns:v="urn:schemas-microsoft-com:vml" Requires="v">
                <p:oleObj spid="_x0000_s28710" name="Document" r:id="rId4" imgW="6489234" imgH="7248177" progId="Word.Document.12">
                  <p:embed/>
                </p:oleObj>
              </mc:Choice>
              <mc:Fallback>
                <p:oleObj name="Document" r:id="rId4" imgW="6489234" imgH="7248177" progId="Word.Document.12">
                  <p:embed/>
                  <p:pic>
                    <p:nvPicPr>
                      <p:cNvPr id="0" name=""/>
                      <p:cNvPicPr/>
                      <p:nvPr/>
                    </p:nvPicPr>
                    <p:blipFill>
                      <a:blip r:embed="rId5"/>
                      <a:stretch>
                        <a:fillRect/>
                      </a:stretch>
                    </p:blipFill>
                    <p:spPr>
                      <a:xfrm>
                        <a:off x="1600200" y="109712"/>
                        <a:ext cx="5905381" cy="6595888"/>
                      </a:xfrm>
                      <a:prstGeom prst="rect">
                        <a:avLst/>
                      </a:prstGeom>
                    </p:spPr>
                  </p:pic>
                </p:oleObj>
              </mc:Fallback>
            </mc:AlternateContent>
          </a:graphicData>
        </a:graphic>
      </p:graphicFrame>
    </p:spTree>
    <p:extLst>
      <p:ext uri="{BB962C8B-B14F-4D97-AF65-F5344CB8AC3E}">
        <p14:creationId xmlns:p14="http://schemas.microsoft.com/office/powerpoint/2010/main" val="2749029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344605692"/>
              </p:ext>
            </p:extLst>
          </p:nvPr>
        </p:nvGraphicFramePr>
        <p:xfrm>
          <a:off x="685799" y="116826"/>
          <a:ext cx="7639425" cy="6512573"/>
        </p:xfrm>
        <a:graphic>
          <a:graphicData uri="http://schemas.openxmlformats.org/presentationml/2006/ole">
            <mc:AlternateContent xmlns:mc="http://schemas.openxmlformats.org/markup-compatibility/2006">
              <mc:Choice xmlns:v="urn:schemas-microsoft-com:vml" Requires="v">
                <p:oleObj spid="_x0000_s13387" name="Document" r:id="rId4" imgW="6489234" imgH="5532481" progId="Word.Document.12">
                  <p:embed/>
                </p:oleObj>
              </mc:Choice>
              <mc:Fallback>
                <p:oleObj name="Document" r:id="rId4" imgW="6489234" imgH="5532481" progId="Word.Document.12">
                  <p:embed/>
                  <p:pic>
                    <p:nvPicPr>
                      <p:cNvPr id="0" name=""/>
                      <p:cNvPicPr/>
                      <p:nvPr/>
                    </p:nvPicPr>
                    <p:blipFill>
                      <a:blip r:embed="rId5"/>
                      <a:stretch>
                        <a:fillRect/>
                      </a:stretch>
                    </p:blipFill>
                    <p:spPr>
                      <a:xfrm>
                        <a:off x="685799" y="116826"/>
                        <a:ext cx="7639425" cy="6512573"/>
                      </a:xfrm>
                      <a:prstGeom prst="rect">
                        <a:avLst/>
                      </a:prstGeom>
                    </p:spPr>
                  </p:pic>
                </p:oleObj>
              </mc:Fallback>
            </mc:AlternateContent>
          </a:graphicData>
        </a:graphic>
      </p:graphicFrame>
    </p:spTree>
    <p:extLst>
      <p:ext uri="{BB962C8B-B14F-4D97-AF65-F5344CB8AC3E}">
        <p14:creationId xmlns:p14="http://schemas.microsoft.com/office/powerpoint/2010/main" val="827143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897533453"/>
              </p:ext>
            </p:extLst>
          </p:nvPr>
        </p:nvGraphicFramePr>
        <p:xfrm>
          <a:off x="1676400" y="149028"/>
          <a:ext cx="5653683" cy="6404172"/>
        </p:xfrm>
        <a:graphic>
          <a:graphicData uri="http://schemas.openxmlformats.org/presentationml/2006/ole">
            <mc:AlternateContent xmlns:mc="http://schemas.openxmlformats.org/markup-compatibility/2006">
              <mc:Choice xmlns:v="urn:schemas-microsoft-com:vml" Requires="v">
                <p:oleObj spid="_x0000_s2181" name="Document" r:id="rId4" imgW="6854825" imgH="7765517" progId="Word.Document.12">
                  <p:embed/>
                </p:oleObj>
              </mc:Choice>
              <mc:Fallback>
                <p:oleObj name="Document" r:id="rId4" imgW="6854825" imgH="7765517" progId="Word.Document.12">
                  <p:embed/>
                  <p:pic>
                    <p:nvPicPr>
                      <p:cNvPr id="0" name=""/>
                      <p:cNvPicPr/>
                      <p:nvPr/>
                    </p:nvPicPr>
                    <p:blipFill>
                      <a:blip r:embed="rId5"/>
                      <a:stretch>
                        <a:fillRect/>
                      </a:stretch>
                    </p:blipFill>
                    <p:spPr>
                      <a:xfrm>
                        <a:off x="1676400" y="149028"/>
                        <a:ext cx="5653683" cy="6404172"/>
                      </a:xfrm>
                      <a:prstGeom prst="rect">
                        <a:avLst/>
                      </a:prstGeom>
                    </p:spPr>
                  </p:pic>
                </p:oleObj>
              </mc:Fallback>
            </mc:AlternateContent>
          </a:graphicData>
        </a:graphic>
      </p:graphicFrame>
    </p:spTree>
    <p:extLst>
      <p:ext uri="{BB962C8B-B14F-4D97-AF65-F5344CB8AC3E}">
        <p14:creationId xmlns:p14="http://schemas.microsoft.com/office/powerpoint/2010/main" val="296343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1883125319"/>
              </p:ext>
            </p:extLst>
          </p:nvPr>
        </p:nvGraphicFramePr>
        <p:xfrm>
          <a:off x="1676400" y="149028"/>
          <a:ext cx="5720953" cy="6480372"/>
        </p:xfrm>
        <a:graphic>
          <a:graphicData uri="http://schemas.openxmlformats.org/presentationml/2006/ole">
            <mc:AlternateContent xmlns:mc="http://schemas.openxmlformats.org/markup-compatibility/2006">
              <mc:Choice xmlns:v="urn:schemas-microsoft-com:vml" Requires="v">
                <p:oleObj spid="_x0000_s3204" name="Document" r:id="rId4" imgW="6854825" imgH="7765517" progId="Word.Document.12">
                  <p:embed/>
                </p:oleObj>
              </mc:Choice>
              <mc:Fallback>
                <p:oleObj name="Document" r:id="rId4" imgW="6854825" imgH="7765517" progId="Word.Document.12">
                  <p:embed/>
                  <p:pic>
                    <p:nvPicPr>
                      <p:cNvPr id="0" name=""/>
                      <p:cNvPicPr/>
                      <p:nvPr/>
                    </p:nvPicPr>
                    <p:blipFill>
                      <a:blip r:embed="rId5"/>
                      <a:stretch>
                        <a:fillRect/>
                      </a:stretch>
                    </p:blipFill>
                    <p:spPr>
                      <a:xfrm>
                        <a:off x="1676400" y="149028"/>
                        <a:ext cx="5720953" cy="6480372"/>
                      </a:xfrm>
                      <a:prstGeom prst="rect">
                        <a:avLst/>
                      </a:prstGeom>
                    </p:spPr>
                  </p:pic>
                </p:oleObj>
              </mc:Fallback>
            </mc:AlternateContent>
          </a:graphicData>
        </a:graphic>
      </p:graphicFrame>
    </p:spTree>
    <p:extLst>
      <p:ext uri="{BB962C8B-B14F-4D97-AF65-F5344CB8AC3E}">
        <p14:creationId xmlns:p14="http://schemas.microsoft.com/office/powerpoint/2010/main" val="1816664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4039968258"/>
              </p:ext>
            </p:extLst>
          </p:nvPr>
        </p:nvGraphicFramePr>
        <p:xfrm>
          <a:off x="1524000" y="52598"/>
          <a:ext cx="5940623" cy="6729202"/>
        </p:xfrm>
        <a:graphic>
          <a:graphicData uri="http://schemas.openxmlformats.org/presentationml/2006/ole">
            <mc:AlternateContent xmlns:mc="http://schemas.openxmlformats.org/markup-compatibility/2006">
              <mc:Choice xmlns:v="urn:schemas-microsoft-com:vml" Requires="v">
                <p:oleObj spid="_x0000_s4228" name="Document" r:id="rId4" imgW="6854825" imgH="7765517" progId="Word.Document.12">
                  <p:embed/>
                </p:oleObj>
              </mc:Choice>
              <mc:Fallback>
                <p:oleObj name="Document" r:id="rId4" imgW="6854825" imgH="7765517" progId="Word.Document.12">
                  <p:embed/>
                  <p:pic>
                    <p:nvPicPr>
                      <p:cNvPr id="0" name=""/>
                      <p:cNvPicPr/>
                      <p:nvPr/>
                    </p:nvPicPr>
                    <p:blipFill>
                      <a:blip r:embed="rId5"/>
                      <a:stretch>
                        <a:fillRect/>
                      </a:stretch>
                    </p:blipFill>
                    <p:spPr>
                      <a:xfrm>
                        <a:off x="1524000" y="52598"/>
                        <a:ext cx="5940623" cy="6729202"/>
                      </a:xfrm>
                      <a:prstGeom prst="rect">
                        <a:avLst/>
                      </a:prstGeom>
                    </p:spPr>
                  </p:pic>
                </p:oleObj>
              </mc:Fallback>
            </mc:AlternateContent>
          </a:graphicData>
        </a:graphic>
      </p:graphicFrame>
    </p:spTree>
    <p:extLst>
      <p:ext uri="{BB962C8B-B14F-4D97-AF65-F5344CB8AC3E}">
        <p14:creationId xmlns:p14="http://schemas.microsoft.com/office/powerpoint/2010/main" val="1570205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247452802"/>
              </p:ext>
            </p:extLst>
          </p:nvPr>
        </p:nvGraphicFramePr>
        <p:xfrm>
          <a:off x="1746647" y="228600"/>
          <a:ext cx="5717976" cy="6477000"/>
        </p:xfrm>
        <a:graphic>
          <a:graphicData uri="http://schemas.openxmlformats.org/presentationml/2006/ole">
            <mc:AlternateContent xmlns:mc="http://schemas.openxmlformats.org/markup-compatibility/2006">
              <mc:Choice xmlns:v="urn:schemas-microsoft-com:vml" Requires="v">
                <p:oleObj spid="_x0000_s5252" name="Document" r:id="rId4" imgW="6854825" imgH="7765517" progId="Word.Document.12">
                  <p:embed/>
                </p:oleObj>
              </mc:Choice>
              <mc:Fallback>
                <p:oleObj name="Document" r:id="rId4" imgW="6854825" imgH="7765517" progId="Word.Document.12">
                  <p:embed/>
                  <p:pic>
                    <p:nvPicPr>
                      <p:cNvPr id="0" name=""/>
                      <p:cNvPicPr/>
                      <p:nvPr/>
                    </p:nvPicPr>
                    <p:blipFill>
                      <a:blip r:embed="rId5"/>
                      <a:stretch>
                        <a:fillRect/>
                      </a:stretch>
                    </p:blipFill>
                    <p:spPr>
                      <a:xfrm>
                        <a:off x="1746647" y="228600"/>
                        <a:ext cx="5717976" cy="6477000"/>
                      </a:xfrm>
                      <a:prstGeom prst="rect">
                        <a:avLst/>
                      </a:prstGeom>
                    </p:spPr>
                  </p:pic>
                </p:oleObj>
              </mc:Fallback>
            </mc:AlternateContent>
          </a:graphicData>
        </a:graphic>
      </p:graphicFrame>
    </p:spTree>
    <p:extLst>
      <p:ext uri="{BB962C8B-B14F-4D97-AF65-F5344CB8AC3E}">
        <p14:creationId xmlns:p14="http://schemas.microsoft.com/office/powerpoint/2010/main" val="3785087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3417089101"/>
              </p:ext>
            </p:extLst>
          </p:nvPr>
        </p:nvGraphicFramePr>
        <p:xfrm>
          <a:off x="1746647" y="228600"/>
          <a:ext cx="5650706" cy="6400800"/>
        </p:xfrm>
        <a:graphic>
          <a:graphicData uri="http://schemas.openxmlformats.org/presentationml/2006/ole">
            <mc:AlternateContent xmlns:mc="http://schemas.openxmlformats.org/markup-compatibility/2006">
              <mc:Choice xmlns:v="urn:schemas-microsoft-com:vml" Requires="v">
                <p:oleObj spid="_x0000_s6276" name="Document" r:id="rId4" imgW="6854825" imgH="7765517" progId="Word.Document.12">
                  <p:embed/>
                </p:oleObj>
              </mc:Choice>
              <mc:Fallback>
                <p:oleObj name="Document" r:id="rId4" imgW="6854825" imgH="7765517" progId="Word.Document.12">
                  <p:embed/>
                  <p:pic>
                    <p:nvPicPr>
                      <p:cNvPr id="0" name=""/>
                      <p:cNvPicPr/>
                      <p:nvPr/>
                    </p:nvPicPr>
                    <p:blipFill>
                      <a:blip r:embed="rId5"/>
                      <a:stretch>
                        <a:fillRect/>
                      </a:stretch>
                    </p:blipFill>
                    <p:spPr>
                      <a:xfrm>
                        <a:off x="1746647" y="228600"/>
                        <a:ext cx="5650706" cy="6400800"/>
                      </a:xfrm>
                      <a:prstGeom prst="rect">
                        <a:avLst/>
                      </a:prstGeom>
                    </p:spPr>
                  </p:pic>
                </p:oleObj>
              </mc:Fallback>
            </mc:AlternateContent>
          </a:graphicData>
        </a:graphic>
      </p:graphicFrame>
    </p:spTree>
    <p:extLst>
      <p:ext uri="{BB962C8B-B14F-4D97-AF65-F5344CB8AC3E}">
        <p14:creationId xmlns:p14="http://schemas.microsoft.com/office/powerpoint/2010/main" val="407800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1234</TotalTime>
  <Words>911</Words>
  <Application>Microsoft Office PowerPoint</Application>
  <PresentationFormat>On-screen Show (4:3)</PresentationFormat>
  <Paragraphs>43</Paragraphs>
  <Slides>13</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smithgp</dc:creator>
  <cp:lastModifiedBy>smithgp</cp:lastModifiedBy>
  <cp:revision>129</cp:revision>
  <dcterms:created xsi:type="dcterms:W3CDTF">2010-09-19T17:16:11Z</dcterms:created>
  <dcterms:modified xsi:type="dcterms:W3CDTF">2015-08-13T12:06:51Z</dcterms:modified>
</cp:coreProperties>
</file>