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75" r:id="rId5"/>
    <p:sldId id="263" r:id="rId6"/>
    <p:sldId id="278" r:id="rId7"/>
    <p:sldId id="262" r:id="rId8"/>
    <p:sldId id="272" r:id="rId9"/>
    <p:sldId id="276" r:id="rId10"/>
    <p:sldId id="266" r:id="rId11"/>
    <p:sldId id="267" r:id="rId12"/>
    <p:sldId id="271" r:id="rId13"/>
    <p:sldId id="273" r:id="rId14"/>
    <p:sldId id="277" r:id="rId15"/>
    <p:sldId id="268" r:id="rId16"/>
    <p:sldId id="269" r:id="rId17"/>
    <p:sldId id="261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680A3-9473-46F0-A239-3BFA2E3B613A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83A-D052-448A-BD2F-FE07B4D81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283A-D052-448A-BD2F-FE07B4D817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283A-D052-448A-BD2F-FE07B4D817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C67A-12F2-454F-9D88-10AC62A9B286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F0BE-91B9-4CFD-BE85-F637C95CD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8839200" cy="6400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9144000" cy="1142999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2200" b="1" dirty="0"/>
              <a:t>NATIONAL INSTITUTE OF TECHNOLOGY - ANDHRA </a:t>
            </a:r>
            <a:r>
              <a:rPr lang="en-US" sz="2200" b="1" dirty="0" smtClean="0"/>
              <a:t>PRADESH  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         DEPARTMENT OF COMPUTER SCIENCE AND </a:t>
            </a:r>
            <a:r>
              <a:rPr lang="en-US" sz="2200" b="1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3200400" cy="1143000"/>
          </a:xfrm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Jaya Shankar,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Naveen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Deva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B.Tech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(CSE) 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sz="18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Semester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Roll No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29, 25 and 23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Image result for www.nitandhra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1524000" cy="12954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152400" y="1676400"/>
            <a:ext cx="88392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028700" y="952500"/>
            <a:ext cx="14478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18288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ANOMALY DETECTION </a:t>
            </a:r>
          </a:p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</a:p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LIVE SURVEILLANCE VIDEOS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876800"/>
            <a:ext cx="2438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 the Guidance of</a:t>
            </a:r>
          </a:p>
          <a:p>
            <a:pPr lvl="0" algn="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 K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Hima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Bindu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Asst.Prof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0" algn="r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Dept. of CSE,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NIT-AP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DEEP NEURAL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Input: Features.</a:t>
            </a:r>
          </a:p>
          <a:p>
            <a:pPr algn="just"/>
            <a:r>
              <a:rPr lang="en-US" dirty="0" smtClean="0"/>
              <a:t>Output: Score.</a:t>
            </a:r>
          </a:p>
          <a:p>
            <a:pPr algn="just"/>
            <a:r>
              <a:rPr lang="en-US" dirty="0" smtClean="0"/>
              <a:t>3 Layer fully connected network.</a:t>
            </a:r>
          </a:p>
          <a:p>
            <a:pPr algn="just"/>
            <a:r>
              <a:rPr lang="en-US" dirty="0" smtClean="0"/>
              <a:t>The first FC layer has 512 units followed by 32 units and at last 1 unit FC layer.</a:t>
            </a:r>
          </a:p>
          <a:p>
            <a:pPr algn="just"/>
            <a:r>
              <a:rPr lang="en-US" dirty="0" smtClean="0"/>
              <a:t>Dropout regularization between the FC layers.</a:t>
            </a:r>
          </a:p>
          <a:p>
            <a:pPr algn="just"/>
            <a:r>
              <a:rPr lang="en-US" dirty="0" smtClean="0"/>
              <a:t>Activation function to map score to either 0 or 1.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SCORING AND LOSS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58293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971800"/>
            <a:ext cx="5943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419600"/>
            <a:ext cx="59531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MODEL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ROC and AUC to obtain the right threshold.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-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3200"/>
            <a:ext cx="46863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OF THE ART METHODS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SVM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Dictionary Based</a:t>
                      </a:r>
                      <a:r>
                        <a:rPr lang="en-US" baseline="0" dirty="0" smtClean="0"/>
                        <a:t>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 Neural Network w/o</a:t>
                      </a:r>
                      <a:r>
                        <a:rPr lang="en-US" baseline="0" dirty="0" smtClean="0"/>
                        <a:t>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Deep Neural Network w</a:t>
                      </a:r>
                      <a:r>
                        <a:rPr lang="en-US" baseline="0" dirty="0" smtClean="0"/>
                        <a:t> constraints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038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TCNN feature extraction method provides better accuracy than the C3D Feature       Extraction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Challenging Data set. (done)</a:t>
            </a:r>
          </a:p>
          <a:p>
            <a:pPr algn="just"/>
            <a:r>
              <a:rPr lang="en-US" dirty="0" smtClean="0"/>
              <a:t>Environment Set up. (done)</a:t>
            </a:r>
          </a:p>
          <a:p>
            <a:pPr algn="just"/>
            <a:r>
              <a:rPr lang="en-US" dirty="0" smtClean="0"/>
              <a:t>Feature Extraction.</a:t>
            </a:r>
          </a:p>
          <a:p>
            <a:pPr algn="just"/>
            <a:r>
              <a:rPr lang="en-US" dirty="0" smtClean="0"/>
              <a:t>Training Model.</a:t>
            </a:r>
          </a:p>
          <a:p>
            <a:pPr algn="just"/>
            <a:r>
              <a:rPr lang="en-US" dirty="0" smtClean="0"/>
              <a:t>Classifying a video into three classes</a:t>
            </a:r>
          </a:p>
          <a:p>
            <a:pPr lvl="1"/>
            <a:r>
              <a:rPr lang="en-US" dirty="0" smtClean="0"/>
              <a:t>Criminal or violent activity</a:t>
            </a:r>
          </a:p>
          <a:p>
            <a:pPr lvl="1"/>
            <a:r>
              <a:rPr lang="en-US" dirty="0" smtClean="0"/>
              <a:t>Potentially suspicious </a:t>
            </a:r>
          </a:p>
          <a:p>
            <a:pPr lvl="1"/>
            <a:r>
              <a:rPr lang="en-US" dirty="0" smtClean="0"/>
              <a:t>Safe</a:t>
            </a:r>
          </a:p>
          <a:p>
            <a:pPr algn="just"/>
            <a:r>
              <a:rPr lang="en-US" dirty="0" smtClean="0"/>
              <a:t>Testing </a:t>
            </a:r>
          </a:p>
          <a:p>
            <a:pPr algn="just">
              <a:buNone/>
            </a:pPr>
            <a:r>
              <a:rPr lang="en-US" dirty="0" smtClean="0"/>
              <a:t>“Above to be completed in this semester”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Challenges to be addressed:</a:t>
            </a:r>
          </a:p>
          <a:p>
            <a:pPr lvl="1" algn="just"/>
            <a:r>
              <a:rPr lang="en-US" dirty="0" smtClean="0"/>
              <a:t>Feature Extraction from a live running CCTV footage.</a:t>
            </a:r>
          </a:p>
          <a:p>
            <a:pPr lvl="1" algn="just"/>
            <a:r>
              <a:rPr lang="en-US" dirty="0" smtClean="0"/>
              <a:t>Less time delay between Anomaly occurrence and alarm.</a:t>
            </a:r>
          </a:p>
          <a:p>
            <a:pPr lvl="1" algn="just"/>
            <a:r>
              <a:rPr lang="en-US" dirty="0" smtClean="0"/>
              <a:t>Reducing the false alarms due to genuine normal activity.</a:t>
            </a:r>
          </a:p>
          <a:p>
            <a:pPr lvl="1" algn="just"/>
            <a:r>
              <a:rPr lang="en-US" dirty="0" smtClean="0"/>
              <a:t>Class Imbalance problem.</a:t>
            </a:r>
          </a:p>
          <a:p>
            <a:pPr lvl="1" algn="just"/>
            <a:r>
              <a:rPr lang="en-US" dirty="0" smtClean="0"/>
              <a:t>Extending the model to work even in night vision and in presence of external disturbances.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“Above to be done in next semester”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1.1.0</a:t>
            </a:r>
          </a:p>
          <a:p>
            <a:r>
              <a:rPr lang="en-US" dirty="0" err="1" smtClean="0"/>
              <a:t>Theano</a:t>
            </a:r>
            <a:r>
              <a:rPr lang="en-US" dirty="0" smtClean="0"/>
              <a:t> 1.0.2</a:t>
            </a:r>
          </a:p>
          <a:p>
            <a:r>
              <a:rPr lang="en-US" dirty="0" smtClean="0"/>
              <a:t>Tensor Flow 1.1</a:t>
            </a:r>
          </a:p>
          <a:p>
            <a:r>
              <a:rPr lang="en-US" dirty="0" smtClean="0"/>
              <a:t>Python 3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18.10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Geforce</a:t>
            </a:r>
            <a:r>
              <a:rPr lang="en-US" dirty="0" smtClean="0"/>
              <a:t> GTX 1080 GPU.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Sultani</a:t>
            </a:r>
            <a:r>
              <a:rPr lang="en-US" dirty="0" smtClean="0"/>
              <a:t>, </a:t>
            </a:r>
            <a:r>
              <a:rPr lang="en-US" dirty="0" err="1" smtClean="0"/>
              <a:t>Waqas</a:t>
            </a:r>
            <a:r>
              <a:rPr lang="en-US" dirty="0" smtClean="0"/>
              <a:t> and Chen, “Real-world Anomaly Detection in Surveillance Videos”, Center for Research in Computer Vision (CRCV), University of Central Florida (UCF), 2018.</a:t>
            </a:r>
          </a:p>
          <a:p>
            <a:r>
              <a:rPr lang="en-US" dirty="0" smtClean="0"/>
              <a:t>2. </a:t>
            </a:r>
            <a:r>
              <a:rPr lang="en-US" dirty="0" smtClean="0"/>
              <a:t>R. </a:t>
            </a:r>
            <a:r>
              <a:rPr lang="en-US" dirty="0" err="1" smtClean="0"/>
              <a:t>Hou</a:t>
            </a:r>
            <a:r>
              <a:rPr lang="en-US" dirty="0" smtClean="0"/>
              <a:t>, C. Chen, and M. Shah. Tube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(t-</a:t>
            </a:r>
            <a:r>
              <a:rPr lang="en-US" dirty="0" err="1" smtClean="0"/>
              <a:t>cnn</a:t>
            </a:r>
            <a:r>
              <a:rPr lang="en-US" dirty="0" smtClean="0"/>
              <a:t>) for action detection in videos. In ICCV, 2017.</a:t>
            </a:r>
            <a:endParaRPr lang="en-US" dirty="0" smtClean="0"/>
          </a:p>
          <a:p>
            <a:r>
              <a:rPr lang="en-US" dirty="0" smtClean="0"/>
              <a:t>3. http://crcv.ucf.edu/cchen/</a:t>
            </a:r>
          </a:p>
          <a:p>
            <a:r>
              <a:rPr lang="en-US" dirty="0" smtClean="0"/>
              <a:t>4. https://dzone.com/articles/video-analysis-to-detect-suspicious-activity-based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Proposed Work Plan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crimes occurring and there are around 250 million cameras in use today capturing them.</a:t>
            </a:r>
          </a:p>
          <a:p>
            <a:r>
              <a:rPr lang="en-US" dirty="0" smtClean="0"/>
              <a:t>Tiring process to manually detect and rise an alarm.</a:t>
            </a:r>
          </a:p>
          <a:p>
            <a:r>
              <a:rPr lang="en-US" dirty="0" smtClean="0"/>
              <a:t>Till date, specific anomaly detectors are available but not an overall detector.</a:t>
            </a:r>
          </a:p>
          <a:p>
            <a:r>
              <a:rPr lang="en-US" dirty="0" smtClean="0"/>
              <a:t>Ambiguity between normal and anomalous activity.</a:t>
            </a:r>
          </a:p>
          <a:p>
            <a:r>
              <a:rPr lang="en-US" dirty="0" smtClean="0"/>
              <a:t>Deep Learning helps in detecting such anomalous activities.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DEEP LEARNING MODEL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Untitled Diagram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981200"/>
            <a:ext cx="70866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INSTANCE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Instance Learning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Weakly labeled training data.</a:t>
            </a:r>
          </a:p>
          <a:p>
            <a:r>
              <a:rPr lang="en-US" dirty="0" smtClean="0"/>
              <a:t>Difference between traditional supervised learning and Multiple instance learning.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titled Diagram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09800"/>
            <a:ext cx="496252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CONVOLUTIONAL NEURAL NETWORK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Neural Network with </a:t>
            </a:r>
            <a:r>
              <a:rPr lang="en-US" dirty="0" err="1" smtClean="0"/>
              <a:t>Convolutional</a:t>
            </a:r>
            <a:r>
              <a:rPr lang="en-US" dirty="0" smtClean="0"/>
              <a:t> Layers.</a:t>
            </a:r>
          </a:p>
          <a:p>
            <a:pPr algn="just"/>
            <a:r>
              <a:rPr lang="en-US" dirty="0" err="1" smtClean="0"/>
              <a:t>Convolutional</a:t>
            </a:r>
            <a:r>
              <a:rPr lang="en-US" dirty="0" smtClean="0"/>
              <a:t> layer has filter that does convolution operation.</a:t>
            </a:r>
          </a:p>
          <a:p>
            <a:pPr algn="just"/>
            <a:r>
              <a:rPr lang="en-US" dirty="0" smtClean="0"/>
              <a:t>Filter is just a window of matrix that slides through the input features.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_NQQiyYqJJj4PSYAeWvxut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0"/>
            <a:ext cx="86868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err="1" smtClean="0"/>
              <a:t>Convolutional</a:t>
            </a:r>
            <a:r>
              <a:rPr lang="en-US" b="1" dirty="0" smtClean="0"/>
              <a:t> 3D Network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Convolution Neural Network</a:t>
            </a:r>
          </a:p>
          <a:p>
            <a:pPr lvl="1" algn="just"/>
            <a:r>
              <a:rPr lang="en-US" dirty="0" smtClean="0"/>
              <a:t>Pooling Layer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0"/>
            <a:ext cx="8229600" cy="708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err="1" smtClean="0"/>
              <a:t>Convolutional</a:t>
            </a:r>
            <a:r>
              <a:rPr lang="en-US" b="1" dirty="0" smtClean="0"/>
              <a:t> 3D Network</a:t>
            </a:r>
          </a:p>
          <a:p>
            <a:pPr algn="just"/>
            <a:r>
              <a:rPr lang="en-US" dirty="0" smtClean="0"/>
              <a:t>3D Convolution is better than 2D Convolution to model temporal information.</a:t>
            </a:r>
          </a:p>
          <a:p>
            <a:pPr lvl="1" algn="just"/>
            <a:r>
              <a:rPr lang="en-US" dirty="0" smtClean="0"/>
              <a:t>2D CONV : performed only spatially, lose temporal information.</a:t>
            </a:r>
          </a:p>
          <a:p>
            <a:pPr lvl="1" algn="just"/>
            <a:r>
              <a:rPr lang="en-US" dirty="0" smtClean="0"/>
              <a:t>3D CONV : performed </a:t>
            </a:r>
            <a:r>
              <a:rPr lang="en-US" dirty="0" err="1" smtClean="0"/>
              <a:t>spatio</a:t>
            </a:r>
            <a:r>
              <a:rPr lang="en-US" dirty="0" smtClean="0"/>
              <a:t>-temporally, preserve temporal information.</a:t>
            </a:r>
          </a:p>
          <a:p>
            <a:pPr algn="just"/>
            <a:r>
              <a:rPr lang="en-US" dirty="0" smtClean="0"/>
              <a:t>Same phenomena is applicable for pooling.</a:t>
            </a:r>
          </a:p>
          <a:p>
            <a:pPr algn="just"/>
            <a:r>
              <a:rPr lang="en-US" dirty="0" smtClean="0"/>
              <a:t>Generic, Compact, Simple and Efficient.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/>
              <a:t>Tube </a:t>
            </a:r>
            <a:r>
              <a:rPr lang="en-US" b="1" dirty="0" err="1" smtClean="0"/>
              <a:t>Convolutional</a:t>
            </a:r>
            <a:r>
              <a:rPr lang="en-US" b="1" dirty="0" smtClean="0"/>
              <a:t> Neural Network (TCNN)</a:t>
            </a:r>
          </a:p>
          <a:p>
            <a:pPr algn="just"/>
            <a:r>
              <a:rPr lang="en-US" dirty="0" smtClean="0"/>
              <a:t>Video is divided into equal length clips</a:t>
            </a:r>
          </a:p>
          <a:p>
            <a:pPr algn="just"/>
            <a:r>
              <a:rPr lang="en-US" dirty="0" smtClean="0"/>
              <a:t>Clips are fed to tube proposal network.</a:t>
            </a:r>
          </a:p>
          <a:p>
            <a:pPr algn="just"/>
            <a:r>
              <a:rPr lang="en-US" dirty="0" smtClean="0"/>
              <a:t>Proposals are linked according to their scores.</a:t>
            </a:r>
          </a:p>
          <a:p>
            <a:pPr algn="just"/>
            <a:r>
              <a:rPr lang="en-US" dirty="0" err="1" smtClean="0"/>
              <a:t>Spatio</a:t>
            </a:r>
            <a:r>
              <a:rPr lang="en-US" dirty="0" smtClean="0"/>
              <a:t>-temporal action detection is performed using these proposals.</a:t>
            </a:r>
          </a:p>
          <a:p>
            <a:pPr algn="just"/>
            <a:r>
              <a:rPr lang="en-US" dirty="0" smtClean="0"/>
              <a:t>Tube of Interest pooling is applied to the proposal to generate fixed length feature vectors.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04800"/>
            <a:ext cx="8686800" cy="6324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608</Words>
  <Application>Microsoft Office PowerPoint</Application>
  <PresentationFormat>On-screen Show (4:3)</PresentationFormat>
  <Paragraphs>133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NATIONAL INSTITUTE OF TECHNOLOGY - ANDHRA PRADESH              DEPARTMENT OF COMPUTER SCIENCE AND ENGINEERING</vt:lpstr>
      <vt:lpstr>CONTENTS</vt:lpstr>
      <vt:lpstr>PROBLEM STATEMENT</vt:lpstr>
      <vt:lpstr>DEEP LEARNING MODEL</vt:lpstr>
      <vt:lpstr>MULTIPLE INSTANCE LEARNING</vt:lpstr>
      <vt:lpstr>CONVOLUTIONAL NEURAL NETWORK</vt:lpstr>
      <vt:lpstr>FEATURE EXTRACTION</vt:lpstr>
      <vt:lpstr>FEATURE EXTRACTION</vt:lpstr>
      <vt:lpstr>FEATURE EXTRACTION</vt:lpstr>
      <vt:lpstr>DEEP NEURAL NETWORK</vt:lpstr>
      <vt:lpstr>SCORING AND LOSS FUNCTION</vt:lpstr>
      <vt:lpstr>OVERALL MODEL</vt:lpstr>
      <vt:lpstr>EVALUATION METRIC</vt:lpstr>
      <vt:lpstr>STATE OF THE ART METHODS</vt:lpstr>
      <vt:lpstr>PROPOSED WORKPLAN</vt:lpstr>
      <vt:lpstr>PROPOSED WORKPLAN</vt:lpstr>
      <vt:lpstr>Implementation details</vt:lpstr>
      <vt:lpstr> 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 - ANDHRA PRADESH              DEPARTMENT OF COMPUTER SCIENCE AND ENGINEERING</dc:title>
  <dc:creator>acer</dc:creator>
  <cp:lastModifiedBy>NIT-ADMIN</cp:lastModifiedBy>
  <cp:revision>41</cp:revision>
  <dcterms:created xsi:type="dcterms:W3CDTF">2018-10-26T11:19:15Z</dcterms:created>
  <dcterms:modified xsi:type="dcterms:W3CDTF">2018-10-27T10:23:11Z</dcterms:modified>
</cp:coreProperties>
</file>