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7" r:id="rId8"/>
    <p:sldId id="269" r:id="rId9"/>
    <p:sldId id="263" r:id="rId10"/>
    <p:sldId id="26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72201D7-48EA-485F-B22F-7FB7ED0A413D}" type="datetimeFigureOut">
              <a:rPr lang="en-US" smtClean="0"/>
              <a:pPr/>
              <a:t>9/29/2018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38BB6E6-269A-4C0C-99D6-F52192FE66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201D7-48EA-485F-B22F-7FB7ED0A413D}" type="datetimeFigureOut">
              <a:rPr lang="en-US" smtClean="0"/>
              <a:pPr/>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BB6E6-269A-4C0C-99D6-F52192FE6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72201D7-48EA-485F-B22F-7FB7ED0A413D}" type="datetimeFigureOut">
              <a:rPr lang="en-US" smtClean="0"/>
              <a:pPr/>
              <a:t>9/29/2018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38BB6E6-269A-4C0C-99D6-F52192FE66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2201D7-48EA-485F-B22F-7FB7ED0A413D}" type="datetimeFigureOut">
              <a:rPr lang="en-US" smtClean="0"/>
              <a:pPr/>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38BB6E6-269A-4C0C-99D6-F52192FE666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72201D7-48EA-485F-B22F-7FB7ED0A413D}" type="datetimeFigureOut">
              <a:rPr lang="en-US" smtClean="0"/>
              <a:pPr/>
              <a:t>9/29/2018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38BB6E6-269A-4C0C-99D6-F52192FE666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72201D7-48EA-485F-B22F-7FB7ED0A413D}" type="datetimeFigureOut">
              <a:rPr lang="en-US" smtClean="0"/>
              <a:pPr/>
              <a:t>9/29/2018</a:t>
            </a:fld>
            <a:endParaRPr lang="en-US"/>
          </a:p>
        </p:txBody>
      </p:sp>
      <p:sp>
        <p:nvSpPr>
          <p:cNvPr id="10" name="Slide Number Placeholder 9"/>
          <p:cNvSpPr>
            <a:spLocks noGrp="1"/>
          </p:cNvSpPr>
          <p:nvPr>
            <p:ph type="sldNum" sz="quarter" idx="16"/>
          </p:nvPr>
        </p:nvSpPr>
        <p:spPr/>
        <p:txBody>
          <a:bodyPr rtlCol="0"/>
          <a:lstStyle/>
          <a:p>
            <a:fld id="{638BB6E6-269A-4C0C-99D6-F52192FE666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72201D7-48EA-485F-B22F-7FB7ED0A413D}" type="datetimeFigureOut">
              <a:rPr lang="en-US" smtClean="0"/>
              <a:pPr/>
              <a:t>9/29/2018</a:t>
            </a:fld>
            <a:endParaRPr lang="en-US"/>
          </a:p>
        </p:txBody>
      </p:sp>
      <p:sp>
        <p:nvSpPr>
          <p:cNvPr id="12" name="Slide Number Placeholder 11"/>
          <p:cNvSpPr>
            <a:spLocks noGrp="1"/>
          </p:cNvSpPr>
          <p:nvPr>
            <p:ph type="sldNum" sz="quarter" idx="16"/>
          </p:nvPr>
        </p:nvSpPr>
        <p:spPr/>
        <p:txBody>
          <a:bodyPr rtlCol="0"/>
          <a:lstStyle/>
          <a:p>
            <a:fld id="{638BB6E6-269A-4C0C-99D6-F52192FE666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2201D7-48EA-485F-B22F-7FB7ED0A413D}" type="datetimeFigureOut">
              <a:rPr lang="en-US" smtClean="0"/>
              <a:pPr/>
              <a:t>9/29/2018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8BB6E6-269A-4C0C-99D6-F52192FE66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201D7-48EA-485F-B22F-7FB7ED0A413D}" type="datetimeFigureOut">
              <a:rPr lang="en-US" smtClean="0"/>
              <a:pPr/>
              <a:t>9/29/2018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38BB6E6-269A-4C0C-99D6-F52192FE66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72201D7-48EA-485F-B22F-7FB7ED0A413D}" type="datetimeFigureOut">
              <a:rPr lang="en-US" smtClean="0"/>
              <a:pPr/>
              <a:t>9/29/2018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38BB6E6-269A-4C0C-99D6-F52192FE666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72201D7-48EA-485F-B22F-7FB7ED0A413D}" type="datetimeFigureOut">
              <a:rPr lang="en-US" smtClean="0"/>
              <a:pPr/>
              <a:t>9/29/2018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38BB6E6-269A-4C0C-99D6-F52192FE666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72201D7-48EA-485F-B22F-7FB7ED0A413D}" type="datetimeFigureOut">
              <a:rPr lang="en-US" smtClean="0"/>
              <a:pPr/>
              <a:t>9/29/2018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38BB6E6-269A-4C0C-99D6-F52192FE66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b="1" dirty="0" smtClean="0">
                <a:solidFill>
                  <a:srgbClr val="C00000"/>
                </a:solidFill>
                <a:latin typeface="Times New Roman" pitchFamily="18" charset="0"/>
                <a:cs typeface="Times New Roman" pitchFamily="18" charset="0"/>
              </a:rPr>
              <a:t>SMART ODISHA HACKATHON 2018</a:t>
            </a:r>
            <a:endParaRPr lang="en-US" b="1" dirty="0">
              <a:solidFill>
                <a:srgbClr val="C00000"/>
              </a:solidFill>
              <a:latin typeface="Times New Roman" pitchFamily="18" charset="0"/>
              <a:cs typeface="Times New Roman" pitchFamily="18" charset="0"/>
            </a:endParaRPr>
          </a:p>
        </p:txBody>
      </p:sp>
      <p:sp>
        <p:nvSpPr>
          <p:cNvPr id="8" name="Content Placeholder 7"/>
          <p:cNvSpPr>
            <a:spLocks noGrp="1"/>
          </p:cNvSpPr>
          <p:nvPr>
            <p:ph sz="quarter" idx="1"/>
          </p:nvPr>
        </p:nvSpPr>
        <p:spPr>
          <a:xfrm>
            <a:off x="612648" y="1600200"/>
            <a:ext cx="8153400" cy="5257800"/>
          </a:xfrm>
          <a:noFill/>
          <a:ln>
            <a:solidFill>
              <a:schemeClr val="bg1"/>
            </a:solidFill>
          </a:ln>
        </p:spPr>
        <p:txBody>
          <a:bodyPr>
            <a:normAutofit/>
          </a:bodyPr>
          <a:lstStyle/>
          <a:p>
            <a:pPr algn="ctr">
              <a:buNone/>
            </a:pPr>
            <a:endParaRPr lang="en-IN" b="1" dirty="0" smtClean="0"/>
          </a:p>
          <a:p>
            <a:pPr algn="ctr">
              <a:buNone/>
            </a:pPr>
            <a:endParaRPr lang="en-IN" b="1" dirty="0" smtClean="0"/>
          </a:p>
          <a:p>
            <a:pPr algn="ctr">
              <a:buNone/>
            </a:pPr>
            <a:endParaRPr lang="en-IN" b="1" dirty="0" smtClean="0"/>
          </a:p>
          <a:p>
            <a:pPr algn="ctr">
              <a:buNone/>
            </a:pPr>
            <a:r>
              <a:rPr lang="en-IN" sz="2000" b="1" dirty="0" smtClean="0"/>
              <a:t>THEME: HEALTHCARE</a:t>
            </a:r>
          </a:p>
          <a:p>
            <a:pPr algn="ctr">
              <a:buNone/>
            </a:pPr>
            <a:r>
              <a:rPr lang="en-IN" sz="4000" b="1" dirty="0" smtClean="0"/>
              <a:t>“</a:t>
            </a:r>
            <a:r>
              <a:rPr lang="en-IN" sz="4000" b="1" u="sng" dirty="0" smtClean="0"/>
              <a:t>HEALTH CARE APPLICATION</a:t>
            </a:r>
            <a:r>
              <a:rPr lang="en-IN" sz="4000" b="1" dirty="0" smtClean="0"/>
              <a:t>”</a:t>
            </a:r>
            <a:endParaRPr lang="en-US" sz="4000" b="1" dirty="0"/>
          </a:p>
        </p:txBody>
      </p:sp>
      <p:pic>
        <p:nvPicPr>
          <p:cNvPr id="2050" name="Picture 2"/>
          <p:cNvPicPr>
            <a:picLocks noChangeAspect="1" noChangeArrowheads="1"/>
          </p:cNvPicPr>
          <p:nvPr/>
        </p:nvPicPr>
        <p:blipFill>
          <a:blip r:embed="rId2" cstate="print"/>
          <a:srcRect/>
          <a:stretch>
            <a:fillRect/>
          </a:stretch>
        </p:blipFill>
        <p:spPr bwMode="auto">
          <a:xfrm>
            <a:off x="4283968" y="2564904"/>
            <a:ext cx="48577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WHY THIS IDEA?</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4997152"/>
          </a:xfrm>
        </p:spPr>
        <p:txBody>
          <a:bodyPr>
            <a:noAutofit/>
          </a:bodyPr>
          <a:lstStyle/>
          <a:p>
            <a:pPr algn="just"/>
            <a:r>
              <a:rPr lang="en-IN" sz="2000" dirty="0" smtClean="0">
                <a:latin typeface="Times New Roman" pitchFamily="18" charset="0"/>
                <a:cs typeface="Times New Roman" pitchFamily="18" charset="0"/>
              </a:rPr>
              <a:t>The “Health Assistant Application” application provides the public with all the required information regarding health services provided by the government. Information reaches to the users instantaneously. Analysing requests from users helps to provide service suitable to the health problems of a location. Bridges the gap absolutely symmetrising the information.</a:t>
            </a:r>
          </a:p>
          <a:p>
            <a:pPr algn="just"/>
            <a:r>
              <a:rPr lang="en-IN" sz="2000" dirty="0" smtClean="0">
                <a:latin typeface="Times New Roman" pitchFamily="18" charset="0"/>
                <a:cs typeface="Times New Roman" pitchFamily="18" charset="0"/>
              </a:rPr>
              <a:t>The government’s initiative to provide free health services to reduce the deaths due to non-communicable diseases can be efficiently implemented using this app. The government’s services and medicines will never be underutilised from now on.</a:t>
            </a:r>
          </a:p>
          <a:p>
            <a:pPr algn="just"/>
            <a:r>
              <a:rPr lang="en-IN" sz="2000" dirty="0" smtClean="0">
                <a:latin typeface="Times New Roman" pitchFamily="18" charset="0"/>
                <a:cs typeface="Times New Roman" pitchFamily="18" charset="0"/>
              </a:rPr>
              <a:t>GPS service used by app provides nearest available health centres to the public, also, the directions to reach the centre. This makes life easier for the public.</a:t>
            </a:r>
          </a:p>
          <a:p>
            <a:pPr algn="just"/>
            <a:r>
              <a:rPr lang="en-IN" sz="2000" dirty="0" smtClean="0">
                <a:latin typeface="Times New Roman" pitchFamily="18" charset="0"/>
                <a:cs typeface="Times New Roman" pitchFamily="18" charset="0"/>
              </a:rPr>
              <a:t>The feedback service and statistics of the public utilizing the service centres can be used to gauge the scale of the service that is required at a particular centre.   </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CHALLENGES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Security, reliability, robustness, and scalability of the app are desired.</a:t>
            </a:r>
          </a:p>
          <a:p>
            <a:pPr algn="just"/>
            <a:r>
              <a:rPr lang="en-IN" sz="2000" dirty="0" smtClean="0">
                <a:latin typeface="Times New Roman" pitchFamily="18" charset="0"/>
                <a:cs typeface="Times New Roman" pitchFamily="18" charset="0"/>
              </a:rPr>
              <a:t>The user should be trusting the app as it tracks him/her all day long. And the battery usage by GPS is more. So, the app is to be optimised as much as possible. </a:t>
            </a:r>
          </a:p>
          <a:p>
            <a:pPr algn="just"/>
            <a:r>
              <a:rPr lang="en-IN" sz="2000" dirty="0" smtClean="0">
                <a:latin typeface="Times New Roman" pitchFamily="18" charset="0"/>
                <a:cs typeface="Times New Roman" pitchFamily="18" charset="0"/>
              </a:rPr>
              <a:t>Not all people have a Smartphone to install the app and reap its benefits. The non-smart phones may not have GPS. This type of users will be less but are equally important. For such users, messages need to be sent to their mobile number to keep them updated on health services. To allow them to put requests, they can contact or message to a toll-free number. And this data needs to be updated to the database. A simple alternative can be found to automate this process. </a:t>
            </a:r>
          </a:p>
          <a:p>
            <a:pPr algn="just"/>
            <a:r>
              <a:rPr lang="en-IN" sz="2000" dirty="0" smtClean="0">
                <a:latin typeface="Times New Roman" pitchFamily="18" charset="0"/>
                <a:cs typeface="Times New Roman" pitchFamily="18" charset="0"/>
              </a:rPr>
              <a:t>The registration process should identify the users uniquely using </a:t>
            </a:r>
            <a:r>
              <a:rPr lang="en-IN" sz="2000" dirty="0" err="1" smtClean="0">
                <a:latin typeface="Times New Roman" pitchFamily="18" charset="0"/>
                <a:cs typeface="Times New Roman" pitchFamily="18" charset="0"/>
              </a:rPr>
              <a:t>Aadhar</a:t>
            </a:r>
            <a:r>
              <a:rPr lang="en-IN" sz="2000" dirty="0" smtClean="0">
                <a:latin typeface="Times New Roman" pitchFamily="18" charset="0"/>
                <a:cs typeface="Times New Roman" pitchFamily="18" charset="0"/>
              </a:rPr>
              <a:t> card number and OTP (One Time Password). </a:t>
            </a:r>
          </a:p>
          <a:p>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OUTLINE</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b="1" dirty="0" smtClean="0">
                <a:latin typeface="Times New Roman" pitchFamily="18" charset="0"/>
                <a:cs typeface="Times New Roman" pitchFamily="18" charset="0"/>
              </a:rPr>
              <a:t>Problem Statement</a:t>
            </a:r>
          </a:p>
          <a:p>
            <a:r>
              <a:rPr lang="en-IN" b="1" dirty="0" smtClean="0">
                <a:latin typeface="Times New Roman" pitchFamily="18" charset="0"/>
                <a:cs typeface="Times New Roman" pitchFamily="18" charset="0"/>
              </a:rPr>
              <a:t>Solution</a:t>
            </a:r>
          </a:p>
          <a:p>
            <a:r>
              <a:rPr lang="en-IN" b="1" dirty="0" smtClean="0">
                <a:latin typeface="Times New Roman" pitchFamily="18" charset="0"/>
                <a:cs typeface="Times New Roman" pitchFamily="18" charset="0"/>
              </a:rPr>
              <a:t>Workflow</a:t>
            </a:r>
          </a:p>
          <a:p>
            <a:r>
              <a:rPr lang="en-IN" b="1" dirty="0" smtClean="0">
                <a:latin typeface="Times New Roman" pitchFamily="18" charset="0"/>
                <a:cs typeface="Times New Roman" pitchFamily="18" charset="0"/>
              </a:rPr>
              <a:t>Features</a:t>
            </a:r>
          </a:p>
          <a:p>
            <a:r>
              <a:rPr lang="en-IN" b="1" dirty="0" smtClean="0">
                <a:latin typeface="Times New Roman" pitchFamily="18" charset="0"/>
                <a:cs typeface="Times New Roman" pitchFamily="18" charset="0"/>
              </a:rPr>
              <a:t>UML Use Case Diagram</a:t>
            </a:r>
          </a:p>
          <a:p>
            <a:r>
              <a:rPr lang="en-IN" b="1" dirty="0" smtClean="0">
                <a:latin typeface="Times New Roman" pitchFamily="18" charset="0"/>
                <a:cs typeface="Times New Roman" pitchFamily="18" charset="0"/>
              </a:rPr>
              <a:t>Architecture</a:t>
            </a:r>
          </a:p>
          <a:p>
            <a:r>
              <a:rPr lang="en-IN" b="1" dirty="0" smtClean="0">
                <a:latin typeface="Times New Roman" pitchFamily="18" charset="0"/>
                <a:cs typeface="Times New Roman" pitchFamily="18" charset="0"/>
              </a:rPr>
              <a:t>Why this idea?</a:t>
            </a:r>
          </a:p>
          <a:p>
            <a:r>
              <a:rPr lang="en-IN" b="1" dirty="0" smtClean="0">
                <a:latin typeface="Times New Roman" pitchFamily="18" charset="0"/>
                <a:cs typeface="Times New Roman" pitchFamily="18" charset="0"/>
              </a:rPr>
              <a:t>Challenges	</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PROBLEM STATEMENT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Information regarding free health services provided by the government is taking huge time to reach out to the huge scale of the public causing unawareness.</a:t>
            </a:r>
          </a:p>
          <a:p>
            <a:pPr algn="just"/>
            <a:r>
              <a:rPr lang="en-IN" sz="2000" dirty="0" smtClean="0">
                <a:latin typeface="Times New Roman" pitchFamily="18" charset="0"/>
                <a:cs typeface="Times New Roman" pitchFamily="18" charset="0"/>
              </a:rPr>
              <a:t>Sometimes, these services do not meet the health requirements of a particular location’s public. </a:t>
            </a:r>
          </a:p>
          <a:p>
            <a:pPr algn="just"/>
            <a:r>
              <a:rPr lang="en-IN" sz="2000" dirty="0" smtClean="0">
                <a:latin typeface="Times New Roman" pitchFamily="18" charset="0"/>
                <a:cs typeface="Times New Roman" pitchFamily="18" charset="0"/>
              </a:rPr>
              <a:t>These result in public spending huge money on private health services and underutilization of government’s services and medicines causing loss to both the government and the public.</a:t>
            </a:r>
          </a:p>
          <a:p>
            <a:pPr algn="just"/>
            <a:r>
              <a:rPr lang="en-IN" sz="2000" dirty="0" smtClean="0">
                <a:latin typeface="Times New Roman" pitchFamily="18" charset="0"/>
                <a:cs typeface="Times New Roman" pitchFamily="18" charset="0"/>
              </a:rPr>
              <a:t>The above two problems are caused basically due to the Information asymmetry between the government and public. An efficient solution is required to symmetrise the communication.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SOLUTION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1560" y="1600200"/>
            <a:ext cx="8136904" cy="5257800"/>
          </a:xfrm>
        </p:spPr>
        <p:txBody>
          <a:bodyPr>
            <a:normAutofit/>
          </a:bodyPr>
          <a:lstStyle/>
          <a:p>
            <a:pPr algn="just"/>
            <a:r>
              <a:rPr lang="en-IN" sz="2000" dirty="0" smtClean="0">
                <a:latin typeface="Times New Roman" pitchFamily="18" charset="0"/>
                <a:cs typeface="Times New Roman" pitchFamily="18" charset="0"/>
              </a:rPr>
              <a:t>An easy to use mobile application acting as a bridge.</a:t>
            </a:r>
          </a:p>
          <a:p>
            <a:pPr algn="just"/>
            <a:r>
              <a:rPr lang="en-IN" sz="2000" dirty="0" smtClean="0">
                <a:latin typeface="Times New Roman" pitchFamily="18" charset="0"/>
                <a:cs typeface="Times New Roman" pitchFamily="18" charset="0"/>
              </a:rPr>
              <a:t>Users (public) of the application will be frequently updated with information on various health services being provided by the government.</a:t>
            </a:r>
          </a:p>
          <a:p>
            <a:pPr algn="just"/>
            <a:r>
              <a:rPr lang="en-IN" sz="2000" dirty="0" smtClean="0">
                <a:latin typeface="Times New Roman" pitchFamily="18" charset="0"/>
                <a:cs typeface="Times New Roman" pitchFamily="18" charset="0"/>
              </a:rPr>
              <a:t>Users can also request for a particular health service they require the most.</a:t>
            </a:r>
          </a:p>
          <a:p>
            <a:pPr algn="just"/>
            <a:r>
              <a:rPr lang="en-IN" sz="2000" dirty="0" smtClean="0">
                <a:latin typeface="Times New Roman" pitchFamily="18" charset="0"/>
                <a:cs typeface="Times New Roman" pitchFamily="18" charset="0"/>
              </a:rPr>
              <a:t>Geofencing using GPS of the mobile phones is utilised to gain maximum benefits.</a:t>
            </a:r>
          </a:p>
          <a:p>
            <a:pPr algn="just"/>
            <a:r>
              <a:rPr lang="en-IN" sz="2000" dirty="0" smtClean="0">
                <a:latin typeface="Times New Roman" pitchFamily="18" charset="0"/>
                <a:cs typeface="Times New Roman" pitchFamily="18" charset="0"/>
              </a:rPr>
              <a:t>The requests from the users can be used by the government to decide which kind of health service is required at which location. </a:t>
            </a:r>
          </a:p>
          <a:p>
            <a:pPr algn="just"/>
            <a:r>
              <a:rPr lang="en-IN" sz="2000" dirty="0" smtClean="0">
                <a:latin typeface="Times New Roman" pitchFamily="18" charset="0"/>
                <a:cs typeface="Times New Roman" pitchFamily="18" charset="0"/>
              </a:rPr>
              <a:t>Users can view the details of the health centres near to them.   </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itchFamily="18" charset="0"/>
                <a:cs typeface="Times New Roman" pitchFamily="18" charset="0"/>
              </a:rPr>
              <a:t>FEATURES OF THE APPLICATION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1560" y="1600200"/>
            <a:ext cx="8154488" cy="5257800"/>
          </a:xfrm>
        </p:spPr>
        <p:txBody>
          <a:bodyPr>
            <a:normAutofit/>
          </a:bodyPr>
          <a:lstStyle/>
          <a:p>
            <a:pPr algn="just"/>
            <a:r>
              <a:rPr lang="en-IN" sz="2000" dirty="0" smtClean="0">
                <a:latin typeface="Times New Roman" pitchFamily="18" charset="0"/>
                <a:cs typeface="Times New Roman" pitchFamily="18" charset="0"/>
              </a:rPr>
              <a:t>Notifying the user instantaneously about the services and allowing the user to add reminders for services.</a:t>
            </a:r>
          </a:p>
          <a:p>
            <a:pPr algn="just"/>
            <a:r>
              <a:rPr lang="en-IN" sz="2000" dirty="0" smtClean="0">
                <a:latin typeface="Times New Roman" pitchFamily="18" charset="0"/>
                <a:cs typeface="Times New Roman" pitchFamily="18" charset="0"/>
              </a:rPr>
              <a:t>Allows the user to add preferences, apply filters, put on a request so that they receive what they desire. </a:t>
            </a:r>
          </a:p>
          <a:p>
            <a:pPr algn="just"/>
            <a:r>
              <a:rPr lang="en-IN" sz="2000" dirty="0" smtClean="0">
                <a:latin typeface="Times New Roman" pitchFamily="18" charset="0"/>
                <a:cs typeface="Times New Roman" pitchFamily="18" charset="0"/>
              </a:rPr>
              <a:t>The geofencing concept is used to find the nearest centres to the user and update him/her whenever the user is </a:t>
            </a:r>
            <a:r>
              <a:rPr lang="en-IN" sz="2000" dirty="0" err="1" smtClean="0">
                <a:latin typeface="Times New Roman" pitchFamily="18" charset="0"/>
                <a:cs typeface="Times New Roman" pitchFamily="18" charset="0"/>
              </a:rPr>
              <a:t>traveling</a:t>
            </a:r>
            <a:r>
              <a:rPr lang="en-IN" sz="2000" dirty="0" smtClean="0">
                <a:latin typeface="Times New Roman" pitchFamily="18" charset="0"/>
                <a:cs typeface="Times New Roman" pitchFamily="18" charset="0"/>
              </a:rPr>
              <a:t> closer to an ongoing (running) health centre. For this, the app continuously tracks the user location. </a:t>
            </a:r>
          </a:p>
          <a:p>
            <a:pPr algn="just"/>
            <a:r>
              <a:rPr lang="en-IN" sz="2000" dirty="0" smtClean="0">
                <a:latin typeface="Times New Roman" pitchFamily="18" charset="0"/>
                <a:cs typeface="Times New Roman" pitchFamily="18" charset="0"/>
              </a:rPr>
              <a:t>Provides directions to the desired centre to the user. (Google Map Integration).</a:t>
            </a:r>
          </a:p>
          <a:p>
            <a:pPr algn="just"/>
            <a:r>
              <a:rPr lang="en-IN" sz="2000" dirty="0" smtClean="0">
                <a:latin typeface="Times New Roman" pitchFamily="18" charset="0"/>
                <a:cs typeface="Times New Roman" pitchFamily="18" charset="0"/>
              </a:rPr>
              <a:t>Users can give feedback about a health centre.  Admin can view the statistics and can report them to the higher authorities. </a:t>
            </a:r>
          </a:p>
          <a:p>
            <a:pPr algn="just"/>
            <a:r>
              <a:rPr lang="en-IN" sz="2000" dirty="0" smtClean="0">
                <a:latin typeface="Times New Roman" pitchFamily="18" charset="0"/>
                <a:cs typeface="Times New Roman" pitchFamily="18" charset="0"/>
              </a:rPr>
              <a:t>Additional: A voice-enabled Chabot can be integrated for better user experience.</a:t>
            </a:r>
          </a:p>
          <a:p>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WORKFLOW</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9552" y="1556792"/>
            <a:ext cx="8153400" cy="5301208"/>
          </a:xfrm>
        </p:spPr>
        <p:txBody>
          <a:bodyPr>
            <a:noAutofit/>
          </a:bodyPr>
          <a:lstStyle/>
          <a:p>
            <a:pPr algn="just"/>
            <a:r>
              <a:rPr lang="en-IN" sz="2000" dirty="0" smtClean="0">
                <a:latin typeface="Times New Roman" pitchFamily="18" charset="0"/>
                <a:cs typeface="Times New Roman" pitchFamily="18" charset="0"/>
              </a:rPr>
              <a:t>Admin gets the information about various health centres and keeps updating them to the database that is being used by the app as backend.</a:t>
            </a:r>
          </a:p>
          <a:p>
            <a:pPr algn="just"/>
            <a:r>
              <a:rPr lang="en-IN" sz="2000" dirty="0" smtClean="0">
                <a:latin typeface="Times New Roman" pitchFamily="18" charset="0"/>
                <a:cs typeface="Times New Roman" pitchFamily="18" charset="0"/>
              </a:rPr>
              <a:t>Users download the app on their mobiles and grant permission to access their location. Once they register, they are provided with a unique UID.</a:t>
            </a:r>
          </a:p>
          <a:p>
            <a:pPr algn="just"/>
            <a:r>
              <a:rPr lang="en-IN" sz="2000" dirty="0" smtClean="0">
                <a:latin typeface="Times New Roman" pitchFamily="18" charset="0"/>
                <a:cs typeface="Times New Roman" pitchFamily="18" charset="0"/>
              </a:rPr>
              <a:t>They enter all their details along with their preferences (the type of health service required, timings, locations, etc) which can be changed at any time. They can also request for a particular health service.</a:t>
            </a:r>
          </a:p>
          <a:p>
            <a:pPr algn="just"/>
            <a:r>
              <a:rPr lang="en-IN" sz="2000" dirty="0" smtClean="0">
                <a:latin typeface="Times New Roman" pitchFamily="18" charset="0"/>
                <a:cs typeface="Times New Roman" pitchFamily="18" charset="0"/>
              </a:rPr>
              <a:t>Users view the details of the ongoing and upcoming health services. They filter these services according to their requirement and are provided with the nearest health centres that match their requirement. </a:t>
            </a:r>
          </a:p>
          <a:p>
            <a:pPr algn="just"/>
            <a:r>
              <a:rPr lang="en-IN" sz="2000" dirty="0" smtClean="0">
                <a:latin typeface="Times New Roman" pitchFamily="18" charset="0"/>
                <a:cs typeface="Times New Roman" pitchFamily="18" charset="0"/>
              </a:rPr>
              <a:t>They add a reminder for a particular health service. On the service day, they are reminded and provided with the Google directions to the centre.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WORKFLOW</a:t>
            </a:r>
            <a:endParaRPr lang="en-US" dirty="0"/>
          </a:p>
        </p:txBody>
      </p:sp>
      <p:sp>
        <p:nvSpPr>
          <p:cNvPr id="3" name="Content Placeholder 2"/>
          <p:cNvSpPr>
            <a:spLocks noGrp="1"/>
          </p:cNvSpPr>
          <p:nvPr>
            <p:ph sz="quarter" idx="1"/>
          </p:nvPr>
        </p:nvSpPr>
        <p:spPr/>
        <p:txBody>
          <a:bodyPr/>
          <a:lstStyle/>
          <a:p>
            <a:pPr algn="just"/>
            <a:r>
              <a:rPr lang="en-IN" sz="2000" dirty="0" smtClean="0">
                <a:latin typeface="Times New Roman" pitchFamily="18" charset="0"/>
                <a:cs typeface="Times New Roman" pitchFamily="18" charset="0"/>
              </a:rPr>
              <a:t>Users attending a centre are recorded with their UIDs. All such details are again stored in the database. These details and requests put by them can be used in future to decide which kind of service is required more at which location. (Statistics)</a:t>
            </a:r>
          </a:p>
          <a:p>
            <a:pPr algn="just"/>
            <a:r>
              <a:rPr lang="en-IN" sz="2000" dirty="0" smtClean="0">
                <a:latin typeface="Times New Roman" pitchFamily="18" charset="0"/>
                <a:cs typeface="Times New Roman" pitchFamily="18" charset="0"/>
              </a:rPr>
              <a:t>Users give feedback about the service they are provided with. </a:t>
            </a:r>
          </a:p>
          <a:p>
            <a:r>
              <a:rPr lang="en-IN" sz="2000" dirty="0" smtClean="0">
                <a:latin typeface="Times New Roman" pitchFamily="18" charset="0"/>
                <a:cs typeface="Times New Roman" pitchFamily="18" charset="0"/>
              </a:rPr>
              <a:t>The App continuously tracks it’s user and notifies him/her whenever he/she travels nearer to a running health centre.</a:t>
            </a:r>
          </a:p>
          <a:p>
            <a:r>
              <a:rPr lang="en-IN" sz="2000" dirty="0" smtClean="0">
                <a:latin typeface="Times New Roman" pitchFamily="18" charset="0"/>
                <a:cs typeface="Times New Roman" pitchFamily="18" charset="0"/>
              </a:rPr>
              <a:t>The App continuously updates the user with the latest health services and schemes that are being initiated by the government. </a:t>
            </a:r>
          </a:p>
          <a:p>
            <a:r>
              <a:rPr lang="en-IN" sz="2000" dirty="0" smtClean="0">
                <a:latin typeface="Times New Roman" pitchFamily="18" charset="0"/>
                <a:cs typeface="Times New Roman" pitchFamily="18" charset="0"/>
              </a:rPr>
              <a:t>The Users contact admin if they are facing any problem using the app.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7).pn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4427984" y="6273225"/>
            <a:ext cx="4716016" cy="584775"/>
          </a:xfrm>
          <a:prstGeom prst="rect">
            <a:avLst/>
          </a:prstGeom>
          <a:noFill/>
        </p:spPr>
        <p:txBody>
          <a:bodyPr wrap="square" rtlCol="0">
            <a:spAutoFit/>
          </a:bodyPr>
          <a:lstStyle/>
          <a:p>
            <a:pPr algn="r"/>
            <a:r>
              <a:rPr lang="en-IN" sz="3200" b="1" dirty="0" smtClean="0">
                <a:latin typeface="Times New Roman" pitchFamily="18" charset="0"/>
                <a:cs typeface="Times New Roman" pitchFamily="18" charset="0"/>
              </a:rPr>
              <a:t>USE CASE DIAGRAM</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crosoft-windows-phone-android-and-ios-are-all-vulnerable-to-attacks-509359-2.jpg"/>
          <p:cNvPicPr>
            <a:picLocks noChangeAspect="1"/>
          </p:cNvPicPr>
          <p:nvPr/>
        </p:nvPicPr>
        <p:blipFill>
          <a:blip r:embed="rId2" cstate="print"/>
          <a:stretch>
            <a:fillRect/>
          </a:stretch>
        </p:blipFill>
        <p:spPr>
          <a:xfrm>
            <a:off x="683568" y="3068960"/>
            <a:ext cx="1915691" cy="1368153"/>
          </a:xfrm>
          <a:prstGeom prst="rect">
            <a:avLst/>
          </a:prstGeom>
        </p:spPr>
      </p:pic>
      <p:pic>
        <p:nvPicPr>
          <p:cNvPr id="5" name="Picture 4" descr="Acer-Aspire-AIO-58065bf45f9b5805c246ecf8.jpg"/>
          <p:cNvPicPr>
            <a:picLocks noChangeAspect="1"/>
          </p:cNvPicPr>
          <p:nvPr/>
        </p:nvPicPr>
        <p:blipFill>
          <a:blip r:embed="rId3" cstate="print"/>
          <a:stretch>
            <a:fillRect/>
          </a:stretch>
        </p:blipFill>
        <p:spPr>
          <a:xfrm>
            <a:off x="6660232" y="1628800"/>
            <a:ext cx="1629577" cy="1224136"/>
          </a:xfrm>
          <a:prstGeom prst="rect">
            <a:avLst/>
          </a:prstGeom>
        </p:spPr>
      </p:pic>
      <p:pic>
        <p:nvPicPr>
          <p:cNvPr id="6" name="Picture 5" descr="index.jpg"/>
          <p:cNvPicPr>
            <a:picLocks noChangeAspect="1"/>
          </p:cNvPicPr>
          <p:nvPr/>
        </p:nvPicPr>
        <p:blipFill>
          <a:blip r:embed="rId4" cstate="print"/>
          <a:stretch>
            <a:fillRect/>
          </a:stretch>
        </p:blipFill>
        <p:spPr>
          <a:xfrm>
            <a:off x="3851920" y="188640"/>
            <a:ext cx="864095" cy="1124744"/>
          </a:xfrm>
          <a:prstGeom prst="rect">
            <a:avLst/>
          </a:prstGeom>
        </p:spPr>
      </p:pic>
      <p:sp>
        <p:nvSpPr>
          <p:cNvPr id="8" name="Rectangle 7"/>
          <p:cNvSpPr/>
          <p:nvPr/>
        </p:nvSpPr>
        <p:spPr>
          <a:xfrm>
            <a:off x="539552" y="2996952"/>
            <a:ext cx="2232248"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3568" y="4581128"/>
            <a:ext cx="1872208" cy="923330"/>
          </a:xfrm>
          <a:prstGeom prst="rect">
            <a:avLst/>
          </a:prstGeom>
          <a:noFill/>
        </p:spPr>
        <p:txBody>
          <a:bodyPr wrap="square" rtlCol="0">
            <a:spAutoFit/>
          </a:bodyPr>
          <a:lstStyle/>
          <a:p>
            <a:r>
              <a:rPr lang="en-IN" dirty="0" smtClean="0"/>
              <a:t>Health Assistance Application App Code</a:t>
            </a:r>
            <a:endParaRPr lang="en-US" dirty="0"/>
          </a:p>
        </p:txBody>
      </p:sp>
      <p:sp>
        <p:nvSpPr>
          <p:cNvPr id="12" name="TextBox 11"/>
          <p:cNvSpPr txBox="1"/>
          <p:nvPr/>
        </p:nvSpPr>
        <p:spPr>
          <a:xfrm>
            <a:off x="6804248" y="2924944"/>
            <a:ext cx="1296144" cy="369332"/>
          </a:xfrm>
          <a:prstGeom prst="rect">
            <a:avLst/>
          </a:prstGeom>
          <a:noFill/>
        </p:spPr>
        <p:txBody>
          <a:bodyPr wrap="square" rtlCol="0">
            <a:spAutoFit/>
          </a:bodyPr>
          <a:lstStyle/>
          <a:p>
            <a:pPr algn="ctr"/>
            <a:r>
              <a:rPr lang="en-IN" b="1" dirty="0" smtClean="0"/>
              <a:t>Admin</a:t>
            </a:r>
          </a:p>
        </p:txBody>
      </p:sp>
      <p:sp>
        <p:nvSpPr>
          <p:cNvPr id="13" name="TextBox 12"/>
          <p:cNvSpPr txBox="1"/>
          <p:nvPr/>
        </p:nvSpPr>
        <p:spPr>
          <a:xfrm>
            <a:off x="1115616" y="620688"/>
            <a:ext cx="2592288" cy="369332"/>
          </a:xfrm>
          <a:prstGeom prst="rect">
            <a:avLst/>
          </a:prstGeom>
          <a:noFill/>
        </p:spPr>
        <p:txBody>
          <a:bodyPr wrap="square" rtlCol="0">
            <a:spAutoFit/>
          </a:bodyPr>
          <a:lstStyle/>
          <a:p>
            <a:r>
              <a:rPr lang="en-IN" b="1" dirty="0" smtClean="0"/>
              <a:t>Database_mysql_server</a:t>
            </a:r>
            <a:endParaRPr lang="en-US" b="1" dirty="0"/>
          </a:p>
        </p:txBody>
      </p:sp>
      <p:sp>
        <p:nvSpPr>
          <p:cNvPr id="14" name="TextBox 13"/>
          <p:cNvSpPr txBox="1"/>
          <p:nvPr/>
        </p:nvSpPr>
        <p:spPr>
          <a:xfrm>
            <a:off x="755576" y="2492896"/>
            <a:ext cx="1512168" cy="369332"/>
          </a:xfrm>
          <a:prstGeom prst="rect">
            <a:avLst/>
          </a:prstGeom>
          <a:noFill/>
        </p:spPr>
        <p:txBody>
          <a:bodyPr wrap="square" rtlCol="0">
            <a:spAutoFit/>
          </a:bodyPr>
          <a:lstStyle/>
          <a:p>
            <a:pPr algn="ctr"/>
            <a:r>
              <a:rPr lang="en-IN" b="1" dirty="0" smtClean="0"/>
              <a:t>Users</a:t>
            </a:r>
            <a:endParaRPr lang="en-US" b="1" dirty="0"/>
          </a:p>
        </p:txBody>
      </p:sp>
      <p:cxnSp>
        <p:nvCxnSpPr>
          <p:cNvPr id="16" name="Straight Arrow Connector 15"/>
          <p:cNvCxnSpPr/>
          <p:nvPr/>
        </p:nvCxnSpPr>
        <p:spPr>
          <a:xfrm>
            <a:off x="4932040" y="1772816"/>
            <a:ext cx="165618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5148064" y="1412776"/>
            <a:ext cx="158417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771800" y="1844824"/>
            <a:ext cx="100811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47664" y="551723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763688" y="551723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43808" y="1844824"/>
            <a:ext cx="720080" cy="369332"/>
          </a:xfrm>
          <a:prstGeom prst="rect">
            <a:avLst/>
          </a:prstGeom>
          <a:noFill/>
        </p:spPr>
        <p:txBody>
          <a:bodyPr wrap="square" rtlCol="0">
            <a:spAutoFit/>
          </a:bodyPr>
          <a:lstStyle/>
          <a:p>
            <a:r>
              <a:rPr lang="en-IN" b="1" dirty="0" smtClean="0"/>
              <a:t>API</a:t>
            </a:r>
            <a:endParaRPr lang="en-US" b="1" dirty="0"/>
          </a:p>
        </p:txBody>
      </p:sp>
      <p:sp>
        <p:nvSpPr>
          <p:cNvPr id="33" name="TextBox 32"/>
          <p:cNvSpPr txBox="1"/>
          <p:nvPr/>
        </p:nvSpPr>
        <p:spPr>
          <a:xfrm>
            <a:off x="3059832" y="2492896"/>
            <a:ext cx="576064" cy="369332"/>
          </a:xfrm>
          <a:prstGeom prst="rect">
            <a:avLst/>
          </a:prstGeom>
          <a:noFill/>
        </p:spPr>
        <p:txBody>
          <a:bodyPr wrap="square" rtlCol="0">
            <a:spAutoFit/>
          </a:bodyPr>
          <a:lstStyle/>
          <a:p>
            <a:endParaRPr lang="en-US" dirty="0"/>
          </a:p>
        </p:txBody>
      </p:sp>
      <p:sp>
        <p:nvSpPr>
          <p:cNvPr id="34" name="TextBox 33"/>
          <p:cNvSpPr txBox="1"/>
          <p:nvPr/>
        </p:nvSpPr>
        <p:spPr>
          <a:xfrm>
            <a:off x="2699792" y="2204864"/>
            <a:ext cx="576064" cy="369332"/>
          </a:xfrm>
          <a:prstGeom prst="rect">
            <a:avLst/>
          </a:prstGeom>
          <a:noFill/>
        </p:spPr>
        <p:txBody>
          <a:bodyPr wrap="square" rtlCol="0">
            <a:spAutoFit/>
          </a:bodyPr>
          <a:lstStyle/>
          <a:p>
            <a:r>
              <a:rPr lang="en-IN" b="1" dirty="0" smtClean="0"/>
              <a:t>PHP</a:t>
            </a:r>
            <a:endParaRPr lang="en-US" b="1" dirty="0"/>
          </a:p>
        </p:txBody>
      </p:sp>
      <p:cxnSp>
        <p:nvCxnSpPr>
          <p:cNvPr id="38" name="Straight Arrow Connector 37"/>
          <p:cNvCxnSpPr/>
          <p:nvPr/>
        </p:nvCxnSpPr>
        <p:spPr>
          <a:xfrm flipV="1">
            <a:off x="2339752" y="1628800"/>
            <a:ext cx="86409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80112" y="1556792"/>
            <a:ext cx="576064" cy="369332"/>
          </a:xfrm>
          <a:prstGeom prst="rect">
            <a:avLst/>
          </a:prstGeom>
          <a:noFill/>
        </p:spPr>
        <p:txBody>
          <a:bodyPr wrap="square" rtlCol="0">
            <a:spAutoFit/>
          </a:bodyPr>
          <a:lstStyle/>
          <a:p>
            <a:r>
              <a:rPr lang="en-IN" b="1" dirty="0" smtClean="0"/>
              <a:t>PHP</a:t>
            </a:r>
            <a:endParaRPr lang="en-US" b="1" dirty="0"/>
          </a:p>
        </p:txBody>
      </p:sp>
      <p:sp>
        <p:nvSpPr>
          <p:cNvPr id="42" name="Cloud 41"/>
          <p:cNvSpPr/>
          <p:nvPr/>
        </p:nvSpPr>
        <p:spPr>
          <a:xfrm rot="10800000" flipV="1">
            <a:off x="3131840" y="1196752"/>
            <a:ext cx="1944216" cy="576064"/>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Internet</a:t>
            </a:r>
            <a:endParaRPr lang="en-US" dirty="0"/>
          </a:p>
        </p:txBody>
      </p:sp>
      <p:sp>
        <p:nvSpPr>
          <p:cNvPr id="49" name="Oval 48"/>
          <p:cNvSpPr/>
          <p:nvPr/>
        </p:nvSpPr>
        <p:spPr>
          <a:xfrm>
            <a:off x="1259632" y="5949280"/>
            <a:ext cx="86409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GPS</a:t>
            </a:r>
            <a:endParaRPr lang="en-US" dirty="0">
              <a:solidFill>
                <a:schemeClr val="tx1"/>
              </a:solidFill>
            </a:endParaRPr>
          </a:p>
        </p:txBody>
      </p:sp>
      <p:pic>
        <p:nvPicPr>
          <p:cNvPr id="57" name="Picture 56" descr="Geofence.jpg"/>
          <p:cNvPicPr>
            <a:picLocks noChangeAspect="1"/>
          </p:cNvPicPr>
          <p:nvPr/>
        </p:nvPicPr>
        <p:blipFill>
          <a:blip r:embed="rId5" cstate="print"/>
          <a:stretch>
            <a:fillRect/>
          </a:stretch>
        </p:blipFill>
        <p:spPr>
          <a:xfrm>
            <a:off x="3491880" y="5013176"/>
            <a:ext cx="2736304" cy="1556792"/>
          </a:xfrm>
          <a:prstGeom prst="rect">
            <a:avLst/>
          </a:prstGeom>
        </p:spPr>
      </p:pic>
      <p:sp>
        <p:nvSpPr>
          <p:cNvPr id="58" name="TextBox 57"/>
          <p:cNvSpPr txBox="1"/>
          <p:nvPr/>
        </p:nvSpPr>
        <p:spPr>
          <a:xfrm>
            <a:off x="3563888" y="4365104"/>
            <a:ext cx="2520280" cy="646331"/>
          </a:xfrm>
          <a:prstGeom prst="rect">
            <a:avLst/>
          </a:prstGeom>
          <a:noFill/>
        </p:spPr>
        <p:txBody>
          <a:bodyPr wrap="square" rtlCol="0">
            <a:spAutoFit/>
          </a:bodyPr>
          <a:lstStyle/>
          <a:p>
            <a:pPr algn="r"/>
            <a:r>
              <a:rPr lang="en-IN" b="1" dirty="0" smtClean="0"/>
              <a:t>Geofencing to view nearest service centres</a:t>
            </a:r>
            <a:endParaRPr lang="en-US" b="1" dirty="0"/>
          </a:p>
        </p:txBody>
      </p:sp>
      <p:pic>
        <p:nvPicPr>
          <p:cNvPr id="3074" name="Picture 2"/>
          <p:cNvPicPr>
            <a:picLocks noChangeAspect="1" noChangeArrowheads="1"/>
          </p:cNvPicPr>
          <p:nvPr/>
        </p:nvPicPr>
        <p:blipFill>
          <a:blip r:embed="rId6" cstate="print"/>
          <a:srcRect/>
          <a:stretch>
            <a:fillRect/>
          </a:stretch>
        </p:blipFill>
        <p:spPr bwMode="auto">
          <a:xfrm>
            <a:off x="6588224" y="5013176"/>
            <a:ext cx="2304256" cy="1502668"/>
          </a:xfrm>
          <a:prstGeom prst="rect">
            <a:avLst/>
          </a:prstGeom>
          <a:noFill/>
          <a:ln w="9525">
            <a:noFill/>
            <a:miter lim="800000"/>
            <a:headEnd/>
            <a:tailEnd/>
          </a:ln>
        </p:spPr>
      </p:pic>
      <p:sp>
        <p:nvSpPr>
          <p:cNvPr id="62" name="TextBox 61"/>
          <p:cNvSpPr txBox="1"/>
          <p:nvPr/>
        </p:nvSpPr>
        <p:spPr>
          <a:xfrm>
            <a:off x="6588224" y="4293096"/>
            <a:ext cx="2304256" cy="646331"/>
          </a:xfrm>
          <a:prstGeom prst="rect">
            <a:avLst/>
          </a:prstGeom>
          <a:noFill/>
        </p:spPr>
        <p:txBody>
          <a:bodyPr wrap="square" rtlCol="0">
            <a:spAutoFit/>
          </a:bodyPr>
          <a:lstStyle/>
          <a:p>
            <a:r>
              <a:rPr lang="en-IN" b="1" dirty="0" smtClean="0"/>
              <a:t>Directions to health centre</a:t>
            </a:r>
            <a:endParaRPr lang="en-US" b="1" dirty="0"/>
          </a:p>
        </p:txBody>
      </p:sp>
      <p:sp>
        <p:nvSpPr>
          <p:cNvPr id="63" name="TextBox 62"/>
          <p:cNvSpPr txBox="1"/>
          <p:nvPr/>
        </p:nvSpPr>
        <p:spPr>
          <a:xfrm>
            <a:off x="3203848" y="2348880"/>
            <a:ext cx="2520280" cy="861774"/>
          </a:xfrm>
          <a:prstGeom prst="rect">
            <a:avLst/>
          </a:prstGeom>
          <a:noFill/>
        </p:spPr>
        <p:txBody>
          <a:bodyPr wrap="square" rtlCol="0">
            <a:spAutoFit/>
          </a:bodyPr>
          <a:lstStyle/>
          <a:p>
            <a:r>
              <a:rPr lang="en-IN" sz="1600" dirty="0" smtClean="0"/>
              <a:t>Get health centres location, info and notifications</a:t>
            </a:r>
          </a:p>
          <a:p>
            <a:endParaRPr lang="en-US" dirty="0"/>
          </a:p>
        </p:txBody>
      </p:sp>
      <p:sp>
        <p:nvSpPr>
          <p:cNvPr id="65" name="TextBox 64"/>
          <p:cNvSpPr txBox="1"/>
          <p:nvPr/>
        </p:nvSpPr>
        <p:spPr>
          <a:xfrm>
            <a:off x="5580112" y="980728"/>
            <a:ext cx="2304256" cy="861774"/>
          </a:xfrm>
          <a:prstGeom prst="rect">
            <a:avLst/>
          </a:prstGeom>
          <a:noFill/>
        </p:spPr>
        <p:txBody>
          <a:bodyPr wrap="square" rtlCol="0">
            <a:spAutoFit/>
          </a:bodyPr>
          <a:lstStyle/>
          <a:p>
            <a:r>
              <a:rPr lang="en-IN" sz="1600" dirty="0"/>
              <a:t>U</a:t>
            </a:r>
            <a:r>
              <a:rPr lang="en-IN" sz="1600" dirty="0" smtClean="0"/>
              <a:t>pload health centres’ location and details</a:t>
            </a:r>
          </a:p>
          <a:p>
            <a:endParaRPr lang="en-US" dirty="0"/>
          </a:p>
        </p:txBody>
      </p:sp>
      <p:sp>
        <p:nvSpPr>
          <p:cNvPr id="67" name="Plus 66"/>
          <p:cNvSpPr/>
          <p:nvPr/>
        </p:nvSpPr>
        <p:spPr>
          <a:xfrm>
            <a:off x="6156176" y="4509120"/>
            <a:ext cx="432048" cy="36004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3568" y="4658606"/>
            <a:ext cx="187220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49" idx="5"/>
          </p:cNvCxnSpPr>
          <p:nvPr/>
        </p:nvCxnSpPr>
        <p:spPr>
          <a:xfrm>
            <a:off x="1997184" y="6256593"/>
            <a:ext cx="1494696" cy="2687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9" idx="7"/>
          </p:cNvCxnSpPr>
          <p:nvPr/>
        </p:nvCxnSpPr>
        <p:spPr>
          <a:xfrm flipV="1">
            <a:off x="1997184" y="5013176"/>
            <a:ext cx="1494696" cy="988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203848" y="3284984"/>
            <a:ext cx="5089022" cy="923330"/>
          </a:xfrm>
          <a:prstGeom prst="rect">
            <a:avLst/>
          </a:prstGeom>
          <a:noFill/>
        </p:spPr>
        <p:txBody>
          <a:bodyPr wrap="none" lIns="91440" tIns="45720" rIns="91440" bIns="45720">
            <a:spAutoFit/>
          </a:bodyPr>
          <a:lstStyle/>
          <a:p>
            <a:pPr algn="ctr"/>
            <a:r>
              <a:rPr lang="en-IN"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ARCHITECTURE</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6" name="TextBox 45"/>
          <p:cNvSpPr txBox="1"/>
          <p:nvPr/>
        </p:nvSpPr>
        <p:spPr>
          <a:xfrm>
            <a:off x="1763688" y="1844824"/>
            <a:ext cx="1080120" cy="369332"/>
          </a:xfrm>
          <a:prstGeom prst="rect">
            <a:avLst/>
          </a:prstGeom>
          <a:noFill/>
        </p:spPr>
        <p:txBody>
          <a:bodyPr wrap="square" rtlCol="0">
            <a:spAutoFit/>
          </a:bodyPr>
          <a:lstStyle/>
          <a:p>
            <a:r>
              <a:rPr lang="en-IN" dirty="0" smtClean="0"/>
              <a:t>Requests </a:t>
            </a:r>
            <a:endParaRPr lang="en-US" dirty="0"/>
          </a:p>
        </p:txBody>
      </p:sp>
      <p:sp>
        <p:nvSpPr>
          <p:cNvPr id="47" name="TextBox 46"/>
          <p:cNvSpPr txBox="1"/>
          <p:nvPr/>
        </p:nvSpPr>
        <p:spPr>
          <a:xfrm>
            <a:off x="5004048" y="1844824"/>
            <a:ext cx="1080120" cy="369332"/>
          </a:xfrm>
          <a:prstGeom prst="rect">
            <a:avLst/>
          </a:prstGeom>
          <a:noFill/>
        </p:spPr>
        <p:txBody>
          <a:bodyPr wrap="square" rtlCol="0">
            <a:spAutoFit/>
          </a:bodyPr>
          <a:lstStyle/>
          <a:p>
            <a:r>
              <a:rPr lang="en-IN" dirty="0" smtClean="0"/>
              <a:t>Statistics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531</TotalTime>
  <Words>1000</Words>
  <Application>Microsoft Office PowerPoint</Application>
  <PresentationFormat>On-screen Show (4:3)</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SMART ODISHA HACKATHON 2018</vt:lpstr>
      <vt:lpstr>OUTLINE</vt:lpstr>
      <vt:lpstr>PROBLEM STATEMENT</vt:lpstr>
      <vt:lpstr>SOLUTION</vt:lpstr>
      <vt:lpstr>FEATURES OF THE APPLICATION</vt:lpstr>
      <vt:lpstr>WORKFLOW</vt:lpstr>
      <vt:lpstr>WORKFLOW</vt:lpstr>
      <vt:lpstr>Slide 8</vt:lpstr>
      <vt:lpstr>Slide 9</vt:lpstr>
      <vt:lpstr>WHY THIS IDEA?</vt:lpstr>
      <vt:lpstr>CHALLENGES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APPLICATION</dc:title>
  <dc:creator>kommuru jai shankar reddy</dc:creator>
  <cp:lastModifiedBy>kommuru jai shankar reddy</cp:lastModifiedBy>
  <cp:revision>62</cp:revision>
  <dcterms:created xsi:type="dcterms:W3CDTF">2018-09-26T07:47:32Z</dcterms:created>
  <dcterms:modified xsi:type="dcterms:W3CDTF">2018-09-29T12:13:55Z</dcterms:modified>
</cp:coreProperties>
</file>