
<file path=[Content_Types].xml><?xml version="1.0" encoding="utf-8"?>
<Types xmlns="http://schemas.openxmlformats.org/package/2006/content-types">
  <Default Extension="emf" ContentType="image/x-em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73" r:id="rId3"/>
    <p:sldId id="293" r:id="rId4"/>
    <p:sldId id="294" r:id="rId5"/>
    <p:sldId id="295" r:id="rId6"/>
    <p:sldId id="296" r:id="rId7"/>
    <p:sldId id="318" r:id="rId8"/>
    <p:sldId id="297" r:id="rId9"/>
    <p:sldId id="314" r:id="rId10"/>
    <p:sldId id="298" r:id="rId11"/>
    <p:sldId id="317" r:id="rId12"/>
    <p:sldId id="302" r:id="rId13"/>
    <p:sldId id="312" r:id="rId14"/>
    <p:sldId id="311" r:id="rId15"/>
    <p:sldId id="307" r:id="rId16"/>
    <p:sldId id="310" r:id="rId17"/>
    <p:sldId id="304" r:id="rId18"/>
    <p:sldId id="305" r:id="rId19"/>
    <p:sldId id="316" r:id="rId20"/>
    <p:sldId id="261"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7" roundtripDataSignature="AMtx7mheNxu+lWcfewo/wcIaD8AbJjZk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4660"/>
  </p:normalViewPr>
  <p:slideViewPr>
    <p:cSldViewPr snapToGrid="0">
      <p:cViewPr varScale="1">
        <p:scale>
          <a:sx n="105" d="100"/>
          <a:sy n="105" d="100"/>
        </p:scale>
        <p:origin x="9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59"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57" Type="http://customschemas.google.com/relationships/presentationmetadata" Target="meta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6"/>
          <p:cNvSpPr>
            <a:spLocks noGrp="1"/>
          </p:cNvSpPr>
          <p:nvPr>
            <p:ph type="pic" idx="2"/>
          </p:nvPr>
        </p:nvSpPr>
        <p:spPr>
          <a:xfrm>
            <a:off x="5183188" y="987425"/>
            <a:ext cx="6172200" cy="4873625"/>
          </a:xfrm>
          <a:prstGeom prst="rect">
            <a:avLst/>
          </a:prstGeom>
          <a:noFill/>
          <a:ln>
            <a:noFill/>
          </a:ln>
        </p:spPr>
      </p:sp>
      <p:sp>
        <p:nvSpPr>
          <p:cNvPr id="64" name="Google Shape;64;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0"/>
          </a:blip>
          <a:stretch>
            <a:fillRect/>
          </a:stretch>
        </a:blipFill>
        <a:effectLst/>
      </p:bgPr>
    </p:bg>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4">
            <a:alphaModFix/>
          </a:blip>
          <a:srcRect/>
          <a:stretch/>
        </p:blipFill>
        <p:spPr>
          <a:xfrm>
            <a:off x="0" y="0"/>
            <a:ext cx="12192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44C9-1AE6-8419-623E-360DDADEED2A}"/>
              </a:ext>
            </a:extLst>
          </p:cNvPr>
          <p:cNvSpPr>
            <a:spLocks noGrp="1"/>
          </p:cNvSpPr>
          <p:nvPr>
            <p:ph type="title"/>
          </p:nvPr>
        </p:nvSpPr>
        <p:spPr>
          <a:xfrm>
            <a:off x="838200" y="0"/>
            <a:ext cx="10515600" cy="939020"/>
          </a:xfrm>
        </p:spPr>
        <p:txBody>
          <a:bodyPr>
            <a:normAutofit fontScale="90000"/>
          </a:bodyPr>
          <a:lstStyle/>
          <a:p>
            <a:pPr marL="457200" marR="0" lvl="1" indent="0" algn="ctr">
              <a:lnSpc>
                <a:spcPct val="150000"/>
              </a:lnSpc>
              <a:spcBef>
                <a:spcPts val="0"/>
              </a:spcBef>
              <a:spcAft>
                <a:spcPts val="1200"/>
              </a:spcAft>
              <a:buSzPts val="1200"/>
              <a:buNone/>
            </a:pPr>
            <a:r>
              <a:rPr lang="en-US" sz="4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PURPOSE OF THE STUDY</a:t>
            </a:r>
          </a:p>
        </p:txBody>
      </p:sp>
      <p:sp>
        <p:nvSpPr>
          <p:cNvPr id="3" name="Text Placeholder 2">
            <a:extLst>
              <a:ext uri="{FF2B5EF4-FFF2-40B4-BE49-F238E27FC236}">
                <a16:creationId xmlns:a16="http://schemas.microsoft.com/office/drawing/2014/main" id="{25CC84BC-5D12-5125-0B3A-FD12499C8D76}"/>
              </a:ext>
            </a:extLst>
          </p:cNvPr>
          <p:cNvSpPr>
            <a:spLocks noGrp="1"/>
          </p:cNvSpPr>
          <p:nvPr>
            <p:ph type="body" idx="1"/>
          </p:nvPr>
        </p:nvSpPr>
        <p:spPr>
          <a:xfrm>
            <a:off x="1" y="939020"/>
            <a:ext cx="11917180" cy="4622331"/>
          </a:xfrm>
        </p:spPr>
        <p:txBody>
          <a:bodyPr>
            <a:normAutofit/>
          </a:bodyPr>
          <a:lstStyle/>
          <a:p>
            <a:pPr marL="457200" marR="0" lvl="1" indent="0" algn="just">
              <a:lnSpc>
                <a:spcPct val="150000"/>
              </a:lnSpc>
              <a:spcBef>
                <a:spcPts val="0"/>
              </a:spcBef>
              <a:spcAft>
                <a:spcPts val="1200"/>
              </a:spcAft>
              <a:buSzPts val="1200"/>
              <a:buNone/>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primary purpose of this study is to comprehensively assess the perception and adoption of cloud computing among various stakeholders in Uganda, including businesses, educational institutions, healthcare providers, and government agencies. This research aims to understand the current landscape of cloud computing adoption, identify the factors influencing its uptake, and explore the challenges and barriers that hinder its widespread implementation.</a:t>
            </a:r>
          </a:p>
          <a:p>
            <a:endParaRPr lang="en-US" dirty="0"/>
          </a:p>
        </p:txBody>
      </p:sp>
    </p:spTree>
    <p:extLst>
      <p:ext uri="{BB962C8B-B14F-4D97-AF65-F5344CB8AC3E}">
        <p14:creationId xmlns:p14="http://schemas.microsoft.com/office/powerpoint/2010/main" val="1329257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C51C9-CE9F-51FF-55B9-860028D608BC}"/>
              </a:ext>
            </a:extLst>
          </p:cNvPr>
          <p:cNvSpPr>
            <a:spLocks noGrp="1"/>
          </p:cNvSpPr>
          <p:nvPr>
            <p:ph type="title"/>
          </p:nvPr>
        </p:nvSpPr>
        <p:spPr/>
        <p:txBody>
          <a:bodyPr/>
          <a:lstStyle/>
          <a:p>
            <a:pPr algn="ctr"/>
            <a:r>
              <a:rPr lang="en-US" sz="4400" b="1" dirty="0">
                <a:effectLst/>
                <a:latin typeface="Times New Roman" panose="02020603050405020304" pitchFamily="18" charset="0"/>
                <a:ea typeface="Liberation Serif"/>
                <a:cs typeface="Times New Roman" panose="02020603050405020304" pitchFamily="18" charset="0"/>
              </a:rPr>
              <a:t>SPECIFIC OBJECTIVES</a:t>
            </a:r>
            <a:endParaRPr lang="en-US" dirty="0"/>
          </a:p>
        </p:txBody>
      </p:sp>
      <p:sp>
        <p:nvSpPr>
          <p:cNvPr id="3" name="Text Placeholder 2">
            <a:extLst>
              <a:ext uri="{FF2B5EF4-FFF2-40B4-BE49-F238E27FC236}">
                <a16:creationId xmlns:a16="http://schemas.microsoft.com/office/drawing/2014/main" id="{77B4CE41-C7FB-F6A0-56C9-C00DDC5ACA7A}"/>
              </a:ext>
            </a:extLst>
          </p:cNvPr>
          <p:cNvSpPr>
            <a:spLocks noGrp="1"/>
          </p:cNvSpPr>
          <p:nvPr>
            <p:ph type="body" idx="1"/>
          </p:nvPr>
        </p:nvSpPr>
        <p:spPr>
          <a:xfrm>
            <a:off x="0" y="1453897"/>
            <a:ext cx="12033504" cy="4288536"/>
          </a:xfrm>
        </p:spPr>
        <p:txBody>
          <a:bodyPr numCol="2">
            <a:normAutofit fontScale="70000" lnSpcReduction="20000"/>
          </a:bodyPr>
          <a:lstStyle/>
          <a:p>
            <a:pPr marR="0" lvl="0" indent="-457200" algn="just">
              <a:lnSpc>
                <a:spcPct val="170000"/>
              </a:lnSpc>
              <a:spcBef>
                <a:spcPts val="0"/>
              </a:spcBef>
              <a:spcAft>
                <a:spcPts val="1200"/>
              </a:spcAft>
              <a:buSzPct val="95000"/>
              <a:buFont typeface="+mj-lt"/>
              <a:buAutoNum type="arabicPeriod"/>
            </a:pP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identify and analyze the primary barriers and   challenges that impede the adoption of cloud computing, including limitations in internet infrastructure, skills gaps, regulatory uncertainties, and cultural factors.</a:t>
            </a:r>
            <a:endParaRPr lang="en-US" sz="2600" dirty="0">
              <a:effectLst/>
              <a:latin typeface="Times New Roman" panose="02020603050405020304" pitchFamily="18" charset="0"/>
              <a:ea typeface="Noto Sans Symbols"/>
              <a:cs typeface="Times New Roman" panose="02020603050405020304" pitchFamily="18" charset="0"/>
            </a:endParaRPr>
          </a:p>
          <a:p>
            <a:pPr marR="0" lvl="0" indent="-457200" algn="just">
              <a:lnSpc>
                <a:spcPct val="170000"/>
              </a:lnSpc>
              <a:spcBef>
                <a:spcPts val="0"/>
              </a:spcBef>
              <a:spcAft>
                <a:spcPts val="1200"/>
              </a:spcAft>
              <a:buSzPct val="95000"/>
              <a:buFont typeface="+mj-lt"/>
              <a:buAutoNum type="arabicPeriod"/>
            </a:pP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provide evidence-based recommendations for policymakers, industry leaders, and educational institutions on strategies to promote cloud computing adoption in Uganda, addressing infrastructure development, regulatory frameworks, educational initiatives, and capacity building.</a:t>
            </a:r>
          </a:p>
          <a:p>
            <a:pPr marR="0" lvl="0" indent="-457200" algn="just">
              <a:lnSpc>
                <a:spcPct val="120000"/>
              </a:lnSpc>
              <a:spcBef>
                <a:spcPts val="1200"/>
              </a:spcBef>
              <a:spcAft>
                <a:spcPts val="1200"/>
              </a:spcAft>
              <a:buSzPct val="95000"/>
              <a:buFont typeface="+mj-lt"/>
              <a:buAutoNum type="arabicPeriod"/>
            </a:pP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evaluate the level of awareness and understanding of cloud computing technologies among different stakeholder groups in Uganda.   </a:t>
            </a:r>
            <a:endParaRPr lang="en-US" sz="2600" dirty="0">
              <a:effectLst/>
              <a:latin typeface="Times New Roman" panose="02020603050405020304" pitchFamily="18" charset="0"/>
              <a:ea typeface="Noto Sans Symbols"/>
              <a:cs typeface="Times New Roman" panose="02020603050405020304" pitchFamily="18" charset="0"/>
            </a:endParaRPr>
          </a:p>
          <a:p>
            <a:pPr marR="0" lvl="0" indent="-457200" algn="just">
              <a:lnSpc>
                <a:spcPct val="120000"/>
              </a:lnSpc>
              <a:spcBef>
                <a:spcPts val="0"/>
              </a:spcBef>
              <a:spcAft>
                <a:spcPts val="1200"/>
              </a:spcAft>
              <a:buSzPct val="95000"/>
              <a:buFont typeface="+mj-lt"/>
              <a:buAutoNum type="arabicPeriod"/>
            </a:pP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investigate the key factors that influence the decision-making process for adopting or rejecting cloud computing services, including cost considerations, data security concerns, regulatory challenges, and technical expertise.</a:t>
            </a:r>
            <a:endParaRPr lang="en-US" sz="2600" dirty="0">
              <a:effectLst/>
              <a:latin typeface="Times New Roman" panose="02020603050405020304" pitchFamily="18" charset="0"/>
              <a:ea typeface="Noto Sans Symbols"/>
              <a:cs typeface="Times New Roman" panose="02020603050405020304" pitchFamily="18" charset="0"/>
            </a:endParaRPr>
          </a:p>
          <a:p>
            <a:pPr marR="0" lvl="0" indent="-457200" algn="just">
              <a:lnSpc>
                <a:spcPct val="120000"/>
              </a:lnSpc>
              <a:spcBef>
                <a:spcPts val="0"/>
              </a:spcBef>
              <a:spcAft>
                <a:spcPts val="1200"/>
              </a:spcAft>
              <a:buSzPct val="95000"/>
              <a:buFont typeface="+mj-lt"/>
              <a:buAutoNum type="arabicPeriod"/>
            </a:pP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examine the perceived benefits and advantages of cloud computing among early adopters in Uganda, such as improvements in operational efficiency, scalability, data management, and collaboration.</a:t>
            </a:r>
            <a:endParaRPr lang="en-US" sz="2600" dirty="0">
              <a:latin typeface="Times New Roman" panose="02020603050405020304" pitchFamily="18"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2254146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44C9-1AE6-8419-623E-360DDADEED2A}"/>
              </a:ext>
            </a:extLst>
          </p:cNvPr>
          <p:cNvSpPr>
            <a:spLocks noGrp="1"/>
          </p:cNvSpPr>
          <p:nvPr>
            <p:ph type="title"/>
          </p:nvPr>
        </p:nvSpPr>
        <p:spPr>
          <a:xfrm>
            <a:off x="1" y="194872"/>
            <a:ext cx="12037100" cy="929390"/>
          </a:xfrm>
        </p:spPr>
        <p:txBody>
          <a:bodyPr>
            <a:noAutofit/>
          </a:bodyPr>
          <a:lstStyle/>
          <a:p>
            <a:pPr algn="ctr"/>
            <a:r>
              <a:rPr lang="en-US" sz="4000" b="1" dirty="0">
                <a:effectLst/>
                <a:latin typeface="Times New Roman" panose="02020603050405020304" pitchFamily="18" charset="0"/>
                <a:ea typeface="Liberation Serif"/>
                <a:cs typeface="Times New Roman" panose="02020603050405020304" pitchFamily="18" charset="0"/>
              </a:rPr>
              <a:t>SPECIFIC OBJECTIVES</a:t>
            </a:r>
            <a:endParaRPr lang="en-US" sz="4000" dirty="0"/>
          </a:p>
        </p:txBody>
      </p:sp>
      <p:sp>
        <p:nvSpPr>
          <p:cNvPr id="3" name="Text Placeholder 2">
            <a:extLst>
              <a:ext uri="{FF2B5EF4-FFF2-40B4-BE49-F238E27FC236}">
                <a16:creationId xmlns:a16="http://schemas.microsoft.com/office/drawing/2014/main" id="{25CC84BC-5D12-5125-0B3A-FD12499C8D76}"/>
              </a:ext>
            </a:extLst>
          </p:cNvPr>
          <p:cNvSpPr>
            <a:spLocks noGrp="1"/>
          </p:cNvSpPr>
          <p:nvPr>
            <p:ph type="body" idx="1"/>
          </p:nvPr>
        </p:nvSpPr>
        <p:spPr>
          <a:xfrm>
            <a:off x="0" y="1124262"/>
            <a:ext cx="12037101" cy="4437089"/>
          </a:xfrm>
        </p:spPr>
        <p:txBody>
          <a:bodyPr numCol="1">
            <a:normAutofit/>
          </a:bodyPr>
          <a:lstStyle/>
          <a:p>
            <a:pPr marL="0" marR="0" indent="0" algn="just">
              <a:lnSpc>
                <a:spcPct val="150000"/>
              </a:lnSpc>
              <a:spcBef>
                <a:spcPts val="0"/>
              </a:spcBef>
              <a:spcAft>
                <a:spcPts val="12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By achieving these objectives, the study seeks to contribute valuable insights that can inform policy decisions, guide strategic interventions, and foster a more supportive environment for cloud computing adoption. The Ultimate goal is to leverage the transformative potential of cloud computing to drive technological advancement and economic growth in Uganda.</a:t>
            </a:r>
            <a:endParaRPr lang="en-US" sz="2000" dirty="0">
              <a:effectLst/>
              <a:latin typeface="Times New Roman" panose="02020603050405020304" pitchFamily="18" charset="0"/>
              <a:ea typeface="Liberation Serif"/>
              <a:cs typeface="Times New Roman" panose="02020603050405020304" pitchFamily="18" charset="0"/>
            </a:endParaRPr>
          </a:p>
          <a:p>
            <a:pPr marL="114300" indent="0">
              <a:buNone/>
            </a:pPr>
            <a:endParaRPr lang="en-US" dirty="0"/>
          </a:p>
        </p:txBody>
      </p:sp>
    </p:spTree>
    <p:extLst>
      <p:ext uri="{BB962C8B-B14F-4D97-AF65-F5344CB8AC3E}">
        <p14:creationId xmlns:p14="http://schemas.microsoft.com/office/powerpoint/2010/main" val="1020120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44C9-1AE6-8419-623E-360DDADEED2A}"/>
              </a:ext>
            </a:extLst>
          </p:cNvPr>
          <p:cNvSpPr>
            <a:spLocks noGrp="1"/>
          </p:cNvSpPr>
          <p:nvPr>
            <p:ph type="title"/>
          </p:nvPr>
        </p:nvSpPr>
        <p:spPr>
          <a:xfrm>
            <a:off x="1" y="104931"/>
            <a:ext cx="12037100" cy="629587"/>
          </a:xfrm>
        </p:spPr>
        <p:txBody>
          <a:bodyPr anchor="t">
            <a:noAutofit/>
          </a:bodyPr>
          <a:lstStyle/>
          <a:p>
            <a:pPr algn="ctr"/>
            <a:r>
              <a:rPr lang="en-US" sz="4000" b="1" kern="100" dirty="0">
                <a:effectLst/>
                <a:latin typeface="Times New Roman" panose="02020603050405020304" pitchFamily="18" charset="0"/>
                <a:ea typeface="Noto Sans CJK SC"/>
                <a:cs typeface="Times New Roman" panose="02020603050405020304" pitchFamily="18" charset="0"/>
              </a:rPr>
              <a:t>LITERATURE REVIEW</a:t>
            </a:r>
            <a:br>
              <a:rPr lang="en-US" sz="1800" kern="100" dirty="0">
                <a:effectLst/>
                <a:latin typeface="Liberation Serif"/>
                <a:ea typeface="Noto Sans CJK SC"/>
                <a:cs typeface="Mangal" panose="02040503050203030202" pitchFamily="18" charset="0"/>
              </a:rPr>
            </a:br>
            <a:endParaRPr lang="en-US" sz="4000" dirty="0"/>
          </a:p>
        </p:txBody>
      </p:sp>
      <p:sp>
        <p:nvSpPr>
          <p:cNvPr id="3" name="Text Placeholder 2">
            <a:extLst>
              <a:ext uri="{FF2B5EF4-FFF2-40B4-BE49-F238E27FC236}">
                <a16:creationId xmlns:a16="http://schemas.microsoft.com/office/drawing/2014/main" id="{25CC84BC-5D12-5125-0B3A-FD12499C8D76}"/>
              </a:ext>
            </a:extLst>
          </p:cNvPr>
          <p:cNvSpPr>
            <a:spLocks noGrp="1"/>
          </p:cNvSpPr>
          <p:nvPr>
            <p:ph type="body" idx="1"/>
          </p:nvPr>
        </p:nvSpPr>
        <p:spPr>
          <a:xfrm>
            <a:off x="0" y="734518"/>
            <a:ext cx="12037101" cy="4991725"/>
          </a:xfrm>
        </p:spPr>
        <p:txBody>
          <a:bodyPr numCol="2" anchor="ctr">
            <a:normAutofit/>
          </a:bodyPr>
          <a:lstStyle/>
          <a:p>
            <a:pPr marL="114300" indent="0">
              <a:lnSpc>
                <a:spcPct val="150000"/>
              </a:lnSpc>
              <a:buNone/>
            </a:pPr>
            <a:r>
              <a:rPr lang="en-US" sz="2000" b="1" i="0" u="none" strike="noStrike" baseline="0" dirty="0">
                <a:solidFill>
                  <a:srgbClr val="000000"/>
                </a:solidFill>
                <a:latin typeface="Times New Roman" panose="02020603050405020304" pitchFamily="18" charset="0"/>
                <a:cs typeface="Times New Roman" panose="02020603050405020304" pitchFamily="18" charset="0"/>
              </a:rPr>
              <a:t>Literature Review will focus on the following:</a:t>
            </a:r>
          </a:p>
          <a:p>
            <a:pPr>
              <a:lnSpc>
                <a:spcPct val="150000"/>
              </a:lnSpc>
              <a:buFont typeface="+mj-lt"/>
              <a:buAutoNum type="arabicPeriod"/>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Global Trends in Cloud Computing</a:t>
            </a:r>
          </a:p>
          <a:p>
            <a:pPr>
              <a:lnSpc>
                <a:spcPct val="150000"/>
              </a:lnSpc>
              <a:buFont typeface="+mj-lt"/>
              <a:buAutoNum type="arabicPeriod"/>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Cloud Computing in Developing Countries</a:t>
            </a:r>
          </a:p>
          <a:p>
            <a:pPr>
              <a:lnSpc>
                <a:spcPct val="150000"/>
              </a:lnSpc>
              <a:buFont typeface="+mj-lt"/>
              <a:buAutoNum type="arabicPeriod"/>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ICT Landscape in Uganda</a:t>
            </a:r>
          </a:p>
          <a:p>
            <a:pPr>
              <a:lnSpc>
                <a:spcPct val="150000"/>
              </a:lnSpc>
              <a:buFont typeface="+mj-lt"/>
              <a:buAutoNum type="arabicPeriod"/>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Cloud computing Definition</a:t>
            </a:r>
          </a:p>
          <a:p>
            <a:pPr>
              <a:lnSpc>
                <a:spcPct val="150000"/>
              </a:lnSpc>
              <a:buFont typeface="+mj-lt"/>
              <a:buAutoNum type="arabicPeriod"/>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Cloud computing Deployment Models.</a:t>
            </a:r>
          </a:p>
          <a:p>
            <a:pPr>
              <a:lnSpc>
                <a:spcPct val="150000"/>
              </a:lnSpc>
              <a:buFont typeface="+mj-lt"/>
              <a:buAutoNum type="arabicPeriod"/>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Cloud computing Service Models.</a:t>
            </a:r>
          </a:p>
          <a:p>
            <a:pPr>
              <a:lnSpc>
                <a:spcPct val="150000"/>
              </a:lnSpc>
              <a:buFont typeface="+mj-lt"/>
              <a:buAutoNum type="arabicPeriod"/>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Awareness and Perception of Cloud Computing</a:t>
            </a:r>
          </a:p>
          <a:p>
            <a:pPr>
              <a:lnSpc>
                <a:spcPct val="150000"/>
              </a:lnSpc>
              <a:buFont typeface="+mj-lt"/>
              <a:buAutoNum type="arabicPeriod"/>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Benefits and Challenges of Cloud Computing Adoption</a:t>
            </a:r>
          </a:p>
          <a:p>
            <a:pPr>
              <a:lnSpc>
                <a:spcPct val="150000"/>
              </a:lnSpc>
              <a:buFont typeface="+mj-lt"/>
              <a:buAutoNum type="arabicPeriod"/>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 Regulatory and Policy Considerations</a:t>
            </a:r>
          </a:p>
          <a:p>
            <a:pPr>
              <a:lnSpc>
                <a:spcPct val="150000"/>
              </a:lnSpc>
              <a:buFont typeface="+mj-lt"/>
              <a:buAutoNum type="arabicPeriod"/>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7787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7B793-0A5E-AAFA-7C97-F19C01B26A1A}"/>
              </a:ext>
            </a:extLst>
          </p:cNvPr>
          <p:cNvSpPr>
            <a:spLocks noGrp="1"/>
          </p:cNvSpPr>
          <p:nvPr>
            <p:ph type="title"/>
          </p:nvPr>
        </p:nvSpPr>
        <p:spPr>
          <a:xfrm>
            <a:off x="838200" y="178295"/>
            <a:ext cx="10515600" cy="954009"/>
          </a:xfrm>
        </p:spPr>
        <p:txBody>
          <a:bodyPr/>
          <a:lstStyle/>
          <a:p>
            <a:pPr algn="ctr"/>
            <a:r>
              <a:rPr lang="en-GB" sz="4000" b="1" dirty="0">
                <a:latin typeface="Times New Roman" panose="02020603050405020304" pitchFamily="18" charset="0"/>
                <a:cs typeface="Times New Roman" panose="02020603050405020304" pitchFamily="18" charset="0"/>
              </a:rPr>
              <a:t>RESEARCH</a:t>
            </a:r>
            <a:r>
              <a:rPr lang="en-GB" b="1" dirty="0"/>
              <a:t> METHODOLOGY</a:t>
            </a:r>
            <a:endParaRPr lang="en-US" b="1" dirty="0"/>
          </a:p>
        </p:txBody>
      </p:sp>
      <p:sp>
        <p:nvSpPr>
          <p:cNvPr id="3" name="Text Placeholder 2">
            <a:extLst>
              <a:ext uri="{FF2B5EF4-FFF2-40B4-BE49-F238E27FC236}">
                <a16:creationId xmlns:a16="http://schemas.microsoft.com/office/drawing/2014/main" id="{FF11B535-E239-C9E9-A21B-B50C73A22B1D}"/>
              </a:ext>
            </a:extLst>
          </p:cNvPr>
          <p:cNvSpPr>
            <a:spLocks noGrp="1"/>
          </p:cNvSpPr>
          <p:nvPr>
            <p:ph type="body" idx="1"/>
          </p:nvPr>
        </p:nvSpPr>
        <p:spPr>
          <a:xfrm>
            <a:off x="689886" y="884420"/>
            <a:ext cx="5157787" cy="644577"/>
          </a:xfrm>
        </p:spPr>
        <p:txBody>
          <a:bodyPr>
            <a:normAutofit/>
          </a:bodyPr>
          <a:lstStyle/>
          <a:p>
            <a:r>
              <a:rPr lang="en-GB" sz="2200" dirty="0"/>
              <a:t>What is research Methodology</a:t>
            </a:r>
            <a:endParaRPr lang="en-US" sz="2200" dirty="0"/>
          </a:p>
        </p:txBody>
      </p:sp>
      <p:sp>
        <p:nvSpPr>
          <p:cNvPr id="4" name="Text Placeholder 3">
            <a:extLst>
              <a:ext uri="{FF2B5EF4-FFF2-40B4-BE49-F238E27FC236}">
                <a16:creationId xmlns:a16="http://schemas.microsoft.com/office/drawing/2014/main" id="{C0507DD6-F760-9CCE-37AC-8FCD68843E20}"/>
              </a:ext>
            </a:extLst>
          </p:cNvPr>
          <p:cNvSpPr>
            <a:spLocks noGrp="1"/>
          </p:cNvSpPr>
          <p:nvPr>
            <p:ph type="body" idx="2"/>
          </p:nvPr>
        </p:nvSpPr>
        <p:spPr>
          <a:xfrm>
            <a:off x="0" y="1958481"/>
            <a:ext cx="5997576" cy="3827722"/>
          </a:xfrm>
        </p:spPr>
        <p:txBody>
          <a:bodyPr>
            <a:normAutofit fontScale="62500" lnSpcReduction="20000"/>
          </a:bodyPr>
          <a:lstStyle/>
          <a:p>
            <a:pPr marL="114300" indent="0" algn="just">
              <a:lnSpc>
                <a:spcPct val="150000"/>
              </a:lnSpc>
              <a:buNone/>
            </a:pPr>
            <a:r>
              <a:rPr lang="en-US" sz="3200" dirty="0">
                <a:solidFill>
                  <a:srgbClr val="2D2D2D"/>
                </a:solidFill>
                <a:effectLst/>
                <a:latin typeface="Times New Roman" panose="02020603050405020304" pitchFamily="18" charset="0"/>
                <a:ea typeface="Calibri" panose="020F0502020204030204" pitchFamily="34" charset="0"/>
                <a:cs typeface="Times New Roman" panose="02020603050405020304" pitchFamily="18" charset="0"/>
              </a:rPr>
              <a:t>Research methodology is a way of explaining how a researcher will carry out research. It is a systematic, rational approach to resolve a research issue. A methodology outlines a researcher's approach to the research to ensure reliable, valid results that address their aims and objectives. It encompasses what data they are going to collect and where from, as well as how it is being analyzed (Indeed, 2024).</a:t>
            </a:r>
            <a:endParaRPr lang="en-US" sz="3200" dirty="0">
              <a:effectLst/>
              <a:latin typeface="Times New Roman" panose="02020603050405020304" pitchFamily="18" charset="0"/>
              <a:ea typeface="Liberation Serif"/>
              <a:cs typeface="Times New Roman" panose="02020603050405020304" pitchFamily="18" charset="0"/>
            </a:endParaRPr>
          </a:p>
          <a:p>
            <a:endParaRPr lang="en-US" dirty="0"/>
          </a:p>
        </p:txBody>
      </p:sp>
      <p:sp>
        <p:nvSpPr>
          <p:cNvPr id="5" name="Text Placeholder 4">
            <a:extLst>
              <a:ext uri="{FF2B5EF4-FFF2-40B4-BE49-F238E27FC236}">
                <a16:creationId xmlns:a16="http://schemas.microsoft.com/office/drawing/2014/main" id="{3C798668-6F41-2E7A-84A9-6ECAB9FF251D}"/>
              </a:ext>
            </a:extLst>
          </p:cNvPr>
          <p:cNvSpPr>
            <a:spLocks noGrp="1"/>
          </p:cNvSpPr>
          <p:nvPr>
            <p:ph type="body" idx="3"/>
          </p:nvPr>
        </p:nvSpPr>
        <p:spPr>
          <a:xfrm>
            <a:off x="6096000" y="884419"/>
            <a:ext cx="5183188" cy="1074061"/>
          </a:xfrm>
        </p:spPr>
        <p:txBody>
          <a:bodyPr/>
          <a:lstStyle/>
          <a:p>
            <a:r>
              <a:rPr lang="en-US" sz="2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Research </a:t>
            </a:r>
            <a:r>
              <a:rPr lang="en-US" sz="2200" dirty="0">
                <a:latin typeface="Times New Roman" panose="02020603050405020304" pitchFamily="18" charset="0"/>
                <a:cs typeface="Times New Roman" panose="02020603050405020304" pitchFamily="18" charset="0"/>
              </a:rPr>
              <a:t>Design</a:t>
            </a:r>
          </a:p>
          <a:p>
            <a:endParaRPr lang="en-US" dirty="0"/>
          </a:p>
        </p:txBody>
      </p:sp>
      <p:sp>
        <p:nvSpPr>
          <p:cNvPr id="6" name="Text Placeholder 5">
            <a:extLst>
              <a:ext uri="{FF2B5EF4-FFF2-40B4-BE49-F238E27FC236}">
                <a16:creationId xmlns:a16="http://schemas.microsoft.com/office/drawing/2014/main" id="{D932C6E2-809D-6A97-54EC-0E310A6B3B2A}"/>
              </a:ext>
            </a:extLst>
          </p:cNvPr>
          <p:cNvSpPr>
            <a:spLocks noGrp="1"/>
          </p:cNvSpPr>
          <p:nvPr>
            <p:ph type="body" idx="4"/>
          </p:nvPr>
        </p:nvSpPr>
        <p:spPr>
          <a:xfrm>
            <a:off x="6172200" y="1958480"/>
            <a:ext cx="5729990" cy="3827723"/>
          </a:xfrm>
        </p:spPr>
        <p:txBody>
          <a:bodyPr/>
          <a:lstStyle/>
          <a:p>
            <a:pPr marL="114300" indent="0" algn="just">
              <a:lnSpc>
                <a:spcPct val="150000"/>
              </a:lnSpc>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study will employ a mixed-methods approach, combining quantitative and qualitative research methods to gather comprehensive data on the perception of cloud computing in Uganda.</a:t>
            </a:r>
            <a:endParaRPr lang="en-US" sz="2000" dirty="0">
              <a:effectLst/>
              <a:latin typeface="Times New Roman" panose="02020603050405020304" pitchFamily="18" charset="0"/>
              <a:ea typeface="Liberation Serif"/>
              <a:cs typeface="Times New Roman" panose="02020603050405020304" pitchFamily="18" charset="0"/>
            </a:endParaRPr>
          </a:p>
          <a:p>
            <a:pPr marL="114300" indent="0">
              <a:buNone/>
            </a:pPr>
            <a:endParaRPr lang="en-US" dirty="0"/>
          </a:p>
        </p:txBody>
      </p:sp>
    </p:spTree>
    <p:extLst>
      <p:ext uri="{BB962C8B-B14F-4D97-AF65-F5344CB8AC3E}">
        <p14:creationId xmlns:p14="http://schemas.microsoft.com/office/powerpoint/2010/main" val="971350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7B793-0A5E-AAFA-7C97-F19C01B26A1A}"/>
              </a:ext>
            </a:extLst>
          </p:cNvPr>
          <p:cNvSpPr>
            <a:spLocks noGrp="1"/>
          </p:cNvSpPr>
          <p:nvPr>
            <p:ph type="title"/>
          </p:nvPr>
        </p:nvSpPr>
        <p:spPr>
          <a:xfrm>
            <a:off x="838200" y="178296"/>
            <a:ext cx="10515600" cy="644578"/>
          </a:xfrm>
        </p:spPr>
        <p:txBody>
          <a:bodyPr>
            <a:normAutofit fontScale="90000"/>
          </a:bodyPr>
          <a:lstStyle/>
          <a:p>
            <a:pPr algn="ctr"/>
            <a:r>
              <a:rPr lang="en-GB" b="1" dirty="0">
                <a:latin typeface="Times New Roman" panose="02020603050405020304" pitchFamily="18" charset="0"/>
                <a:cs typeface="Times New Roman" panose="02020603050405020304" pitchFamily="18" charset="0"/>
              </a:rPr>
              <a:t>RESEARCH</a:t>
            </a:r>
            <a:r>
              <a:rPr lang="en-GB" b="1" dirty="0"/>
              <a:t> METHODOLOGY</a:t>
            </a:r>
            <a:endParaRPr lang="en-US" b="1" dirty="0"/>
          </a:p>
        </p:txBody>
      </p:sp>
      <p:sp>
        <p:nvSpPr>
          <p:cNvPr id="3" name="Text Placeholder 2">
            <a:extLst>
              <a:ext uri="{FF2B5EF4-FFF2-40B4-BE49-F238E27FC236}">
                <a16:creationId xmlns:a16="http://schemas.microsoft.com/office/drawing/2014/main" id="{FF11B535-E239-C9E9-A21B-B50C73A22B1D}"/>
              </a:ext>
            </a:extLst>
          </p:cNvPr>
          <p:cNvSpPr>
            <a:spLocks noGrp="1"/>
          </p:cNvSpPr>
          <p:nvPr>
            <p:ph type="body" idx="1"/>
          </p:nvPr>
        </p:nvSpPr>
        <p:spPr>
          <a:xfrm>
            <a:off x="689886" y="734518"/>
            <a:ext cx="5157787" cy="794479"/>
          </a:xfrm>
        </p:spPr>
        <p:txBody>
          <a:bodyPr>
            <a:noAutofit/>
          </a:bodyPr>
          <a:lstStyle/>
          <a:p>
            <a:pPr marL="457200" marR="0" lvl="1" indent="0">
              <a:lnSpc>
                <a:spcPct val="150000"/>
              </a:lnSpc>
              <a:spcBef>
                <a:spcPts val="0"/>
              </a:spcBef>
              <a:spcAft>
                <a:spcPts val="1200"/>
              </a:spcAft>
              <a:buSzPts val="1200"/>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Collection </a:t>
            </a: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Methods</a:t>
            </a:r>
            <a:endParaRPr lang="en-US" sz="2200" dirty="0">
              <a:solidFill>
                <a:srgbClr val="117A0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0507DD6-F760-9CCE-37AC-8FCD68843E20}"/>
              </a:ext>
            </a:extLst>
          </p:cNvPr>
          <p:cNvSpPr>
            <a:spLocks noGrp="1"/>
          </p:cNvSpPr>
          <p:nvPr>
            <p:ph type="body" idx="2"/>
          </p:nvPr>
        </p:nvSpPr>
        <p:spPr>
          <a:xfrm>
            <a:off x="0" y="1528997"/>
            <a:ext cx="5997576" cy="4257206"/>
          </a:xfrm>
        </p:spPr>
        <p:txBody>
          <a:bodyPr>
            <a:normAutofit fontScale="25000" lnSpcReduction="20000"/>
          </a:bodyPr>
          <a:lstStyle/>
          <a:p>
            <a:pPr marL="342900" marR="0" lvl="0" indent="-342900" algn="just">
              <a:lnSpc>
                <a:spcPct val="120000"/>
              </a:lnSpc>
              <a:spcBef>
                <a:spcPts val="0"/>
              </a:spcBef>
              <a:spcAft>
                <a:spcPts val="1200"/>
              </a:spcAft>
              <a:buFont typeface="+mj-lt"/>
              <a:buAutoNum type="arabicPeriod"/>
            </a:pPr>
            <a:r>
              <a:rPr lang="en-US" sz="8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Surveys</a:t>
            </a:r>
            <a:r>
              <a:rPr lang="en-US" sz="8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Structured questionnaires will be distributed to businesses, government institutions, and individual users to collect quantitative data on their awareness, usage, and perception of cloud computing.</a:t>
            </a:r>
            <a:endParaRPr lang="en-US" sz="8000" dirty="0">
              <a:effectLst/>
              <a:latin typeface="Times New Roman" panose="02020603050405020304" pitchFamily="18" charset="0"/>
              <a:ea typeface="Noto Sans Symbols"/>
              <a:cs typeface="Times New Roman" panose="02020603050405020304" pitchFamily="18" charset="0"/>
            </a:endParaRPr>
          </a:p>
          <a:p>
            <a:pPr marL="342900" marR="0" lvl="0" indent="-342900" algn="just">
              <a:lnSpc>
                <a:spcPct val="120000"/>
              </a:lnSpc>
              <a:spcBef>
                <a:spcPts val="0"/>
              </a:spcBef>
              <a:spcAft>
                <a:spcPts val="1200"/>
              </a:spcAft>
              <a:buFont typeface="+mj-lt"/>
              <a:buAutoNum type="arabicPeriod"/>
            </a:pPr>
            <a:r>
              <a:rPr lang="en-US" sz="8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Interviews</a:t>
            </a:r>
            <a:r>
              <a:rPr lang="en-US" sz="8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In-depth interviews with key stakeholders in the ICT sector, including policymakers, IT professionals, and business leaders, will provide qualitative insights into the challenges and opportunities of cloud computing in Uganda.</a:t>
            </a:r>
            <a:endParaRPr lang="en-US" sz="8000" dirty="0">
              <a:effectLst/>
              <a:latin typeface="Times New Roman" panose="02020603050405020304" pitchFamily="18" charset="0"/>
              <a:ea typeface="Noto Sans Symbols"/>
              <a:cs typeface="Times New Roman" panose="02020603050405020304" pitchFamily="18" charset="0"/>
            </a:endParaRPr>
          </a:p>
          <a:p>
            <a:endParaRPr lang="en-US" dirty="0"/>
          </a:p>
        </p:txBody>
      </p:sp>
      <p:sp>
        <p:nvSpPr>
          <p:cNvPr id="5" name="Text Placeholder 4">
            <a:extLst>
              <a:ext uri="{FF2B5EF4-FFF2-40B4-BE49-F238E27FC236}">
                <a16:creationId xmlns:a16="http://schemas.microsoft.com/office/drawing/2014/main" id="{3C798668-6F41-2E7A-84A9-6ECAB9FF251D}"/>
              </a:ext>
            </a:extLst>
          </p:cNvPr>
          <p:cNvSpPr>
            <a:spLocks noGrp="1"/>
          </p:cNvSpPr>
          <p:nvPr>
            <p:ph type="body" idx="3"/>
          </p:nvPr>
        </p:nvSpPr>
        <p:spPr>
          <a:xfrm>
            <a:off x="6096000" y="734518"/>
            <a:ext cx="5183188" cy="644578"/>
          </a:xfrm>
        </p:spPr>
        <p:txBody>
          <a:bodyPr>
            <a:normAutofit fontScale="77500" lnSpcReduction="20000"/>
          </a:bodyPr>
          <a:lstStyle/>
          <a:p>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Sample Size and Sampling Techniques</a:t>
            </a:r>
            <a:endParaRPr lang="en-US" sz="2800" dirty="0"/>
          </a:p>
        </p:txBody>
      </p:sp>
      <p:sp>
        <p:nvSpPr>
          <p:cNvPr id="6" name="Text Placeholder 5">
            <a:extLst>
              <a:ext uri="{FF2B5EF4-FFF2-40B4-BE49-F238E27FC236}">
                <a16:creationId xmlns:a16="http://schemas.microsoft.com/office/drawing/2014/main" id="{D932C6E2-809D-6A97-54EC-0E310A6B3B2A}"/>
              </a:ext>
            </a:extLst>
          </p:cNvPr>
          <p:cNvSpPr>
            <a:spLocks noGrp="1"/>
          </p:cNvSpPr>
          <p:nvPr>
            <p:ph type="body" idx="4"/>
          </p:nvPr>
        </p:nvSpPr>
        <p:spPr>
          <a:xfrm>
            <a:off x="6172200" y="1678898"/>
            <a:ext cx="5729990" cy="4107305"/>
          </a:xfrm>
        </p:spPr>
        <p:txBody>
          <a:bodyPr>
            <a:normAutofit fontScale="92500"/>
          </a:bodyPr>
          <a:lstStyle/>
          <a:p>
            <a:pPr marL="0" marR="0" indent="0" algn="just">
              <a:lnSpc>
                <a:spcPct val="150000"/>
              </a:lnSpc>
              <a:spcBef>
                <a:spcPts val="0"/>
              </a:spcBef>
              <a:spcAft>
                <a:spcPts val="1200"/>
              </a:spcAft>
              <a:buNone/>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 stratified random sampling technique will be used to ensure representation across different sectors and user groups. The sample will include:</a:t>
            </a:r>
            <a:endParaRPr lang="en-US" sz="2200" dirty="0">
              <a:effectLst/>
              <a:latin typeface="Times New Roman" panose="02020603050405020304" pitchFamily="18" charset="0"/>
              <a:ea typeface="Liberation Serif"/>
              <a:cs typeface="Times New Roman" panose="02020603050405020304" pitchFamily="18" charset="0"/>
            </a:endParaRPr>
          </a:p>
          <a:p>
            <a:pPr marL="342900" marR="0" lvl="0" indent="-342900" algn="just">
              <a:lnSpc>
                <a:spcPct val="150000"/>
              </a:lnSpc>
              <a:spcBef>
                <a:spcPts val="0"/>
              </a:spcBef>
              <a:spcAft>
                <a:spcPts val="1200"/>
              </a:spcAft>
              <a:buFont typeface="+mj-lt"/>
              <a:buAutoNum type="arabicPeriod"/>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Businesses (small, medium, and large enterprises).</a:t>
            </a:r>
            <a:endParaRPr lang="en-US" sz="2200" dirty="0">
              <a:effectLst/>
              <a:latin typeface="Times New Roman" panose="02020603050405020304" pitchFamily="18" charset="0"/>
              <a:ea typeface="Noto Sans Symbols"/>
              <a:cs typeface="Times New Roman" panose="02020603050405020304" pitchFamily="18" charset="0"/>
            </a:endParaRPr>
          </a:p>
          <a:p>
            <a:pPr marL="342900" marR="0" lvl="0" indent="-342900" algn="just">
              <a:lnSpc>
                <a:spcPct val="150000"/>
              </a:lnSpc>
              <a:spcBef>
                <a:spcPts val="0"/>
              </a:spcBef>
              <a:spcAft>
                <a:spcPts val="1200"/>
              </a:spcAft>
              <a:buFont typeface="+mj-lt"/>
              <a:buAutoNum type="arabicPeriod"/>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Educational institutions (universities and colleges).</a:t>
            </a:r>
            <a:endParaRPr lang="en-US" sz="2200" dirty="0">
              <a:effectLst/>
              <a:latin typeface="Times New Roman" panose="02020603050405020304" pitchFamily="18" charset="0"/>
              <a:ea typeface="Noto Sans Symbols"/>
              <a:cs typeface="Times New Roman" panose="02020603050405020304" pitchFamily="18" charset="0"/>
            </a:endParaRPr>
          </a:p>
          <a:p>
            <a:pPr marL="342900" marR="0" lvl="0" indent="-342900" algn="just">
              <a:lnSpc>
                <a:spcPct val="150000"/>
              </a:lnSpc>
              <a:spcBef>
                <a:spcPts val="0"/>
              </a:spcBef>
              <a:spcAft>
                <a:spcPts val="1200"/>
              </a:spcAft>
              <a:buFont typeface="+mj-lt"/>
              <a:buAutoNum type="arabicPeriod"/>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Government institutions (National and local)</a:t>
            </a:r>
            <a:endParaRPr lang="en-US" sz="2200" dirty="0">
              <a:effectLst/>
              <a:latin typeface="Times New Roman" panose="02020603050405020304" pitchFamily="18" charset="0"/>
              <a:ea typeface="Noto Sans Symbols"/>
              <a:cs typeface="Times New Roman" panose="02020603050405020304" pitchFamily="18" charset="0"/>
            </a:endParaRPr>
          </a:p>
          <a:p>
            <a:pPr marL="342900" marR="0" lvl="0" indent="-342900" algn="just">
              <a:lnSpc>
                <a:spcPct val="150000"/>
              </a:lnSpc>
              <a:spcBef>
                <a:spcPts val="0"/>
              </a:spcBef>
              <a:spcAft>
                <a:spcPts val="1200"/>
              </a:spcAft>
              <a:buFont typeface="+mj-lt"/>
              <a:buAutoNum type="arabicPeriod"/>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Individual users</a:t>
            </a:r>
            <a:endParaRPr lang="en-US" sz="2200" dirty="0">
              <a:effectLst/>
              <a:latin typeface="Times New Roman" panose="02020603050405020304" pitchFamily="18" charset="0"/>
              <a:ea typeface="Noto Sans Symbols"/>
              <a:cs typeface="Times New Roman" panose="02020603050405020304" pitchFamily="18" charset="0"/>
            </a:endParaRPr>
          </a:p>
          <a:p>
            <a:pPr marL="114300" indent="0">
              <a:buNone/>
            </a:pPr>
            <a:endParaRPr lang="en-US" dirty="0"/>
          </a:p>
        </p:txBody>
      </p:sp>
    </p:spTree>
    <p:extLst>
      <p:ext uri="{BB962C8B-B14F-4D97-AF65-F5344CB8AC3E}">
        <p14:creationId xmlns:p14="http://schemas.microsoft.com/office/powerpoint/2010/main" val="1091517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05711-80CE-9155-9180-C1D53F4E5564}"/>
              </a:ext>
            </a:extLst>
          </p:cNvPr>
          <p:cNvSpPr>
            <a:spLocks noGrp="1"/>
          </p:cNvSpPr>
          <p:nvPr>
            <p:ph type="title"/>
          </p:nvPr>
        </p:nvSpPr>
        <p:spPr/>
        <p:txBody>
          <a:bodyPr/>
          <a:lstStyle/>
          <a:p>
            <a:pPr algn="ctr"/>
            <a:r>
              <a:rPr lang="en-US" sz="4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a:t>
            </a:r>
            <a:r>
              <a:rPr lang="en-US" sz="4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ANALYSIS</a:t>
            </a:r>
            <a:br>
              <a:rPr lang="en-US" sz="4800" b="1" dirty="0">
                <a:solidFill>
                  <a:srgbClr val="117A02"/>
                </a:solidFill>
                <a:effectLst/>
                <a:latin typeface="Calibri" panose="020F0502020204030204" pitchFamily="34" charset="0"/>
                <a:ea typeface="Calibri" panose="020F0502020204030204" pitchFamily="34" charset="0"/>
                <a:cs typeface="Calibri" panose="020F0502020204030204" pitchFamily="34" charset="0"/>
              </a:rPr>
            </a:br>
            <a:endParaRPr lang="en-US" dirty="0"/>
          </a:p>
        </p:txBody>
      </p:sp>
      <p:sp>
        <p:nvSpPr>
          <p:cNvPr id="3" name="Text Placeholder 2">
            <a:extLst>
              <a:ext uri="{FF2B5EF4-FFF2-40B4-BE49-F238E27FC236}">
                <a16:creationId xmlns:a16="http://schemas.microsoft.com/office/drawing/2014/main" id="{CEFE25D0-8890-01A8-0103-FD7F55A09548}"/>
              </a:ext>
            </a:extLst>
          </p:cNvPr>
          <p:cNvSpPr>
            <a:spLocks noGrp="1"/>
          </p:cNvSpPr>
          <p:nvPr>
            <p:ph type="body" idx="1"/>
          </p:nvPr>
        </p:nvSpPr>
        <p:spPr/>
        <p:txBody>
          <a:bodyPr/>
          <a:lstStyle/>
          <a:p>
            <a:pPr marL="0" marR="0" indent="0" algn="just">
              <a:lnSpc>
                <a:spcPct val="150000"/>
              </a:lnSpc>
              <a:spcBef>
                <a:spcPts val="0"/>
              </a:spcBef>
              <a:spcAft>
                <a:spcPts val="12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Quantitative data will be analyzed using statistical tools to identify trends and patterns such as excel and MS Power BI. </a:t>
            </a:r>
          </a:p>
          <a:p>
            <a:pPr marL="0" marR="0" indent="0" algn="just">
              <a:lnSpc>
                <a:spcPct val="150000"/>
              </a:lnSpc>
              <a:spcBef>
                <a:spcPts val="0"/>
              </a:spcBef>
              <a:spcAft>
                <a:spcPts val="12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Qualitative data will be analyzed thematically to uncover underlying perceptions and attitudes.</a:t>
            </a:r>
            <a:endParaRPr lang="en-US" sz="3200" dirty="0">
              <a:effectLst/>
              <a:latin typeface="Times New Roman" panose="02020603050405020304" pitchFamily="18" charset="0"/>
              <a:ea typeface="Liberation Serif"/>
              <a:cs typeface="Times New Roman" panose="02020603050405020304" pitchFamily="18" charset="0"/>
            </a:endParaRPr>
          </a:p>
          <a:p>
            <a:endParaRPr lang="en-US" dirty="0"/>
          </a:p>
        </p:txBody>
      </p:sp>
    </p:spTree>
    <p:extLst>
      <p:ext uri="{BB962C8B-B14F-4D97-AF65-F5344CB8AC3E}">
        <p14:creationId xmlns:p14="http://schemas.microsoft.com/office/powerpoint/2010/main" val="2685919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44C9-1AE6-8419-623E-360DDADEED2A}"/>
              </a:ext>
            </a:extLst>
          </p:cNvPr>
          <p:cNvSpPr>
            <a:spLocks noGrp="1"/>
          </p:cNvSpPr>
          <p:nvPr>
            <p:ph type="title"/>
          </p:nvPr>
        </p:nvSpPr>
        <p:spPr>
          <a:xfrm>
            <a:off x="1" y="194872"/>
            <a:ext cx="12037100" cy="539646"/>
          </a:xfrm>
        </p:spPr>
        <p:txBody>
          <a:bodyPr>
            <a:noAutofit/>
          </a:bodyPr>
          <a:lstStyle/>
          <a:p>
            <a:pPr algn="ctr"/>
            <a:r>
              <a:rPr lang="en-US" sz="4000" b="1" dirty="0">
                <a:latin typeface="Times New Roman" panose="02020603050405020304" pitchFamily="18" charset="0"/>
                <a:cs typeface="Times New Roman" panose="02020603050405020304" pitchFamily="18" charset="0"/>
              </a:rPr>
              <a:t>PROJECT TIMELINE</a:t>
            </a:r>
            <a:endParaRPr lang="en-US" sz="4000" b="1" dirty="0"/>
          </a:p>
        </p:txBody>
      </p:sp>
      <p:sp>
        <p:nvSpPr>
          <p:cNvPr id="3" name="Text Placeholder 2">
            <a:extLst>
              <a:ext uri="{FF2B5EF4-FFF2-40B4-BE49-F238E27FC236}">
                <a16:creationId xmlns:a16="http://schemas.microsoft.com/office/drawing/2014/main" id="{25CC84BC-5D12-5125-0B3A-FD12499C8D76}"/>
              </a:ext>
            </a:extLst>
          </p:cNvPr>
          <p:cNvSpPr>
            <a:spLocks noGrp="1"/>
          </p:cNvSpPr>
          <p:nvPr>
            <p:ph type="body" idx="1"/>
          </p:nvPr>
        </p:nvSpPr>
        <p:spPr>
          <a:xfrm>
            <a:off x="0" y="1124262"/>
            <a:ext cx="12037101" cy="4437089"/>
          </a:xfrm>
        </p:spPr>
        <p:txBody>
          <a:bodyPr numCol="1">
            <a:normAutofit/>
          </a:bodyPr>
          <a:lstStyle/>
          <a:p>
            <a:pPr marL="114300" indent="0">
              <a:buNone/>
            </a:pPr>
            <a:r>
              <a:rPr lang="en-GB" dirty="0"/>
              <a:t> </a:t>
            </a:r>
            <a:endParaRPr lang="en-US" dirty="0"/>
          </a:p>
        </p:txBody>
      </p:sp>
      <p:pic>
        <p:nvPicPr>
          <p:cNvPr id="4" name="Picture 3">
            <a:extLst>
              <a:ext uri="{FF2B5EF4-FFF2-40B4-BE49-F238E27FC236}">
                <a16:creationId xmlns:a16="http://schemas.microsoft.com/office/drawing/2014/main" id="{0505CE36-E6C4-58AD-7171-A9B261982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32281" y="989352"/>
            <a:ext cx="11372537" cy="4437089"/>
          </a:xfrm>
          <a:prstGeom prst="rect">
            <a:avLst/>
          </a:prstGeom>
          <a:noFill/>
        </p:spPr>
      </p:pic>
    </p:spTree>
    <p:extLst>
      <p:ext uri="{BB962C8B-B14F-4D97-AF65-F5344CB8AC3E}">
        <p14:creationId xmlns:p14="http://schemas.microsoft.com/office/powerpoint/2010/main" val="2446406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44C9-1AE6-8419-623E-360DDADEED2A}"/>
              </a:ext>
            </a:extLst>
          </p:cNvPr>
          <p:cNvSpPr>
            <a:spLocks noGrp="1"/>
          </p:cNvSpPr>
          <p:nvPr>
            <p:ph type="title"/>
          </p:nvPr>
        </p:nvSpPr>
        <p:spPr>
          <a:xfrm>
            <a:off x="1" y="194872"/>
            <a:ext cx="12037100" cy="674558"/>
          </a:xfrm>
        </p:spPr>
        <p:txBody>
          <a:bodyPr>
            <a:noAutofit/>
          </a:bodyPr>
          <a:lstStyle/>
          <a:p>
            <a:pPr marL="457200" marR="0" lvl="1" algn="ctr">
              <a:lnSpc>
                <a:spcPct val="150000"/>
              </a:lnSpc>
              <a:spcBef>
                <a:spcPts val="0"/>
              </a:spcBef>
              <a:spcAft>
                <a:spcPts val="0"/>
              </a:spcAft>
              <a:buSzPts val="1200"/>
            </a:pPr>
            <a:r>
              <a:rPr lang="en-US" sz="4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BUDGET</a:t>
            </a:r>
            <a:endParaRPr lang="en-US" sz="4000" b="1" dirty="0">
              <a:solidFill>
                <a:srgbClr val="117A0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5CC84BC-5D12-5125-0B3A-FD12499C8D76}"/>
              </a:ext>
            </a:extLst>
          </p:cNvPr>
          <p:cNvSpPr>
            <a:spLocks noGrp="1"/>
          </p:cNvSpPr>
          <p:nvPr>
            <p:ph type="body" idx="1"/>
          </p:nvPr>
        </p:nvSpPr>
        <p:spPr>
          <a:xfrm>
            <a:off x="0" y="1124262"/>
            <a:ext cx="12037101" cy="4437089"/>
          </a:xfrm>
        </p:spPr>
        <p:txBody>
          <a:bodyPr numCol="1">
            <a:normAutofit/>
          </a:bodyPr>
          <a:lstStyle/>
          <a:p>
            <a:pPr marL="0" marR="0" indent="0" algn="just">
              <a:lnSpc>
                <a:spcPct val="150000"/>
              </a:lnSpc>
              <a:spcBef>
                <a:spcPts val="1400"/>
              </a:spcBef>
              <a:spcAft>
                <a:spcPts val="1400"/>
              </a:spcAft>
              <a:buNone/>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detailed budget will be prepared outlining the costs associated with research instruments, data collection, data analysis tools, and potential travel expenses for conducting interviews.</a:t>
            </a:r>
            <a:endParaRPr lang="en-US" dirty="0"/>
          </a:p>
        </p:txBody>
      </p:sp>
    </p:spTree>
    <p:extLst>
      <p:ext uri="{BB962C8B-B14F-4D97-AF65-F5344CB8AC3E}">
        <p14:creationId xmlns:p14="http://schemas.microsoft.com/office/powerpoint/2010/main" val="949597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44C9-1AE6-8419-623E-360DDADEED2A}"/>
              </a:ext>
            </a:extLst>
          </p:cNvPr>
          <p:cNvSpPr>
            <a:spLocks noGrp="1"/>
          </p:cNvSpPr>
          <p:nvPr>
            <p:ph type="title"/>
          </p:nvPr>
        </p:nvSpPr>
        <p:spPr>
          <a:xfrm>
            <a:off x="1" y="194872"/>
            <a:ext cx="12037100" cy="674558"/>
          </a:xfrm>
        </p:spPr>
        <p:txBody>
          <a:bodyPr>
            <a:noAutofit/>
          </a:bodyPr>
          <a:lstStyle/>
          <a:p>
            <a:pPr marL="457200" marR="0" lvl="1" algn="ctr">
              <a:lnSpc>
                <a:spcPct val="150000"/>
              </a:lnSpc>
              <a:spcBef>
                <a:spcPts val="0"/>
              </a:spcBef>
              <a:spcAft>
                <a:spcPts val="0"/>
              </a:spcAft>
              <a:buSzPts val="1200"/>
            </a:pPr>
            <a:r>
              <a:rPr lang="en-US" sz="4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US" sz="4000" b="1" dirty="0">
              <a:solidFill>
                <a:srgbClr val="117A0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5CC84BC-5D12-5125-0B3A-FD12499C8D76}"/>
              </a:ext>
            </a:extLst>
          </p:cNvPr>
          <p:cNvSpPr>
            <a:spLocks noGrp="1"/>
          </p:cNvSpPr>
          <p:nvPr>
            <p:ph type="body" idx="1"/>
          </p:nvPr>
        </p:nvSpPr>
        <p:spPr>
          <a:xfrm>
            <a:off x="0" y="1124262"/>
            <a:ext cx="12037101" cy="4437089"/>
          </a:xfrm>
        </p:spPr>
        <p:txBody>
          <a:bodyPr numCol="1">
            <a:normAutofit/>
          </a:bodyPr>
          <a:lstStyle/>
          <a:p>
            <a:pPr marL="0" marR="0" indent="0" algn="just">
              <a:lnSpc>
                <a:spcPct val="150000"/>
              </a:lnSpc>
              <a:spcBef>
                <a:spcPts val="1400"/>
              </a:spcBef>
              <a:spcAft>
                <a:spcPts val="1400"/>
              </a:spcAft>
              <a:buNone/>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research proposal highlights the urgency of understanding the perception of cloud computing in Uganda to unlock its full potential for national development. By investigating stakeholder perspectives and identifying key challenges, this research aims to provide valuable insights for promoting wider cloud adoption in Uganda.</a:t>
            </a:r>
            <a:endParaRPr lang="en-US" dirty="0">
              <a:effectLst/>
              <a:latin typeface="Times New Roman" panose="02020603050405020304" pitchFamily="18" charset="0"/>
              <a:ea typeface="Liberation Serif"/>
              <a:cs typeface="Times New Roman" panose="02020603050405020304" pitchFamily="18" charset="0"/>
            </a:endParaRPr>
          </a:p>
          <a:p>
            <a:pPr marL="114300" indent="0">
              <a:buNone/>
            </a:pPr>
            <a:endParaRPr lang="en-US" dirty="0"/>
          </a:p>
        </p:txBody>
      </p:sp>
    </p:spTree>
    <p:extLst>
      <p:ext uri="{BB962C8B-B14F-4D97-AF65-F5344CB8AC3E}">
        <p14:creationId xmlns:p14="http://schemas.microsoft.com/office/powerpoint/2010/main" val="1934679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9533" y="1051453"/>
            <a:ext cx="9203247" cy="4355038"/>
          </a:xfrm>
          <a:prstGeom prst="rect">
            <a:avLst/>
          </a:prstGeom>
          <a:noFill/>
        </p:spPr>
        <p:txBody>
          <a:bodyPr wrap="square" rtlCol="0">
            <a:spAutoFit/>
          </a:bodyPr>
          <a:lstStyle/>
          <a:p>
            <a:pPr marL="0" marR="0" algn="ctr">
              <a:lnSpc>
                <a:spcPct val="150000"/>
              </a:lnSpc>
              <a:spcBef>
                <a:spcPts val="0"/>
              </a:spcBef>
              <a:spcAft>
                <a:spcPts val="12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PERCEPTION OF CLOUD COMPUTING IN UGANDA</a:t>
            </a:r>
            <a:endParaRPr lang="en-US" sz="2800" dirty="0">
              <a:effectLst/>
              <a:latin typeface="Times New Roman" panose="02020603050405020304" pitchFamily="18" charset="0"/>
              <a:ea typeface="Liberation Serif"/>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marL="0" marR="0" algn="ctr">
              <a:lnSpc>
                <a:spcPct val="150000"/>
              </a:lnSpc>
              <a:spcBef>
                <a:spcPts val="0"/>
              </a:spcBef>
              <a:spcAft>
                <a:spcPts val="12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221210152</a:t>
            </a:r>
          </a:p>
          <a:p>
            <a:pPr algn="ctr">
              <a:lnSpc>
                <a:spcPct val="150000"/>
              </a:lnSpc>
              <a:spcAft>
                <a:spcPts val="12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Juda KIBWANA</a:t>
            </a:r>
            <a:endParaRPr lang="en-US" sz="2800" dirty="0">
              <a:effectLst/>
              <a:latin typeface="Times New Roman" panose="02020603050405020304" pitchFamily="18" charset="0"/>
              <a:ea typeface="Liberation Serif"/>
              <a:cs typeface="Times New Roman" panose="02020603050405020304" pitchFamily="18" charset="0"/>
            </a:endParaRPr>
          </a:p>
          <a:p>
            <a:pPr marL="0" marR="0" algn="ctr">
              <a:lnSpc>
                <a:spcPct val="150000"/>
              </a:lnSpc>
              <a:spcBef>
                <a:spcPts val="0"/>
              </a:spcBef>
              <a:spcAft>
                <a:spcPts val="1200"/>
              </a:spcAft>
            </a:pPr>
            <a:endParaRPr lang="en-US" sz="1800" dirty="0">
              <a:effectLst/>
              <a:latin typeface="Liberation Serif"/>
              <a:ea typeface="Liberation Serif"/>
              <a:cs typeface="Liberation Serif"/>
            </a:endParaRPr>
          </a:p>
          <a:p>
            <a:pPr algn="ct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038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pic>
        <p:nvPicPr>
          <p:cNvPr id="114" name="Google Shape;114;p6"/>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44C9-1AE6-8419-623E-360DDADEED2A}"/>
              </a:ext>
            </a:extLst>
          </p:cNvPr>
          <p:cNvSpPr>
            <a:spLocks noGrp="1"/>
          </p:cNvSpPr>
          <p:nvPr>
            <p:ph type="title"/>
          </p:nvPr>
        </p:nvSpPr>
        <p:spPr>
          <a:xfrm>
            <a:off x="838200" y="1"/>
            <a:ext cx="10515600" cy="734518"/>
          </a:xfrm>
        </p:spPr>
        <p:txBody>
          <a:bodyPr>
            <a:normAutofit/>
          </a:bodyPr>
          <a:lstStyle/>
          <a:p>
            <a:pPr algn="ctr"/>
            <a:r>
              <a:rPr lang="en-US" sz="4000" b="1" dirty="0">
                <a:latin typeface="Times New Roman" panose="02020603050405020304" pitchFamily="18" charset="0"/>
                <a:cs typeface="Times New Roman" panose="02020603050405020304" pitchFamily="18" charset="0"/>
              </a:rPr>
              <a:t>ABSTRACT</a:t>
            </a:r>
            <a:endParaRPr lang="en-US" sz="4000" b="1" dirty="0"/>
          </a:p>
        </p:txBody>
      </p:sp>
      <p:sp>
        <p:nvSpPr>
          <p:cNvPr id="3" name="Text Placeholder 2">
            <a:extLst>
              <a:ext uri="{FF2B5EF4-FFF2-40B4-BE49-F238E27FC236}">
                <a16:creationId xmlns:a16="http://schemas.microsoft.com/office/drawing/2014/main" id="{25CC84BC-5D12-5125-0B3A-FD12499C8D76}"/>
              </a:ext>
            </a:extLst>
          </p:cNvPr>
          <p:cNvSpPr>
            <a:spLocks noGrp="1"/>
          </p:cNvSpPr>
          <p:nvPr>
            <p:ph type="body" idx="1"/>
          </p:nvPr>
        </p:nvSpPr>
        <p:spPr>
          <a:xfrm>
            <a:off x="539646" y="584616"/>
            <a:ext cx="11182662" cy="5156617"/>
          </a:xfrm>
        </p:spPr>
        <p:txBody>
          <a:bodyPr>
            <a:noAutofit/>
          </a:bodyPr>
          <a:lstStyle/>
          <a:p>
            <a:pPr marL="0" marR="0" indent="0" algn="just">
              <a:lnSpc>
                <a:spcPct val="150000"/>
              </a:lnSpc>
              <a:spcBef>
                <a:spcPts val="0"/>
              </a:spcBef>
              <a:spcAft>
                <a:spcPts val="6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study examines the perception of cloud computing among businesses and individuals in Uganda, focusing on awareness, adoption rates, benefits, and challenges. Cloud computing, which involves the delivery of computing services over the internet, has been globally recognized for its potential to enhance efficiency, scalability, and cost savings. However, in Uganda, the adoption and perception of cloud computing remain underexplored. This research employs a mixed-methods approach, combining quantitative surveys with qualitative interviews across various sectors, including information technology, education, healthcare, and small and medium-sized enterprises (SMEs).</a:t>
            </a:r>
            <a:endParaRPr lang="en-US" sz="2000" dirty="0">
              <a:effectLst/>
              <a:latin typeface="Times New Roman" panose="02020603050405020304" pitchFamily="18" charset="0"/>
              <a:ea typeface="Liberation Serif"/>
              <a:cs typeface="Times New Roman" panose="02020603050405020304" pitchFamily="18" charset="0"/>
            </a:endParaRPr>
          </a:p>
          <a:p>
            <a:pPr marL="0" marR="0" indent="0" algn="just">
              <a:lnSpc>
                <a:spcPct val="150000"/>
              </a:lnSpc>
              <a:spcBef>
                <a:spcPts val="0"/>
              </a:spcBef>
              <a:spcAft>
                <a:spcPts val="6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Preliminary findings indicate a moderate level of awareness about cloud computing, primarily driven by larger organizations and international collaborations. Benefits identified include cost reduction, improved data management, and enhanced collaboration. Nonetheless, challenges such as limited internet infrastructure, data security concerns, and regulatory uncertainties hinder broader adoption.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1665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44C9-1AE6-8419-623E-360DDADEED2A}"/>
              </a:ext>
            </a:extLst>
          </p:cNvPr>
          <p:cNvSpPr>
            <a:spLocks noGrp="1"/>
          </p:cNvSpPr>
          <p:nvPr>
            <p:ph type="title"/>
          </p:nvPr>
        </p:nvSpPr>
        <p:spPr>
          <a:xfrm>
            <a:off x="838200" y="0"/>
            <a:ext cx="10515600" cy="939020"/>
          </a:xfrm>
        </p:spPr>
        <p:txBody>
          <a:bodyPr>
            <a:normAutofit/>
          </a:bodyPr>
          <a:lstStyle/>
          <a:p>
            <a:pPr algn="ctr"/>
            <a:r>
              <a:rPr lang="en-US" sz="4000" b="1" dirty="0">
                <a:latin typeface="Times New Roman" panose="02020603050405020304" pitchFamily="18" charset="0"/>
                <a:cs typeface="Times New Roman" panose="02020603050405020304" pitchFamily="18" charset="0"/>
              </a:rPr>
              <a:t>ABSTRACT</a:t>
            </a:r>
            <a:endParaRPr lang="en-US" sz="4000" b="1" dirty="0"/>
          </a:p>
        </p:txBody>
      </p:sp>
      <p:sp>
        <p:nvSpPr>
          <p:cNvPr id="3" name="Text Placeholder 2">
            <a:extLst>
              <a:ext uri="{FF2B5EF4-FFF2-40B4-BE49-F238E27FC236}">
                <a16:creationId xmlns:a16="http://schemas.microsoft.com/office/drawing/2014/main" id="{25CC84BC-5D12-5125-0B3A-FD12499C8D76}"/>
              </a:ext>
            </a:extLst>
          </p:cNvPr>
          <p:cNvSpPr>
            <a:spLocks noGrp="1"/>
          </p:cNvSpPr>
          <p:nvPr>
            <p:ph type="body" idx="1"/>
          </p:nvPr>
        </p:nvSpPr>
        <p:spPr>
          <a:xfrm>
            <a:off x="539646" y="939020"/>
            <a:ext cx="11182662" cy="5237944"/>
          </a:xfrm>
        </p:spPr>
        <p:txBody>
          <a:bodyPr>
            <a:normAutofit/>
          </a:bodyPr>
          <a:lstStyle/>
          <a:p>
            <a:pPr marL="0" marR="0" indent="0" algn="just">
              <a:lnSpc>
                <a:spcPct val="150000"/>
              </a:lnSpc>
              <a:spcBef>
                <a:spcPts val="0"/>
              </a:spcBef>
              <a:spcAft>
                <a:spcPts val="6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Additionally, there is a notable gap in expertise and training related to cloud technologies, further complicating implementation efforts.</a:t>
            </a:r>
            <a:endParaRPr lang="en-US" sz="2000" dirty="0">
              <a:effectLst/>
              <a:latin typeface="Times New Roman" panose="02020603050405020304" pitchFamily="18" charset="0"/>
              <a:ea typeface="Liberation Serif"/>
              <a:cs typeface="Times New Roman" panose="02020603050405020304" pitchFamily="18" charset="0"/>
            </a:endParaRPr>
          </a:p>
          <a:p>
            <a:pPr marL="0" marR="0" indent="0" algn="just">
              <a:lnSpc>
                <a:spcPct val="150000"/>
              </a:lnSpc>
              <a:spcBef>
                <a:spcPts val="0"/>
              </a:spcBef>
              <a:spcAft>
                <a:spcPts val="6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study suggests that while cloud computing holds significant potential for technological and economic advancement in Uganda, concerted efforts are needed to address infrastructural and educational barriers. Policy recommendations include enhancing internet infrastructure, providing targeted training programs, and setting up clear regulatory frameworks to foster a more conducive environment for cloud adoption. Future research should explore longitudinal impacts of cloud computing adoption and investigate sector-specific strategies to maximize its benefits.</a:t>
            </a:r>
            <a:endParaRPr lang="en-US" sz="2000" dirty="0">
              <a:effectLst/>
              <a:latin typeface="Times New Roman" panose="02020603050405020304" pitchFamily="18" charset="0"/>
              <a:ea typeface="Liberation Serif"/>
              <a:cs typeface="Times New Roman" panose="02020603050405020304" pitchFamily="18" charset="0"/>
            </a:endParaRPr>
          </a:p>
          <a:p>
            <a:pPr marL="0" marR="0" indent="0" algn="just">
              <a:lnSpc>
                <a:spcPct val="150000"/>
              </a:lnSpc>
              <a:spcBef>
                <a:spcPts val="0"/>
              </a:spcBef>
              <a:spcAft>
                <a:spcPts val="6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Keywords: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Cloud Computing, Perception, Cloud Adoption</a:t>
            </a:r>
            <a:endParaRPr lang="en-US" sz="2000" dirty="0">
              <a:effectLst/>
              <a:latin typeface="Times New Roman" panose="02020603050405020304" pitchFamily="18" charset="0"/>
              <a:ea typeface="Liberation Serif"/>
              <a:cs typeface="Times New Roman" panose="02020603050405020304" pitchFamily="18" charset="0"/>
            </a:endParaRPr>
          </a:p>
          <a:p>
            <a:endParaRPr lang="en-US" dirty="0"/>
          </a:p>
        </p:txBody>
      </p:sp>
    </p:spTree>
    <p:extLst>
      <p:ext uri="{BB962C8B-B14F-4D97-AF65-F5344CB8AC3E}">
        <p14:creationId xmlns:p14="http://schemas.microsoft.com/office/powerpoint/2010/main" val="4162830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44C9-1AE6-8419-623E-360DDADEED2A}"/>
              </a:ext>
            </a:extLst>
          </p:cNvPr>
          <p:cNvSpPr>
            <a:spLocks noGrp="1"/>
          </p:cNvSpPr>
          <p:nvPr>
            <p:ph type="title"/>
          </p:nvPr>
        </p:nvSpPr>
        <p:spPr>
          <a:xfrm>
            <a:off x="838200" y="73152"/>
            <a:ext cx="10515600" cy="713232"/>
          </a:xfrm>
        </p:spPr>
        <p:txBody>
          <a:bodyPr>
            <a:normAutofit/>
          </a:bodyPr>
          <a:lstStyle/>
          <a:p>
            <a:pPr algn="ctr"/>
            <a:r>
              <a:rPr lang="en-US" sz="4400" b="1" dirty="0">
                <a:latin typeface="Times New Roman" panose="02020603050405020304" pitchFamily="18" charset="0"/>
                <a:cs typeface="Times New Roman" panose="02020603050405020304" pitchFamily="18" charset="0"/>
              </a:rPr>
              <a:t>PROJECT BACKGROUND</a:t>
            </a:r>
            <a:endParaRPr lang="en-US" b="1" dirty="0"/>
          </a:p>
        </p:txBody>
      </p:sp>
      <p:sp>
        <p:nvSpPr>
          <p:cNvPr id="3" name="Text Placeholder 2">
            <a:extLst>
              <a:ext uri="{FF2B5EF4-FFF2-40B4-BE49-F238E27FC236}">
                <a16:creationId xmlns:a16="http://schemas.microsoft.com/office/drawing/2014/main" id="{25CC84BC-5D12-5125-0B3A-FD12499C8D76}"/>
              </a:ext>
            </a:extLst>
          </p:cNvPr>
          <p:cNvSpPr>
            <a:spLocks noGrp="1"/>
          </p:cNvSpPr>
          <p:nvPr>
            <p:ph type="body" idx="1"/>
          </p:nvPr>
        </p:nvSpPr>
        <p:spPr>
          <a:xfrm>
            <a:off x="539646" y="681036"/>
            <a:ext cx="11652354" cy="4850334"/>
          </a:xfrm>
        </p:spPr>
        <p:txBody>
          <a:bodyPr>
            <a:noAutofit/>
          </a:bodyPr>
          <a:lstStyle/>
          <a:p>
            <a:pPr marL="0" marR="0" indent="0" algn="just">
              <a:lnSpc>
                <a:spcPct val="150000"/>
              </a:lnSpc>
              <a:spcBef>
                <a:spcPts val="0"/>
              </a:spcBef>
              <a:spcAft>
                <a:spcPts val="1200"/>
              </a:spcAft>
              <a:buNone/>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Cloud computing has appeared as a pivotal technology in the modern digital landscape, enabling organizations to store, manage, and process data more efficiently and cost-effectively. The global proliferation of cloud computing can be attributed to its numerous advantages, including scalability, flexibility, and reduced IT costs. Major cloud service providers such as Amazon Web Services (AWS), Microsoft Azure, and Google Cloud have driven widespread adoption across various industries, easing innovation and operational efficiency.</a:t>
            </a:r>
            <a:endParaRPr lang="en-US" sz="2000" dirty="0">
              <a:effectLst/>
              <a:latin typeface="Times New Roman" panose="02020603050405020304" pitchFamily="18" charset="0"/>
              <a:ea typeface="Liberation Serif"/>
              <a:cs typeface="Times New Roman" panose="02020603050405020304" pitchFamily="18" charset="0"/>
            </a:endParaRPr>
          </a:p>
          <a:p>
            <a:pPr marL="0" marR="0" indent="0" algn="just">
              <a:lnSpc>
                <a:spcPct val="150000"/>
              </a:lnSpc>
              <a:spcBef>
                <a:spcPts val="0"/>
              </a:spcBef>
              <a:spcAft>
                <a:spcPts val="1200"/>
              </a:spcAft>
              <a:buNone/>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developed economies, the integration of cloud computing into business and governmental operations is well-advanced, contributing significantly to economic growth and technological progress. However, in many developing countries, including Uganda, the adoption of cloud computing is still in its nascent stages. Understanding the factors influencing this adoption is critical for leveraging the potential benefits of cloud technologies in these regions.</a:t>
            </a:r>
            <a:endParaRPr lang="en-US" sz="2000" dirty="0">
              <a:effectLst/>
              <a:latin typeface="Times New Roman" panose="02020603050405020304" pitchFamily="18" charset="0"/>
              <a:ea typeface="Liberation Serif"/>
              <a:cs typeface="Times New Roman" panose="02020603050405020304" pitchFamily="18" charset="0"/>
            </a:endParaRPr>
          </a:p>
        </p:txBody>
      </p:sp>
    </p:spTree>
    <p:extLst>
      <p:ext uri="{BB962C8B-B14F-4D97-AF65-F5344CB8AC3E}">
        <p14:creationId xmlns:p14="http://schemas.microsoft.com/office/powerpoint/2010/main" val="2036593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44C9-1AE6-8419-623E-360DDADEED2A}"/>
              </a:ext>
            </a:extLst>
          </p:cNvPr>
          <p:cNvSpPr>
            <a:spLocks noGrp="1"/>
          </p:cNvSpPr>
          <p:nvPr>
            <p:ph type="title"/>
          </p:nvPr>
        </p:nvSpPr>
        <p:spPr>
          <a:xfrm>
            <a:off x="838200" y="178500"/>
            <a:ext cx="10515600" cy="681036"/>
          </a:xfrm>
        </p:spPr>
        <p:txBody>
          <a:bodyPr>
            <a:normAutofit fontScale="90000"/>
          </a:bodyPr>
          <a:lstStyle/>
          <a:p>
            <a:pPr algn="ctr"/>
            <a:r>
              <a:rPr lang="en-US" sz="4400" b="1" dirty="0">
                <a:latin typeface="Times New Roman" panose="02020603050405020304" pitchFamily="18" charset="0"/>
                <a:cs typeface="Times New Roman" panose="02020603050405020304" pitchFamily="18" charset="0"/>
              </a:rPr>
              <a:t>PROJECT BACKGROUND</a:t>
            </a:r>
            <a:endParaRPr lang="en-US" b="1" dirty="0"/>
          </a:p>
        </p:txBody>
      </p:sp>
      <p:sp>
        <p:nvSpPr>
          <p:cNvPr id="3" name="Text Placeholder 2">
            <a:extLst>
              <a:ext uri="{FF2B5EF4-FFF2-40B4-BE49-F238E27FC236}">
                <a16:creationId xmlns:a16="http://schemas.microsoft.com/office/drawing/2014/main" id="{25CC84BC-5D12-5125-0B3A-FD12499C8D76}"/>
              </a:ext>
            </a:extLst>
          </p:cNvPr>
          <p:cNvSpPr>
            <a:spLocks noGrp="1"/>
          </p:cNvSpPr>
          <p:nvPr>
            <p:ph type="body" idx="1"/>
          </p:nvPr>
        </p:nvSpPr>
        <p:spPr>
          <a:xfrm>
            <a:off x="210312" y="859536"/>
            <a:ext cx="11814048" cy="4645152"/>
          </a:xfrm>
        </p:spPr>
        <p:txBody>
          <a:bodyPr>
            <a:noAutofit/>
          </a:bodyPr>
          <a:lstStyle/>
          <a:p>
            <a:pPr marL="0" marR="0" indent="0" algn="just">
              <a:lnSpc>
                <a:spcPct val="150000"/>
              </a:lnSpc>
              <a:spcBef>
                <a:spcPts val="0"/>
              </a:spcBef>
              <a:spcAft>
                <a:spcPts val="1200"/>
              </a:spcAft>
              <a:buNone/>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Uganda, located in East Africa, has a growing digital economy supported by increasing internet penetration and mobile phone usage. According to the Uganda Communications Commission, internet penetration in Uganda was approximately 46% in 2021, a significant increase from previous years. This growth in internet usage, coupled with a youthful population and a burgeoning tech industry, presents a favorable environment for the adoption of cloud computing.</a:t>
            </a:r>
            <a:endParaRPr lang="en-US" sz="2000" dirty="0">
              <a:effectLst/>
              <a:latin typeface="Times New Roman" panose="02020603050405020304" pitchFamily="18" charset="0"/>
              <a:ea typeface="Liberation Serif"/>
              <a:cs typeface="Times New Roman" panose="02020603050405020304" pitchFamily="18" charset="0"/>
            </a:endParaRPr>
          </a:p>
          <a:p>
            <a:pPr marL="0" marR="0" indent="0" algn="just">
              <a:lnSpc>
                <a:spcPct val="150000"/>
              </a:lnSpc>
              <a:spcBef>
                <a:spcPts val="0"/>
              </a:spcBef>
              <a:spcAft>
                <a:spcPts val="1200"/>
              </a:spcAft>
              <a:buNone/>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Despite these positive indicators, several challenges impede the widespread adoption of cloud services in Uganda. Limited internet infrastructure, particularly in rural areas, remains a significant barrier. The cost of internet access is relatively high, and bandwidth is often insufficient for the reliable use of cloud services. Additionally, data security concerns and a lack of robust regulatory frameworks contribute to hesitancy among potential adopters.</a:t>
            </a:r>
            <a:endParaRPr lang="en-US" sz="2000" dirty="0"/>
          </a:p>
        </p:txBody>
      </p:sp>
    </p:spTree>
    <p:extLst>
      <p:ext uri="{BB962C8B-B14F-4D97-AF65-F5344CB8AC3E}">
        <p14:creationId xmlns:p14="http://schemas.microsoft.com/office/powerpoint/2010/main" val="3358473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44C9-1AE6-8419-623E-360DDADEED2A}"/>
              </a:ext>
            </a:extLst>
          </p:cNvPr>
          <p:cNvSpPr>
            <a:spLocks noGrp="1"/>
          </p:cNvSpPr>
          <p:nvPr>
            <p:ph type="title"/>
          </p:nvPr>
        </p:nvSpPr>
        <p:spPr>
          <a:xfrm>
            <a:off x="838200" y="151068"/>
            <a:ext cx="10515600" cy="681036"/>
          </a:xfrm>
        </p:spPr>
        <p:txBody>
          <a:bodyPr>
            <a:normAutofit fontScale="90000"/>
          </a:bodyPr>
          <a:lstStyle/>
          <a:p>
            <a:pPr algn="ctr"/>
            <a:r>
              <a:rPr lang="en-US" sz="4400" b="1" dirty="0">
                <a:latin typeface="Times New Roman" panose="02020603050405020304" pitchFamily="18" charset="0"/>
                <a:cs typeface="Times New Roman" panose="02020603050405020304" pitchFamily="18" charset="0"/>
              </a:rPr>
              <a:t>PROJECT BACKGROUND</a:t>
            </a:r>
            <a:endParaRPr lang="en-US" b="1" dirty="0"/>
          </a:p>
        </p:txBody>
      </p:sp>
      <p:sp>
        <p:nvSpPr>
          <p:cNvPr id="3" name="Text Placeholder 2">
            <a:extLst>
              <a:ext uri="{FF2B5EF4-FFF2-40B4-BE49-F238E27FC236}">
                <a16:creationId xmlns:a16="http://schemas.microsoft.com/office/drawing/2014/main" id="{25CC84BC-5D12-5125-0B3A-FD12499C8D76}"/>
              </a:ext>
            </a:extLst>
          </p:cNvPr>
          <p:cNvSpPr>
            <a:spLocks noGrp="1"/>
          </p:cNvSpPr>
          <p:nvPr>
            <p:ph type="body" idx="1"/>
          </p:nvPr>
        </p:nvSpPr>
        <p:spPr>
          <a:xfrm>
            <a:off x="393192" y="841248"/>
            <a:ext cx="11631168" cy="5335716"/>
          </a:xfrm>
        </p:spPr>
        <p:txBody>
          <a:bodyPr>
            <a:noAutofit/>
          </a:bodyPr>
          <a:lstStyle/>
          <a:p>
            <a:pPr marL="0" marR="0" indent="0" algn="just">
              <a:lnSpc>
                <a:spcPct val="150000"/>
              </a:lnSpc>
              <a:spcBef>
                <a:spcPts val="0"/>
              </a:spcBef>
              <a:spcAft>
                <a:spcPts val="1200"/>
              </a:spcAft>
              <a:buNone/>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Furthermore, there is a notable skills gap in cloud computing expertise. Educational institutions and training programs in Uganda are gradually incorporating cloud technologies into their curricula, but there remains a substantial need for professional development and capacity building in this area. Without adequate training and awareness, businesses and individuals may be unable to fully exploit the advantages of cloud computing.</a:t>
            </a:r>
          </a:p>
          <a:p>
            <a:pPr marL="0" indent="0" algn="just">
              <a:lnSpc>
                <a:spcPct val="150000"/>
              </a:lnSpc>
              <a:spcBef>
                <a:spcPts val="0"/>
              </a:spcBef>
              <a:spcAft>
                <a:spcPts val="1200"/>
              </a:spcAft>
              <a:buNone/>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Given these challenges, it is essential to explore the current perception and adoption of cloud computing in Uganda. This research aims to identify the benefits recognized by early adopters, the obstacles they face, and the broader socio-economic factors influencing cloud computing adoption. By understanding these dynamics, stakeholders can develop targeted strategies to promote cloud adoption, enhance digital literacy, and create a more supportive infrastructure and regulatory environment.</a:t>
            </a:r>
            <a:endParaRPr lang="en-US" sz="2000" dirty="0">
              <a:effectLst/>
              <a:latin typeface="Times New Roman" panose="02020603050405020304" pitchFamily="18" charset="0"/>
              <a:ea typeface="Liberation Serif"/>
              <a:cs typeface="Times New Roman" panose="02020603050405020304" pitchFamily="18" charset="0"/>
            </a:endParaRPr>
          </a:p>
          <a:p>
            <a:pPr marL="0" marR="0" indent="0" algn="just">
              <a:lnSpc>
                <a:spcPct val="150000"/>
              </a:lnSpc>
              <a:spcBef>
                <a:spcPts val="0"/>
              </a:spcBef>
              <a:spcAft>
                <a:spcPts val="1200"/>
              </a:spcAft>
              <a:buNone/>
            </a:pPr>
            <a:endParaRPr lang="en-US" sz="2000" dirty="0"/>
          </a:p>
        </p:txBody>
      </p:sp>
    </p:spTree>
    <p:extLst>
      <p:ext uri="{BB962C8B-B14F-4D97-AF65-F5344CB8AC3E}">
        <p14:creationId xmlns:p14="http://schemas.microsoft.com/office/powerpoint/2010/main" val="1540661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44C9-1AE6-8419-623E-360DDADEED2A}"/>
              </a:ext>
            </a:extLst>
          </p:cNvPr>
          <p:cNvSpPr>
            <a:spLocks noGrp="1"/>
          </p:cNvSpPr>
          <p:nvPr>
            <p:ph type="title"/>
          </p:nvPr>
        </p:nvSpPr>
        <p:spPr>
          <a:xfrm>
            <a:off x="838200" y="370524"/>
            <a:ext cx="10515600" cy="681036"/>
          </a:xfrm>
        </p:spPr>
        <p:txBody>
          <a:bodyPr>
            <a:normAutofit/>
          </a:bodyPr>
          <a:lstStyle/>
          <a:p>
            <a:pPr algn="ctr"/>
            <a:r>
              <a:rPr lang="en-US" sz="4000" b="1" dirty="0">
                <a:latin typeface="Times New Roman" panose="02020603050405020304" pitchFamily="18" charset="0"/>
                <a:cs typeface="Times New Roman" panose="02020603050405020304" pitchFamily="18" charset="0"/>
              </a:rPr>
              <a:t>PROJECT BACKGROUND</a:t>
            </a:r>
            <a:endParaRPr lang="en-US" sz="4000" b="1" dirty="0"/>
          </a:p>
        </p:txBody>
      </p:sp>
      <p:sp>
        <p:nvSpPr>
          <p:cNvPr id="3" name="Text Placeholder 2">
            <a:extLst>
              <a:ext uri="{FF2B5EF4-FFF2-40B4-BE49-F238E27FC236}">
                <a16:creationId xmlns:a16="http://schemas.microsoft.com/office/drawing/2014/main" id="{25CC84BC-5D12-5125-0B3A-FD12499C8D76}"/>
              </a:ext>
            </a:extLst>
          </p:cNvPr>
          <p:cNvSpPr>
            <a:spLocks noGrp="1"/>
          </p:cNvSpPr>
          <p:nvPr>
            <p:ph type="body" idx="1"/>
          </p:nvPr>
        </p:nvSpPr>
        <p:spPr>
          <a:xfrm>
            <a:off x="539646" y="1051560"/>
            <a:ext cx="11182662" cy="4754880"/>
          </a:xfrm>
        </p:spPr>
        <p:txBody>
          <a:bodyPr>
            <a:normAutofit fontScale="70000" lnSpcReduction="20000"/>
          </a:bodyPr>
          <a:lstStyle/>
          <a:p>
            <a:pPr marL="0" marR="0" indent="0" algn="just">
              <a:lnSpc>
                <a:spcPct val="170000"/>
              </a:lnSpc>
              <a:spcBef>
                <a:spcPts val="0"/>
              </a:spcBef>
              <a:spcAft>
                <a:spcPts val="1200"/>
              </a:spcAft>
              <a:buNone/>
            </a:pPr>
            <a:r>
              <a:rPr lang="en-US" sz="4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conclusion, while cloud computing holds great promise for driving economic and technological advancement in Uganda, realizing this potential requires addressing significant infrastructural, educational, and regulatory challenges. This study provides a comprehensive examination of the current state of cloud computing in Uganda, offering insights that can guide future efforts to harness its benefits for national development.</a:t>
            </a:r>
            <a:endParaRPr lang="en-US" sz="4200" dirty="0">
              <a:effectLst/>
              <a:latin typeface="Times New Roman" panose="02020603050405020304" pitchFamily="18" charset="0"/>
              <a:ea typeface="Liberation Serif"/>
              <a:cs typeface="Times New Roman" panose="02020603050405020304" pitchFamily="18" charset="0"/>
            </a:endParaRPr>
          </a:p>
          <a:p>
            <a:endParaRPr lang="en-US" dirty="0"/>
          </a:p>
        </p:txBody>
      </p:sp>
    </p:spTree>
    <p:extLst>
      <p:ext uri="{BB962C8B-B14F-4D97-AF65-F5344CB8AC3E}">
        <p14:creationId xmlns:p14="http://schemas.microsoft.com/office/powerpoint/2010/main" val="3687286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59B8-2706-1B1D-F0DB-7C8BA26F8D63}"/>
              </a:ext>
            </a:extLst>
          </p:cNvPr>
          <p:cNvSpPr>
            <a:spLocks noGrp="1"/>
          </p:cNvSpPr>
          <p:nvPr>
            <p:ph type="title"/>
          </p:nvPr>
        </p:nvSpPr>
        <p:spPr>
          <a:xfrm>
            <a:off x="839788" y="1"/>
            <a:ext cx="10515600" cy="1049310"/>
          </a:xfrm>
        </p:spPr>
        <p:txBody>
          <a:bodyPr>
            <a:normAutofit/>
          </a:bodyPr>
          <a:lstStyle/>
          <a:p>
            <a:pPr algn="ctr"/>
            <a:r>
              <a:rPr lang="en-US" sz="4000" b="1" dirty="0">
                <a:latin typeface="Times New Roman" panose="02020603050405020304" pitchFamily="18" charset="0"/>
                <a:cs typeface="Times New Roman" panose="02020603050405020304" pitchFamily="18" charset="0"/>
              </a:rPr>
              <a:t>PROJECT BACKGROUND</a:t>
            </a:r>
            <a:endParaRPr lang="en-US" sz="4000" b="1" dirty="0"/>
          </a:p>
        </p:txBody>
      </p:sp>
      <p:sp>
        <p:nvSpPr>
          <p:cNvPr id="3" name="Text Placeholder 2">
            <a:extLst>
              <a:ext uri="{FF2B5EF4-FFF2-40B4-BE49-F238E27FC236}">
                <a16:creationId xmlns:a16="http://schemas.microsoft.com/office/drawing/2014/main" id="{C12775F2-9655-D86D-0257-212CC2B8E455}"/>
              </a:ext>
            </a:extLst>
          </p:cNvPr>
          <p:cNvSpPr>
            <a:spLocks noGrp="1"/>
          </p:cNvSpPr>
          <p:nvPr>
            <p:ph type="body" idx="1"/>
          </p:nvPr>
        </p:nvSpPr>
        <p:spPr>
          <a:xfrm>
            <a:off x="510737" y="911564"/>
            <a:ext cx="5709012" cy="865629"/>
          </a:xfrm>
        </p:spPr>
        <p:txBody>
          <a:bodyPr/>
          <a:lstStyle/>
          <a:p>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US" sz="2000" b="1" dirty="0">
              <a:solidFill>
                <a:srgbClr val="117A02"/>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Text Placeholder 3">
            <a:extLst>
              <a:ext uri="{FF2B5EF4-FFF2-40B4-BE49-F238E27FC236}">
                <a16:creationId xmlns:a16="http://schemas.microsoft.com/office/drawing/2014/main" id="{8B4B7191-79FD-A6BA-5E4F-EC20A9D9F11B}"/>
              </a:ext>
            </a:extLst>
          </p:cNvPr>
          <p:cNvSpPr>
            <a:spLocks noGrp="1"/>
          </p:cNvSpPr>
          <p:nvPr>
            <p:ph type="body" idx="2"/>
          </p:nvPr>
        </p:nvSpPr>
        <p:spPr>
          <a:xfrm>
            <a:off x="67196" y="1243584"/>
            <a:ext cx="6513485" cy="4946079"/>
          </a:xfrm>
        </p:spPr>
        <p:txBody>
          <a:bodyPr>
            <a:normAutofit/>
          </a:bodyPr>
          <a:lstStyle/>
          <a:p>
            <a:pPr algn="just">
              <a:lnSpc>
                <a:spcPct val="150000"/>
              </a:lnSpc>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Despite the global trend towards cloud adoption, there is limited empirical data on how cloud computing is perceived in Uganda. Factors such as internet infrastructure, cybersecurity concerns, cost implications, and awareness levels could significantly influence the </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perception and adoption of cloud services in the country. This study aims to bridge the gap by investigating the current. perception of cloud computing among businesses, government institutions, and individual users in Uganda.</a:t>
            </a:r>
          </a:p>
          <a:p>
            <a:endParaRPr lang="en-US" dirty="0"/>
          </a:p>
        </p:txBody>
      </p:sp>
      <p:sp>
        <p:nvSpPr>
          <p:cNvPr id="5" name="Text Placeholder 4">
            <a:extLst>
              <a:ext uri="{FF2B5EF4-FFF2-40B4-BE49-F238E27FC236}">
                <a16:creationId xmlns:a16="http://schemas.microsoft.com/office/drawing/2014/main" id="{2508F472-AAB3-B12A-D43C-20C280A0D96D}"/>
              </a:ext>
            </a:extLst>
          </p:cNvPr>
          <p:cNvSpPr>
            <a:spLocks noGrp="1"/>
          </p:cNvSpPr>
          <p:nvPr>
            <p:ph type="body" idx="3"/>
          </p:nvPr>
        </p:nvSpPr>
        <p:spPr>
          <a:xfrm>
            <a:off x="6548800" y="844836"/>
            <a:ext cx="5183188" cy="865630"/>
          </a:xfrm>
        </p:spPr>
        <p:txBody>
          <a:bodyPr/>
          <a:lstStyle/>
          <a:p>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Research Question</a:t>
            </a:r>
            <a:endParaRPr lang="en-US" sz="2000" b="1" dirty="0">
              <a:solidFill>
                <a:srgbClr val="117A02"/>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6" name="Text Placeholder 5">
            <a:extLst>
              <a:ext uri="{FF2B5EF4-FFF2-40B4-BE49-F238E27FC236}">
                <a16:creationId xmlns:a16="http://schemas.microsoft.com/office/drawing/2014/main" id="{64A5983A-27A3-040D-2874-4E40E007AB6C}"/>
              </a:ext>
            </a:extLst>
          </p:cNvPr>
          <p:cNvSpPr>
            <a:spLocks noGrp="1"/>
          </p:cNvSpPr>
          <p:nvPr>
            <p:ph type="body" idx="4"/>
          </p:nvPr>
        </p:nvSpPr>
        <p:spPr>
          <a:xfrm>
            <a:off x="6580683" y="1490473"/>
            <a:ext cx="5544120" cy="3846026"/>
          </a:xfrm>
        </p:spPr>
        <p:txBody>
          <a:bodyPr/>
          <a:lstStyle/>
          <a:p>
            <a:pPr marL="114300" indent="0" algn="just">
              <a:lnSpc>
                <a:spcPct val="150000"/>
              </a:lnSpc>
              <a:buNone/>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What are the perceptions, challenges, and factors influencing the adoption of cloud computing among businesses, government agencies and individuals in Uganda?</a:t>
            </a:r>
            <a:endPar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1888670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3370</TotalTime>
  <Words>1601</Words>
  <Application>Microsoft Office PowerPoint</Application>
  <PresentationFormat>Widescreen</PresentationFormat>
  <Paragraphs>74</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Times New Roman</vt:lpstr>
      <vt:lpstr>Liberation Serif</vt:lpstr>
      <vt:lpstr>Calibri</vt:lpstr>
      <vt:lpstr>Arial</vt:lpstr>
      <vt:lpstr>Office Theme</vt:lpstr>
      <vt:lpstr>PowerPoint Presentation</vt:lpstr>
      <vt:lpstr>PowerPoint Presentation</vt:lpstr>
      <vt:lpstr>ABSTRACT</vt:lpstr>
      <vt:lpstr>ABSTRACT</vt:lpstr>
      <vt:lpstr>PROJECT BACKGROUND</vt:lpstr>
      <vt:lpstr>PROJECT BACKGROUND</vt:lpstr>
      <vt:lpstr>PROJECT BACKGROUND</vt:lpstr>
      <vt:lpstr>PROJECT BACKGROUND</vt:lpstr>
      <vt:lpstr>PROJECT BACKGROUND</vt:lpstr>
      <vt:lpstr>PURPOSE OF THE STUDY</vt:lpstr>
      <vt:lpstr>SPECIFIC OBJECTIVES</vt:lpstr>
      <vt:lpstr>SPECIFIC OBJECTIVES</vt:lpstr>
      <vt:lpstr>LITERATURE REVIEW </vt:lpstr>
      <vt:lpstr>RESEARCH METHODOLOGY</vt:lpstr>
      <vt:lpstr>RESEARCH METHODOLOGY</vt:lpstr>
      <vt:lpstr>DATA ANALYSIS </vt:lpstr>
      <vt:lpstr>PROJECT TIMELINE</vt:lpstr>
      <vt:lpstr>BUDGET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JUDA KIBWANA STUDENT - MCA (OL)</dc:creator>
  <cp:lastModifiedBy>Juda KIBWANA</cp:lastModifiedBy>
  <cp:revision>42</cp:revision>
  <dcterms:created xsi:type="dcterms:W3CDTF">2022-04-04T05:56:59Z</dcterms:created>
  <dcterms:modified xsi:type="dcterms:W3CDTF">2024-07-08T05:02:01Z</dcterms:modified>
</cp:coreProperties>
</file>