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928" r:id="rId21"/>
    <p:sldId id="1331" r:id="rId22"/>
    <p:sldId id="1330" r:id="rId23"/>
    <p:sldId id="929" r:id="rId24"/>
    <p:sldId id="965" r:id="rId25"/>
    <p:sldId id="1289" r:id="rId26"/>
    <p:sldId id="930" r:id="rId27"/>
    <p:sldId id="931" r:id="rId28"/>
    <p:sldId id="932" r:id="rId29"/>
    <p:sldId id="933" r:id="rId30"/>
    <p:sldId id="934" r:id="rId31"/>
    <p:sldId id="935" r:id="rId32"/>
    <p:sldId id="945" r:id="rId33"/>
    <p:sldId id="936" r:id="rId34"/>
    <p:sldId id="938" r:id="rId35"/>
    <p:sldId id="942" r:id="rId36"/>
    <p:sldId id="943" r:id="rId37"/>
    <p:sldId id="944" r:id="rId38"/>
    <p:sldId id="946" r:id="rId39"/>
    <p:sldId id="948" r:id="rId40"/>
    <p:sldId id="949" r:id="rId41"/>
    <p:sldId id="1333" r:id="rId42"/>
    <p:sldId id="1334" r:id="rId43"/>
    <p:sldId id="1332" r:id="rId44"/>
    <p:sldId id="95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963" r:id="rId55"/>
    <p:sldId id="964" r:id="rId56"/>
    <p:sldId id="966" r:id="rId57"/>
    <p:sldId id="962" r:id="rId58"/>
    <p:sldId id="1336" r:id="rId59"/>
    <p:sldId id="1337" r:id="rId60"/>
    <p:sldId id="1338" r:id="rId61"/>
    <p:sldId id="1339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1231-9AFB-4AA5-8703-73E1FCB3CDFB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E09E-14F1-47D7-9A38-F9196FEF8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7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3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0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5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8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3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2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5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8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44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56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5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8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8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3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60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0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80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70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7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near_regress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3BB38-2055-41D0-A474-AE12AE90ABBF}"/>
              </a:ext>
            </a:extLst>
          </p:cNvPr>
          <p:cNvSpPr txBox="1"/>
          <p:nvPr/>
        </p:nvSpPr>
        <p:spPr>
          <a:xfrm>
            <a:off x="316872" y="162962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fr-FR" altLang="ko-KR" sz="2800">
              <a:latin typeface="Consolas" panose="020B0609020204030204" pitchFamily="49" charset="0"/>
            </a:endParaRP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t = np.arange(0,12,0.01)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# print(len(t))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y = np.sin(t)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BE5A1-9E89-48CB-80B5-F785CABA9429}"/>
              </a:ext>
            </a:extLst>
          </p:cNvPr>
          <p:cNvSpPr/>
          <p:nvPr/>
        </p:nvSpPr>
        <p:spPr>
          <a:xfrm>
            <a:off x="6735778" y="389299"/>
            <a:ext cx="2020432" cy="20204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20999-3531-4C51-B5FE-FF7950D1F4D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745994" y="389299"/>
            <a:ext cx="0" cy="10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B92D2-0F37-4DD8-8E3D-8A7BA0682F23}"/>
              </a:ext>
            </a:extLst>
          </p:cNvPr>
          <p:cNvCxnSpPr>
            <a:cxnSpLocks/>
          </p:cNvCxnSpPr>
          <p:nvPr/>
        </p:nvCxnSpPr>
        <p:spPr>
          <a:xfrm flipV="1">
            <a:off x="7745994" y="900820"/>
            <a:ext cx="872905" cy="5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/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F87439-3497-45A5-A9BA-453C840AD685}"/>
              </a:ext>
            </a:extLst>
          </p:cNvPr>
          <p:cNvSpPr txBox="1"/>
          <p:nvPr/>
        </p:nvSpPr>
        <p:spPr>
          <a:xfrm>
            <a:off x="8033396" y="10190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F357-D369-4722-B197-1CB939339F17}"/>
              </a:ext>
            </a:extLst>
          </p:cNvPr>
          <p:cNvSpPr txBox="1"/>
          <p:nvPr/>
        </p:nvSpPr>
        <p:spPr>
          <a:xfrm>
            <a:off x="8181652" y="1516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/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r</a:t>
                </a:r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blipFill>
                <a:blip r:embed="rId3"/>
                <a:stretch>
                  <a:fillRect r="-4250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/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= 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DB64B-ADEE-4547-AEDB-5DBF0AFB762D}"/>
              </a:ext>
            </a:extLst>
          </p:cNvPr>
          <p:cNvSpPr txBox="1"/>
          <p:nvPr/>
        </p:nvSpPr>
        <p:spPr>
          <a:xfrm>
            <a:off x="9143246" y="6442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𝜃 </a:t>
            </a:r>
            <a:r>
              <a:rPr lang="en-US" altLang="ko-KR"/>
              <a:t>= </a:t>
            </a:r>
            <a:r>
              <a:rPr lang="ko-KR" altLang="en-US"/>
              <a:t>57.295779513082320876798154814105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/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: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x:90</a:t>
                </a:r>
              </a:p>
              <a:p>
                <a:endParaRPr lang="en-US" altLang="ko-KR" sz="2800">
                  <a:latin typeface="Consolas" panose="020B0609020204030204" pitchFamily="49" charset="0"/>
                </a:endParaRP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90 = 180*x/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latin typeface="Consolas" panose="020B0609020204030204" pitchFamily="49" charset="0"/>
                </a:endParaRPr>
              </a:p>
              <a:p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blipFill>
                <a:blip r:embed="rId5"/>
                <a:stretch>
                  <a:fillRect l="-3918" t="-2387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-946460" y="69615"/>
            <a:ext cx="568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election_result_raw = {'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'pop'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'moon'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'hong' : [],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'ahn' : [] 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4839047" y="-55983"/>
            <a:ext cx="8520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append_data(df, sido_name='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for each in df[0].values[1:]: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'].append(sido_name)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시군</a:t>
            </a:r>
            <a:r>
              <a:rPr lang="en-US" altLang="ko-KR" sz="2400">
                <a:latin typeface="Consolas" panose="020B0609020204030204" pitchFamily="49" charset="0"/>
              </a:rPr>
              <a:t>'].append(each[0])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data['pop'].append(get_num(each[2]))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data['moon'].append(get_num(each[3]))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data['hong'].append(get_num(each[4]))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data['ahn'].append(get_num(each[5]))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05B04-EC89-4573-BF27-6DDB5F1CBCB8}"/>
              </a:ext>
            </a:extLst>
          </p:cNvPr>
          <p:cNvSpPr/>
          <p:nvPr/>
        </p:nvSpPr>
        <p:spPr>
          <a:xfrm>
            <a:off x="1511929" y="364987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광역시도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CAD6E-C3C1-4958-8A42-B2D5A9AFA0E8}"/>
              </a:ext>
            </a:extLst>
          </p:cNvPr>
          <p:cNvSpPr/>
          <p:nvPr/>
        </p:nvSpPr>
        <p:spPr>
          <a:xfrm>
            <a:off x="1511928" y="4111600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시군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DA0E3-A4AD-4880-8932-E193FA7AFBF7}"/>
              </a:ext>
            </a:extLst>
          </p:cNvPr>
          <p:cNvSpPr/>
          <p:nvPr/>
        </p:nvSpPr>
        <p:spPr>
          <a:xfrm>
            <a:off x="1511927" y="4573326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'pop'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C4177-BD15-4519-A9F4-34078540C493}"/>
              </a:ext>
            </a:extLst>
          </p:cNvPr>
          <p:cNvSpPr/>
          <p:nvPr/>
        </p:nvSpPr>
        <p:spPr>
          <a:xfrm>
            <a:off x="1511926" y="5035052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'moon'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937DB-AA38-4306-9DDB-331C52DD9BAF}"/>
              </a:ext>
            </a:extLst>
          </p:cNvPr>
          <p:cNvSpPr/>
          <p:nvPr/>
        </p:nvSpPr>
        <p:spPr>
          <a:xfrm>
            <a:off x="1511925" y="5496778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'hong'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6988-31E0-49F4-BC1E-F45A34925421}"/>
              </a:ext>
            </a:extLst>
          </p:cNvPr>
          <p:cNvSpPr/>
          <p:nvPr/>
        </p:nvSpPr>
        <p:spPr>
          <a:xfrm>
            <a:off x="1511924" y="595850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'ahn'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55114-C067-4B2C-B532-A49DBAF27830}"/>
              </a:ext>
            </a:extLst>
          </p:cNvPr>
          <p:cNvSpPr txBox="1"/>
          <p:nvPr/>
        </p:nvSpPr>
        <p:spPr>
          <a:xfrm>
            <a:off x="597528" y="30601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election_result_raw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045B9-98D5-456B-908A-3046F87CA211}"/>
              </a:ext>
            </a:extLst>
          </p:cNvPr>
          <p:cNvSpPr/>
          <p:nvPr/>
        </p:nvSpPr>
        <p:spPr>
          <a:xfrm>
            <a:off x="3601986" y="3636789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323B4F-CDAC-47E1-A055-72E79419EE2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942376" y="3867652"/>
            <a:ext cx="659610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5021B-16A2-4D1D-812E-F0B1BDE3362F}"/>
              </a:ext>
            </a:extLst>
          </p:cNvPr>
          <p:cNvSpPr/>
          <p:nvPr/>
        </p:nvSpPr>
        <p:spPr>
          <a:xfrm>
            <a:off x="3728889" y="431629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종로구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DC028-9D41-43EB-BFF6-A7EC87F2F03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42375" y="4342463"/>
            <a:ext cx="786514" cy="20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BAB73C-3DD9-4A85-8D76-2EC5DCAE842A}"/>
              </a:ext>
            </a:extLst>
          </p:cNvPr>
          <p:cNvSpPr/>
          <p:nvPr/>
        </p:nvSpPr>
        <p:spPr>
          <a:xfrm>
            <a:off x="3878179" y="4982712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102566.0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0510C4-AE37-403D-8577-29468A33E92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942374" y="4804189"/>
            <a:ext cx="935805" cy="40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74193-DE35-419F-8083-3F4707173747}"/>
              </a:ext>
            </a:extLst>
          </p:cNvPr>
          <p:cNvSpPr/>
          <p:nvPr/>
        </p:nvSpPr>
        <p:spPr>
          <a:xfrm>
            <a:off x="3878178" y="5495834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42512.0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7F32EE-BF0F-4C9A-85C0-9200DFEBFB81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942373" y="5265915"/>
            <a:ext cx="935805" cy="4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86F115-3F9F-46CD-842E-AB9A31931FC6}"/>
              </a:ext>
            </a:extLst>
          </p:cNvPr>
          <p:cNvSpPr/>
          <p:nvPr/>
        </p:nvSpPr>
        <p:spPr>
          <a:xfrm>
            <a:off x="5617399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358F77-58AF-44A4-87C0-EAB21F749628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5253135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5D1BC-6D23-46AF-BF21-D92A54846F46}"/>
              </a:ext>
            </a:extLst>
          </p:cNvPr>
          <p:cNvSpPr/>
          <p:nvPr/>
        </p:nvSpPr>
        <p:spPr>
          <a:xfrm>
            <a:off x="5617399" y="434246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6027D7-9258-44FD-8CF8-72C01EB18493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029200" y="4547156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6769D-1B00-4B03-969B-C87BBE85C848}"/>
              </a:ext>
            </a:extLst>
          </p:cNvPr>
          <p:cNvSpPr/>
          <p:nvPr/>
        </p:nvSpPr>
        <p:spPr>
          <a:xfrm>
            <a:off x="5617400" y="4976251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109836.0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67B8D-BE18-46A5-8A15-CE8C7593BDFE}"/>
              </a:ext>
            </a:extLst>
          </p:cNvPr>
          <p:cNvSpPr/>
          <p:nvPr/>
        </p:nvSpPr>
        <p:spPr>
          <a:xfrm>
            <a:off x="5617399" y="548937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34062.0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2C98D8-3BCD-4431-8054-10A0D9403F67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5178490" y="5207114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36CDC8-79BF-4123-A3BF-1E7CD74DCB8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178489" y="5720236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CE6B12-698D-4563-AACA-188DD64CCEDF}"/>
              </a:ext>
            </a:extLst>
          </p:cNvPr>
          <p:cNvSpPr/>
          <p:nvPr/>
        </p:nvSpPr>
        <p:spPr>
          <a:xfrm>
            <a:off x="7632812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0E57A3-0C1F-4700-B056-8437FD1DE8C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68548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B549BE-28A1-4569-AAB1-9ECD601A39D1}"/>
              </a:ext>
            </a:extLst>
          </p:cNvPr>
          <p:cNvSpPr/>
          <p:nvPr/>
        </p:nvSpPr>
        <p:spPr>
          <a:xfrm>
            <a:off x="7505909" y="432937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690795-D0A1-4D43-84E6-1377421ABE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917710" y="4534071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E0F985-D19A-40EA-A171-A45C72115614}"/>
              </a:ext>
            </a:extLst>
          </p:cNvPr>
          <p:cNvSpPr/>
          <p:nvPr/>
        </p:nvSpPr>
        <p:spPr>
          <a:xfrm>
            <a:off x="7505910" y="4963166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FBD6CC-1FBC-4533-BDBA-A743FB140C69}"/>
              </a:ext>
            </a:extLst>
          </p:cNvPr>
          <p:cNvSpPr/>
          <p:nvPr/>
        </p:nvSpPr>
        <p:spPr>
          <a:xfrm>
            <a:off x="7505909" y="547628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FD2115-1DE5-4C8B-98F4-F2A4486E3B79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917711" y="5194029"/>
            <a:ext cx="588199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9756F4-D6C9-4FEF-BFB0-537C43F82EA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802016" y="5694066"/>
            <a:ext cx="703893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9ABDB4-1786-4DE5-9EBC-7BBCFCEE49C4}"/>
              </a:ext>
            </a:extLst>
          </p:cNvPr>
          <p:cNvSpPr/>
          <p:nvPr/>
        </p:nvSpPr>
        <p:spPr>
          <a:xfrm>
            <a:off x="9648225" y="3664946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부산광역시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1BA9F3-7FFE-4CAF-ADBB-1724E1095F7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283961" y="3882724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043271-A9AD-4626-AC06-91C4B4DD67F4}"/>
              </a:ext>
            </a:extLst>
          </p:cNvPr>
          <p:cNvSpPr/>
          <p:nvPr/>
        </p:nvSpPr>
        <p:spPr>
          <a:xfrm>
            <a:off x="9648225" y="435753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42B90F-892C-49CF-BFE1-23CBA9E9D4B9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>
            <a:off x="8806220" y="456024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ED42DB-063A-4931-8E81-CFEAB33B1E58}"/>
              </a:ext>
            </a:extLst>
          </p:cNvPr>
          <p:cNvSpPr/>
          <p:nvPr/>
        </p:nvSpPr>
        <p:spPr>
          <a:xfrm>
            <a:off x="9648226" y="499132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28604.0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BFB6E5-F49D-4C15-8F4F-A927E445ABC4}"/>
              </a:ext>
            </a:extLst>
          </p:cNvPr>
          <p:cNvSpPr/>
          <p:nvPr/>
        </p:nvSpPr>
        <p:spPr>
          <a:xfrm>
            <a:off x="9648225" y="550444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9918.0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18E76B-6968-4285-936E-9639F9FE53E6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8806221" y="5194029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FBAC3-47EE-406E-B4F9-AB2763D5BFC1}"/>
              </a:ext>
            </a:extLst>
          </p:cNvPr>
          <p:cNvCxnSpPr>
            <a:cxnSpLocks/>
            <a:stCxn id="54" idx="3"/>
            <a:endCxn id="64" idx="1"/>
          </p:cNvCxnSpPr>
          <p:nvPr/>
        </p:nvCxnSpPr>
        <p:spPr>
          <a:xfrm>
            <a:off x="8806220" y="570715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11229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move_sido(name='</a:t>
            </a:r>
            <a:r>
              <a:rPr lang="ko-KR" altLang="en-US" sz="2400">
                <a:latin typeface="Consolas" panose="020B0609020204030204" pitchFamily="49" charset="0"/>
              </a:rPr>
              <a:t>서울특별시</a:t>
            </a:r>
            <a:r>
              <a:rPr lang="en-US" altLang="ko-KR" sz="2400">
                <a:latin typeface="Consolas" panose="020B0609020204030204" pitchFamily="49" charset="0"/>
              </a:rPr>
              <a:t>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 = driver.find_element_by_id("cityCode")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element.send_keys(name)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make_xpath = """//*[@id="searchBtn"]"""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wait.until(EC.element_to_be_clickable((By.XPATH,make_xpath)))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driver.find_element_by_xpath(make_xpath).click()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8850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from bs4 import BeautifulSoup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 each_sido in sido_names_values: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move_sido(each_sido='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html = driver.page_source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soup = BeautifulSoup(html, 'html.parser')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table = soup.find('table')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df = pd.read_html(str(table))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append_data(df, each_sido, election_result_raw)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131065" y="229109"/>
            <a:ext cx="119298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 election_result['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[name[:2] if name[:2]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in ['</a:t>
            </a:r>
            <a:r>
              <a:rPr lang="ko-KR" altLang="en-US" sz="2400">
                <a:latin typeface="Consolas" panose="020B0609020204030204" pitchFamily="49" charset="0"/>
              </a:rPr>
              <a:t>서울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부산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대구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광주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인천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대전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울산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else '' for name in sido_candi]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73661" y="285092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cut_char_sigu(name):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name if len(name)==2 else name[:-1]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73661" y="1638031"/>
            <a:ext cx="131112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 = ['']*len(election_result)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election_result.index: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each = election_result['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each[:2] in ['</a:t>
            </a:r>
            <a:r>
              <a:rPr lang="ko-KR" altLang="en-US" sz="2000">
                <a:latin typeface="Consolas" panose="020B0609020204030204" pitchFamily="49" charset="0"/>
              </a:rPr>
              <a:t>수원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안양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안산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고양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용인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청주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천안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전주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포항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창원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each)[0]+' '+ cut_char_sigu(re.split('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each)[1])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cut_char_sigu(each)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929302" y="1928388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안산시상록구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09B6-6907-457E-BE6F-93B2C04F6988}"/>
              </a:ext>
            </a:extLst>
          </p:cNvPr>
          <p:cNvSpPr txBox="1"/>
          <p:nvPr/>
        </p:nvSpPr>
        <p:spPr>
          <a:xfrm>
            <a:off x="9735877" y="1928388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C2CB-5559-48C2-8813-C52B00F16A76}"/>
              </a:ext>
            </a:extLst>
          </p:cNvPr>
          <p:cNvSpPr txBox="1"/>
          <p:nvPr/>
        </p:nvSpPr>
        <p:spPr>
          <a:xfrm>
            <a:off x="9735877" y="2598345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ko-KR" altLang="en-US" sz="2800">
                <a:latin typeface="Consolas" panose="020B0609020204030204" pitchFamily="49" charset="0"/>
              </a:rPr>
              <a:t>상록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57031" y="4406393"/>
            <a:ext cx="1146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[sido_candi[n]+' '+sigun_candi[n] for n in range(0,len(sigun_candi))]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[name[1:] if name[0]==' ' else name for name in ID_candi]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[name[:2] if name[:2]=='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 else name for name in ID_candi]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096004" y="25311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종로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96B15-C72C-4E31-8B13-F5A23F516168}"/>
              </a:ext>
            </a:extLst>
          </p:cNvPr>
          <p:cNvSpPr txBox="1"/>
          <p:nvPr/>
        </p:nvSpPr>
        <p:spPr>
          <a:xfrm>
            <a:off x="3223034" y="262550"/>
            <a:ext cx="24096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종로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용산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성동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광진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617E-AC33-4963-96A8-C6CC618EBEC7}"/>
              </a:ext>
            </a:extLst>
          </p:cNvPr>
          <p:cNvSpPr txBox="1"/>
          <p:nvPr/>
        </p:nvSpPr>
        <p:spPr>
          <a:xfrm>
            <a:off x="542046" y="262550"/>
            <a:ext cx="18886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9E5B667-1C9D-4134-B911-03260223DAA6}"/>
              </a:ext>
            </a:extLst>
          </p:cNvPr>
          <p:cNvSpPr/>
          <p:nvPr/>
        </p:nvSpPr>
        <p:spPr>
          <a:xfrm>
            <a:off x="172016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BDA30F-6266-4E88-AAA0-99AA37A3F147}"/>
              </a:ext>
            </a:extLst>
          </p:cNvPr>
          <p:cNvSpPr/>
          <p:nvPr/>
        </p:nvSpPr>
        <p:spPr>
          <a:xfrm>
            <a:off x="2819259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4F3A7-612E-4C50-9191-E105D33DB61D}"/>
              </a:ext>
            </a:extLst>
          </p:cNvPr>
          <p:cNvSpPr txBox="1"/>
          <p:nvPr/>
        </p:nvSpPr>
        <p:spPr>
          <a:xfrm>
            <a:off x="6096003" y="695226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D3FC5-AC44-40BB-ABFB-7EF9E089CA27}"/>
              </a:ext>
            </a:extLst>
          </p:cNvPr>
          <p:cNvSpPr txBox="1"/>
          <p:nvPr/>
        </p:nvSpPr>
        <p:spPr>
          <a:xfrm>
            <a:off x="6096002" y="1137337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용산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B82C-684A-44F7-B360-A5A0820440DF}"/>
              </a:ext>
            </a:extLst>
          </p:cNvPr>
          <p:cNvSpPr txBox="1"/>
          <p:nvPr/>
        </p:nvSpPr>
        <p:spPr>
          <a:xfrm>
            <a:off x="6096001" y="1579448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성동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6EC3-F2C0-4FA2-BEB8-E19C3BDD0150}"/>
              </a:ext>
            </a:extLst>
          </p:cNvPr>
          <p:cNvSpPr txBox="1"/>
          <p:nvPr/>
        </p:nvSpPr>
        <p:spPr>
          <a:xfrm>
            <a:off x="6096000" y="2021559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광진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11990-3B20-4958-9BA2-561160A71741}"/>
              </a:ext>
            </a:extLst>
          </p:cNvPr>
          <p:cNvSpPr txBox="1"/>
          <p:nvPr/>
        </p:nvSpPr>
        <p:spPr>
          <a:xfrm>
            <a:off x="6091934" y="277186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 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9C174-4075-4EAD-9D84-3E104A035A21}"/>
              </a:ext>
            </a:extLst>
          </p:cNvPr>
          <p:cNvSpPr txBox="1"/>
          <p:nvPr/>
        </p:nvSpPr>
        <p:spPr>
          <a:xfrm>
            <a:off x="8780813" y="277186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92152-F22F-47F1-A5EC-DA5427D6FE17}"/>
              </a:ext>
            </a:extLst>
          </p:cNvPr>
          <p:cNvSpPr txBox="1"/>
          <p:nvPr/>
        </p:nvSpPr>
        <p:spPr>
          <a:xfrm>
            <a:off x="8780812" y="354037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예천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221230" y="105997"/>
            <a:ext cx="12457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= \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election_result[['moon','hong','ahn']].div(election_result['pop'],  axis=0)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*= 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election_result.head()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35868" y="1689153"/>
            <a:ext cx="10059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ahn_tmp = election_result.loc[85, 'ahn']/3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hong_tmp = election_result.loc[85, 'hong']/3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moon_tmp = election_result.loc[85, 'moon']/3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pop_tmp = election_result.loc[85, 'pop']/3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rate_moon_tmp = election_result.loc[85, 'rate_moon']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rate_hong_tmp = election_result.loc[85, 'rate_hong']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rate_ahn_tmp = election_result.loc[85, 'rate_ahn']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election_result.loc[250]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소사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election_result.loc[251]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오정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election_result.loc[252]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원미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39D06-1BE1-4372-BB67-D90C58032B3F}"/>
              </a:ext>
            </a:extLst>
          </p:cNvPr>
          <p:cNvSpPr txBox="1"/>
          <p:nvPr/>
        </p:nvSpPr>
        <p:spPr>
          <a:xfrm>
            <a:off x="0" y="105704"/>
            <a:ext cx="17150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	광역시도	시군	     </a:t>
            </a:r>
            <a:r>
              <a:rPr lang="en-US" altLang="ko-KR" sz="2000">
                <a:latin typeface="Consolas" panose="020B0609020204030204" pitchFamily="49" charset="0"/>
              </a:rPr>
              <a:t>pop	moon	      hong	      ahn	       ID	rate_moon	rate_hong	rate_ahn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85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250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69237-BB27-4BDC-A886-6071D89DE950}"/>
              </a:ext>
            </a:extLst>
          </p:cNvPr>
          <p:cNvSpPr txBox="1"/>
          <p:nvPr/>
        </p:nvSpPr>
        <p:spPr>
          <a:xfrm>
            <a:off x="1729212" y="19012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plt.plot()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51518-EB8D-4B37-A2AD-36916284BA22}"/>
              </a:ext>
            </a:extLst>
          </p:cNvPr>
          <p:cNvSpPr/>
          <p:nvPr/>
        </p:nvSpPr>
        <p:spPr>
          <a:xfrm>
            <a:off x="1998593" y="1170160"/>
            <a:ext cx="8655113" cy="490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F8CE-45F8-4489-9B36-5AB929A56BEE}"/>
              </a:ext>
            </a:extLst>
          </p:cNvPr>
          <p:cNvSpPr txBox="1"/>
          <p:nvPr/>
        </p:nvSpPr>
        <p:spPr>
          <a:xfrm>
            <a:off x="845703" y="3125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B2862-99F3-4469-A714-204043A95CEB}"/>
              </a:ext>
            </a:extLst>
          </p:cNvPr>
          <p:cNvSpPr txBox="1"/>
          <p:nvPr/>
        </p:nvSpPr>
        <p:spPr>
          <a:xfrm>
            <a:off x="5975286" y="616541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D4FE7-B4C5-48E0-BD1D-8E0EF519D2A6}"/>
              </a:ext>
            </a:extLst>
          </p:cNvPr>
          <p:cNvSpPr txBox="1"/>
          <p:nvPr/>
        </p:nvSpPr>
        <p:spPr>
          <a:xfrm>
            <a:off x="1694587" y="606053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4A5D-558E-481F-8534-EAEAAF94F95B}"/>
              </a:ext>
            </a:extLst>
          </p:cNvPr>
          <p:cNvSpPr txBox="1"/>
          <p:nvPr/>
        </p:nvSpPr>
        <p:spPr>
          <a:xfrm>
            <a:off x="1538294" y="1195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27C98-0D69-4A64-8B44-B5552F2DBC10}"/>
              </a:ext>
            </a:extLst>
          </p:cNvPr>
          <p:cNvSpPr/>
          <p:nvPr/>
        </p:nvSpPr>
        <p:spPr>
          <a:xfrm>
            <a:off x="2706985" y="1360345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8AB70-6BC2-4218-B442-A028C4E72A07}"/>
              </a:ext>
            </a:extLst>
          </p:cNvPr>
          <p:cNvSpPr txBox="1"/>
          <p:nvPr/>
        </p:nvSpPr>
        <p:spPr>
          <a:xfrm>
            <a:off x="1603655" y="3429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78954-2CB7-4C1D-AD55-7E2D7F6839FC}"/>
              </a:ext>
            </a:extLst>
          </p:cNvPr>
          <p:cNvSpPr/>
          <p:nvPr/>
        </p:nvSpPr>
        <p:spPr>
          <a:xfrm>
            <a:off x="2671499" y="3573819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0397F-4122-4973-8F4F-92269C16A1BA}"/>
              </a:ext>
            </a:extLst>
          </p:cNvPr>
          <p:cNvSpPr txBox="1"/>
          <p:nvPr/>
        </p:nvSpPr>
        <p:spPr>
          <a:xfrm>
            <a:off x="4626321" y="190123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0,7,</a:t>
            </a:r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BE72-611E-43A2-B401-5C267100EA65}"/>
              </a:ext>
            </a:extLst>
          </p:cNvPr>
          <p:cNvSpPr txBox="1"/>
          <p:nvPr/>
        </p:nvSpPr>
        <p:spPr>
          <a:xfrm>
            <a:off x="7085042" y="1170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AB5B0-B312-46CE-979D-3B50C846085D}"/>
              </a:ext>
            </a:extLst>
          </p:cNvPr>
          <p:cNvSpPr txBox="1"/>
          <p:nvPr/>
        </p:nvSpPr>
        <p:spPr>
          <a:xfrm>
            <a:off x="7536448" y="60771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FEE96-A896-4E55-ADA1-30068B3478CC}"/>
              </a:ext>
            </a:extLst>
          </p:cNvPr>
          <p:cNvSpPr txBox="1"/>
          <p:nvPr/>
        </p:nvSpPr>
        <p:spPr>
          <a:xfrm>
            <a:off x="10836998" y="21909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E6835-635F-4E12-99E2-7E026B75E57A}"/>
              </a:ext>
            </a:extLst>
          </p:cNvPr>
          <p:cNvSpPr txBox="1"/>
          <p:nvPr/>
        </p:nvSpPr>
        <p:spPr>
          <a:xfrm>
            <a:off x="10836997" y="1176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99242" y="168171"/>
            <a:ext cx="113287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drawKorea(targetData, blockedMap, cmapname):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gamma = 0.75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whitelabelmin = 20.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datalabel = targetData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tmp_max = max([ np.abs(min(blockedMap[targetData])),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np.abs(max(blockedMap[targetData]))  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vmin, vmax = -tmp_max, tmp_max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mapdata = blockedMap.pivot_table(index='y', columns='x', values=targetData)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masked_mapdata = np.ma.masked_where(np.isnan(mapdata), mapdata)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plt.figure(figsize=(9, 11))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plt.pcolor(masked_mapdata, vmin=vmin, vmax=vmax, cmap=cmapname,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edgecolor='#aaaaaa', linewidth=0.5)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drawKorea('moon_vs_hong', final_elect_data, 'RdBu')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#plt.subplot(212)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3" y="2417275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CA190-D90B-41CE-BF7E-6AF4EFD412DB}"/>
              </a:ext>
            </a:extLst>
          </p:cNvPr>
          <p:cNvSpPr/>
          <p:nvPr/>
        </p:nvSpPr>
        <p:spPr>
          <a:xfrm>
            <a:off x="8453069" y="2417274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err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수학</a:t>
            </a:r>
          </a:p>
        </p:txBody>
      </p:sp>
    </p:spTree>
    <p:extLst>
      <p:ext uri="{BB962C8B-B14F-4D97-AF65-F5344CB8AC3E}">
        <p14:creationId xmlns:p14="http://schemas.microsoft.com/office/powerpoint/2010/main" val="319856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회귀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CB74D-54BF-4637-9A5B-B95FDFB0B48B}"/>
              </a:ext>
            </a:extLst>
          </p:cNvPr>
          <p:cNvSpPr/>
          <p:nvPr/>
        </p:nvSpPr>
        <p:spPr>
          <a:xfrm>
            <a:off x="1959475" y="2482760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"Regression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toward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the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mean"</a:t>
            </a:r>
            <a:endParaRPr lang="ko-KR" altLang="en-US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1CC61BF1-E76A-4F38-A292-BA86366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56" y="1576148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0608A-0218-4999-8631-B6AA408BA455}"/>
              </a:ext>
            </a:extLst>
          </p:cNvPr>
          <p:cNvSpPr txBox="1"/>
          <p:nvPr/>
        </p:nvSpPr>
        <p:spPr>
          <a:xfrm>
            <a:off x="7841456" y="3765064"/>
            <a:ext cx="209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Sir Francis Galton</a:t>
            </a:r>
          </a:p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(1822 ~ 1911)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Linear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선형 회귀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2E4449B9-4836-47F0-A5EB-84CC5595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9" y="2500132"/>
            <a:ext cx="5188355" cy="34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0779C-6991-45D1-B232-A2FD9C49DEED}"/>
              </a:ext>
            </a:extLst>
          </p:cNvPr>
          <p:cNvSpPr txBox="1"/>
          <p:nvPr/>
        </p:nvSpPr>
        <p:spPr>
          <a:xfrm>
            <a:off x="1523688" y="6007261"/>
            <a:ext cx="5556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linkClick r:id="rId4"/>
              </a:rPr>
              <a:t>https://en.wikipedia.org/wiki/Linear_regression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/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/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95F3B9-4068-4016-89AA-594F2C7F0D72}"/>
              </a:ext>
            </a:extLst>
          </p:cNvPr>
          <p:cNvCxnSpPr/>
          <p:nvPr/>
        </p:nvCxnSpPr>
        <p:spPr>
          <a:xfrm>
            <a:off x="8456924" y="3165677"/>
            <a:ext cx="0" cy="67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4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56F2B6-8230-463A-B6A1-BAD8C1276DC1}"/>
              </a:ext>
            </a:extLst>
          </p:cNvPr>
          <p:cNvSpPr/>
          <p:nvPr/>
        </p:nvSpPr>
        <p:spPr>
          <a:xfrm>
            <a:off x="2915055" y="1680117"/>
            <a:ext cx="1858536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Training Set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284020-7E8B-4E36-B857-48F0323C2D83}"/>
              </a:ext>
            </a:extLst>
          </p:cNvPr>
          <p:cNvSpPr/>
          <p:nvPr/>
        </p:nvSpPr>
        <p:spPr>
          <a:xfrm>
            <a:off x="1869436" y="3171825"/>
            <a:ext cx="3949777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Learning Algorithm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BF98CC-14DD-44A2-B1DD-EEE69CE4F25E}"/>
              </a:ext>
            </a:extLst>
          </p:cNvPr>
          <p:cNvCxnSpPr/>
          <p:nvPr/>
        </p:nvCxnSpPr>
        <p:spPr>
          <a:xfrm>
            <a:off x="3844324" y="2349190"/>
            <a:ext cx="1" cy="822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84B864-7B31-4A12-B145-715A046825F7}"/>
              </a:ext>
            </a:extLst>
          </p:cNvPr>
          <p:cNvSpPr/>
          <p:nvPr/>
        </p:nvSpPr>
        <p:spPr>
          <a:xfrm>
            <a:off x="3016064" y="4474621"/>
            <a:ext cx="1656518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hypothesis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B9851E-A5E9-4FF1-B488-2F43921D05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844324" y="3840898"/>
            <a:ext cx="1" cy="6337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6F9173-9829-4586-8C64-AD12AAF713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2600" y="4809155"/>
            <a:ext cx="683465" cy="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581F6-3E87-4304-A785-B3FDD71F33BE}"/>
              </a:ext>
            </a:extLst>
          </p:cNvPr>
          <p:cNvSpPr txBox="1"/>
          <p:nvPr/>
        </p:nvSpPr>
        <p:spPr>
          <a:xfrm>
            <a:off x="1384367" y="4393656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집의 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크기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0C85E-2A84-4F39-B87C-7AFE7C4E627C}"/>
              </a:ext>
            </a:extLst>
          </p:cNvPr>
          <p:cNvSpPr txBox="1"/>
          <p:nvPr/>
        </p:nvSpPr>
        <p:spPr>
          <a:xfrm>
            <a:off x="5387176" y="439365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예상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EADD61-6139-41F2-8C72-C84BBEDD332A}"/>
              </a:ext>
            </a:extLst>
          </p:cNvPr>
          <p:cNvCxnSpPr>
            <a:cxnSpLocks/>
          </p:cNvCxnSpPr>
          <p:nvPr/>
        </p:nvCxnSpPr>
        <p:spPr>
          <a:xfrm flipV="1">
            <a:off x="4672583" y="4809155"/>
            <a:ext cx="68346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5BB001-35B3-4430-B6E2-92ADA4D3F753}"/>
              </a:ext>
            </a:extLst>
          </p:cNvPr>
          <p:cNvCxnSpPr/>
          <p:nvPr/>
        </p:nvCxnSpPr>
        <p:spPr>
          <a:xfrm>
            <a:off x="6700590" y="1124709"/>
            <a:ext cx="0" cy="478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7528E-6C31-44E6-AF08-813FC337CA34}"/>
              </a:ext>
            </a:extLst>
          </p:cNvPr>
          <p:cNvSpPr txBox="1"/>
          <p:nvPr/>
        </p:nvSpPr>
        <p:spPr>
          <a:xfrm>
            <a:off x="7777363" y="1287676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hypothesis ?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/>
              <p:nvPr/>
            </p:nvSpPr>
            <p:spPr>
              <a:xfrm>
                <a:off x="7803326" y="2165642"/>
                <a:ext cx="26731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3200" i="1" err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326" y="2165642"/>
                <a:ext cx="26731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7D85D-49AC-43B4-9A24-6A7B063595FE}"/>
              </a:ext>
            </a:extLst>
          </p:cNvPr>
          <p:cNvCxnSpPr/>
          <p:nvPr/>
        </p:nvCxnSpPr>
        <p:spPr>
          <a:xfrm flipV="1">
            <a:off x="7893340" y="3256157"/>
            <a:ext cx="0" cy="208899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9FAB6A-CCF2-4A68-952D-690CAF73F8D6}"/>
              </a:ext>
            </a:extLst>
          </p:cNvPr>
          <p:cNvCxnSpPr>
            <a:cxnSpLocks/>
          </p:cNvCxnSpPr>
          <p:nvPr/>
        </p:nvCxnSpPr>
        <p:spPr>
          <a:xfrm>
            <a:off x="7700053" y="5224651"/>
            <a:ext cx="2800081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BBB85D-D85B-425E-95FF-8D0513792092}"/>
              </a:ext>
            </a:extLst>
          </p:cNvPr>
          <p:cNvSpPr txBox="1"/>
          <p:nvPr/>
        </p:nvSpPr>
        <p:spPr>
          <a:xfrm>
            <a:off x="7477131" y="40698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E8F10-DEC3-45CD-8AEF-F1932B781626}"/>
              </a:ext>
            </a:extLst>
          </p:cNvPr>
          <p:cNvSpPr txBox="1"/>
          <p:nvPr/>
        </p:nvSpPr>
        <p:spPr>
          <a:xfrm>
            <a:off x="9100092" y="51436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0487CFC7-BCFD-46CF-8957-B728F62C7B41}"/>
              </a:ext>
            </a:extLst>
          </p:cNvPr>
          <p:cNvSpPr/>
          <p:nvPr/>
        </p:nvSpPr>
        <p:spPr>
          <a:xfrm rot="2700000">
            <a:off x="8498694" y="422144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2E0F717E-23F2-4747-B1A7-B2432DEDCD06}"/>
              </a:ext>
            </a:extLst>
          </p:cNvPr>
          <p:cNvSpPr/>
          <p:nvPr/>
        </p:nvSpPr>
        <p:spPr>
          <a:xfrm rot="2700000">
            <a:off x="9042033" y="383978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:a16="http://schemas.microsoft.com/office/drawing/2014/main" id="{37D773E6-A8A4-47D4-A213-223B25D89F10}"/>
              </a:ext>
            </a:extLst>
          </p:cNvPr>
          <p:cNvSpPr/>
          <p:nvPr/>
        </p:nvSpPr>
        <p:spPr>
          <a:xfrm rot="2700000">
            <a:off x="8889692" y="455597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A5A2C360-FA25-48D9-BFCF-E20E93F50AAC}"/>
              </a:ext>
            </a:extLst>
          </p:cNvPr>
          <p:cNvSpPr/>
          <p:nvPr/>
        </p:nvSpPr>
        <p:spPr>
          <a:xfrm rot="2700000">
            <a:off x="9580910" y="44016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AD7960B8-53FF-4585-BACC-3D13049D17E6}"/>
              </a:ext>
            </a:extLst>
          </p:cNvPr>
          <p:cNvSpPr/>
          <p:nvPr/>
        </p:nvSpPr>
        <p:spPr>
          <a:xfrm rot="2700000">
            <a:off x="9513103" y="340944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E61CFA10-32FA-40C7-9B39-DA43C9FBC910}"/>
              </a:ext>
            </a:extLst>
          </p:cNvPr>
          <p:cNvSpPr/>
          <p:nvPr/>
        </p:nvSpPr>
        <p:spPr>
          <a:xfrm rot="2700000">
            <a:off x="10043354" y="388260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B09657FF-22FA-4BBA-BE2C-3CEF57BFD13A}"/>
              </a:ext>
            </a:extLst>
          </p:cNvPr>
          <p:cNvSpPr/>
          <p:nvPr/>
        </p:nvSpPr>
        <p:spPr>
          <a:xfrm rot="2700000">
            <a:off x="10219787" y="333751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C94F30-F4D7-4E09-A845-314954DB170A}"/>
              </a:ext>
            </a:extLst>
          </p:cNvPr>
          <p:cNvCxnSpPr>
            <a:cxnSpLocks/>
          </p:cNvCxnSpPr>
          <p:nvPr/>
        </p:nvCxnSpPr>
        <p:spPr>
          <a:xfrm flipV="1">
            <a:off x="8108285" y="2750417"/>
            <a:ext cx="3082589" cy="25972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십자형 43">
            <a:extLst>
              <a:ext uri="{FF2B5EF4-FFF2-40B4-BE49-F238E27FC236}">
                <a16:creationId xmlns:a16="http://schemas.microsoft.com/office/drawing/2014/main" id="{4EA8AD6E-8F12-49FF-B082-EAEDED2D59CF}"/>
              </a:ext>
            </a:extLst>
          </p:cNvPr>
          <p:cNvSpPr/>
          <p:nvPr/>
        </p:nvSpPr>
        <p:spPr>
          <a:xfrm rot="2700000">
            <a:off x="10738605" y="2918649"/>
            <a:ext cx="205556" cy="211470"/>
          </a:xfrm>
          <a:prstGeom prst="plus">
            <a:avLst>
              <a:gd name="adj" fmla="val 37787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2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케라스로 구현한 선형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2072404" y="1196899"/>
            <a:ext cx="7909538" cy="507831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activation='linear'))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en-US" altLang="ko-KR" err="1">
                <a:latin typeface="Consolas" panose="020B0609020204030204" pitchFamily="49" charset="0"/>
              </a:rPr>
              <a:t>optimizers.SGD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</a:t>
            </a:r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 ,loss='</a:t>
            </a:r>
            <a:r>
              <a:rPr lang="en-US" altLang="ko-KR" err="1">
                <a:latin typeface="Consolas" panose="020B0609020204030204" pitchFamily="49" charset="0"/>
              </a:rPr>
              <a:t>mse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epochs=10,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bo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matplotlib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를 이용한 그래프 그리기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1383636" y="1244400"/>
            <a:ext cx="6263253" cy="313932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  # </a:t>
            </a:r>
            <a:r>
              <a:rPr lang="en-US" altLang="ko-KR" err="1">
                <a:latin typeface="Consolas" panose="020B0609020204030204" pitchFamily="49" charset="0"/>
              </a:rPr>
              <a:t>numeriacal</a:t>
            </a:r>
            <a:r>
              <a:rPr lang="en-US" altLang="ko-KR">
                <a:latin typeface="Consolas" panose="020B0609020204030204" pitchFamily="49" charset="0"/>
              </a:rPr>
              <a:t> computing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r>
              <a:rPr lang="en-US" altLang="ko-KR">
                <a:latin typeface="Consolas" panose="020B0609020204030204" pitchFamily="49" charset="0"/>
              </a:rPr>
              <a:t>  # plotting core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'o' 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'r-' 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plt.grid</a:t>
            </a:r>
            <a:r>
              <a:rPr lang="en-US" altLang="ko-KR">
                <a:latin typeface="Consolas" panose="020B0609020204030204" pitchFamily="49" charset="0"/>
              </a:rPr>
              <a:t>(True)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DCD1398-C4C7-4FA7-935A-32BB012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13" y="1737261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BFA2F6B-F513-41F7-990B-B00F6D81B4FF}"/>
              </a:ext>
            </a:extLst>
          </p:cNvPr>
          <p:cNvSpPr/>
          <p:nvPr/>
        </p:nvSpPr>
        <p:spPr>
          <a:xfrm>
            <a:off x="1591409" y="2421985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7EF0B-EF38-46F8-9A4C-0A826DD627DE}"/>
              </a:ext>
            </a:extLst>
          </p:cNvPr>
          <p:cNvSpPr/>
          <p:nvPr/>
        </p:nvSpPr>
        <p:spPr>
          <a:xfrm>
            <a:off x="2350824" y="2421984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8609D-DBC8-46F9-9942-E3AAFF829E94}"/>
              </a:ext>
            </a:extLst>
          </p:cNvPr>
          <p:cNvSpPr/>
          <p:nvPr/>
        </p:nvSpPr>
        <p:spPr>
          <a:xfrm>
            <a:off x="3110239" y="2421983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76783-1B46-4E5A-B0CC-9E3F3BA5B12F}"/>
              </a:ext>
            </a:extLst>
          </p:cNvPr>
          <p:cNvSpPr/>
          <p:nvPr/>
        </p:nvSpPr>
        <p:spPr>
          <a:xfrm>
            <a:off x="1591408" y="318139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BDAEC6-16E4-49EB-87D6-82803C1E47F3}"/>
              </a:ext>
            </a:extLst>
          </p:cNvPr>
          <p:cNvSpPr/>
          <p:nvPr/>
        </p:nvSpPr>
        <p:spPr>
          <a:xfrm>
            <a:off x="2350823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768A9E-84B9-405C-AC5B-25E06BFAE5AB}"/>
              </a:ext>
            </a:extLst>
          </p:cNvPr>
          <p:cNvSpPr/>
          <p:nvPr/>
        </p:nvSpPr>
        <p:spPr>
          <a:xfrm>
            <a:off x="3110238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494656-A4F3-4E30-AF68-6B8978F329BB}"/>
              </a:ext>
            </a:extLst>
          </p:cNvPr>
          <p:cNvSpPr/>
          <p:nvPr/>
        </p:nvSpPr>
        <p:spPr>
          <a:xfrm>
            <a:off x="159140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4437DE-A51B-4492-B796-D271DAF39BD7}"/>
              </a:ext>
            </a:extLst>
          </p:cNvPr>
          <p:cNvSpPr/>
          <p:nvPr/>
        </p:nvSpPr>
        <p:spPr>
          <a:xfrm>
            <a:off x="2350823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4B8CB5-F6E0-408F-8798-36DFD02FF4B1}"/>
              </a:ext>
            </a:extLst>
          </p:cNvPr>
          <p:cNvSpPr/>
          <p:nvPr/>
        </p:nvSpPr>
        <p:spPr>
          <a:xfrm>
            <a:off x="311023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09CD68-8EE5-4284-87E9-AAA6B52B59BB}"/>
              </a:ext>
            </a:extLst>
          </p:cNvPr>
          <p:cNvCxnSpPr/>
          <p:nvPr/>
        </p:nvCxnSpPr>
        <p:spPr>
          <a:xfrm flipV="1">
            <a:off x="1591407" y="2027401"/>
            <a:ext cx="0" cy="267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2340C-F493-4164-874F-02383933A096}"/>
              </a:ext>
            </a:extLst>
          </p:cNvPr>
          <p:cNvCxnSpPr>
            <a:cxnSpLocks/>
          </p:cNvCxnSpPr>
          <p:nvPr/>
        </p:nvCxnSpPr>
        <p:spPr>
          <a:xfrm flipV="1">
            <a:off x="1591407" y="4700222"/>
            <a:ext cx="27174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945A5E-296E-4389-BA7B-5FC6CD7F0A80}"/>
              </a:ext>
            </a:extLst>
          </p:cNvPr>
          <p:cNvSpPr txBox="1"/>
          <p:nvPr/>
        </p:nvSpPr>
        <p:spPr>
          <a:xfrm>
            <a:off x="1261285" y="44407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78D27A-13D5-43E4-9BB1-0F117BAD8864}"/>
              </a:ext>
            </a:extLst>
          </p:cNvPr>
          <p:cNvSpPr txBox="1"/>
          <p:nvPr/>
        </p:nvSpPr>
        <p:spPr>
          <a:xfrm>
            <a:off x="1261285" y="3727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3660B-AC7D-46F5-BD35-2098585F9549}"/>
              </a:ext>
            </a:extLst>
          </p:cNvPr>
          <p:cNvSpPr txBox="1"/>
          <p:nvPr/>
        </p:nvSpPr>
        <p:spPr>
          <a:xfrm>
            <a:off x="1261285" y="29505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F04CE1-26F7-40BC-8770-483445AD60CD}"/>
              </a:ext>
            </a:extLst>
          </p:cNvPr>
          <p:cNvSpPr txBox="1"/>
          <p:nvPr/>
        </p:nvSpPr>
        <p:spPr>
          <a:xfrm>
            <a:off x="1261285" y="2195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BF5DD6-0830-4333-AFF0-B84A4BF36E36}"/>
              </a:ext>
            </a:extLst>
          </p:cNvPr>
          <p:cNvSpPr txBox="1"/>
          <p:nvPr/>
        </p:nvSpPr>
        <p:spPr>
          <a:xfrm>
            <a:off x="1424937" y="46305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E42BA7-EFEE-499A-9551-EAACF31BCB29}"/>
              </a:ext>
            </a:extLst>
          </p:cNvPr>
          <p:cNvSpPr txBox="1"/>
          <p:nvPr/>
        </p:nvSpPr>
        <p:spPr>
          <a:xfrm>
            <a:off x="2184352" y="46305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02DFAC-2140-43CC-93E5-F8B1BCE6A210}"/>
              </a:ext>
            </a:extLst>
          </p:cNvPr>
          <p:cNvSpPr txBox="1"/>
          <p:nvPr/>
        </p:nvSpPr>
        <p:spPr>
          <a:xfrm>
            <a:off x="2957132" y="46305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4F64F2-8D10-483D-AF8E-E51FA69BC485}"/>
              </a:ext>
            </a:extLst>
          </p:cNvPr>
          <p:cNvSpPr txBox="1"/>
          <p:nvPr/>
        </p:nvSpPr>
        <p:spPr>
          <a:xfrm>
            <a:off x="3719366" y="46305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EB8442-F700-4D7C-BE0D-FC95673E4197}"/>
              </a:ext>
            </a:extLst>
          </p:cNvPr>
          <p:cNvSpPr txBox="1"/>
          <p:nvPr/>
        </p:nvSpPr>
        <p:spPr>
          <a:xfrm>
            <a:off x="2458199" y="504413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b = 1.5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3A920-10DC-4B0A-B501-AC3408BA0963}"/>
              </a:ext>
            </a:extLst>
          </p:cNvPr>
          <p:cNvGrpSpPr/>
          <p:nvPr/>
        </p:nvGrpSpPr>
        <p:grpSpPr>
          <a:xfrm>
            <a:off x="4611047" y="2027401"/>
            <a:ext cx="3047550" cy="3810033"/>
            <a:chOff x="571629" y="2639122"/>
            <a:chExt cx="3301561" cy="41275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82CBEB0-04B8-430D-A94E-A209CED22BC2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736C5CF-AB7D-4968-8B4D-F2D148BABA3B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EF758E-96F6-4FA0-8249-1D1FB695A06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276CA8-B60A-409C-8B7F-E2159A4D8FF9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3A814B-A350-4DBB-81B0-E7E203AFA8C6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C42CA7D-A2B6-4605-92C0-0AA6083975F5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B79B0E7-BB44-4C18-802C-B42E422F6BB4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A1CFEF-F6BE-4993-B90B-48CF5C9FBC5A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6632A7E-08DC-4826-A891-CBE13200BA61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CAA27D4-EDF0-410A-AFDA-50D47D8551E0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7ABCC5A-EEEB-4973-A186-737C65F3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2095CE-D51E-462A-AA36-903EFC4C7A31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18433-C0DC-4E23-AC4D-4B4287FA3FC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816BF9-EE26-461D-9F82-05469E2839CA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DD2AF-E49D-45C4-99A1-4E6C8D27B6C3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4C23EC-02CD-4417-8D87-D26FFA295D44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95A3E0-A6EA-4F5F-B307-48620A68F32D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45F0EB-30DA-4854-AF86-48B37AEDA840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B16D27-57AC-4A72-A459-54DA3059B647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CB2383-CB5C-4BB4-B0D9-D4D8746F5522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A3EDE63-8D0D-4D79-8E1D-8BB1C3B4E1C7}"/>
              </a:ext>
            </a:extLst>
          </p:cNvPr>
          <p:cNvGrpSpPr/>
          <p:nvPr/>
        </p:nvGrpSpPr>
        <p:grpSpPr>
          <a:xfrm>
            <a:off x="7945700" y="2027401"/>
            <a:ext cx="3047550" cy="3810033"/>
            <a:chOff x="571629" y="2639122"/>
            <a:chExt cx="3301561" cy="412759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2A920E5-9762-463A-A282-A19EDFACA931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969B93-7564-4168-84D2-C988CF180FFE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E0DC1F2-1BE4-433D-BDD3-737C291468D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001DD0-DCFC-4D21-B790-A35604A8315E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27365-7409-4916-92D0-D0E75FEEC938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76A938A-E204-4015-B7A3-32E54ABCD0D3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2ECF070-1C4E-4160-A95B-B6B60C056DF9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D79367-F61B-4282-A4D3-CF258F23D4EB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F47D59F-8814-449E-95DF-837142FF9367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D0BE53-5968-440F-AF99-9CC1AE835FA6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A08E8E8-9475-4DC3-9D16-DF53733D2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E0A6DB-1A8D-44EC-8252-AE79B66FC25B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94ED31-67DE-4AD4-8E06-3E92F28889D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F3C045-DE60-489B-A41E-10EEA80187BE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626724-55A0-4EC1-84DF-39894F535F84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965A-3D56-47EF-A784-E71CD7DA5D56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79CD81-5D32-4AC4-86B3-E75A4D5F0EAF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E76EDC-5927-4A4A-84D6-8518BB52E175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F8B615-015A-4DD1-A94A-1333B3B69E56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E609FB-0725-46CB-B8DD-0E5798261DBD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/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/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518005-3EEE-4F18-93B2-1DE14CB235F2}"/>
              </a:ext>
            </a:extLst>
          </p:cNvPr>
          <p:cNvCxnSpPr/>
          <p:nvPr/>
        </p:nvCxnSpPr>
        <p:spPr>
          <a:xfrm>
            <a:off x="945356" y="3576119"/>
            <a:ext cx="3252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BCD598-BC1E-4A95-A01B-044813E71943}"/>
              </a:ext>
            </a:extLst>
          </p:cNvPr>
          <p:cNvCxnSpPr>
            <a:cxnSpLocks/>
          </p:cNvCxnSpPr>
          <p:nvPr/>
        </p:nvCxnSpPr>
        <p:spPr>
          <a:xfrm flipV="1">
            <a:off x="4833970" y="3576119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EE5510E-4E41-46B0-B28F-9C64F65D2160}"/>
              </a:ext>
            </a:extLst>
          </p:cNvPr>
          <p:cNvCxnSpPr>
            <a:cxnSpLocks/>
          </p:cNvCxnSpPr>
          <p:nvPr/>
        </p:nvCxnSpPr>
        <p:spPr>
          <a:xfrm flipV="1">
            <a:off x="8081736" y="2866948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Hypothesis 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Parameters:</a:t>
                </a: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Cost Function</a:t>
                </a: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blipFill>
                <a:blip r:embed="rId3"/>
                <a:stretch>
                  <a:fillRect l="-3088" t="-163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8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43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557904" y="3321979"/>
            <a:ext cx="4506133" cy="228794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102130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plt.subplot(211)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2" y="2417275"/>
            <a:ext cx="5311069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1A434-A750-4491-B670-2286644FC196}"/>
              </a:ext>
            </a:extLst>
          </p:cNvPr>
          <p:cNvSpPr txBox="1"/>
          <p:nvPr/>
        </p:nvSpPr>
        <p:spPr>
          <a:xfrm>
            <a:off x="11240740" y="11597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335-95D6-414B-8249-1FDB434A3A25}"/>
              </a:ext>
            </a:extLst>
          </p:cNvPr>
          <p:cNvSpPr txBox="1"/>
          <p:nvPr/>
        </p:nvSpPr>
        <p:spPr>
          <a:xfrm>
            <a:off x="11240740" y="30732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DDEF-C900-403F-AD5A-916F02F33A44}"/>
              </a:ext>
            </a:extLst>
          </p:cNvPr>
          <p:cNvSpPr txBox="1"/>
          <p:nvPr/>
        </p:nvSpPr>
        <p:spPr>
          <a:xfrm>
            <a:off x="5178582" y="13399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8A7B-FA5F-449A-903D-7D3EC2086FF8}"/>
              </a:ext>
            </a:extLst>
          </p:cNvPr>
          <p:cNvSpPr txBox="1"/>
          <p:nvPr/>
        </p:nvSpPr>
        <p:spPr>
          <a:xfrm>
            <a:off x="8306997" y="31673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2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CF3D9864-730F-438F-8FCB-22F94F15163E}"/>
              </a:ext>
            </a:extLst>
          </p:cNvPr>
          <p:cNvSpPr/>
          <p:nvPr/>
        </p:nvSpPr>
        <p:spPr>
          <a:xfrm rot="2700000">
            <a:off x="8268343" y="476226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십자형 61">
            <a:extLst>
              <a:ext uri="{FF2B5EF4-FFF2-40B4-BE49-F238E27FC236}">
                <a16:creationId xmlns:a16="http://schemas.microsoft.com/office/drawing/2014/main" id="{BD5BD71C-00D9-4938-B836-26850E4F216E}"/>
              </a:ext>
            </a:extLst>
          </p:cNvPr>
          <p:cNvSpPr/>
          <p:nvPr/>
        </p:nvSpPr>
        <p:spPr>
          <a:xfrm rot="2700000">
            <a:off x="8768618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13338D7E-E93F-4B42-AAA9-24B520EA5100}"/>
              </a:ext>
            </a:extLst>
          </p:cNvPr>
          <p:cNvSpPr/>
          <p:nvPr/>
        </p:nvSpPr>
        <p:spPr>
          <a:xfrm rot="2700000">
            <a:off x="9112956" y="156549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C3794000-7B63-475F-B113-19C15357EA3F}"/>
              </a:ext>
            </a:extLst>
          </p:cNvPr>
          <p:cNvSpPr/>
          <p:nvPr/>
        </p:nvSpPr>
        <p:spPr>
          <a:xfrm rot="2700000">
            <a:off x="6414680" y="157173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/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86" y="1742378"/>
            <a:ext cx="5248035" cy="35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A4C1E-8D59-43DC-BC84-D4FD43F0260C}"/>
              </a:ext>
            </a:extLst>
          </p:cNvPr>
          <p:cNvSpPr txBox="1"/>
          <p:nvPr/>
        </p:nvSpPr>
        <p:spPr>
          <a:xfrm>
            <a:off x="5741416" y="533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4FE89-FB86-4F37-8D2B-DCBA48586660}"/>
              </a:ext>
            </a:extLst>
          </p:cNvPr>
          <p:cNvSpPr txBox="1"/>
          <p:nvPr/>
        </p:nvSpPr>
        <p:spPr>
          <a:xfrm>
            <a:off x="2831414" y="30783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3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6465" y="524693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541496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854713"/>
            <a:ext cx="0" cy="52103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043413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344787"/>
            <a:ext cx="0" cy="103096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59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AFE3DF4E-FD73-42A5-AA67-869A59C24624}"/>
              </a:ext>
            </a:extLst>
          </p:cNvPr>
          <p:cNvSpPr/>
          <p:nvPr/>
        </p:nvSpPr>
        <p:spPr>
          <a:xfrm rot="2700000">
            <a:off x="8768617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751706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851761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951816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751706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851761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951816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751706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851761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951816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751706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751706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708211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708211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708211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708211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729773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829828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931644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1032071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971035" y="55353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276423-9239-4792-A28F-736333591DD1}"/>
              </a:ext>
            </a:extLst>
          </p:cNvPr>
          <p:cNvGrpSpPr/>
          <p:nvPr/>
        </p:nvGrpSpPr>
        <p:grpSpPr>
          <a:xfrm>
            <a:off x="7408270" y="3262991"/>
            <a:ext cx="2215631" cy="2186219"/>
            <a:chOff x="5885993" y="3262990"/>
            <a:chExt cx="2215631" cy="2186219"/>
          </a:xfrm>
        </p:grpSpPr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83207844-9309-49F0-9A8B-35837F76759B}"/>
                </a:ext>
              </a:extLst>
            </p:cNvPr>
            <p:cNvSpPr/>
            <p:nvPr/>
          </p:nvSpPr>
          <p:spPr>
            <a:xfrm rot="2700000">
              <a:off x="5888950" y="524069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십자형 60">
              <a:extLst>
                <a:ext uri="{FF2B5EF4-FFF2-40B4-BE49-F238E27FC236}">
                  <a16:creationId xmlns:a16="http://schemas.microsoft.com/office/drawing/2014/main" id="{725667AF-0F15-435B-ADA5-4F32BFB1076F}"/>
                </a:ext>
              </a:extLst>
            </p:cNvPr>
            <p:cNvSpPr/>
            <p:nvPr/>
          </p:nvSpPr>
          <p:spPr>
            <a:xfrm rot="2700000">
              <a:off x="6392285" y="501306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십자형 58">
              <a:extLst>
                <a:ext uri="{FF2B5EF4-FFF2-40B4-BE49-F238E27FC236}">
                  <a16:creationId xmlns:a16="http://schemas.microsoft.com/office/drawing/2014/main" id="{18A577AD-1CFC-41F2-B272-F84670718354}"/>
                </a:ext>
              </a:extLst>
            </p:cNvPr>
            <p:cNvSpPr/>
            <p:nvPr/>
          </p:nvSpPr>
          <p:spPr>
            <a:xfrm rot="2700000">
              <a:off x="6896274" y="4691685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십자형 59">
              <a:extLst>
                <a:ext uri="{FF2B5EF4-FFF2-40B4-BE49-F238E27FC236}">
                  <a16:creationId xmlns:a16="http://schemas.microsoft.com/office/drawing/2014/main" id="{AFE3DF4E-FD73-42A5-AA67-869A59C24624}"/>
                </a:ext>
              </a:extLst>
            </p:cNvPr>
            <p:cNvSpPr/>
            <p:nvPr/>
          </p:nvSpPr>
          <p:spPr>
            <a:xfrm rot="2700000">
              <a:off x="7893111" y="3260033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7D16F2F1-95B8-44A3-B709-2E6D6C5C1C05}"/>
              </a:ext>
            </a:extLst>
          </p:cNvPr>
          <p:cNvSpPr/>
          <p:nvPr/>
        </p:nvSpPr>
        <p:spPr>
          <a:xfrm rot="18900000" flipH="1">
            <a:off x="6908558" y="5009352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95F88D26-BB05-4463-94E9-0C1C4322182D}"/>
              </a:ext>
            </a:extLst>
          </p:cNvPr>
          <p:cNvSpPr/>
          <p:nvPr/>
        </p:nvSpPr>
        <p:spPr>
          <a:xfrm rot="18900000" flipH="1">
            <a:off x="6404569" y="468797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09780F09-4CFF-49FA-BD98-B5389F5D1F31}"/>
              </a:ext>
            </a:extLst>
          </p:cNvPr>
          <p:cNvSpPr/>
          <p:nvPr/>
        </p:nvSpPr>
        <p:spPr>
          <a:xfrm rot="18900000" flipH="1">
            <a:off x="5407732" y="325631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0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437E6BC-306F-4E39-BAAA-108E903C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20" y="1712642"/>
            <a:ext cx="5942528" cy="40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319836-8C9A-43E4-AE8B-42E534921C8C}"/>
              </a:ext>
            </a:extLst>
          </p:cNvPr>
          <p:cNvSpPr txBox="1"/>
          <p:nvPr/>
        </p:nvSpPr>
        <p:spPr>
          <a:xfrm>
            <a:off x="6107335" y="57212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7648E-83E9-4F27-B482-70A651ED9EA6}"/>
              </a:ext>
            </a:extLst>
          </p:cNvPr>
          <p:cNvSpPr txBox="1"/>
          <p:nvPr/>
        </p:nvSpPr>
        <p:spPr>
          <a:xfrm>
            <a:off x="2830503" y="35173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20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2895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plt.subplot(424)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51482-7EDE-48BC-A5D3-50A70E6766CB}"/>
              </a:ext>
            </a:extLst>
          </p:cNvPr>
          <p:cNvSpPr/>
          <p:nvPr/>
        </p:nvSpPr>
        <p:spPr>
          <a:xfrm>
            <a:off x="5797532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56FD60-75F1-42A9-9A22-4E253DE72177}"/>
              </a:ext>
            </a:extLst>
          </p:cNvPr>
          <p:cNvSpPr/>
          <p:nvPr/>
        </p:nvSpPr>
        <p:spPr>
          <a:xfrm>
            <a:off x="5797531" y="2417274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B6E18-5BFB-4B67-B601-779709F8D5A5}"/>
              </a:ext>
            </a:extLst>
          </p:cNvPr>
          <p:cNvSpPr/>
          <p:nvPr/>
        </p:nvSpPr>
        <p:spPr>
          <a:xfrm>
            <a:off x="5797531" y="3413155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A40F1-C75E-424E-9C08-50200E465795}"/>
              </a:ext>
            </a:extLst>
          </p:cNvPr>
          <p:cNvSpPr/>
          <p:nvPr/>
        </p:nvSpPr>
        <p:spPr>
          <a:xfrm>
            <a:off x="8459249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2143486"/>
            <a:ext cx="74188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함수 최소화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경사 하강은 많은 최소화 문제에 사용된다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주어진 비용 함수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(W, b)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대해 비용을 최소화하기 위해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W, b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를 찾는다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일반적인 함수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(w1, w2,…)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적용 가능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242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작동 방식</a:t>
            </a:r>
            <a:endParaRPr lang="en-US" altLang="ko-KR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1935142"/>
            <a:ext cx="74188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초기 추측으로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0,0 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다른 값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를 약간 변경하여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비용을 줄이려고 노력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매개 변수를 변경할 때마다 가능한 가장 낮은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을 감소시키는 기울기를 선택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최소한의 지역으로 수렴 할 때까지 수행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6DA819-4592-4E29-9446-390737E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77" y="2241499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843EE0-ACDA-465C-9B75-4A558909E9BC}"/>
              </a:ext>
            </a:extLst>
          </p:cNvPr>
          <p:cNvCxnSpPr>
            <a:cxnSpLocks/>
          </p:cNvCxnSpPr>
          <p:nvPr/>
        </p:nvCxnSpPr>
        <p:spPr>
          <a:xfrm flipV="1">
            <a:off x="4336387" y="5098700"/>
            <a:ext cx="315267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91A5D0-3560-4706-9E80-2F2E04D3AAAA}"/>
              </a:ext>
            </a:extLst>
          </p:cNvPr>
          <p:cNvSpPr txBox="1"/>
          <p:nvPr/>
        </p:nvSpPr>
        <p:spPr>
          <a:xfrm>
            <a:off x="5594542" y="54989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E03D8-1A82-48B2-83CB-707235E149EC}"/>
              </a:ext>
            </a:extLst>
          </p:cNvPr>
          <p:cNvSpPr txBox="1"/>
          <p:nvPr/>
        </p:nvSpPr>
        <p:spPr>
          <a:xfrm>
            <a:off x="2892392" y="363701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37CA9D-7A5D-463B-B99A-0F55E2A1BF32}"/>
              </a:ext>
            </a:extLst>
          </p:cNvPr>
          <p:cNvSpPr/>
          <p:nvPr/>
        </p:nvSpPr>
        <p:spPr>
          <a:xfrm>
            <a:off x="8186912" y="2412860"/>
            <a:ext cx="170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Gradient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13CF88-227E-4603-9F73-CFC0CDD768AB}"/>
              </a:ext>
            </a:extLst>
          </p:cNvPr>
          <p:cNvSpPr/>
          <p:nvPr/>
        </p:nvSpPr>
        <p:spPr>
          <a:xfrm>
            <a:off x="5581943" y="4758218"/>
            <a:ext cx="330782" cy="33078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4AD5-8997-4B07-8C4B-32292682405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005512" y="2164468"/>
            <a:ext cx="181400" cy="4330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71D89-1821-4AC2-9274-226C8FF697A7}"/>
              </a:ext>
            </a:extLst>
          </p:cNvPr>
          <p:cNvCxnSpPr>
            <a:cxnSpLocks/>
          </p:cNvCxnSpPr>
          <p:nvPr/>
        </p:nvCxnSpPr>
        <p:spPr>
          <a:xfrm flipH="1">
            <a:off x="6972068" y="3379819"/>
            <a:ext cx="296509" cy="5143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7961EB-A2CD-4023-A1C0-5A4216E773AC}"/>
              </a:ext>
            </a:extLst>
          </p:cNvPr>
          <p:cNvCxnSpPr>
            <a:cxnSpLocks/>
          </p:cNvCxnSpPr>
          <p:nvPr/>
        </p:nvCxnSpPr>
        <p:spPr>
          <a:xfrm flipH="1">
            <a:off x="6717389" y="3894204"/>
            <a:ext cx="235374" cy="37896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64181A-1BC6-47FE-8BDB-ED9357D5D31A}"/>
              </a:ext>
            </a:extLst>
          </p:cNvPr>
          <p:cNvCxnSpPr>
            <a:cxnSpLocks/>
          </p:cNvCxnSpPr>
          <p:nvPr/>
        </p:nvCxnSpPr>
        <p:spPr>
          <a:xfrm flipH="1">
            <a:off x="6455870" y="4294817"/>
            <a:ext cx="235374" cy="2713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6CAB76-AA0B-4411-A97E-3618170FF9EE}"/>
              </a:ext>
            </a:extLst>
          </p:cNvPr>
          <p:cNvCxnSpPr>
            <a:cxnSpLocks/>
          </p:cNvCxnSpPr>
          <p:nvPr/>
        </p:nvCxnSpPr>
        <p:spPr>
          <a:xfrm flipH="1">
            <a:off x="6195149" y="4569158"/>
            <a:ext cx="235374" cy="20514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010B4-4D36-4A63-A096-3D713CF203DC}"/>
              </a:ext>
            </a:extLst>
          </p:cNvPr>
          <p:cNvCxnSpPr>
            <a:cxnSpLocks/>
          </p:cNvCxnSpPr>
          <p:nvPr/>
        </p:nvCxnSpPr>
        <p:spPr>
          <a:xfrm flipH="1">
            <a:off x="5949126" y="4809282"/>
            <a:ext cx="223166" cy="1504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BE4D6-8DA9-4A70-99CB-458E93352BE1}"/>
              </a:ext>
            </a:extLst>
          </p:cNvPr>
          <p:cNvSpPr/>
          <p:nvPr/>
        </p:nvSpPr>
        <p:spPr>
          <a:xfrm>
            <a:off x="7079391" y="450041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Minimum cost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4EDF35-D45F-46F4-9CA7-E58327B9D7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748448" y="4685082"/>
            <a:ext cx="1330942" cy="4770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AE0AAC-A468-4D0A-B253-E59A64F24A18}"/>
              </a:ext>
            </a:extLst>
          </p:cNvPr>
          <p:cNvSpPr/>
          <p:nvPr/>
        </p:nvSpPr>
        <p:spPr>
          <a:xfrm>
            <a:off x="4668908" y="2405720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Initial Weight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3AE5C8-6C7E-4090-B76B-B4715F345ED9}"/>
              </a:ext>
            </a:extLst>
          </p:cNvPr>
          <p:cNvCxnSpPr>
            <a:cxnSpLocks/>
          </p:cNvCxnSpPr>
          <p:nvPr/>
        </p:nvCxnSpPr>
        <p:spPr>
          <a:xfrm>
            <a:off x="6407665" y="2621891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A53A61-BCF6-4478-BF84-D838281E3EE5}"/>
              </a:ext>
            </a:extLst>
          </p:cNvPr>
          <p:cNvSpPr/>
          <p:nvPr/>
        </p:nvSpPr>
        <p:spPr>
          <a:xfrm>
            <a:off x="4382157" y="312205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Increment Step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ADCD87-A118-40A1-98D0-CE33E4EA30E5}"/>
              </a:ext>
            </a:extLst>
          </p:cNvPr>
          <p:cNvCxnSpPr>
            <a:cxnSpLocks/>
          </p:cNvCxnSpPr>
          <p:nvPr/>
        </p:nvCxnSpPr>
        <p:spPr>
          <a:xfrm>
            <a:off x="6120914" y="3338227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DE287-C765-411F-BEBA-661937B4B333}"/>
              </a:ext>
            </a:extLst>
          </p:cNvPr>
          <p:cNvSpPr txBox="1"/>
          <p:nvPr/>
        </p:nvSpPr>
        <p:spPr>
          <a:xfrm>
            <a:off x="9529802" y="1445571"/>
            <a:ext cx="329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w = w - 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90" y="2010005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blipFill>
                <a:blip r:embed="rId4"/>
                <a:stretch>
                  <a:fillRect l="-2812"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35B657A-DADE-4A58-91F8-614A3FC44497}"/>
              </a:ext>
            </a:extLst>
          </p:cNvPr>
          <p:cNvSpPr/>
          <p:nvPr/>
        </p:nvSpPr>
        <p:spPr>
          <a:xfrm>
            <a:off x="1941871" y="3282113"/>
            <a:ext cx="1427356" cy="617034"/>
          </a:xfrm>
          <a:prstGeom prst="wedgeRectCallout">
            <a:avLst>
              <a:gd name="adj1" fmla="val 48939"/>
              <a:gd name="adj2" fmla="val -1170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learning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rate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DD4C9F5-B1E6-44B1-BBD9-67F4A11DD3E4}"/>
              </a:ext>
            </a:extLst>
          </p:cNvPr>
          <p:cNvSpPr/>
          <p:nvPr/>
        </p:nvSpPr>
        <p:spPr>
          <a:xfrm>
            <a:off x="4193617" y="3278957"/>
            <a:ext cx="1427356" cy="617034"/>
          </a:xfrm>
          <a:prstGeom prst="wedgeRectCallout">
            <a:avLst>
              <a:gd name="adj1" fmla="val -81324"/>
              <a:gd name="adj2" fmla="val -9462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derivative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91EAFCB7-BCF3-4E77-B720-F3948ED85F6D}"/>
              </a:ext>
            </a:extLst>
          </p:cNvPr>
          <p:cNvSpPr/>
          <p:nvPr/>
        </p:nvSpPr>
        <p:spPr>
          <a:xfrm rot="2700000">
            <a:off x="9389376" y="4107837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28DD6-830E-428D-8058-637DDD989C54}"/>
              </a:ext>
            </a:extLst>
          </p:cNvPr>
          <p:cNvCxnSpPr>
            <a:cxnSpLocks/>
          </p:cNvCxnSpPr>
          <p:nvPr/>
        </p:nvCxnSpPr>
        <p:spPr>
          <a:xfrm flipH="1">
            <a:off x="8889207" y="2817541"/>
            <a:ext cx="1799373" cy="2200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  <a:blipFill>
                <a:blip r:embed="rId5"/>
                <a:stretch>
                  <a:fillRect l="-3721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/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는</a:t>
                </a:r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을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에 대해서 </a:t>
                </a:r>
                <a:r>
                  <a:rPr lang="ko-KR" altLang="en-US" sz="2400" err="1">
                    <a:latin typeface="고도 B" panose="02000503000000020004" pitchFamily="2" charset="-127"/>
                    <a:ea typeface="고도 B" panose="02000503000000020004" pitchFamily="2" charset="-127"/>
                  </a:rPr>
                  <a:t>편미분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 하면 된다</a:t>
                </a:r>
                <a:r>
                  <a:rPr lang="en-US" altLang="ko-KR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blipFill>
                <a:blip r:embed="rId6"/>
                <a:stretch>
                  <a:fillRect r="-30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8AF3B3-33BF-4E3B-BE0E-741E8CEC4211}"/>
              </a:ext>
            </a:extLst>
          </p:cNvPr>
          <p:cNvSpPr txBox="1"/>
          <p:nvPr/>
        </p:nvSpPr>
        <p:spPr>
          <a:xfrm>
            <a:off x="8331955" y="526745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4827-4842-4E3B-91CD-57132EA04753}"/>
              </a:ext>
            </a:extLst>
          </p:cNvPr>
          <p:cNvSpPr txBox="1"/>
          <p:nvPr/>
        </p:nvSpPr>
        <p:spPr>
          <a:xfrm>
            <a:off x="5690941" y="397122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280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wx</a:t>
                </a:r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  <a:blipFill>
                <a:blip r:embed="rId3"/>
                <a:stretch>
                  <a:fillRect t="-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wxb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ywx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yx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y"  = −(y − y ̂) 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ko-KR" altLang="en-US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  <a:blipFill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4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7197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3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0B4DF-5F4D-4911-BFEE-B962F490B7FC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70414122-C684-4366-A6C8-3758F4F6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80" y="2001130"/>
            <a:ext cx="5194841" cy="355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05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.4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4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8" name="Picture 4">
            <a:extLst>
              <a:ext uri="{FF2B5EF4-FFF2-40B4-BE49-F238E27FC236}">
                <a16:creationId xmlns:a16="http://schemas.microsoft.com/office/drawing/2014/main" id="{B1573C82-3EC2-48B7-9932-1AFA5BDD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79" y="1900331"/>
            <a:ext cx="5115684" cy="35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41767" y="36310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0.51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4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9A4C7F24-FF01-4D74-AC9B-24CC6708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51" y="2088394"/>
            <a:ext cx="5200474" cy="35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0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0535" y="0"/>
            <a:ext cx="7494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gu_name = []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name in station_addreess: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 = name.split()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tmp_gu = [gu for gu in tmp if gu[-1] == '</a:t>
            </a:r>
            <a:r>
              <a:rPr lang="ko-KR" altLang="en-US" sz="2000">
                <a:latin typeface="Consolas" panose="020B0609020204030204" pitchFamily="49" charset="0"/>
              </a:rPr>
              <a:t>구</a:t>
            </a:r>
            <a:r>
              <a:rPr lang="en-US" altLang="ko-KR" sz="20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gu_name.append(tmp_gu)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crime_anal_police['</a:t>
            </a:r>
            <a:r>
              <a:rPr lang="ko-KR" altLang="en-US" sz="2000">
                <a:latin typeface="Consolas" panose="020B0609020204030204" pitchFamily="49" charset="0"/>
              </a:rPr>
              <a:t>구별</a:t>
            </a:r>
            <a:r>
              <a:rPr lang="en-US" altLang="ko-KR" sz="2000">
                <a:latin typeface="Consolas" panose="020B0609020204030204" pitchFamily="49" charset="0"/>
              </a:rPr>
              <a:t>'] = gu_name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crime_anal_police.head()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F722-981B-4FF9-8E66-45F3053652BC}"/>
              </a:ext>
            </a:extLst>
          </p:cNvPr>
          <p:cNvSpPr txBox="1"/>
          <p:nvPr/>
        </p:nvSpPr>
        <p:spPr>
          <a:xfrm>
            <a:off x="968720" y="3829616"/>
            <a:ext cx="11971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 = '</a:t>
            </a:r>
            <a:r>
              <a:rPr lang="ko-KR" altLang="en-US" sz="2800">
                <a:latin typeface="Consolas" panose="020B0609020204030204" pitchFamily="49" charset="0"/>
              </a:rPr>
              <a:t>대한민국 서울특별시 중구 을지로동 수표로 </a:t>
            </a:r>
            <a:r>
              <a:rPr lang="en-US" altLang="ko-KR" sz="2800">
                <a:latin typeface="Consolas" panose="020B0609020204030204" pitchFamily="49" charset="0"/>
              </a:rPr>
              <a:t>27'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tmp = ['</a:t>
            </a:r>
            <a:r>
              <a:rPr lang="ko-KR" altLang="en-US" sz="2800">
                <a:latin typeface="Consolas" panose="020B0609020204030204" pitchFamily="49" charset="0"/>
              </a:rPr>
              <a:t>대한민국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서울특별시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을지로동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수표로</a:t>
            </a:r>
            <a:r>
              <a:rPr lang="en-US" altLang="ko-KR" sz="2800">
                <a:latin typeface="Consolas" panose="020B0609020204030204" pitchFamily="49" charset="0"/>
              </a:rPr>
              <a:t>','27']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 = '</a:t>
            </a:r>
            <a:r>
              <a:rPr lang="ko-KR" altLang="en-US" sz="2800">
                <a:latin typeface="Consolas" panose="020B0609020204030204" pitchFamily="49" charset="0"/>
              </a:rPr>
              <a:t>중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gu_name = 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',...]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23789" y="37213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𝟎𝟑인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/>
              <p:nvPr/>
            </p:nvSpPr>
            <p:spPr>
              <a:xfrm>
                <a:off x="1262082" y="1769327"/>
                <a:ext cx="359451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2" y="1769327"/>
                <a:ext cx="3594510" cy="1569660"/>
              </a:xfrm>
              <a:prstGeom prst="rect">
                <a:avLst/>
              </a:prstGeom>
              <a:blipFill>
                <a:blip r:embed="rId4"/>
                <a:stretch>
                  <a:fillRect l="-2542" t="-3101" r="-1864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4" y="2038940"/>
            <a:ext cx="5151545" cy="3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9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3028301" y="3429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1130349" y="22620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99" y="1102238"/>
            <a:ext cx="3551457" cy="24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67E5F-BBDE-4CE2-9FBA-E03CD0F73C96}"/>
              </a:ext>
            </a:extLst>
          </p:cNvPr>
          <p:cNvSpPr txBox="1"/>
          <p:nvPr/>
        </p:nvSpPr>
        <p:spPr>
          <a:xfrm>
            <a:off x="8589390" y="3420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B02E-3910-4220-BE0C-1C109EF470DE}"/>
              </a:ext>
            </a:extLst>
          </p:cNvPr>
          <p:cNvSpPr txBox="1"/>
          <p:nvPr/>
        </p:nvSpPr>
        <p:spPr>
          <a:xfrm>
            <a:off x="6566695" y="21570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1286357E-5C14-4EEE-8FC1-C59F67E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6" y="1102238"/>
            <a:ext cx="3538393" cy="24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FF460F95-56EE-4148-BAFD-DFDB66C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47" y="3735589"/>
            <a:ext cx="4241545" cy="28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4C6E62-85CA-4A1D-8D7C-CFD759BF7323}"/>
              </a:ext>
            </a:extLst>
          </p:cNvPr>
          <p:cNvSpPr txBox="1"/>
          <p:nvPr/>
        </p:nvSpPr>
        <p:spPr>
          <a:xfrm>
            <a:off x="9568163" y="61255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F2A71-9E5E-4539-AB37-D83F1EC260EC}"/>
              </a:ext>
            </a:extLst>
          </p:cNvPr>
          <p:cNvSpPr txBox="1"/>
          <p:nvPr/>
        </p:nvSpPr>
        <p:spPr>
          <a:xfrm>
            <a:off x="7513231" y="63121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60853-6C01-45E0-AD6E-A9170AE63A5C}"/>
              </a:ext>
            </a:extLst>
          </p:cNvPr>
          <p:cNvSpPr txBox="1"/>
          <p:nvPr/>
        </p:nvSpPr>
        <p:spPr>
          <a:xfrm>
            <a:off x="10400344" y="4635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A85963E-8816-452F-B669-A9E99C40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3" y="4006697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A7327-BF1C-4AA5-90B6-941A9287FFDE}"/>
              </a:ext>
            </a:extLst>
          </p:cNvPr>
          <p:cNvSpPr txBox="1"/>
          <p:nvPr/>
        </p:nvSpPr>
        <p:spPr>
          <a:xfrm>
            <a:off x="3028301" y="63121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76EC8-FE01-41FC-8DF4-4DAA10392437}"/>
              </a:ext>
            </a:extLst>
          </p:cNvPr>
          <p:cNvSpPr txBox="1"/>
          <p:nvPr/>
        </p:nvSpPr>
        <p:spPr>
          <a:xfrm>
            <a:off x="1020214" y="47451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800794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 Set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이용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899657" y="1594817"/>
            <a:ext cx="5094152" cy="341632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sklearn.datasets</a:t>
            </a:r>
            <a:r>
              <a:rPr lang="en-US" altLang="ko-KR">
                <a:latin typeface="Consolas" panose="020B0609020204030204" pitchFamily="49" charset="0"/>
              </a:rPr>
              <a:t> import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diabetes =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diabetes.data</a:t>
            </a:r>
            <a:r>
              <a:rPr lang="en-US" altLang="ko-KR">
                <a:latin typeface="Consolas" panose="020B0609020204030204" pitchFamily="49" charset="0"/>
              </a:rPr>
              <a:t>[:, 2]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diabetes.target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899656" y="114486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data set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2400">
                <a:latin typeface="Consolas" panose="020B0609020204030204" pitchFamily="49" charset="0"/>
              </a:rPr>
              <a:t>(sklearn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400">
                <a:latin typeface="Consolas" panose="020B0609020204030204" pitchFamily="49" charset="0"/>
              </a:rPr>
              <a:t>)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2EDB049-1226-4081-ADA1-4FBFCC1B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59481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20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284960" y="2256503"/>
            <a:ext cx="5922072" cy="4801314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b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w = w +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* err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 = b + 1 * err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652409" y="86707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58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322561" y="2479482"/>
            <a:ext cx="5784006" cy="4247317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range(1, 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w = w +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* err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 = b + 1 * err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652409" y="867076"/>
            <a:ext cx="44935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epoch=100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만큼 외부 루프에서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CE9979E-F51B-480D-B072-338B48E7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15" y="247948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04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733097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728672" y="1163638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 Neuron: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초기화 작업을 수행합니다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필요한 함수를 추가합니다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3EBC-E39C-4D34-A36E-D6BE024F4C19}"/>
              </a:ext>
            </a:extLst>
          </p:cNvPr>
          <p:cNvSpPr txBox="1"/>
          <p:nvPr/>
        </p:nvSpPr>
        <p:spPr>
          <a:xfrm>
            <a:off x="1336424" y="774670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Neuron class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28672" y="3878482"/>
            <a:ext cx="8392687" cy="92333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36424" y="34895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1. __</a:t>
            </a:r>
            <a:r>
              <a:rPr lang="en-US" altLang="ko-KR" err="1">
                <a:latin typeface="고도 M" panose="02000503000000020004" pitchFamily="2" charset="-127"/>
                <a:ea typeface="고도 M" panose="02000503000000020004" pitchFamily="2" charset="-127"/>
              </a:rPr>
              <a:t>init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__()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12352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 def </a:t>
            </a:r>
            <a:r>
              <a:rPr lang="en-US" altLang="ko-KR" err="1">
                <a:latin typeface="Consolas" panose="020B0609020204030204" pitchFamily="49" charset="0"/>
              </a:rPr>
              <a:t>forpass</a:t>
            </a:r>
            <a:r>
              <a:rPr lang="en-US" altLang="ko-KR"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x *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      # </a:t>
            </a:r>
            <a:r>
              <a:rPr lang="ko-KR" altLang="en-US">
                <a:latin typeface="Consolas" panose="020B0609020204030204" pitchFamily="49" charset="0"/>
              </a:rPr>
              <a:t>직선 방정식을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3612115" y="3618508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/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blipFill>
                <a:blip r:embed="rId3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3579268" y="3750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3588088" y="40671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50552" y="3390766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2899138" y="4122574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3450874" y="4473616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4572813" y="409885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blipFill>
                <a:blip r:embed="rId7"/>
                <a:stretch>
                  <a:fillRect t="-4000" r="-27586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4347107" y="438243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6A92E7-E867-4418-AEDB-6BDFB200C6FF}"/>
              </a:ext>
            </a:extLst>
          </p:cNvPr>
          <p:cNvSpPr txBox="1"/>
          <p:nvPr/>
        </p:nvSpPr>
        <p:spPr>
          <a:xfrm>
            <a:off x="4691583" y="44463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4292133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     </a:t>
            </a:r>
            <a:r>
              <a:rPr lang="en-US" altLang="ko-KR">
                <a:latin typeface="Consolas" panose="020B0609020204030204" pitchFamily="49" charset="0"/>
              </a:rPr>
              <a:t>def backprop(self, x, err):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 = x * err    # </a:t>
            </a:r>
            <a:r>
              <a:rPr lang="ko-KR" altLang="en-US">
                <a:latin typeface="Consolas" panose="020B0609020204030204" pitchFamily="49" charset="0"/>
              </a:rPr>
              <a:t>가중치에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1 * err    # </a:t>
            </a:r>
            <a:r>
              <a:rPr lang="ko-KR" altLang="en-US">
                <a:latin typeface="Consolas" panose="020B0609020204030204" pitchFamily="49" charset="0"/>
              </a:rPr>
              <a:t>절편에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역방향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7009285" y="3716893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6976438" y="38488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6985258" y="41655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47722" y="3489151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6296308" y="4220959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6848044" y="4572001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7969983" y="419724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blipFill>
                <a:blip r:embed="rId6"/>
                <a:stretch>
                  <a:fillRect t="-3947" r="-2758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7744277" y="448082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/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err="1">
                    <a:latin typeface="고도 M" panose="02000503000000020004" pitchFamily="2" charset="-127"/>
                    <a:ea typeface="고도 M" panose="02000503000000020004" pitchFamily="2" charset="-127"/>
                  </a:rPr>
                  <a:t>정방향</a:t>
                </a:r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 계산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blipFill>
                <a:blip r:embed="rId7"/>
                <a:stretch>
                  <a:fillRect l="-85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/>
              <p:nvPr/>
            </p:nvSpPr>
            <p:spPr>
              <a:xfrm>
                <a:off x="1923015" y="3159889"/>
                <a:ext cx="254005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5" y="3159889"/>
                <a:ext cx="2540054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/>
              <p:nvPr/>
            </p:nvSpPr>
            <p:spPr>
              <a:xfrm>
                <a:off x="1903256" y="4197241"/>
                <a:ext cx="2304029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6" y="4197241"/>
                <a:ext cx="2304029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A56F47-6345-455F-8E36-C4B808DBAD71}"/>
              </a:ext>
            </a:extLst>
          </p:cNvPr>
          <p:cNvCxnSpPr>
            <a:cxnSpLocks/>
          </p:cNvCxnSpPr>
          <p:nvPr/>
        </p:nvCxnSpPr>
        <p:spPr>
          <a:xfrm>
            <a:off x="7734920" y="3973245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/>
              <p:nvPr/>
            </p:nvSpPr>
            <p:spPr>
              <a:xfrm>
                <a:off x="8079396" y="3601572"/>
                <a:ext cx="1958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역방향 계산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−(</m:t>
                    </m:r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96" y="3601572"/>
                <a:ext cx="1958549" cy="307777"/>
              </a:xfrm>
              <a:prstGeom prst="rect">
                <a:avLst/>
              </a:prstGeom>
              <a:blipFill>
                <a:blip r:embed="rId10"/>
                <a:stretch>
                  <a:fillRect l="-93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0BA83A-B817-4954-9B5C-93213B329C55}"/>
              </a:ext>
            </a:extLst>
          </p:cNvPr>
          <p:cNvCxnSpPr>
            <a:cxnSpLocks/>
          </p:cNvCxnSpPr>
          <p:nvPr/>
        </p:nvCxnSpPr>
        <p:spPr>
          <a:xfrm>
            <a:off x="6976438" y="3489151"/>
            <a:ext cx="404110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/>
              <p:nvPr/>
            </p:nvSpPr>
            <p:spPr>
              <a:xfrm>
                <a:off x="6950727" y="3148936"/>
                <a:ext cx="284770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가중치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27" y="3148936"/>
                <a:ext cx="2847703" cy="409086"/>
              </a:xfrm>
              <a:prstGeom prst="rect">
                <a:avLst/>
              </a:prstGeom>
              <a:blipFill>
                <a:blip r:embed="rId11"/>
                <a:stretch>
                  <a:fillRect l="-642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/>
              <p:nvPr/>
            </p:nvSpPr>
            <p:spPr>
              <a:xfrm>
                <a:off x="6927646" y="4868186"/>
                <a:ext cx="2537874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절편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46" y="4868186"/>
                <a:ext cx="2537874" cy="409086"/>
              </a:xfrm>
              <a:prstGeom prst="rect">
                <a:avLst/>
              </a:prstGeom>
              <a:blipFill>
                <a:blip r:embed="rId12"/>
                <a:stretch>
                  <a:fillRect l="-719" r="-959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430654-749F-41BC-85BC-843253F704B5}"/>
              </a:ext>
            </a:extLst>
          </p:cNvPr>
          <p:cNvCxnSpPr>
            <a:cxnSpLocks/>
          </p:cNvCxnSpPr>
          <p:nvPr/>
        </p:nvCxnSpPr>
        <p:spPr>
          <a:xfrm flipV="1">
            <a:off x="7071255" y="4575348"/>
            <a:ext cx="267909" cy="3510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2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68720" y="264370"/>
            <a:ext cx="5968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MinMaxScaler(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min = data.min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max = data.max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range(len(data)):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data[i] = (data[i]-min)/(max-min)</a:t>
            </a: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FB09-FAB9-407B-B7AE-8BFD489A3C54}"/>
              </a:ext>
            </a:extLst>
          </p:cNvPr>
          <p:cNvSpPr txBox="1"/>
          <p:nvPr/>
        </p:nvSpPr>
        <p:spPr>
          <a:xfrm>
            <a:off x="7976103" y="325925"/>
            <a:ext cx="441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max = 3850</a:t>
            </a:r>
          </a:p>
          <a:p>
            <a:pPr algn="l"/>
            <a:r>
              <a:rPr lang="en-US" altLang="ko-KR" sz="2800">
                <a:solidFill>
                  <a:srgbClr val="000000"/>
                </a:solidFill>
                <a:latin typeface="Helvetica Neue"/>
              </a:rPr>
              <a:t>min =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</a:t>
            </a:r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(2366-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1063)/(3850-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8"/>
            <a:ext cx="8392687" cy="2862322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fit(self, x, y, epochs=100):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range(epochs):           # </a:t>
            </a:r>
            <a:r>
              <a:rPr lang="ko-KR" altLang="en-US" err="1">
                <a:latin typeface="Consolas" panose="020B0609020204030204" pitchFamily="49" charset="0"/>
              </a:rPr>
              <a:t>에포크만큼</a:t>
            </a:r>
            <a:r>
              <a:rPr lang="ko-KR" altLang="en-US">
                <a:latin typeface="Consolas" panose="020B0609020204030204" pitchFamily="49" charset="0"/>
              </a:rPr>
              <a:t>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</a:t>
            </a:r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    # </a:t>
            </a:r>
            <a:r>
              <a:rPr lang="ko-KR" altLang="en-US">
                <a:latin typeface="Consolas" panose="020B0609020204030204" pitchFamily="49" charset="0"/>
              </a:rPr>
              <a:t>모든 샘플에 대해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>
                <a:latin typeface="Consolas" panose="020B0609020204030204" pitchFamily="49" charset="0"/>
              </a:rPr>
              <a:t>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     # </a:t>
            </a:r>
            <a:r>
              <a:rPr lang="ko-KR" altLang="en-US">
                <a:latin typeface="Consolas" panose="020B0609020204030204" pitchFamily="49" charset="0"/>
              </a:rPr>
              <a:t>오차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self.backprop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err)  # </a:t>
            </a:r>
            <a:r>
              <a:rPr lang="ko-KR" altLang="en-US">
                <a:latin typeface="Consolas" panose="020B0609020204030204" pitchFamily="49" charset="0"/>
              </a:rPr>
              <a:t>역방향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+=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가중치 업데이트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+=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절편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5" y="105883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훈련을 위한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fit()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구현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E916F-C007-456F-AD2D-A2A59CA63A90}"/>
              </a:ext>
            </a:extLst>
          </p:cNvPr>
          <p:cNvSpPr/>
          <p:nvPr/>
        </p:nvSpPr>
        <p:spPr>
          <a:xfrm>
            <a:off x="1751822" y="4098402"/>
            <a:ext cx="8392687" cy="64633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>
                <a:latin typeface="Consolas" panose="020B0609020204030204" pitchFamily="49" charset="0"/>
              </a:rPr>
              <a:t>neuron = Neuron()</a:t>
            </a:r>
          </a:p>
          <a:p>
            <a:r>
              <a:rPr lang="fr-FR" altLang="ko-KR">
                <a:latin typeface="Consolas" panose="020B0609020204030204" pitchFamily="49" charset="0"/>
              </a:rPr>
              <a:t>neuron.fit(x, y)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078089-E485-451B-BD0B-86F242C4FB80}"/>
              </a:ext>
            </a:extLst>
          </p:cNvPr>
          <p:cNvSpPr txBox="1"/>
          <p:nvPr/>
        </p:nvSpPr>
        <p:spPr>
          <a:xfrm>
            <a:off x="1359575" y="370943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</p:spTree>
    <p:extLst>
      <p:ext uri="{BB962C8B-B14F-4D97-AF65-F5344CB8AC3E}">
        <p14:creationId xmlns:p14="http://schemas.microsoft.com/office/powerpoint/2010/main" val="3790738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pt2[1]],'r')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학습이 완료된 모델의 가중치와 절편 확인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B4EC4878-CC7E-4AC3-B3C7-0BE6E55C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8" y="367435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3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59777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'][n][-3:] not in ['</a:t>
            </a:r>
            <a:r>
              <a:rPr lang="ko-KR" altLang="en-US" sz="2000">
                <a:latin typeface="Consolas" panose="020B0609020204030204" pitchFamily="49" charset="0"/>
              </a:rPr>
              <a:t>광역시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특별시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자치시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강원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경남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'</a:t>
            </a:r>
            <a:r>
              <a:rPr lang="ko-KR" altLang="en-US" sz="2000">
                <a:latin typeface="Consolas" panose="020B0609020204030204" pitchFamily="49" charset="0"/>
              </a:rPr>
              <a:t>장안구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keys, values in tmp_gu_dict.items():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values: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['</a:t>
            </a:r>
            <a:r>
              <a:rPr lang="ko-KR" altLang="en-US" sz="2000">
                <a:latin typeface="Consolas" panose="020B0609020204030204" pitchFamily="49" charset="0"/>
              </a:rPr>
              <a:t>마산합포구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마산회원구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'][n][2:-1]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</a:t>
            </a:r>
            <a:r>
              <a:rPr lang="ko-KR" altLang="en-US" sz="2000">
                <a:latin typeface="Consolas" panose="020B0609020204030204" pitchFamily="49" charset="0"/>
              </a:rPr>
              <a:t>수원 장안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6105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 ==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si_name[n] = 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D6054-0D98-4919-A1F2-275326E2EA34}"/>
              </a:ext>
            </a:extLst>
          </p:cNvPr>
          <p:cNvSpPr txBox="1"/>
          <p:nvPr/>
        </p:nvSpPr>
        <p:spPr>
          <a:xfrm>
            <a:off x="289711" y="1810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sido_names_values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773697" y="766732"/>
            <a:ext cx="25442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['</a:t>
            </a:r>
            <a:r>
              <a:rPr lang="ko-KR" altLang="en-US" sz="2000">
                <a:latin typeface="Consolas" panose="020B0609020204030204" pitchFamily="49" charset="0"/>
              </a:rPr>
              <a:t>서울특별시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부산광역시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대구광역시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인천광역시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광주광역시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대전광역시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울산광역시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제주특별자치도</a:t>
            </a:r>
            <a:r>
              <a:rPr lang="en-US" altLang="ko-KR" sz="2000">
                <a:latin typeface="Consolas" panose="020B0609020204030204" pitchFamily="49" charset="0"/>
              </a:rPr>
              <a:t>']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978968" y="0"/>
            <a:ext cx="9700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def get_num(tmp='102,566'):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float(re.split('\(', tmp)[0].replace(',',''))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FCC87-9B70-479D-BC8B-2176F279F7A4}"/>
              </a:ext>
            </a:extLst>
          </p:cNvPr>
          <p:cNvSpPr txBox="1"/>
          <p:nvPr/>
        </p:nvSpPr>
        <p:spPr>
          <a:xfrm>
            <a:off x="6260841" y="177281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102566.0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6856-1758-4912-9E10-31BFF6DE677F}"/>
              </a:ext>
            </a:extLst>
          </p:cNvPr>
          <p:cNvSpPr txBox="1"/>
          <p:nvPr/>
        </p:nvSpPr>
        <p:spPr>
          <a:xfrm>
            <a:off x="7634694" y="-319082"/>
            <a:ext cx="238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1688-EC51-457A-B0C1-32D7B217FA3F}"/>
              </a:ext>
            </a:extLst>
          </p:cNvPr>
          <p:cNvSpPr txBox="1"/>
          <p:nvPr/>
        </p:nvSpPr>
        <p:spPr>
          <a:xfrm>
            <a:off x="9734081" y="-311373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'42,512','41.59)'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9ACF7-62B5-4390-A4BA-51AEEEDD7038}"/>
              </a:ext>
            </a:extLst>
          </p:cNvPr>
          <p:cNvSpPr txBox="1"/>
          <p:nvPr/>
        </p:nvSpPr>
        <p:spPr>
          <a:xfrm>
            <a:off x="10153959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058F-BC20-4AF4-9374-76AED27093B4}"/>
              </a:ext>
            </a:extLst>
          </p:cNvPr>
          <p:cNvSpPr txBox="1"/>
          <p:nvPr/>
        </p:nvSpPr>
        <p:spPr>
          <a:xfrm>
            <a:off x="12024938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7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12771</TotalTime>
  <Words>4943</Words>
  <Application>Microsoft Office PowerPoint</Application>
  <PresentationFormat>와이드스크린</PresentationFormat>
  <Paragraphs>966</Paragraphs>
  <Slides>61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1" baseType="lpstr">
      <vt:lpstr>Helvetica Neue</vt:lpstr>
      <vt:lpstr>고도 B</vt:lpstr>
      <vt:lpstr>고도 M</vt:lpstr>
      <vt:lpstr>Arial</vt:lpstr>
      <vt:lpstr>Cambria Math</vt:lpstr>
      <vt:lpstr>Candara</vt:lpstr>
      <vt:lpstr>Consolas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255</cp:revision>
  <dcterms:created xsi:type="dcterms:W3CDTF">2020-07-20T01:31:24Z</dcterms:created>
  <dcterms:modified xsi:type="dcterms:W3CDTF">2020-08-07T06:01:25Z</dcterms:modified>
</cp:coreProperties>
</file>