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70" r:id="rId4"/>
    <p:sldId id="265" r:id="rId5"/>
    <p:sldId id="261" r:id="rId6"/>
    <p:sldId id="258" r:id="rId7"/>
    <p:sldId id="259" r:id="rId8"/>
    <p:sldId id="268" r:id="rId9"/>
    <p:sldId id="266" r:id="rId10"/>
    <p:sldId id="269" r:id="rId11"/>
    <p:sldId id="271" r:id="rId12"/>
    <p:sldId id="260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83452" autoAdjust="0"/>
  </p:normalViewPr>
  <p:slideViewPr>
    <p:cSldViewPr snapToGrid="0">
      <p:cViewPr varScale="1">
        <p:scale>
          <a:sx n="105" d="100"/>
          <a:sy n="105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231FB-2A93-4DDD-97F2-FAA600697AA9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84395-5BDD-4359-B2D9-32864B25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6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8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2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8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4395-5BDD-4359-B2D9-32864B2540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5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9357-4843-4290-903B-6A3345A65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712A8-7356-4E64-8712-CD4049F5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FE92-D408-4AA7-94F0-F75141C5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891-192C-48CF-8E1C-8D21CD273C07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0031-34B6-4C55-A798-E791CA72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AC2B-45B3-4355-9A00-26404A6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64C-D7E2-480D-9D63-8878B0F6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1AA8-E20E-45F7-82B5-0BF707E5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EFB3-6F0E-4C63-8C0C-7068912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797-7741-4BF0-93E6-A27A12ABF4CE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ACB4-F2B3-4F5C-BE18-A6844E8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A246-6CF9-43A5-ACDF-7EF62C83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3D8A0-446D-4C04-B1FA-EBE3A27C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801FB-51D5-4A71-8486-3D8735AE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E00B-0EB0-4411-8A17-E75D5CFC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AE2F-45D2-48FB-9F4F-5B1E7280739B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B808-DA8C-4B55-9E4A-E52F61A5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EFF9-69B7-490E-B3AA-A8EAD647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1362-7E13-4672-91E1-43569A9C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73E-6B3B-411F-9135-93A80F1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2C78-3119-486F-A875-E1A0B065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E002-B1F3-4940-BBED-F49DBA08020A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9953-1A2E-4868-B8D6-2233F6DD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A6FC-6F59-48DE-9045-C9745B4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EAF2-20B1-450D-9195-4FEA2189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27AB-A56C-482F-A387-44A40FBA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FFE-3B8C-440C-B9AD-3C8FD6F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A36-6E63-44F0-A51D-7FC598D78472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F3FA-E039-4E72-8D4D-C6B5DE37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1D35-5917-430B-92B9-B75A6B2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B08A-0C03-4B53-BBF9-61F29F9E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0C2D-0190-4AA6-ACE9-4F006D952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099FF-541E-4878-870E-4F8C44BFC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CAB8-B0F6-4ECE-9C35-F4009378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171E-0128-4B06-ACA3-F559DF346C6A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3224-3F18-4F22-BD04-F312ED04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323CB-3F90-4DC9-A578-1A612780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CAE0-DB90-4202-BB17-9B77FEAD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CA09-4898-4AE1-B41E-2D4BFDF7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2BB7-3C2C-4375-8D1B-B927F256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A9844-D567-4416-B5BB-2BDD25680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0D11-E4B0-4170-A5DA-27C1DB80A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FF70-7DE1-451A-A675-2E240B22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5CB3-C64B-4712-9E1A-804A2E49564E}" type="datetime1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A7867-DB69-4BF8-A589-BC79FB46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82778-3181-4FE8-B870-A1A869EC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5B0F-10B5-4631-8AD7-E8CAE0F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C29-63A5-4231-8D3F-7CD3CE60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71B2-FE85-4121-ACDC-6B36CD9AA0E5}" type="datetime1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D491A-E4FD-459D-825B-AEF2AC68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DF9-6756-47A6-98B0-5441708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43CF7-ECE7-4903-A16E-2AB6376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9D1E-0163-4BE9-9242-DC07273A7575}" type="datetime1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C28F-1729-4C5F-BD85-F3B24880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91F05-19CA-46DC-8398-9A8C209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77C6-842D-48F2-954A-95C53602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E5AA-2A4D-4E26-B67D-31F4EDA8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6A847-C7F3-4C6B-BC5C-A6BD381C2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E9BC-5B1B-43DA-8AE5-C2A5B27D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75EA-6C1B-421B-8B66-C4C345A6C513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47A3-6DDF-4E0C-B7E1-BB1E601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D9DA-0A6F-4935-9514-E011B132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46FA-3686-4D87-B2BF-7BAF52E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57CB8-C25D-4151-8EB1-0DA26255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8E91-5FAD-48BB-9216-8546C1E5C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1104-97A2-43B9-A925-FC390259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C0A5-694A-4050-9B9B-72FA6DE8F577}" type="datetime1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D5EE-3BB9-43BB-ABD3-16547EB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A944-D062-4C2C-8B4A-4BB50F7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A93D-C46D-48A6-8CC8-CFB48672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F565-7E6C-46B0-8F22-B88DFCF7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AB83-454C-412F-A6D2-C710C0A9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526B-76EB-4FEB-8AF5-FF4B218A5B42}" type="datetime1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0535-B6F4-4BAF-A633-A8C0EA504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D3A3-A97B-4F47-8905-F35AB58DA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lleges_and_universities_in_Chicago" TargetMode="External"/><Relationship Id="rId3" Type="http://schemas.openxmlformats.org/officeDocument/2006/relationships/hyperlink" Target="https://en.wikipedia.org/wiki/List_of_cities_in_Connecticut" TargetMode="External"/><Relationship Id="rId7" Type="http://schemas.openxmlformats.org/officeDocument/2006/relationships/hyperlink" Target="https://en.wikipedia.org/wiki/List_of_colleges_and_universities_in_Marylan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municipalities_in_Maryland" TargetMode="External"/><Relationship Id="rId5" Type="http://schemas.openxmlformats.org/officeDocument/2006/relationships/hyperlink" Target="https://suburbanstats.org/population/how-many-people-live-in-maryland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en.wikipedia.org/wiki/List_of_colleges_and_universities_in_Connecticut" TargetMode="External"/><Relationship Id="rId9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571501"/>
            <a:ext cx="9601199" cy="5838824"/>
          </a:xfrm>
        </p:spPr>
        <p:txBody>
          <a:bodyPr/>
          <a:lstStyle/>
          <a:p>
            <a:endParaRPr lang="en-US" sz="7200" b="1" dirty="0">
              <a:latin typeface="Rockwell" panose="02060603020205020403" pitchFamily="18" charset="0"/>
            </a:endParaRPr>
          </a:p>
          <a:p>
            <a:r>
              <a:rPr lang="en-US" sz="7200" b="1" dirty="0">
                <a:latin typeface="Rockwell" panose="02060603020205020403" pitchFamily="18" charset="0"/>
              </a:rPr>
              <a:t>Blue Beer</a:t>
            </a:r>
          </a:p>
          <a:p>
            <a:endParaRPr lang="en-US" sz="7200" b="1" dirty="0">
              <a:latin typeface="Rockwell" panose="02060603020205020403" pitchFamily="18" charset="0"/>
            </a:endParaRPr>
          </a:p>
          <a:p>
            <a:r>
              <a:rPr lang="en-US" sz="7200" b="1" dirty="0">
                <a:latin typeface="Rockwell" panose="02060603020205020403" pitchFamily="18" charset="0"/>
              </a:rPr>
              <a:t>Expansion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1040732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Final Test Market: </a:t>
            </a:r>
            <a:br>
              <a:rPr lang="en-US" sz="4000" b="1" cap="all" dirty="0">
                <a:latin typeface="Rockwell" panose="02060603020205020403" pitchFamily="18" charset="0"/>
              </a:rPr>
            </a:br>
            <a:r>
              <a:rPr lang="en-US" sz="4000" b="1" cap="all" dirty="0">
                <a:latin typeface="Rockwell" panose="02060603020205020403" pitchFamily="18" charset="0"/>
              </a:rPr>
              <a:t>Indiana / Illinois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612233"/>
            <a:ext cx="9601199" cy="479809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Indiana / Illinois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Indiana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In-state craft breweries: 22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14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0.058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18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33.0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Illinois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In-state craft breweries: 18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13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0.058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11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30.0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746455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Indiana / Illinois</a:t>
            </a:r>
          </a:p>
          <a:p>
            <a:pPr marL="804863" lvl="1" indent="-4572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Brewery Location: South Bend, IN</a:t>
            </a:r>
          </a:p>
          <a:p>
            <a:pPr marL="801688" lvl="1" indent="-4572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Reasons for selection:</a:t>
            </a:r>
          </a:p>
          <a:p>
            <a:pPr marL="1147763" lvl="2" indent="-336550" algn="l">
              <a:buFont typeface="Wingdings" panose="05000000000000000000" pitchFamily="2" charset="2"/>
              <a:buChar char="q"/>
            </a:pPr>
            <a:r>
              <a:rPr lang="en-US" sz="1600" dirty="0">
                <a:latin typeface="Rockwell" panose="02060603020205020403" pitchFamily="18" charset="0"/>
              </a:rPr>
              <a:t>96 Miles from Chicago</a:t>
            </a:r>
          </a:p>
          <a:p>
            <a:pPr marL="114776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South Bend-Chicago Population: ~2.8 million</a:t>
            </a:r>
            <a:r>
              <a:rPr lang="en-US" baseline="30000" dirty="0">
                <a:latin typeface="Rockwell" panose="02060603020205020403" pitchFamily="18" charset="0"/>
              </a:rPr>
              <a:t>7,8</a:t>
            </a:r>
            <a:endParaRPr lang="en-US" dirty="0">
              <a:latin typeface="Rockwell" panose="02060603020205020403" pitchFamily="18" charset="0"/>
            </a:endParaRPr>
          </a:p>
          <a:p>
            <a:pPr marL="114776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Universities</a:t>
            </a:r>
            <a:r>
              <a:rPr lang="en-US" baseline="30000" dirty="0">
                <a:latin typeface="Rockwell" panose="02060603020205020403" pitchFamily="18" charset="0"/>
              </a:rPr>
              <a:t>9,10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DePaul University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Elmhurst College 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Holy Cross College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Loyola University Chicago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University of Notre Dame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Plus 40 other institutions</a:t>
            </a:r>
          </a:p>
          <a:p>
            <a:pPr marL="1147763" lvl="4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One (1) brewer headquartered in South Bend</a:t>
            </a:r>
          </a:p>
          <a:p>
            <a:pPr marL="1147763" lvl="4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Nine (9) brewers headquartered in Chicago</a:t>
            </a:r>
          </a:p>
          <a:p>
            <a:pPr marL="914400" lvl="4" indent="-33655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lvl="1" algn="l"/>
            <a:endParaRPr lang="en-US" dirty="0">
              <a:latin typeface="Rockwell" panose="02060603020205020403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235F7B-9515-4512-A785-F7AC14902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1040732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Final Test Market: </a:t>
            </a:r>
            <a:br>
              <a:rPr lang="en-US" sz="4000" b="1" cap="all" dirty="0">
                <a:latin typeface="Rockwell" panose="02060603020205020403" pitchFamily="18" charset="0"/>
              </a:rPr>
            </a:br>
            <a:r>
              <a:rPr lang="en-US" sz="4000" b="1" cap="all" dirty="0">
                <a:latin typeface="Rockwell" panose="02060603020205020403" pitchFamily="18" charset="0"/>
              </a:rPr>
              <a:t>Indiana / Illinois</a:t>
            </a:r>
          </a:p>
        </p:txBody>
      </p:sp>
    </p:spTree>
    <p:extLst>
      <p:ext uri="{BB962C8B-B14F-4D97-AF65-F5344CB8AC3E}">
        <p14:creationId xmlns:p14="http://schemas.microsoft.com/office/powerpoint/2010/main" val="284982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Mass Production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8EC35-8431-4AA3-8647-14D30960E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7B5BC-977E-45A5-90C0-468FF2E80C8E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747D5-64B0-43F2-96DD-A0F2BF94E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90785"/>
              </p:ext>
            </p:extLst>
          </p:nvPr>
        </p:nvGraphicFramePr>
        <p:xfrm>
          <a:off x="2933280" y="1480757"/>
          <a:ext cx="771608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044">
                  <a:extLst>
                    <a:ext uri="{9D8B030D-6E8A-4147-A177-3AD203B41FA5}">
                      <a16:colId xmlns:a16="http://schemas.microsoft.com/office/drawing/2014/main" val="2063888987"/>
                    </a:ext>
                  </a:extLst>
                </a:gridCol>
                <a:gridCol w="3858044">
                  <a:extLst>
                    <a:ext uri="{9D8B030D-6E8A-4147-A177-3AD203B41FA5}">
                      <a16:colId xmlns:a16="http://schemas.microsoft.com/office/drawing/2014/main" val="305348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Northeast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Newark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Midwest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Southeast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Northwest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Boise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4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Rocky 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3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64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Introduce our newest beer, </a:t>
            </a:r>
            <a:r>
              <a:rPr lang="en-US" sz="3500" b="1" dirty="0">
                <a:latin typeface="Bradley Hand ITC" panose="03070402050302030203" pitchFamily="66" charset="0"/>
              </a:rPr>
              <a:t>Picasso</a:t>
            </a:r>
            <a:r>
              <a:rPr lang="en-US" dirty="0">
                <a:latin typeface="Rockwell" panose="02060603020205020403" pitchFamily="18" charset="0"/>
              </a:rPr>
              <a:t>, that is high in alcohol content but low in bitterness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Release as a local craft beer in test markets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Initial: New Haven, Connecticut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Follow-on: 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Baltimore Maryland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South Bend, Indiana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Chicago, Illinois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Expand nationwide placing major breweries in large distribution centers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Chicago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Newark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Atlanta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Boise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Dallas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Denver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514B2-331B-4615-A644-9B5A41095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9448C-2EF2-459B-8ACF-5CE9A88D5AC6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2648040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3"/>
              </a:rPr>
              <a:t>https://suburbanstats.org/population/how-many-people-live-in-connecticut </a:t>
            </a: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3"/>
              </a:rPr>
              <a:t>https://en.wikipedia.org/wiki/List_of_cities_in_Connecticut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4"/>
              </a:rPr>
              <a:t>https://en.wikipedia.org/wiki/List_of_colleges_and_universities_in_Connecticut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5"/>
              </a:rPr>
              <a:t>https://suburbanstats.org/population/how-many-people-live-in-maryland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6"/>
              </a:rPr>
              <a:t>https://en.wikipedia.org/wiki/List_of_municipalities_in_Maryland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7"/>
              </a:rPr>
              <a:t>https://en.wikipedia.org/wiki/List_of_colleges_and_universities_in_Maryland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8"/>
              </a:rPr>
              <a:t>https://www.google.com/search?q=population+of+chicago+2017&amp;rlz=1C1CHFX_enUS749US749&amp;oq=population+of+chicago+2017&amp;aqs=chrome.0.69i59j69i60l3j0l2.2727j1j7&amp;sourceid=chrome&amp;ie=UTF-8</a:t>
            </a: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8"/>
              </a:rPr>
              <a:t>https://en.wikipedia.org/wiki/List_of_cities_in_Indiana</a:t>
            </a: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8"/>
              </a:rPr>
              <a:t>https://en.wikipedia.org/wiki/List_of_colleges_and_universities_in_Indiana</a:t>
            </a: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8"/>
              </a:rPr>
              <a:t>https://en.wikipedia.org/wiki/List_of_colleges_and_universities_in_Chicago</a:t>
            </a:r>
            <a:endParaRPr lang="en-US" sz="1800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8EC35-8431-4AA3-8647-14D30960EB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FCD10-9DBA-4976-8E41-4F700C066C67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377887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latin typeface="Rockwell" panose="02060603020205020403" pitchFamily="18" charset="0"/>
              </a:rPr>
              <a:t>Market research has shown that Millennials and </a:t>
            </a:r>
            <a:r>
              <a:rPr lang="en-US" dirty="0" err="1">
                <a:latin typeface="Rockwell" panose="02060603020205020403" pitchFamily="18" charset="0"/>
              </a:rPr>
              <a:t>iGen</a:t>
            </a:r>
            <a:r>
              <a:rPr lang="en-US" dirty="0">
                <a:latin typeface="Rockwell" panose="02060603020205020403" pitchFamily="18" charset="0"/>
              </a:rPr>
              <a:t> (&gt;=21) prefer locally crafted beers, that have a high alcohol content but are not drawn to highly bitter beers. </a:t>
            </a:r>
          </a:p>
          <a:p>
            <a:pPr algn="l"/>
            <a:r>
              <a:rPr lang="en-US" dirty="0">
                <a:latin typeface="Rockwell" panose="02060603020205020403" pitchFamily="18" charset="0"/>
              </a:rPr>
              <a:t>To meet this demand we are introducing a new beer into the market. </a:t>
            </a:r>
          </a:p>
          <a:p>
            <a:pPr algn="l"/>
            <a:endParaRPr lang="en-US" dirty="0">
              <a:latin typeface="Rockwell" panose="02060603020205020403" pitchFamily="18" charset="0"/>
            </a:endParaRPr>
          </a:p>
          <a:p>
            <a:r>
              <a:rPr lang="en-US" sz="7800" b="1" dirty="0">
                <a:latin typeface="Bradley Hand ITC" panose="03070402050302030203" pitchFamily="66" charset="0"/>
              </a:rPr>
              <a:t>Picasso</a:t>
            </a:r>
          </a:p>
          <a:p>
            <a:pPr algn="l"/>
            <a:endParaRPr lang="en-US" dirty="0">
              <a:latin typeface="Rockwell" panose="02060603020205020403" pitchFamily="18" charset="0"/>
            </a:endParaRPr>
          </a:p>
          <a:p>
            <a:pPr algn="l"/>
            <a:r>
              <a:rPr lang="en-US" dirty="0">
                <a:latin typeface="Rockwell" panose="02060603020205020403" pitchFamily="18" charset="0"/>
              </a:rPr>
              <a:t>Blue Beer’s Picasso has a higher than typical alcohol content (ABV= 0.06) while having a lower than typical bitterness rating (IBU = 30). </a:t>
            </a:r>
          </a:p>
          <a:p>
            <a:pPr algn="l"/>
            <a:r>
              <a:rPr lang="en-US" dirty="0">
                <a:latin typeface="Rockwell" panose="02060603020205020403" pitchFamily="18" charset="0"/>
              </a:rPr>
              <a:t>We are looking to launch our initial production in an area with as few craft breweries as possible in the state, has a supporting demographic, and prefers beers with Picasso’s ABV and IBU characteristics.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algn="l"/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514B2-331B-4615-A644-9B5A41095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9448C-2EF2-459B-8ACF-5CE9A88D5AC6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918259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514B2-331B-4615-A644-9B5A41095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9448C-2EF2-459B-8ACF-5CE9A88D5AC6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109842-5F6B-4CEF-9F32-318D95475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09" y="1152525"/>
            <a:ext cx="4802029" cy="52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PILOT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Connecticut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Reasons for Selection: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7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0.06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9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29.0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In-state craft breweries: 8</a:t>
            </a:r>
          </a:p>
          <a:p>
            <a:pPr lvl="2" algn="l"/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98BCD-8F4B-4C30-942B-73348C489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3F1D6-102D-4178-956D-44E1784F39E8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15FEF-2956-4B64-B2AF-29A4B48F2D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1"/>
          <a:stretch/>
        </p:blipFill>
        <p:spPr>
          <a:xfrm>
            <a:off x="3222080" y="3399190"/>
            <a:ext cx="6146510" cy="30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4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PILOT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Connecticut Drinking Age Population</a:t>
            </a:r>
            <a:r>
              <a:rPr lang="en-US" baseline="30000" dirty="0">
                <a:latin typeface="Rockwell" panose="02060603020205020403" pitchFamily="18" charset="0"/>
              </a:rPr>
              <a:t>1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98BCD-8F4B-4C30-942B-73348C489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3F1D6-102D-4178-956D-44E1784F39E8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235D4-4C1C-4955-ADE7-2F458D51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28171"/>
              </p:ext>
            </p:extLst>
          </p:nvPr>
        </p:nvGraphicFramePr>
        <p:xfrm>
          <a:off x="2457115" y="2131371"/>
          <a:ext cx="8660064" cy="188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688">
                  <a:extLst>
                    <a:ext uri="{9D8B030D-6E8A-4147-A177-3AD203B41FA5}">
                      <a16:colId xmlns:a16="http://schemas.microsoft.com/office/drawing/2014/main" val="1282836405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1688657844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26476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13538"/>
                  </a:ext>
                </a:extLst>
              </a:tr>
              <a:tr h="4014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iGen</a:t>
                      </a:r>
                      <a:r>
                        <a:rPr lang="en-US" dirty="0">
                          <a:latin typeface="Rockwell" panose="02060603020205020403" pitchFamily="18" charset="0"/>
                        </a:rPr>
                        <a:t>* (&gt;=21)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0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ckwell" panose="02060603020205020403" pitchFamily="18" charset="0"/>
                        </a:rPr>
                        <a:t>Millennials</a:t>
                      </a:r>
                      <a:endParaRPr 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~630,000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GenX</a:t>
                      </a:r>
                      <a:endParaRPr 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23.9%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~825,000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Boomers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~690,000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1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4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New Haven</a:t>
            </a:r>
          </a:p>
          <a:p>
            <a:pPr marL="690563" lvl="1" indent="-346075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Reasons for selection: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Second largest city</a:t>
            </a:r>
            <a:r>
              <a:rPr lang="en-US" baseline="30000" dirty="0">
                <a:latin typeface="Rockwell" panose="02060603020205020403" pitchFamily="18" charset="0"/>
              </a:rPr>
              <a:t>2</a:t>
            </a:r>
            <a:endParaRPr lang="en-US" dirty="0">
              <a:latin typeface="Rockwell" panose="02060603020205020403" pitchFamily="18" charset="0"/>
            </a:endParaRP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Population: ~130,000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Universities</a:t>
            </a:r>
            <a:r>
              <a:rPr lang="en-US" baseline="30000" dirty="0">
                <a:latin typeface="Rockwell" panose="02060603020205020403" pitchFamily="18" charset="0"/>
              </a:rPr>
              <a:t>3</a:t>
            </a:r>
            <a:endParaRPr lang="en-US" dirty="0">
              <a:latin typeface="Rockwell" panose="02060603020205020403" pitchFamily="18" charset="0"/>
            </a:endParaRP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Yale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Albertus Magnus College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Southern Connecticut State University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No craft brewers headquarters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99E52-8D18-45D8-B13E-76BD1CC0B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6D5E054-862E-4467-A632-320E38AA589B}"/>
              </a:ext>
            </a:extLst>
          </p:cNvPr>
          <p:cNvSpPr txBox="1">
            <a:spLocks/>
          </p:cNvSpPr>
          <p:nvPr/>
        </p:nvSpPr>
        <p:spPr>
          <a:xfrm>
            <a:off x="1990724" y="571500"/>
            <a:ext cx="9601200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latin typeface="Rockwell" panose="02060603020205020403" pitchFamily="18" charset="0"/>
              </a:rPr>
              <a:t>Pilot Market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B61F0-76D5-48E4-8B2A-3F1DA2C15289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402921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Second Test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Maryland</a:t>
            </a:r>
          </a:p>
          <a:p>
            <a:pPr marL="685800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Reasons for Selection: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12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0.058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10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29.0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In-state craft breweries: 7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1B915-0B06-4466-90E2-AFCB366739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/>
          <a:stretch/>
        </p:blipFill>
        <p:spPr>
          <a:xfrm>
            <a:off x="3238999" y="3429000"/>
            <a:ext cx="635305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91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SECOND TEST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Maryland Drinking Age Population</a:t>
            </a:r>
            <a:r>
              <a:rPr lang="en-US" baseline="30000" dirty="0">
                <a:latin typeface="Rockwell" panose="02060603020205020403" pitchFamily="18" charset="0"/>
              </a:rPr>
              <a:t>4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98BCD-8F4B-4C30-942B-73348C489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3F1D6-102D-4178-956D-44E1784F39E8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235D4-4C1C-4955-ADE7-2F458D51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18610"/>
              </p:ext>
            </p:extLst>
          </p:nvPr>
        </p:nvGraphicFramePr>
        <p:xfrm>
          <a:off x="2457115" y="2131371"/>
          <a:ext cx="8660064" cy="188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688">
                  <a:extLst>
                    <a:ext uri="{9D8B030D-6E8A-4147-A177-3AD203B41FA5}">
                      <a16:colId xmlns:a16="http://schemas.microsoft.com/office/drawing/2014/main" val="1282836405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1688657844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26476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13538"/>
                  </a:ext>
                </a:extLst>
              </a:tr>
              <a:tr h="4014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iGen</a:t>
                      </a:r>
                      <a:r>
                        <a:rPr lang="en-US" dirty="0">
                          <a:latin typeface="Rockwell" panose="02060603020205020403" pitchFamily="18" charset="0"/>
                        </a:rPr>
                        <a:t>* (&gt;=21)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~290,000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0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ckwell" panose="02060603020205020403" pitchFamily="18" charset="0"/>
                        </a:rPr>
                        <a:t>Millennials</a:t>
                      </a:r>
                      <a:endParaRPr 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~1,120,000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GenX</a:t>
                      </a:r>
                      <a:endParaRPr 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23.1%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~1,300,000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Boomers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~1,070,000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1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1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SECOND TEST MARKET: Baltimore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Baltimore</a:t>
            </a:r>
          </a:p>
          <a:p>
            <a:pPr marL="690563" lvl="1" indent="-346075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Reasons for selection: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Largest city</a:t>
            </a:r>
            <a:r>
              <a:rPr lang="en-US" baseline="30000" dirty="0">
                <a:latin typeface="Rockwell" panose="02060603020205020403" pitchFamily="18" charset="0"/>
              </a:rPr>
              <a:t>5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Population: ~650,000</a:t>
            </a:r>
            <a:r>
              <a:rPr lang="en-US" baseline="30000" dirty="0">
                <a:latin typeface="Rockwell" panose="02060603020205020403" pitchFamily="18" charset="0"/>
              </a:rPr>
              <a:t>5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Universities</a:t>
            </a:r>
            <a:r>
              <a:rPr lang="en-US" baseline="30000" dirty="0">
                <a:latin typeface="Rockwell" panose="02060603020205020403" pitchFamily="18" charset="0"/>
              </a:rPr>
              <a:t>6</a:t>
            </a:r>
            <a:endParaRPr lang="en-US" dirty="0">
              <a:latin typeface="Rockwell" panose="02060603020205020403" pitchFamily="18" charset="0"/>
            </a:endParaRP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Coppin State University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Johns Hopkins University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Morgan State University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Loyola University Maryland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University of Baltimore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Plus four (4) other major institutions</a:t>
            </a:r>
          </a:p>
          <a:p>
            <a:pPr marL="914400" lvl="4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Three (3) craft brewers are headquartered in Baltimore</a:t>
            </a:r>
            <a:endParaRPr lang="en-US" dirty="0"/>
          </a:p>
          <a:p>
            <a:pPr lvl="1" algn="l"/>
            <a:endParaRPr lang="en-US" dirty="0">
              <a:latin typeface="Rockwell" panose="02060603020205020403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1084562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780</Words>
  <Application>Microsoft Office PowerPoint</Application>
  <PresentationFormat>Widescreen</PresentationFormat>
  <Paragraphs>194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Rockwell</vt:lpstr>
      <vt:lpstr>Wingdings</vt:lpstr>
      <vt:lpstr>Office Theme</vt:lpstr>
      <vt:lpstr>PowerPoint Presentation</vt:lpstr>
      <vt:lpstr>INTRODUCTION</vt:lpstr>
      <vt:lpstr>INTRODUCTION</vt:lpstr>
      <vt:lpstr>PILOT STATE</vt:lpstr>
      <vt:lpstr>PILOT STATE</vt:lpstr>
      <vt:lpstr>PowerPoint Presentation</vt:lpstr>
      <vt:lpstr>Second Test State</vt:lpstr>
      <vt:lpstr>SECOND TEST STATE</vt:lpstr>
      <vt:lpstr>SECOND TEST MARKET: Baltimore</vt:lpstr>
      <vt:lpstr>Final Test Market:  Indiana / Illinois</vt:lpstr>
      <vt:lpstr>Final Test Market:  Indiana / Illinois</vt:lpstr>
      <vt:lpstr>Mass Production Locations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kjjur</dc:creator>
  <cp:lastModifiedBy> </cp:lastModifiedBy>
  <cp:revision>96</cp:revision>
  <dcterms:created xsi:type="dcterms:W3CDTF">2019-01-01T19:39:23Z</dcterms:created>
  <dcterms:modified xsi:type="dcterms:W3CDTF">2019-01-05T18:44:32Z</dcterms:modified>
</cp:coreProperties>
</file>