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14EE-9CDA-43E4-A320-1AAF48185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558E4-5C2E-4391-A378-542B7CB44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D276-DDD2-41C6-A1B1-371EC1D8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0C4B-7A04-49E6-9927-ABD1C196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2FF9-896E-439E-B4ED-61EA52E9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7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197E-4E7A-47B0-95F2-C14C6C2B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2874B-3C71-406D-9CD0-AF45CFEC8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67A2-EB8B-4172-BB2F-72C772BB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E840-34A0-4435-A6A8-E1A4791A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FB48-D684-46B5-91BC-520A95A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5CCF1-4F05-45D3-B839-0828C23E4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4D4-9593-49A4-8479-4B3DDAAA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BB0B-68D5-4CE0-817C-185E1C2F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ECBA-BE86-4276-BAE5-9A7366D2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0D0C-C495-4765-AEF2-529B928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FC15-DF59-4809-911E-8D609DA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4211-6C85-4FA6-B82F-BC91D96B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D99C-1AAF-4B15-A828-4BF7FA1C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D987-E2E1-4D27-A111-3BB9A151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72B1-644E-43A2-AE9A-FB16B21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A05A-7D2C-458F-A20E-103D2309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7F1B-7070-4FDA-98B2-5CF76F12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E9C4-2F6B-4433-A429-E891A14D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22F3-7831-46ED-B84A-0FA3772A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4E91-6B43-4492-A80F-89DCEA52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5166-3087-4DF8-987D-8FE4CE01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7AC4-8FF0-44EB-8160-F10E31F74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532B3-3F52-4CDE-872C-A2C3DB8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206B-A307-491F-A80A-0E2C11CD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5CA80-8939-4171-8591-F6FDBF78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64E26-1059-455C-8B28-3EF07A0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F1A-12B2-4F60-B4C8-25DA6042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65E2-475F-4ABE-814F-3F3BCA6D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764B2-C0CB-4EBB-A880-321AD8CE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A0C59-3EF7-44D8-A956-0EC44C0A6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2742A-476A-4B6D-9CE5-72337A205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2B9CC-C9DF-42F7-83C0-876DDDD9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AE5A0-163C-4E66-97F2-F1DD3077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3ED57-ABCE-45F6-BD28-086BFCE8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CF29-BB1D-4C98-8824-1C0D3D4E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175C0-30AC-4CA1-8CD4-2D2C0307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13FAF-2604-4CD0-BF9F-004960C5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0912D-2E47-4E37-8C93-A898BDE2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F5BCC-2AF4-47B6-9619-0BE82083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B81D8-645F-4BCE-945E-905445F1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4FCC6-1B73-4F07-89D1-3F80331D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7984-F34B-43F4-88E5-28BEFFD0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3C35-7E5F-4C88-94E5-5C6D2D0A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9EBCB-7E83-44D8-958A-C4C09ED1E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0F92A-545D-4EF4-A2F9-F4FFB8E7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AF031-CC94-4AFF-BC54-5164A77E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4FC08-8810-4ABF-850A-28ADDE9B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8749-C3FC-4923-A0E4-270757C7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F6203-445D-490A-9EF6-733A84DF9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F5DA6-D4F9-4407-97E8-FA524C7E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35686-EDAF-4198-8898-D2D54FA8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B534-5732-4308-BC77-103173FF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02A2-BCDD-4EA7-AA1E-E2CE4771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5A4A6-6026-4220-8BE7-50366796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561D-0C45-4FDF-818E-FA75688A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87E7-7C01-4C76-95F6-3D15DE467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47D8-2249-4B89-A8CC-AD756CEA1B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A6E8-F684-4FF7-83D1-73528AF37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48D5-860D-48BA-8F0C-30D95BBF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0DFB-7FCC-465C-9FE0-EB4774FF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llow.com/webservice/Registration.htm" TargetMode="External"/><Relationship Id="rId2" Type="http://schemas.openxmlformats.org/officeDocument/2006/relationships/hyperlink" Target="https://cran.r-project.org/web/packages/ZillowR/Zillow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illow.com/homes/for_sale/Layton-UT/119633298_zpid/57030_rid/500000-_price/2070-_mp/globalrelevanceex_sort/41.123946,-111.89013,41.069096,-111.982398_rect/13_zm/0_mm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stackoverflow.com/questions/38817153/zillow-api-with-r-xml-iss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jurekSMU/Homework/tree/2018-11-26_HW_Start/6306_HW/6306_Unit_4.3_Exerci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BA86-051E-4848-826D-B466164B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7847"/>
            <a:ext cx="9144000" cy="775308"/>
          </a:xfrm>
        </p:spPr>
        <p:txBody>
          <a:bodyPr>
            <a:normAutofit/>
          </a:bodyPr>
          <a:lstStyle/>
          <a:p>
            <a:r>
              <a:rPr lang="en-US" sz="2400" dirty="0"/>
              <a:t>MSDS 6306</a:t>
            </a:r>
            <a:br>
              <a:rPr lang="en-US" sz="2400" dirty="0"/>
            </a:br>
            <a:r>
              <a:rPr lang="en-US" sz="2400" dirty="0"/>
              <a:t>4.3 Data From APIs and Feeds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5D3DE-7F01-4545-80DC-F2AE5EA21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1345"/>
            <a:ext cx="9144000" cy="775309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ZillowR</a:t>
            </a:r>
            <a:endParaRPr lang="en-US" sz="4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8AF3C8-CD4D-4C90-B202-3B2D5EB60CEA}"/>
              </a:ext>
            </a:extLst>
          </p:cNvPr>
          <p:cNvSpPr txBox="1">
            <a:spLocks/>
          </p:cNvSpPr>
          <p:nvPr/>
        </p:nvSpPr>
        <p:spPr>
          <a:xfrm>
            <a:off x="1524000" y="4965054"/>
            <a:ext cx="9144000" cy="77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DB1DE6-8F85-4707-A7BE-3AA3A36B119B}"/>
              </a:ext>
            </a:extLst>
          </p:cNvPr>
          <p:cNvSpPr txBox="1">
            <a:spLocks/>
          </p:cNvSpPr>
          <p:nvPr/>
        </p:nvSpPr>
        <p:spPr>
          <a:xfrm>
            <a:off x="1422400" y="5289836"/>
            <a:ext cx="9144000" cy="9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Karl J. Jurek</a:t>
            </a:r>
          </a:p>
          <a:p>
            <a:r>
              <a:rPr lang="en-US" sz="2800" dirty="0"/>
              <a:t>26 November 2018</a:t>
            </a:r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487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F64E-90C8-499C-8866-536A2661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8084-4D4F-4769-A884-803687B9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Reference Manual: ZillowR.pdf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https://cran.r-project.org/web/packages/ZillowR/ZillowR.pdf</a:t>
            </a:r>
            <a:endParaRPr lang="en-US" dirty="0"/>
          </a:p>
          <a:p>
            <a:r>
              <a:rPr lang="en-US" dirty="0"/>
              <a:t>Requirements:  </a:t>
            </a:r>
          </a:p>
          <a:p>
            <a:pPr lvl="1"/>
            <a:r>
              <a:rPr lang="en-US" dirty="0" err="1"/>
              <a:t>zws_id</a:t>
            </a:r>
            <a:endParaRPr lang="en-US" dirty="0"/>
          </a:p>
          <a:p>
            <a:pPr lvl="2"/>
            <a:r>
              <a:rPr lang="en-US" dirty="0"/>
              <a:t>Register at: </a:t>
            </a:r>
            <a:r>
              <a:rPr lang="en-US" dirty="0">
                <a:hlinkClick r:id="rId3"/>
              </a:rPr>
              <a:t>http://www.zillow.com/webservice/Registration.htm</a:t>
            </a:r>
            <a:endParaRPr lang="en-US" dirty="0"/>
          </a:p>
          <a:p>
            <a:pPr lvl="1"/>
            <a:r>
              <a:rPr lang="en-US" dirty="0" err="1"/>
              <a:t>zpid</a:t>
            </a:r>
            <a:r>
              <a:rPr lang="en-US" dirty="0"/>
              <a:t> (depending on the request you make)</a:t>
            </a:r>
          </a:p>
          <a:p>
            <a:pPr lvl="2"/>
            <a:r>
              <a:rPr lang="en-US" sz="2100" dirty="0"/>
              <a:t>To get a </a:t>
            </a:r>
            <a:r>
              <a:rPr lang="en-US" sz="2100" dirty="0" err="1"/>
              <a:t>zpid</a:t>
            </a:r>
            <a:r>
              <a:rPr lang="en-US" sz="2100" dirty="0"/>
              <a:t> go to the Zillow website and select a property.  Then pull the </a:t>
            </a:r>
            <a:r>
              <a:rPr lang="en-US" sz="2100" dirty="0" err="1"/>
              <a:t>zpid</a:t>
            </a:r>
            <a:r>
              <a:rPr lang="en-US" sz="2100" dirty="0"/>
              <a:t> from the URL.</a:t>
            </a:r>
          </a:p>
          <a:p>
            <a:pPr marL="1147763" indent="0">
              <a:buNone/>
            </a:pP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https://www.zillow.com/homes/for_sale/Layton-UT/</a:t>
            </a:r>
            <a:r>
              <a:rPr lang="en-US" sz="20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119633298_zpid</a:t>
            </a: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/57030_rid/500000-_price/2070-_mp/globalrelevanceex_sort/41.123946,-111.89013,41.069096,-111.982398_rect/13_zm/0_mmm/</a:t>
            </a:r>
            <a:endParaRPr lang="en-US" dirty="0"/>
          </a:p>
          <a:p>
            <a:r>
              <a:rPr lang="en-US" dirty="0"/>
              <a:t>Installation: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>
                <a:solidFill>
                  <a:srgbClr val="0070C0"/>
                </a:solidFill>
              </a:rPr>
              <a:t>("</a:t>
            </a:r>
            <a:r>
              <a:rPr lang="en-US" dirty="0" err="1">
                <a:solidFill>
                  <a:srgbClr val="0070C0"/>
                </a:solidFill>
              </a:rPr>
              <a:t>ZillowR</a:t>
            </a:r>
            <a:r>
              <a:rPr lang="en-US" dirty="0">
                <a:solidFill>
                  <a:srgbClr val="0070C0"/>
                </a:solidFill>
              </a:rPr>
              <a:t>", dependencies=TRUE)</a:t>
            </a:r>
          </a:p>
          <a:p>
            <a:r>
              <a:rPr lang="en-US" dirty="0"/>
              <a:t>Library: </a:t>
            </a:r>
            <a:r>
              <a:rPr lang="en-US" dirty="0">
                <a:solidFill>
                  <a:srgbClr val="0070C0"/>
                </a:solidFill>
              </a:rPr>
              <a:t>library(</a:t>
            </a:r>
            <a:r>
              <a:rPr lang="en-US" dirty="0" err="1">
                <a:solidFill>
                  <a:srgbClr val="0070C0"/>
                </a:solidFill>
              </a:rPr>
              <a:t>ZillowR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5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08D6-2A4C-47E7-8F98-19826AED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309"/>
            <a:ext cx="10515600" cy="5407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 – Original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B4D-F641-485E-9E1B-759BB8B0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308"/>
            <a:ext cx="10515600" cy="5742774"/>
          </a:xfrm>
        </p:spPr>
        <p:txBody>
          <a:bodyPr>
            <a:normAutofit lnSpcReduction="10000"/>
          </a:bodyPr>
          <a:lstStyle/>
          <a:p>
            <a:pPr marL="233363" indent="-233363">
              <a:tabLst>
                <a:tab pos="1196975" algn="l"/>
              </a:tabLst>
            </a:pPr>
            <a:r>
              <a:rPr lang="en-US" sz="2000" dirty="0" err="1">
                <a:solidFill>
                  <a:srgbClr val="0070C0"/>
                </a:solidFill>
              </a:rPr>
              <a:t>zresults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GetSearchResults</a:t>
            </a:r>
            <a:r>
              <a:rPr lang="en-US" sz="2000" dirty="0">
                <a:solidFill>
                  <a:srgbClr val="0070C0"/>
                </a:solidFill>
              </a:rPr>
              <a:t>(address = '411 E 6th St', </a:t>
            </a:r>
            <a:r>
              <a:rPr lang="en-US" sz="2000" dirty="0" err="1">
                <a:solidFill>
                  <a:srgbClr val="0070C0"/>
                </a:solidFill>
              </a:rPr>
              <a:t>citystatezip</a:t>
            </a:r>
            <a:r>
              <a:rPr lang="en-US" sz="2000" dirty="0">
                <a:solidFill>
                  <a:srgbClr val="0070C0"/>
                </a:solidFill>
              </a:rPr>
              <a:t> = '10009’, </a:t>
            </a:r>
            <a:r>
              <a:rPr lang="en-US" sz="2000" dirty="0" err="1">
                <a:solidFill>
                  <a:srgbClr val="0070C0"/>
                </a:solidFill>
              </a:rPr>
              <a:t>rentzestimate</a:t>
            </a:r>
            <a:r>
              <a:rPr lang="en-US" sz="2000" dirty="0">
                <a:solidFill>
                  <a:srgbClr val="0070C0"/>
                </a:solidFill>
              </a:rPr>
              <a:t> = FALSE,		 </a:t>
            </a:r>
            <a:r>
              <a:rPr lang="en-US" sz="2000" dirty="0" err="1">
                <a:solidFill>
                  <a:srgbClr val="0070C0"/>
                </a:solidFill>
              </a:rPr>
              <a:t>zws_id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getOption</a:t>
            </a:r>
            <a:r>
              <a:rPr lang="en-US" sz="2000" dirty="0">
                <a:solidFill>
                  <a:srgbClr val="0070C0"/>
                </a:solidFill>
              </a:rPr>
              <a:t>("</a:t>
            </a:r>
            <a:r>
              <a:rPr lang="en-US" sz="2000" dirty="0" err="1">
                <a:solidFill>
                  <a:srgbClr val="0070C0"/>
                </a:solidFill>
              </a:rPr>
              <a:t>ZillowR-zws_id</a:t>
            </a:r>
            <a:r>
              <a:rPr lang="en-US" sz="2000" dirty="0">
                <a:solidFill>
                  <a:srgbClr val="0070C0"/>
                </a:solidFill>
              </a:rPr>
              <a:t>"),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= 	"http://www.zillow.com/webservice/GetSearchResults.htm") </a:t>
            </a:r>
          </a:p>
          <a:p>
            <a:pPr marL="233363" indent="-233363">
              <a:tabLst>
                <a:tab pos="1196975" algn="l"/>
              </a:tabLst>
            </a:pPr>
            <a:r>
              <a:rPr lang="en-US" sz="2000" dirty="0"/>
              <a:t>Data came in a list with only three elements but was 1.3 Mb in size</a:t>
            </a:r>
          </a:p>
          <a:p>
            <a:pPr marL="690563" lvl="1" indent="-233363">
              <a:tabLst>
                <a:tab pos="1196975" algn="l"/>
              </a:tabLst>
            </a:pPr>
            <a:r>
              <a:rPr lang="en-US" sz="1600" dirty="0"/>
              <a:t>Element 1 – Request address</a:t>
            </a:r>
          </a:p>
          <a:p>
            <a:pPr marL="690563" lvl="1" indent="-233363">
              <a:tabLst>
                <a:tab pos="1196975" algn="l"/>
              </a:tabLst>
            </a:pPr>
            <a:r>
              <a:rPr lang="en-US" sz="1600" dirty="0"/>
              <a:t>Element 2 – Message:  Request successfully processed</a:t>
            </a:r>
          </a:p>
          <a:p>
            <a:pPr marL="690563" lvl="1" indent="-233363">
              <a:tabLst>
                <a:tab pos="1196975" algn="l"/>
              </a:tabLst>
            </a:pPr>
            <a:r>
              <a:rPr lang="en-US" sz="1600" dirty="0"/>
              <a:t>Element 3 -  Response:  xml</a:t>
            </a:r>
          </a:p>
          <a:p>
            <a:pPr marL="457200" lvl="1" indent="0">
              <a:buNone/>
              <a:tabLst>
                <a:tab pos="1196975" algn="l"/>
              </a:tabLst>
            </a:pPr>
            <a:r>
              <a:rPr lang="en-US" sz="1600" dirty="0"/>
              <a:t>	</a:t>
            </a:r>
            <a:r>
              <a:rPr lang="en-US" sz="1500" dirty="0"/>
              <a:t>Example of results</a:t>
            </a:r>
            <a:r>
              <a:rPr lang="en-US" sz="10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 	</a:t>
            </a:r>
          </a:p>
          <a:p>
            <a:pPr marL="457200" lvl="1" indent="0">
              <a:buNone/>
              <a:tabLst>
                <a:tab pos="1196975" algn="l"/>
                <a:tab pos="2290763" algn="l"/>
              </a:tabLst>
            </a:pPr>
            <a:r>
              <a:rPr lang="en-US" sz="1600" dirty="0">
                <a:solidFill>
                  <a:srgbClr val="0070C0"/>
                </a:solidFill>
              </a:rPr>
              <a:t>		…</a:t>
            </a:r>
          </a:p>
          <a:p>
            <a:pPr marL="457200" lvl="1" indent="0">
              <a:buNone/>
              <a:tabLst>
                <a:tab pos="1196975" algn="l"/>
              </a:tabLst>
            </a:pPr>
            <a:r>
              <a:rPr lang="en-US" sz="1600" dirty="0">
                <a:solidFill>
                  <a:srgbClr val="0070C0"/>
                </a:solidFill>
              </a:rPr>
              <a:t>			&lt;</a:t>
            </a:r>
            <a:r>
              <a:rPr lang="en-US" sz="1600" dirty="0" err="1">
                <a:solidFill>
                  <a:srgbClr val="0070C0"/>
                </a:solidFill>
              </a:rPr>
              <a:t>zestimate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 marL="1828800" lvl="4" indent="0">
              <a:buNone/>
              <a:tabLst>
                <a:tab pos="1196975" algn="l"/>
              </a:tabLst>
            </a:pPr>
            <a:r>
              <a:rPr lang="en-US" sz="1600" dirty="0">
                <a:solidFill>
                  <a:srgbClr val="0070C0"/>
                </a:solidFill>
              </a:rPr>
              <a:t>  		&lt;amount currency="USD"&gt;747966&lt;/amount&gt;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				&lt;last-updated&gt;11/20/2018&lt;/last-updated&gt;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				&lt;</a:t>
            </a:r>
            <a:r>
              <a:rPr lang="en-US" sz="1600" dirty="0" err="1">
                <a:solidFill>
                  <a:srgbClr val="0070C0"/>
                </a:solidFill>
              </a:rPr>
              <a:t>oneWeekChange</a:t>
            </a:r>
            <a:r>
              <a:rPr lang="en-US" sz="1600" dirty="0">
                <a:solidFill>
                  <a:srgbClr val="0070C0"/>
                </a:solidFill>
              </a:rPr>
              <a:t> deprecated="true"/&gt;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				&lt;</a:t>
            </a:r>
            <a:r>
              <a:rPr lang="en-US" sz="1600" dirty="0" err="1">
                <a:solidFill>
                  <a:srgbClr val="0070C0"/>
                </a:solidFill>
              </a:rPr>
              <a:t>valueChange</a:t>
            </a:r>
            <a:r>
              <a:rPr lang="en-US" sz="1600" dirty="0">
                <a:solidFill>
                  <a:srgbClr val="0070C0"/>
                </a:solidFill>
              </a:rPr>
              <a:t> duration="30" currency="USD"&gt;90860&lt;/</a:t>
            </a:r>
            <a:r>
              <a:rPr lang="en-US" sz="1600" dirty="0" err="1">
                <a:solidFill>
                  <a:srgbClr val="0070C0"/>
                </a:solidFill>
              </a:rPr>
              <a:t>valueChange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				&lt;</a:t>
            </a:r>
            <a:r>
              <a:rPr lang="en-US" sz="1600" dirty="0" err="1">
                <a:solidFill>
                  <a:srgbClr val="0070C0"/>
                </a:solidFill>
              </a:rPr>
              <a:t>valuationRange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					&lt;low currency="USD"&gt;613332&lt;/low&gt;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					&lt;high currency="USD"&gt;927478&lt;/high&gt;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				&lt;/</a:t>
            </a:r>
            <a:r>
              <a:rPr lang="en-US" sz="1600" dirty="0" err="1">
                <a:solidFill>
                  <a:srgbClr val="0070C0"/>
                </a:solidFill>
              </a:rPr>
              <a:t>valuationRange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				&lt;percentile&gt;98&lt;/percentile&gt;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			&lt;/</a:t>
            </a:r>
            <a:r>
              <a:rPr lang="en-US" sz="1600" dirty="0" err="1">
                <a:solidFill>
                  <a:srgbClr val="0070C0"/>
                </a:solidFill>
              </a:rPr>
              <a:t>zestimate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 marL="457200" lvl="1" indent="0">
              <a:buNone/>
              <a:tabLst>
                <a:tab pos="2230438" algn="l"/>
              </a:tabLst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…</a:t>
            </a:r>
          </a:p>
          <a:p>
            <a:pPr marL="288925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08D6-2A4C-47E7-8F98-19826AED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309"/>
            <a:ext cx="10515600" cy="5407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 – Modification of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B4D-F641-485E-9E1B-759BB8B0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308"/>
            <a:ext cx="10515600" cy="5742774"/>
          </a:xfrm>
        </p:spPr>
        <p:txBody>
          <a:bodyPr>
            <a:normAutofit/>
          </a:bodyPr>
          <a:lstStyle/>
          <a:p>
            <a:pPr marL="233363" indent="-233363">
              <a:tabLst>
                <a:tab pos="1196975" algn="l"/>
              </a:tabLst>
            </a:pPr>
            <a:r>
              <a:rPr lang="en-US" sz="2000" dirty="0"/>
              <a:t>Due to the nature of the data being returned it had to modified into a useful format</a:t>
            </a:r>
          </a:p>
          <a:p>
            <a:pPr marL="233363" indent="-233363">
              <a:tabLst>
                <a:tab pos="1196975" algn="l"/>
              </a:tabLst>
            </a:pPr>
            <a:r>
              <a:rPr lang="en-US" sz="2000" dirty="0"/>
              <a:t>Code to modify the result was acquired at:</a:t>
            </a:r>
          </a:p>
          <a:p>
            <a:pPr marL="457200" lvl="1" indent="0">
              <a:buNone/>
              <a:tabLst>
                <a:tab pos="1196975" algn="l"/>
              </a:tabLst>
            </a:pPr>
            <a:r>
              <a:rPr lang="en-US" sz="1600" dirty="0">
                <a:solidFill>
                  <a:srgbClr val="0070C0"/>
                </a:solidFill>
                <a:hlinkClick r:id="rId2"/>
              </a:rPr>
              <a:t>https://stackoverflow.com/questions/38817153/zillow-api-with-r-xml-issue</a:t>
            </a:r>
            <a:endParaRPr lang="en-US" sz="1600" dirty="0">
              <a:solidFill>
                <a:srgbClr val="0070C0"/>
              </a:solidFill>
            </a:endParaRPr>
          </a:p>
          <a:p>
            <a:pPr marL="230188" lvl="1">
              <a:tabLst>
                <a:tab pos="1196975" algn="l"/>
              </a:tabLst>
            </a:pPr>
            <a:r>
              <a:rPr lang="en-US" sz="2000" dirty="0"/>
              <a:t>The end result was:</a:t>
            </a:r>
          </a:p>
          <a:p>
            <a:pPr marL="687388" lvl="2">
              <a:tabLst>
                <a:tab pos="1196975" algn="l"/>
              </a:tabLst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A28D7-305F-4675-8F02-FBD6311D1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37" y="2374232"/>
            <a:ext cx="10451432" cy="34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08D6-2A4C-47E7-8F98-19826AED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309"/>
            <a:ext cx="10515600" cy="5407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 – Things of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B4D-F641-485E-9E1B-759BB8B0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308"/>
            <a:ext cx="10515600" cy="5742774"/>
          </a:xfrm>
        </p:spPr>
        <p:txBody>
          <a:bodyPr>
            <a:normAutofit/>
          </a:bodyPr>
          <a:lstStyle/>
          <a:p>
            <a:pPr marL="233363" indent="-233363">
              <a:tabLst>
                <a:tab pos="1196975" algn="l"/>
              </a:tabLst>
            </a:pPr>
            <a:r>
              <a:rPr lang="en-US" sz="2000" dirty="0"/>
              <a:t>Changing a request parameter from </a:t>
            </a:r>
            <a:r>
              <a:rPr lang="en-US" sz="2000" dirty="0" err="1">
                <a:solidFill>
                  <a:srgbClr val="0070C0"/>
                </a:solidFill>
              </a:rPr>
              <a:t>rentzestimate</a:t>
            </a:r>
            <a:r>
              <a:rPr lang="en-US" sz="2000" dirty="0">
                <a:solidFill>
                  <a:srgbClr val="0070C0"/>
                </a:solidFill>
              </a:rPr>
              <a:t> = FALSE </a:t>
            </a:r>
            <a:r>
              <a:rPr lang="en-US" sz="2000" dirty="0"/>
              <a:t>to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rentzestimate</a:t>
            </a:r>
            <a:r>
              <a:rPr lang="en-US" sz="2000" dirty="0">
                <a:solidFill>
                  <a:srgbClr val="0070C0"/>
                </a:solidFill>
              </a:rPr>
              <a:t> = TRUE </a:t>
            </a:r>
            <a:r>
              <a:rPr lang="en-US" sz="2000" dirty="0"/>
              <a:t>did not change the results.</a:t>
            </a:r>
          </a:p>
          <a:p>
            <a:pPr marL="230188" lvl="1">
              <a:tabLst>
                <a:tab pos="1196975" algn="l"/>
              </a:tabLst>
            </a:pPr>
            <a:r>
              <a:rPr lang="en-US" sz="2000" dirty="0"/>
              <a:t>Before running the </a:t>
            </a:r>
          </a:p>
          <a:p>
            <a:pPr marL="1588" lvl="1" indent="0"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zdata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as.data.frame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do.call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rbind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lapply</a:t>
            </a:r>
            <a:r>
              <a:rPr lang="en-US" sz="2000" dirty="0">
                <a:solidFill>
                  <a:srgbClr val="0070C0"/>
                </a:solidFill>
              </a:rPr>
              <a:t>(out, </a:t>
            </a:r>
            <a:r>
              <a:rPr lang="en-US" sz="2000" dirty="0" err="1">
                <a:solidFill>
                  <a:srgbClr val="0070C0"/>
                </a:solidFill>
              </a:rPr>
              <a:t>unlist</a:t>
            </a:r>
            <a:r>
              <a:rPr lang="en-US" sz="2000" dirty="0">
                <a:solidFill>
                  <a:srgbClr val="0070C0"/>
                </a:solidFill>
              </a:rPr>
              <a:t>)), </a:t>
            </a:r>
            <a:r>
              <a:rPr lang="en-US" sz="2000" dirty="0" err="1">
                <a:solidFill>
                  <a:srgbClr val="0070C0"/>
                </a:solidFill>
              </a:rPr>
              <a:t>row.names</a:t>
            </a:r>
            <a:r>
              <a:rPr lang="en-US" sz="2000" dirty="0">
                <a:solidFill>
                  <a:srgbClr val="0070C0"/>
                </a:solidFill>
              </a:rPr>
              <a:t>=</a:t>
            </a:r>
            <a:r>
              <a:rPr lang="en-US" sz="2000" dirty="0" err="1">
                <a:solidFill>
                  <a:srgbClr val="0070C0"/>
                </a:solidFill>
              </a:rPr>
              <a:t>seq_len</a:t>
            </a:r>
            <a:r>
              <a:rPr lang="en-US" sz="2000" dirty="0">
                <a:solidFill>
                  <a:srgbClr val="0070C0"/>
                </a:solidFill>
              </a:rPr>
              <a:t>(length(out))) </a:t>
            </a:r>
          </a:p>
          <a:p>
            <a:pPr marL="1588" lvl="1" indent="0">
              <a:buNone/>
              <a:tabLst>
                <a:tab pos="233363" algn="l"/>
                <a:tab pos="457200" algn="l"/>
              </a:tabLst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/>
              <a:t>statement, the script window code had to be sourced or would not update </a:t>
            </a:r>
            <a:r>
              <a:rPr lang="en-US" sz="2000" dirty="0" err="1">
                <a:solidFill>
                  <a:srgbClr val="0070C0"/>
                </a:solidFill>
              </a:rPr>
              <a:t>zdata</a:t>
            </a:r>
            <a:endParaRPr lang="en-US" sz="2000" dirty="0">
              <a:solidFill>
                <a:srgbClr val="0070C0"/>
              </a:solidFill>
            </a:endParaRPr>
          </a:p>
          <a:p>
            <a:pPr marL="344488" lvl="1" indent="-342900">
              <a:tabLst>
                <a:tab pos="233363" algn="l"/>
                <a:tab pos="457200" algn="l"/>
              </a:tabLst>
            </a:pPr>
            <a:r>
              <a:rPr lang="en-US" sz="2000" dirty="0"/>
              <a:t>Was only able to get multiple values for certain buildings in New York.  Unable to get multiple unit listings for other locations.</a:t>
            </a:r>
          </a:p>
          <a:p>
            <a:pPr marL="801688" lvl="2" indent="-342900">
              <a:tabLst>
                <a:tab pos="233363" algn="l"/>
                <a:tab pos="457200" algn="l"/>
              </a:tabLst>
            </a:pPr>
            <a:r>
              <a:rPr lang="en-US" sz="1600" dirty="0"/>
              <a:t>EXAMPLES:</a:t>
            </a:r>
          </a:p>
          <a:p>
            <a:pPr marL="1258888" lvl="3" indent="-342900">
              <a:tabLst>
                <a:tab pos="233363" algn="l"/>
                <a:tab pos="457200" algn="l"/>
              </a:tabLst>
            </a:pPr>
            <a:r>
              <a:rPr lang="en-US" sz="1400" dirty="0"/>
              <a:t>address = '100 Avenue A', </a:t>
            </a:r>
            <a:r>
              <a:rPr lang="en-US" sz="1400" dirty="0" err="1"/>
              <a:t>citystatezip</a:t>
            </a:r>
            <a:r>
              <a:rPr lang="en-US" sz="1400" dirty="0"/>
              <a:t> = '10009’ – New York, NY</a:t>
            </a:r>
          </a:p>
          <a:p>
            <a:pPr marL="1258888" lvl="3" indent="-342900">
              <a:tabLst>
                <a:tab pos="233363" algn="l"/>
                <a:tab pos="457200" algn="l"/>
              </a:tabLst>
            </a:pPr>
            <a:r>
              <a:rPr lang="en-US" sz="1400" dirty="0"/>
              <a:t>address = '1 W Century Dr', </a:t>
            </a:r>
            <a:r>
              <a:rPr lang="en-US" sz="1400" dirty="0" err="1"/>
              <a:t>citystatezip</a:t>
            </a:r>
            <a:r>
              <a:rPr lang="en-US" sz="1400" dirty="0"/>
              <a:t> = '90067’ – Los Angeles, CA</a:t>
            </a:r>
          </a:p>
          <a:p>
            <a:pPr marL="1258888" lvl="3" indent="-342900">
              <a:tabLst>
                <a:tab pos="233363" algn="l"/>
                <a:tab pos="457200" algn="l"/>
              </a:tabLst>
            </a:pPr>
            <a:r>
              <a:rPr lang="en-US" sz="1400" dirty="0"/>
              <a:t>address = '35 E 100 S', </a:t>
            </a:r>
            <a:r>
              <a:rPr lang="en-US" sz="1400" dirty="0" err="1"/>
              <a:t>citystatezip</a:t>
            </a:r>
            <a:r>
              <a:rPr lang="en-US" sz="1400" dirty="0"/>
              <a:t> = '84111’ – Salt Lake City, UT</a:t>
            </a:r>
          </a:p>
          <a:p>
            <a:pPr marL="344488" lvl="1" indent="-342900">
              <a:tabLst>
                <a:tab pos="233363" algn="l"/>
                <a:tab pos="457200" algn="l"/>
              </a:tabLst>
            </a:pPr>
            <a:r>
              <a:rPr lang="en-US" sz="2000" dirty="0" err="1"/>
              <a:t>See:</a:t>
            </a:r>
            <a:r>
              <a:rPr lang="en-US" sz="2000" dirty="0" err="1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://github.com/kjurekSMU/Homework/tree/2018-11-26_HW_Start/6306_HW/6306_Unit_4.3_Exercise</a:t>
            </a:r>
            <a:endParaRPr lang="en-US" sz="2000" dirty="0"/>
          </a:p>
          <a:p>
            <a:pPr marL="344488" lvl="1" indent="-342900">
              <a:tabLst>
                <a:tab pos="233363" algn="l"/>
                <a:tab pos="4572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14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252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MSDS 6306 4.3 Data From APIs and Feeds</vt:lpstr>
      <vt:lpstr>Preliminaries</vt:lpstr>
      <vt:lpstr>R – Original Request</vt:lpstr>
      <vt:lpstr>R – Modification of Return</vt:lpstr>
      <vt:lpstr>R – Things of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6306 4.3 Data From APIs and Feeds</dc:title>
  <dc:creator>kjjurek@gmail.com</dc:creator>
  <cp:lastModifiedBy>kjjurek@gmail.com</cp:lastModifiedBy>
  <cp:revision>14</cp:revision>
  <dcterms:created xsi:type="dcterms:W3CDTF">2018-11-26T16:20:05Z</dcterms:created>
  <dcterms:modified xsi:type="dcterms:W3CDTF">2018-11-27T01:14:23Z</dcterms:modified>
</cp:coreProperties>
</file>