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56" r:id="rId3"/>
    <p:sldId id="259" r:id="rId4"/>
    <p:sldId id="267" r:id="rId5"/>
    <p:sldId id="258" r:id="rId6"/>
    <p:sldId id="268" r:id="rId7"/>
    <p:sldId id="269" r:id="rId8"/>
    <p:sldId id="260" r:id="rId9"/>
    <p:sldId id="270" r:id="rId10"/>
    <p:sldId id="261" r:id="rId11"/>
    <p:sldId id="272" r:id="rId12"/>
    <p:sldId id="271" r:id="rId13"/>
    <p:sldId id="262" r:id="rId14"/>
    <p:sldId id="264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71013" autoAdjust="0"/>
  </p:normalViewPr>
  <p:slideViewPr>
    <p:cSldViewPr snapToGrid="0">
      <p:cViewPr varScale="1">
        <p:scale>
          <a:sx n="81" d="100"/>
          <a:sy n="81" d="100"/>
        </p:scale>
        <p:origin x="72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D81B-DB8A-46EC-A4F7-507896381FB0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92C0F-31F3-4B9A-98A1-86DA2D28C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01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5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27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738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52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04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3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83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0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6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0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9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44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23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92C0F-31F3-4B9A-98A1-86DA2D28C4E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990-3BAE-4F59-B3D8-0F3C90B7E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6DE46-C532-4C85-B8D9-DCE0EB34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6A5-240F-49D3-9FB0-F35D4FE9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CA3D-56DA-4410-9F48-320F2E51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2E9C-7367-41E6-ABA8-8A60ABB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3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ED41-A428-4D38-BD2B-B544508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D2DBF-70FA-4CF4-A402-655D153D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B15F-33CB-41A3-9804-ADCC669A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FCC1-37FE-4599-B188-67CAE59A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7201-A7A4-4370-B311-B77FF0C9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0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122AC-E9DE-4499-B03E-2D876E6E0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1A35-9E0B-431D-9255-DC55A159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B3B3-4067-4934-A007-FCBC7350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26B-FB44-4B35-959B-4B463D0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2B32-5659-4CB0-8766-3DF4FBDB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226C-875D-4E47-A6FE-3340E00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8BB5-C912-458A-9931-4A4D303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B699-7BDC-4094-85F6-EB72DD8C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F557-0A7D-4D7F-939E-01806787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3B71-5804-4DDF-9A12-8BA2412D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2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1172-4324-4989-A118-721BF1A6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E187-06D5-4437-AB11-1C50B96A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33CE-62D8-443B-B5D7-26BBB5E9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5353-FFB5-4B71-8DD2-3F8D0B41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A37-7A4B-4469-A77D-6A53D511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1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6FCC-A069-47F7-846B-6531C675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4A4-DF87-4A7E-B24D-362A3383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8218-7B02-4B35-9506-0864965A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3290C-80F6-40C1-A59A-F57AE24C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DAD-716B-4135-8B21-A3063E1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C4C30-5BB0-4384-9D49-AD234B73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CA42-AD83-4092-B382-AD4B1157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0E16-1A2A-4220-967E-BAC10C06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B460-8232-4E1E-99E1-B893D510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6413D-EDE7-4318-A8FD-5FE0732F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1A365-F92F-4F48-820A-3BC832E4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80169-BBF2-4108-9AAA-F41E3300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1AFFB-7D4C-4948-85B5-CB3EB071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CAE7D-D13F-42E6-81A6-DD707F27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A6EE-A350-442A-A6C6-DDC9B2F8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004A0-E8C6-4517-BFA9-1369B5E0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0F3FA-8F1A-49F2-87CE-38491734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05499-E8D6-4EC2-A43D-6060E930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9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6E734-C957-40EC-9832-D51CB202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01C9-1410-454E-BD7D-F9B7AB3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D8C1-80B6-4F10-B2B5-26402DE1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4376-EA95-4867-9287-29F24EDC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2A81-FDF6-44FC-B340-C8EE79B8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B7DC-6412-4CDA-81FB-E0210968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24B2-4032-4A23-B0D4-A31AF58B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109A-86E8-44B5-B352-30112C70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2921-6BA1-4FE0-B16D-2AC89FFE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DBA-B154-4555-90B5-D0897B4F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57C74-679B-46E9-915C-E612FFF7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09CB7-67BC-4C2A-A2E9-4EED031F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66CB-8D7F-4C4D-83E6-682197DB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9F19-C571-4F86-8D79-B6768E72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B35F-BF39-433E-960D-76B4BA7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C0EF-EC70-4286-BAE1-95D5CDF6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089E-F6DF-4FF7-90C0-BB743045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2B6F-DF57-4881-B23A-C29616D04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9DB0-0F56-4FB9-9B37-7D78FB245632}" type="datetimeFigureOut">
              <a:rPr lang="en-GB" smtClean="0"/>
              <a:t>13/12/2020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5C7A-C82B-4FBE-9DC0-62170381C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BD0C-D16C-402C-B540-305182644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4B75-E8EB-4F19-BA3A-E66DCD4C7E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52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622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ision Light" pitchFamily="2" charset="0"/>
              </a:rPr>
              <a:t>[1]	M. </a:t>
            </a:r>
            <a:r>
              <a:rPr lang="en-US" dirty="0" err="1">
                <a:latin typeface="Vision Light" pitchFamily="2" charset="0"/>
              </a:rPr>
              <a:t>Poostchi</a:t>
            </a:r>
            <a:r>
              <a:rPr lang="en-US" dirty="0">
                <a:latin typeface="Vision Light" pitchFamily="2" charset="0"/>
              </a:rPr>
              <a:t>, K. </a:t>
            </a:r>
            <a:r>
              <a:rPr lang="en-US" dirty="0" err="1">
                <a:latin typeface="Vision Light" pitchFamily="2" charset="0"/>
              </a:rPr>
              <a:t>Silamut</a:t>
            </a:r>
            <a:r>
              <a:rPr lang="en-US" dirty="0">
                <a:latin typeface="Vision Light" pitchFamily="2" charset="0"/>
              </a:rPr>
              <a:t>, R. J. Maude, S. Jaeger, G. </a:t>
            </a:r>
            <a:r>
              <a:rPr lang="en-US" dirty="0" err="1">
                <a:latin typeface="Vision Light" pitchFamily="2" charset="0"/>
              </a:rPr>
              <a:t>Thoma</a:t>
            </a:r>
            <a:r>
              <a:rPr lang="en-US" dirty="0">
                <a:latin typeface="Vision Light" pitchFamily="2" charset="0"/>
              </a:rPr>
              <a:t>. (2018). Image analysis and machine learning for detecting 	malaria [Online]. Available: https://www.ncbi.nlm.nih.gov/pmc/articles/PMC5840030/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[2]	WHO. (2019, Dec. 4). The "World malaria report 2019" at a glance [Online]. Available: https://www.who.int/news-	room/feature-stories/detail/world-malaria-report-2019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[3]	S. Rajaraman​, S. K. </a:t>
            </a:r>
            <a:r>
              <a:rPr lang="en-US" dirty="0" err="1">
                <a:latin typeface="Vision Light" pitchFamily="2" charset="0"/>
              </a:rPr>
              <a:t>Antani</a:t>
            </a:r>
            <a:r>
              <a:rPr lang="en-US" dirty="0">
                <a:latin typeface="Vision Light" pitchFamily="2" charset="0"/>
              </a:rPr>
              <a:t>, M. </a:t>
            </a:r>
            <a:r>
              <a:rPr lang="en-US" dirty="0" err="1">
                <a:latin typeface="Vision Light" pitchFamily="2" charset="0"/>
              </a:rPr>
              <a:t>Poostchi</a:t>
            </a:r>
            <a:r>
              <a:rPr lang="en-US" dirty="0">
                <a:latin typeface="Vision Light" pitchFamily="2" charset="0"/>
              </a:rPr>
              <a:t>, K. </a:t>
            </a:r>
            <a:r>
              <a:rPr lang="en-US" dirty="0" err="1">
                <a:latin typeface="Vision Light" pitchFamily="2" charset="0"/>
              </a:rPr>
              <a:t>Silamut</a:t>
            </a:r>
            <a:r>
              <a:rPr lang="en-US" dirty="0">
                <a:latin typeface="Vision Light" pitchFamily="2" charset="0"/>
              </a:rPr>
              <a:t>, Md. A. Hossain, R. J. Maude, S. Jaeger, G. R. Thoma1. (2018, Apr. 16). 	Pre-trained convolutional neural networks as feature extractors toward improved malaria parasite detection in 	thin blood 	smear images [Online]. Available: https://peerj.com/articles/4568/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[4]	Expert System Team. (2020, May. 6). What is Machine Learning? A definition [Online]. Available: 	https://expertsystem.com/machine-learning-definition/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[5]	A. Deshpande. (2016, Jul. 20). A Beginner's Guide to Understanding Convolutional Neural Networks [Online]. 	Available: 	https://adeshpande3.github.io/A-Beginner%27s-Guide-To-Understanding-Convolutional-Neural-	Networks/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[6]	H. </a:t>
            </a:r>
            <a:r>
              <a:rPr lang="en-US" dirty="0" err="1">
                <a:latin typeface="Vision Light" pitchFamily="2" charset="0"/>
              </a:rPr>
              <a:t>Pokharna</a:t>
            </a:r>
            <a:r>
              <a:rPr lang="en-US" dirty="0">
                <a:latin typeface="Vision Light" pitchFamily="2" charset="0"/>
              </a:rPr>
              <a:t>. (2016, Jul. 28). The best explanation of Convolutional Neural Networks on the Internet [Online]. 	Available: 	https://medium.com/technologymadeeasy/the-best-explanation-of-convolutional-neural-networks-	on-the-internet-	fbb8b1ad5df8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[7]	Stanford University (n.d.). CS231n Convolutional Neural Networks for Visual Recognition [Online]. Available: 	https://cs231n.github.io/convolutional-networks/</a:t>
            </a:r>
            <a:endParaRPr lang="en-GB" dirty="0">
              <a:latin typeface="Vision Light" pitchFamily="2" charset="0"/>
            </a:endParaRPr>
          </a:p>
          <a:p>
            <a:r>
              <a:rPr lang="en-US" dirty="0">
                <a:latin typeface="Vision Light" pitchFamily="2" charset="0"/>
              </a:rPr>
              <a:t>[8]	</a:t>
            </a:r>
            <a:r>
              <a:rPr lang="en-US" dirty="0" err="1">
                <a:latin typeface="Vision Light" pitchFamily="2" charset="0"/>
              </a:rPr>
              <a:t>Worldometer</a:t>
            </a:r>
            <a:r>
              <a:rPr lang="en-US" dirty="0">
                <a:latin typeface="Vision Light" pitchFamily="2" charset="0"/>
              </a:rPr>
              <a:t> (2017). GDP per Capita [Online]. Available: https://www.worldometers.info/gdp/gdp-per-capita/</a:t>
            </a:r>
            <a:endParaRPr lang="en-GB" dirty="0"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7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MVP OBJECTIVES/IMPLEMENTATION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471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Image classification model for detecting malaria in red blood cells using convolutional neural networks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Relatively high accuracy model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Link algorithm to front end user interface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Simple front end UI that takes an image input and outputs whether sample is infected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0D9A6-36E1-4A30-80A3-25E2F5878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114" y="1720768"/>
            <a:ext cx="2666508" cy="3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SUBMISSION OBJECTIVES/IMPLEMENTATION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824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Already including the previous goals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Increase accuracy so tool is reliable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Stylish, intuitive user interface, implemented using web development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Add brand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Provide model disclaimers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Guide on how to take a test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Guide on what to do next if infected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ADF03-CB8F-4700-9FEA-86F46881F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114" y="1720768"/>
            <a:ext cx="2666508" cy="3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1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MVP ESTIMATED DEADLINES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C873BA-E5A9-4D83-AF51-FBC40AAC1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0144"/>
              </p:ext>
            </p:extLst>
          </p:nvPr>
        </p:nvGraphicFramePr>
        <p:xfrm>
          <a:off x="838200" y="1786947"/>
          <a:ext cx="10515600" cy="3623254"/>
        </p:xfrm>
        <a:graphic>
          <a:graphicData uri="http://schemas.openxmlformats.org/drawingml/2006/table">
            <a:tbl>
              <a:tblPr firstRow="1" firstCol="1" bandRow="1"/>
              <a:tblGrid>
                <a:gridCol w="6648450">
                  <a:extLst>
                    <a:ext uri="{9D8B030D-6E8A-4147-A177-3AD203B41FA5}">
                      <a16:colId xmlns:a16="http://schemas.microsoft.com/office/drawing/2014/main" val="1449827687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570088153"/>
                    </a:ext>
                  </a:extLst>
                </a:gridCol>
              </a:tblGrid>
              <a:tr h="3921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Specific MVP milestones</a:t>
                      </a:r>
                      <a:endParaRPr lang="en-GB" sz="2000" b="0" dirty="0"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FFFF"/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Estimated start/end dates</a:t>
                      </a:r>
                      <a:endParaRPr lang="en-GB" sz="2000" b="0" dirty="0"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327"/>
                  </a:ext>
                </a:extLst>
              </a:tr>
              <a:tr h="9938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Create and train a convolutional neural network using python that identifies whether a red blood cell is infected.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19/10/20 - 16/11/20</a:t>
                      </a:r>
                      <a:endParaRPr lang="en-GB" sz="2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14580"/>
                  </a:ext>
                </a:extLst>
              </a:tr>
              <a:tr h="9938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the CNN and adjust accordingly to increase accuracy and remove unfavorable features such as overfitting.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16/11/20 - 23/11/20</a:t>
                      </a:r>
                      <a:endParaRPr lang="en-GB" sz="20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8465"/>
                  </a:ext>
                </a:extLst>
              </a:tr>
              <a:tr h="12433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Connect the algorithm to a local host web page. At this point it should take an image input and return whether the sample is infected. 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Vision Light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23/11/20 – MVP Presentation</a:t>
                      </a:r>
                      <a:endParaRPr lang="en-GB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Vision Light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6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1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IMPLEMENTATION TOOLS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Python</a:t>
            </a:r>
          </a:p>
          <a:p>
            <a:pPr lvl="1"/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Tensorflow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Keras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Many other useful libraries that are open source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Web development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Bootstrap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1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Researched and understood how images are classified 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Researched my problem in thorough detail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Researched how I want to implement the user interface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Created a detailed plan of what I want to achieve and how I want to implement it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Clear objectives and goals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Timetabled key deadlines up to MVP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Implementation details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Implementation tools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Examined a image classifiers Google AI course on how to implement CNNs in code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Created an example project brand to use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INITIAL NEXT STEPS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71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Look at more tutorials on how to implement CNNs in code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Implement a convolutional neural network using python libraries like TensorFlow and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Keras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Research more on CNNs while writing the code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Increase my knowledge</a:t>
            </a:r>
          </a:p>
          <a:p>
            <a:pPr lvl="1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Improve model</a:t>
            </a:r>
          </a:p>
          <a:p>
            <a:pPr lvl="1"/>
            <a:endParaRPr lang="en-GB" sz="16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THANK YOU, QUESTIONS?</a:t>
            </a:r>
          </a:p>
        </p:txBody>
      </p:sp>
    </p:spTree>
    <p:extLst>
      <p:ext uri="{BB962C8B-B14F-4D97-AF65-F5344CB8AC3E}">
        <p14:creationId xmlns:p14="http://schemas.microsoft.com/office/powerpoint/2010/main" val="15675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558E0-F209-449A-B306-A9943073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B4E5-7CB1-4092-838B-C9D6A34D83DD}"/>
              </a:ext>
            </a:extLst>
          </p:cNvPr>
          <p:cNvSpPr txBox="1">
            <a:spLocks/>
          </p:cNvSpPr>
          <p:nvPr/>
        </p:nvSpPr>
        <p:spPr>
          <a:xfrm>
            <a:off x="340919" y="329775"/>
            <a:ext cx="1818081" cy="16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ision" pitchFamily="2" charset="0"/>
              </a:rPr>
              <a:t>ASSESSING MALARIA BLOOD SAMPLES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369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MALARIA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2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Major impact on global health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2018: estimated 228 million cases worldwide &amp; 405,000 deaths [2]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Only 6 countries account for more than 50% of all cases [2]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Nigeria accounts for 25% of all cases [2] and has 34% of the world average GDP (per Capita 2017) [8]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84483-5B38-4F80-ADAD-93CD91C7B0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0646" y="1980823"/>
            <a:ext cx="4780547" cy="22575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99BD64-1FCC-47E7-B1D4-62CFCB104A96}"/>
              </a:ext>
            </a:extLst>
          </p:cNvPr>
          <p:cNvSpPr txBox="1">
            <a:spLocks/>
          </p:cNvSpPr>
          <p:nvPr/>
        </p:nvSpPr>
        <p:spPr>
          <a:xfrm>
            <a:off x="11292955" y="4299324"/>
            <a:ext cx="470034" cy="40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[1]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5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WHY USE AI?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Yearly hundreds of millions of blood films examined by a trained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microscopist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This involves manual counting of parasites in red blood cells, which is timely</a:t>
            </a:r>
          </a:p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Microscopists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 in poorer areas may have low quality training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Low-resource areas and poor-quality control setting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Lead to incorrect diagnosis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False positives and </a:t>
            </a:r>
            <a:r>
              <a:rPr lang="en-GB" sz="2000" u="sng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False negatives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Standardise using AI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Faster testing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Reduced workload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More reliable (with an accurate model)</a:t>
            </a:r>
          </a:p>
          <a:p>
            <a:endParaRPr lang="en-GB" sz="2000" dirty="0">
              <a:solidFill>
                <a:srgbClr val="FF0000"/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5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ision" pitchFamily="2" charset="0"/>
              </a:rPr>
              <a:t>MACHINE LEARNING</a:t>
            </a:r>
            <a:endParaRPr lang="en-GB" dirty="0">
              <a:latin typeface="Vision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59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Allow a system to automatically learn without being explicitly programmed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Computer sees images differently to us, so we need  a way to aid its ‘learning’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Computers see images as arrays of numbers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Each pixel has 3 values to create an RGB colour e.g. 180, 50, 200 creates pink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Convolutional Neural Networks…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6D786-B331-4054-8480-755A917D4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048" y="2249261"/>
            <a:ext cx="3080767" cy="236084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D641C0-ECD8-46B1-BBCF-467131CF8C5C}"/>
              </a:ext>
            </a:extLst>
          </p:cNvPr>
          <p:cNvSpPr txBox="1">
            <a:spLocks/>
          </p:cNvSpPr>
          <p:nvPr/>
        </p:nvSpPr>
        <p:spPr>
          <a:xfrm>
            <a:off x="11290385" y="2034886"/>
            <a:ext cx="470034" cy="40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[5]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CNNs AS IMAGE CLASSIFIERS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614ED3-5554-4F84-AABB-890A66D3A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C3F5F5-6490-4011-8C7A-3747A05EBE33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988344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CNNs are based on the visual cortex (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1962 D. Hubel &amp; T. Wiesel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CNNs essentially take an image and pass it through a multiple layer network and identify features that overtime become more abstract e.g. edges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Pre-processing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Convolutional layers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Filters, feature maps, convolving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Rectified Linear Activation Function or Rectified Linear Unit (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ReLU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)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Pooling layers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Fully connected layers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73B6C-51AF-44F8-AB0D-61BE40AC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642" y="1360739"/>
            <a:ext cx="3527258" cy="1720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07AB9-CFE2-40F4-BD5F-863341AA7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917" y="3248242"/>
            <a:ext cx="3642983" cy="131192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F33E1A-2DAF-47E7-AB4A-934519EA003D}"/>
              </a:ext>
            </a:extLst>
          </p:cNvPr>
          <p:cNvSpPr txBox="1">
            <a:spLocks/>
          </p:cNvSpPr>
          <p:nvPr/>
        </p:nvSpPr>
        <p:spPr>
          <a:xfrm>
            <a:off x="11162844" y="1016954"/>
            <a:ext cx="561930" cy="46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[5]</a:t>
            </a: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2E9921-7A3F-4643-AE57-2C9208DB556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29916" y="4731448"/>
            <a:ext cx="3642983" cy="11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CNNs – TRAINING AND TESTING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614ED3-5554-4F84-AABB-890A66D3A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BDCC2-49C1-48DA-B351-678F1D3F67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Good rule of thumb for splitting the dataset – 70/30 or 80/20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What makes the algorithm actually ‘work’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Training process – backpropagation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Gradient descent - technique for minimising loss 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½ (desired output – real output) ²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Caches values on forward pass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Backwards pass determines which inputs contributed to the overall loss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Adjusts weights accordingly (weight update) via a parameter called learning rate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Test by comparing outputs to ground truth</a:t>
            </a: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pPr lvl="1"/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sz="24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5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USEFUL LIBRARIES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TensorFlow</a:t>
            </a:r>
          </a:p>
          <a:p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Keras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Vision Light" pitchFamily="2" charset="0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Pandas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NumPy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1B8BD-B325-49DD-AE3C-DFE93465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4" t="19586" r="18047" b="15532"/>
          <a:stretch/>
        </p:blipFill>
        <p:spPr>
          <a:xfrm>
            <a:off x="7299159" y="1690688"/>
            <a:ext cx="4054642" cy="17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2A07A5-38E1-47AF-9302-D9CA5D3D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06332-0A15-49ED-B1B5-F4F30805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ision" pitchFamily="2" charset="0"/>
              </a:rPr>
              <a:t>FRONT END UI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6C7E2-6D82-4CCE-B748-DEE424A2C3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Simple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Very accessible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Requires smallest number of resources possible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Internet capable device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Internet connection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Bootstrap for device compatibility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PC and mobile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Vision Light" pitchFamily="2" charset="0"/>
              </a:rPr>
              <a:t>Brand</a:t>
            </a:r>
          </a:p>
        </p:txBody>
      </p:sp>
      <p:pic>
        <p:nvPicPr>
          <p:cNvPr id="1026" name="Picture 2" descr="Views Bootstrap | Drupal.org">
            <a:extLst>
              <a:ext uri="{FF2B5EF4-FFF2-40B4-BE49-F238E27FC236}">
                <a16:creationId xmlns:a16="http://schemas.microsoft.com/office/drawing/2014/main" id="{2F58A644-58BB-4EDF-BDA0-30BE4D6D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231" y="1825626"/>
            <a:ext cx="2773569" cy="23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3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1096</Words>
  <Application>Microsoft Office PowerPoint</Application>
  <PresentationFormat>Widescreen</PresentationFormat>
  <Paragraphs>149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Vision</vt:lpstr>
      <vt:lpstr>Vision Light</vt:lpstr>
      <vt:lpstr>Office Theme</vt:lpstr>
      <vt:lpstr>REFERENCES</vt:lpstr>
      <vt:lpstr>PowerPoint Presentation</vt:lpstr>
      <vt:lpstr>MALARIA</vt:lpstr>
      <vt:lpstr>WHY USE AI?</vt:lpstr>
      <vt:lpstr>MACHINE LEARNING</vt:lpstr>
      <vt:lpstr>CNNs AS IMAGE CLASSIFIERS</vt:lpstr>
      <vt:lpstr>CNNs – TRAINING AND TESTING</vt:lpstr>
      <vt:lpstr>USEFUL LIBRARIES</vt:lpstr>
      <vt:lpstr>FRONT END UI</vt:lpstr>
      <vt:lpstr>MVP OBJECTIVES/IMPLEMENTATION</vt:lpstr>
      <vt:lpstr>SUBMISSION OBJECTIVES/IMPLEMENTATION</vt:lpstr>
      <vt:lpstr>MVP ESTIMATED DEADLINES</vt:lpstr>
      <vt:lpstr>IMPLEMENTATION TOOLS</vt:lpstr>
      <vt:lpstr>SUMMARY</vt:lpstr>
      <vt:lpstr>INITIAL NEXT STEPS</vt:lpstr>
      <vt:lpstr>THANK YOU,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Kiernan Harding</dc:creator>
  <cp:lastModifiedBy>Kiernan Harding</cp:lastModifiedBy>
  <cp:revision>62</cp:revision>
  <dcterms:created xsi:type="dcterms:W3CDTF">2020-10-15T17:30:12Z</dcterms:created>
  <dcterms:modified xsi:type="dcterms:W3CDTF">2020-12-13T21:05:31Z</dcterms:modified>
</cp:coreProperties>
</file>