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75" r:id="rId4"/>
    <p:sldId id="285" r:id="rId5"/>
    <p:sldId id="278" r:id="rId6"/>
    <p:sldId id="280" r:id="rId7"/>
    <p:sldId id="279" r:id="rId8"/>
    <p:sldId id="281" r:id="rId9"/>
    <p:sldId id="282" r:id="rId10"/>
    <p:sldId id="283" r:id="rId11"/>
    <p:sldId id="287" r:id="rId12"/>
    <p:sldId id="286" r:id="rId13"/>
    <p:sldId id="288" r:id="rId14"/>
    <p:sldId id="27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71013" autoAdjust="0"/>
  </p:normalViewPr>
  <p:slideViewPr>
    <p:cSldViewPr snapToGrid="0">
      <p:cViewPr varScale="1">
        <p:scale>
          <a:sx n="79" d="100"/>
          <a:sy n="79" d="100"/>
        </p:scale>
        <p:origin x="15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9D81B-DB8A-46EC-A4F7-507896381FB0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92C0F-31F3-4B9A-98A1-86DA2D28C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9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627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76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15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732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63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01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69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87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23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61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5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695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77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0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9990-3BAE-4F59-B3D8-0F3C90B7E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6DE46-C532-4C85-B8D9-DCE0EB34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6A5-240F-49D3-9FB0-F35D4FE9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CA3D-56DA-4410-9F48-320F2E51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2E9C-7367-41E6-ABA8-8A60ABB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3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ED41-A428-4D38-BD2B-B544508A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D2DBF-70FA-4CF4-A402-655D153D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B15F-33CB-41A3-9804-ADCC669A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FCC1-37FE-4599-B188-67CAE59A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37201-A7A4-4370-B311-B77FF0C9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06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122AC-E9DE-4499-B03E-2D876E6E0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41A35-9E0B-431D-9255-DC55A1591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B3B3-4067-4934-A007-FCBC7350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626B-FB44-4B35-959B-4B463D0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2B32-5659-4CB0-8766-3DF4FBDB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5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226C-875D-4E47-A6FE-3340E00D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8BB5-C912-458A-9931-4A4D303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B699-7BDC-4094-85F6-EB72DD8C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F557-0A7D-4D7F-939E-01806787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3B71-5804-4DDF-9A12-8BA2412D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25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1172-4324-4989-A118-721BF1A6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E187-06D5-4437-AB11-1C50B96A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33CE-62D8-443B-B5D7-26BBB5E9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85353-FFB5-4B71-8DD2-3F8D0B41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A37-7A4B-4469-A77D-6A53D511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12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6FCC-A069-47F7-846B-6531C675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44A4-DF87-4A7E-B24D-362A3383F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68218-7B02-4B35-9506-0864965A6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3290C-80F6-40C1-A59A-F57AE24C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DAD-716B-4135-8B21-A3063E13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C4C30-5BB0-4384-9D49-AD234B73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97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CA42-AD83-4092-B382-AD4B1157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E0E16-1A2A-4220-967E-BAC10C06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B460-8232-4E1E-99E1-B893D510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6413D-EDE7-4318-A8FD-5FE0732F8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1A365-F92F-4F48-820A-3BC832E4A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80169-BBF2-4108-9AAA-F41E3300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1AFFB-7D4C-4948-85B5-CB3EB071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CAE7D-D13F-42E6-81A6-DD707F27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4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A6EE-A350-442A-A6C6-DDC9B2F8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004A0-E8C6-4517-BFA9-1369B5E0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0F3FA-8F1A-49F2-87CE-38491734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05499-E8D6-4EC2-A43D-6060E930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90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6E734-C957-40EC-9832-D51CB202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E01C9-1410-454E-BD7D-F9B7AB36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D8C1-80B6-4F10-B2B5-26402DE1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31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4376-EA95-4867-9287-29F24EDC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2A81-FDF6-44FC-B340-C8EE79B8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B7DC-6412-4CDA-81FB-E0210968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C24B2-4032-4A23-B0D4-A31AF58B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109A-86E8-44B5-B352-30112C70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2921-6BA1-4FE0-B16D-2AC89FFE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4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DBA-B154-4555-90B5-D0897B4F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57C74-679B-46E9-915C-E612FFF7A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09CB7-67BC-4C2A-A2E9-4EED031FF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566CB-8D7F-4C4D-83E6-682197DB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9F19-C571-4F86-8D79-B6768E72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9B35F-BF39-433E-960D-76B4BA7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56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8C0EF-EC70-4286-BAE1-95D5CDF6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089E-F6DF-4FF7-90C0-BB743045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2B6F-DF57-4881-B23A-C29616D04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99DB0-0F56-4FB9-9B37-7D78FB245632}" type="datetimeFigureOut">
              <a:rPr lang="en-GB" smtClean="0"/>
              <a:t>16/12/2020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5C7A-C82B-4FBE-9DC0-62170381C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6BD0C-D16C-402C-B540-305182644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52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build-your-own-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worldometers.info/gdp/gdp-per-capit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technologymadeeasy/the-best-explanation-of-convolutional-neural-networks-" TargetMode="External"/><Relationship Id="rId5" Type="http://schemas.openxmlformats.org/officeDocument/2006/relationships/hyperlink" Target="https://expertsystem.com/machine-learning-" TargetMode="External"/><Relationship Id="rId4" Type="http://schemas.openxmlformats.org/officeDocument/2006/relationships/hyperlink" Target="https://www.who.int/news-room/feature-" TargetMode="External"/><Relationship Id="rId9" Type="http://schemas.openxmlformats.org/officeDocument/2006/relationships/hyperlink" Target="https://towardsdatascience.com/a-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vectors/angry-anger-frustration-boy-152486/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558E0-F209-449A-B306-A9943073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B4E5-7CB1-4092-838B-C9D6A34D83DD}"/>
              </a:ext>
            </a:extLst>
          </p:cNvPr>
          <p:cNvSpPr txBox="1">
            <a:spLocks/>
          </p:cNvSpPr>
          <p:nvPr/>
        </p:nvSpPr>
        <p:spPr>
          <a:xfrm>
            <a:off x="340920" y="329775"/>
            <a:ext cx="1585852" cy="309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ision" pitchFamily="2" charset="0"/>
              </a:rPr>
              <a:t>ASSESSING MALARIA BLOOD SAMPLES USING MACHINE LEARNING</a:t>
            </a:r>
          </a:p>
          <a:p>
            <a:pPr marL="0" indent="0">
              <a:buNone/>
            </a:pPr>
            <a:r>
              <a:rPr lang="en-GB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Vision" pitchFamily="2" charset="0"/>
              </a:rPr>
              <a:t>KIERNAN HARDING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8B580-AABE-494E-A7B3-821774E2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665" y="6116693"/>
            <a:ext cx="1362074" cy="4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3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MAIN INTERIM GOALS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Vision" pitchFamily="2" charset="0"/>
              </a:rPr>
              <a:t>– HOW DID IT GO?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580696"/>
            <a:ext cx="10706100" cy="67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What was adjusted and achieved?</a:t>
            </a:r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664BE7-5EDF-4CA0-8CED-A2984A190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31493"/>
              </p:ext>
            </p:extLst>
          </p:nvPr>
        </p:nvGraphicFramePr>
        <p:xfrm>
          <a:off x="838200" y="2178834"/>
          <a:ext cx="10515600" cy="3421864"/>
        </p:xfrm>
        <a:graphic>
          <a:graphicData uri="http://schemas.openxmlformats.org/drawingml/2006/table">
            <a:tbl>
              <a:tblPr firstRow="1" firstCol="1" bandRow="1"/>
              <a:tblGrid>
                <a:gridCol w="6648450">
                  <a:extLst>
                    <a:ext uri="{9D8B030D-6E8A-4147-A177-3AD203B41FA5}">
                      <a16:colId xmlns:a16="http://schemas.microsoft.com/office/drawing/2014/main" val="1449827687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570088153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Specific MVP milestones</a:t>
                      </a:r>
                      <a:endParaRPr lang="en-GB" sz="2000" b="0" dirty="0"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Estimated start/end dates</a:t>
                      </a:r>
                      <a:endParaRPr lang="en-GB" sz="2000" b="0" dirty="0"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327"/>
                  </a:ext>
                </a:extLst>
              </a:tr>
              <a:tr h="8554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Create and train a convolutional neural network using python that identifies whether a red blood cell is infected.</a:t>
                      </a:r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19/10/20 - 16/11/20</a:t>
                      </a:r>
                      <a:endParaRPr lang="en-GB" sz="20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14580"/>
                  </a:ext>
                </a:extLst>
              </a:tr>
              <a:tr h="8554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the CNN and adjust accordingly to increase accuracy and remove unfavorable features such as overfitting.</a:t>
                      </a:r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16/11/20 - 23/11/20</a:t>
                      </a:r>
                      <a:endParaRPr lang="en-GB" sz="20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8465"/>
                  </a:ext>
                </a:extLst>
              </a:tr>
              <a:tr h="12867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Connect the algorithm to a local host web page. At this point it should take an image input and return whether the sample is infected. </a:t>
                      </a:r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23/11/20 – MVP Presentation</a:t>
                      </a:r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6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7873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TIMELINE OF FUTURE OBJECTIVES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099A7BB-B82A-4764-A42A-B547BBB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04057"/>
              </p:ext>
            </p:extLst>
          </p:nvPr>
        </p:nvGraphicFramePr>
        <p:xfrm>
          <a:off x="1003588" y="1921291"/>
          <a:ext cx="10184824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6206">
                  <a:extLst>
                    <a:ext uri="{9D8B030D-6E8A-4147-A177-3AD203B41FA5}">
                      <a16:colId xmlns:a16="http://schemas.microsoft.com/office/drawing/2014/main" val="381134278"/>
                    </a:ext>
                  </a:extLst>
                </a:gridCol>
                <a:gridCol w="2546206">
                  <a:extLst>
                    <a:ext uri="{9D8B030D-6E8A-4147-A177-3AD203B41FA5}">
                      <a16:colId xmlns:a16="http://schemas.microsoft.com/office/drawing/2014/main" val="150011048"/>
                    </a:ext>
                  </a:extLst>
                </a:gridCol>
                <a:gridCol w="2546206">
                  <a:extLst>
                    <a:ext uri="{9D8B030D-6E8A-4147-A177-3AD203B41FA5}">
                      <a16:colId xmlns:a16="http://schemas.microsoft.com/office/drawing/2014/main" val="1531026563"/>
                    </a:ext>
                  </a:extLst>
                </a:gridCol>
                <a:gridCol w="2546206">
                  <a:extLst>
                    <a:ext uri="{9D8B030D-6E8A-4147-A177-3AD203B41FA5}">
                      <a16:colId xmlns:a16="http://schemas.microsoft.com/office/drawing/2014/main" val="3256052204"/>
                    </a:ext>
                  </a:extLst>
                </a:gridCol>
              </a:tblGrid>
              <a:tr h="2384246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ision Light" pitchFamily="2" charset="0"/>
                        </a:rPr>
                        <a:t>Improve my convolutional neural network model through research and structured testing</a:t>
                      </a:r>
                    </a:p>
                    <a:p>
                      <a:pPr algn="ctr"/>
                      <a:r>
                        <a:rPr lang="en-GB" sz="2000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ision Light" pitchFamily="2" charset="0"/>
                        </a:rPr>
                        <a:t>(e.g. add colour)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Vision Light" pitchFamily="2" charset="0"/>
                      </a:endParaRPr>
                    </a:p>
                    <a:p>
                      <a:pPr algn="ctr"/>
                      <a:r>
                        <a:rPr lang="en-GB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ision Light" pitchFamily="2" charset="0"/>
                        </a:rPr>
                        <a:t>8/2/21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ision Light" pitchFamily="2" charset="0"/>
                        </a:rPr>
                        <a:t>Implement bootstrap into my website to improve usability across all devices</a:t>
                      </a:r>
                    </a:p>
                    <a:p>
                      <a:pPr algn="ctr"/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Vision Light" pitchFamily="2" charset="0"/>
                      </a:endParaRPr>
                    </a:p>
                    <a:p>
                      <a:pPr algn="ctr"/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Vision Light" pitchFamily="2" charset="0"/>
                      </a:endParaRPr>
                    </a:p>
                    <a:p>
                      <a:pPr algn="ctr"/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Vision Light" pitchFamily="2" charset="0"/>
                      </a:endParaRPr>
                    </a:p>
                    <a:p>
                      <a:pPr algn="ctr"/>
                      <a:r>
                        <a:rPr lang="en-GB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ision Light" pitchFamily="2" charset="0"/>
                        </a:rPr>
                        <a:t>22/2/21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ision Light" pitchFamily="2" charset="0"/>
                        </a:rPr>
                        <a:t>Improve the visual styling of the user interface </a:t>
                      </a:r>
                    </a:p>
                    <a:p>
                      <a:pPr algn="ctr"/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Vision Light" pitchFamily="2" charset="0"/>
                      </a:endParaRPr>
                    </a:p>
                    <a:p>
                      <a:pPr algn="ctr"/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Vision Light" pitchFamily="2" charset="0"/>
                      </a:endParaRPr>
                    </a:p>
                    <a:p>
                      <a:pPr algn="ctr"/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Vision Light" pitchFamily="2" charset="0"/>
                      </a:endParaRPr>
                    </a:p>
                    <a:p>
                      <a:pPr algn="ctr"/>
                      <a:r>
                        <a:rPr lang="en-GB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ision Light" pitchFamily="2" charset="0"/>
                        </a:rPr>
                        <a:t>8/3/21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ision Light" pitchFamily="2" charset="0"/>
                        </a:rPr>
                        <a:t>Slack for any issues encountered before the submissions</a:t>
                      </a:r>
                    </a:p>
                    <a:p>
                      <a:pPr algn="ctr"/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Vision Light" pitchFamily="2" charset="0"/>
                      </a:endParaRPr>
                    </a:p>
                    <a:p>
                      <a:pPr algn="ctr"/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Vision Light" pitchFamily="2" charset="0"/>
                      </a:endParaRPr>
                    </a:p>
                    <a:p>
                      <a:pPr algn="ctr"/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Vision Light" pitchFamily="2" charset="0"/>
                      </a:endParaRPr>
                    </a:p>
                    <a:p>
                      <a:pPr algn="ctr"/>
                      <a:r>
                        <a:rPr lang="en-GB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ision Light" pitchFamily="2" charset="0"/>
                        </a:rPr>
                        <a:t>17/3/21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464133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0623B-0331-443C-891D-9E058E44B60D}"/>
              </a:ext>
            </a:extLst>
          </p:cNvPr>
          <p:cNvCxnSpPr>
            <a:cxnSpLocks/>
          </p:cNvCxnSpPr>
          <p:nvPr/>
        </p:nvCxnSpPr>
        <p:spPr>
          <a:xfrm>
            <a:off x="2424777" y="5384570"/>
            <a:ext cx="52619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2E6F5E-B03F-4EF9-A048-24CC684040E0}"/>
              </a:ext>
            </a:extLst>
          </p:cNvPr>
          <p:cNvSpPr txBox="1">
            <a:spLocks/>
          </p:cNvSpPr>
          <p:nvPr/>
        </p:nvSpPr>
        <p:spPr>
          <a:xfrm>
            <a:off x="7744921" y="5253234"/>
            <a:ext cx="2770679" cy="51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17/3/21 – Open Day Submissions 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EC87AC-1FE9-4731-B07C-29B461AAA243}"/>
              </a:ext>
            </a:extLst>
          </p:cNvPr>
          <p:cNvSpPr txBox="1">
            <a:spLocks/>
          </p:cNvSpPr>
          <p:nvPr/>
        </p:nvSpPr>
        <p:spPr>
          <a:xfrm>
            <a:off x="1817253" y="5256003"/>
            <a:ext cx="599211" cy="51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Now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454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USE OF JIRA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80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Consistent use of Jira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Use of tasks, sub-tasks, comments to document updates/plan future tasks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Releases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3AFE1-CA22-4189-BC02-8C7F6B899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571" y="2331809"/>
            <a:ext cx="6273411" cy="2746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388DF1-E5E8-4AB9-9FA3-63B65807C388}"/>
              </a:ext>
            </a:extLst>
          </p:cNvPr>
          <p:cNvSpPr txBox="1">
            <a:spLocks/>
          </p:cNvSpPr>
          <p:nvPr/>
        </p:nvSpPr>
        <p:spPr>
          <a:xfrm>
            <a:off x="5436571" y="1870640"/>
            <a:ext cx="6273411" cy="370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Cumulative flow diagram since the start of September 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180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USE OF GIT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1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Consistent use of Git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Regular commits to Git for: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Significant changes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Keep important work backed-up!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Small required alterations: deletions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Short, meaningful commit messages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388DF1-E5E8-4AB9-9FA3-63B65807C388}"/>
              </a:ext>
            </a:extLst>
          </p:cNvPr>
          <p:cNvSpPr txBox="1">
            <a:spLocks/>
          </p:cNvSpPr>
          <p:nvPr/>
        </p:nvSpPr>
        <p:spPr>
          <a:xfrm rot="5400000">
            <a:off x="9305947" y="3730688"/>
            <a:ext cx="2937429" cy="58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Snapshot of Git 14/12/20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5B789-B484-4A3E-869B-D824909E5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938" y="609760"/>
            <a:ext cx="4757724" cy="52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185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50608"/>
          </a:xfrm>
        </p:spPr>
        <p:txBody>
          <a:bodyPr>
            <a:normAutofit/>
          </a:bodyPr>
          <a:lstStyle/>
          <a:p>
            <a:r>
              <a:rPr lang="en-GB" dirty="0">
                <a:latin typeface="Vision" pitchFamily="2" charset="0"/>
              </a:rPr>
              <a:t>THANK YOU, I HOPE YOU ENJOYED. </a:t>
            </a:r>
            <a:br>
              <a:rPr lang="en-GB" dirty="0">
                <a:latin typeface="Vision" pitchFamily="2" charset="0"/>
              </a:rPr>
            </a:br>
            <a:br>
              <a:rPr lang="en-GB" dirty="0">
                <a:latin typeface="Vision" pitchFamily="2" charset="0"/>
              </a:rPr>
            </a:br>
            <a:r>
              <a:rPr lang="en-GB" dirty="0">
                <a:latin typeface="Vision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752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472794"/>
            <a:ext cx="10515600" cy="4570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Vision Light" pitchFamily="2" charset="0"/>
              </a:rPr>
              <a:t>[1]	M. </a:t>
            </a:r>
            <a:r>
              <a:rPr lang="en-US" sz="1200" dirty="0" err="1">
                <a:latin typeface="Vision Light" pitchFamily="2" charset="0"/>
              </a:rPr>
              <a:t>Poostchi</a:t>
            </a:r>
            <a:r>
              <a:rPr lang="en-US" sz="1200" dirty="0">
                <a:latin typeface="Vision Light" pitchFamily="2" charset="0"/>
              </a:rPr>
              <a:t>, K. </a:t>
            </a:r>
            <a:r>
              <a:rPr lang="en-US" sz="1200" dirty="0" err="1">
                <a:latin typeface="Vision Light" pitchFamily="2" charset="0"/>
              </a:rPr>
              <a:t>Silamut</a:t>
            </a:r>
            <a:r>
              <a:rPr lang="en-US" sz="1200" dirty="0">
                <a:latin typeface="Vision Light" pitchFamily="2" charset="0"/>
              </a:rPr>
              <a:t>, R. J. Maude, S. Jaeger, G. </a:t>
            </a:r>
            <a:r>
              <a:rPr lang="en-US" sz="1200" dirty="0" err="1">
                <a:latin typeface="Vision Light" pitchFamily="2" charset="0"/>
              </a:rPr>
              <a:t>Thoma</a:t>
            </a:r>
            <a:r>
              <a:rPr lang="en-US" sz="1200" dirty="0">
                <a:latin typeface="Vision Light" pitchFamily="2" charset="0"/>
              </a:rPr>
              <a:t>. (2018). Image analysis and machine learning for detecting malaria [Online]. Available: 	https://www.ncbi.nlm.nih.gov/pmc/articles/PMC5840030/</a:t>
            </a:r>
            <a:endParaRPr lang="en-GB" sz="1200" dirty="0">
              <a:latin typeface="Vision Light" pitchFamily="2" charset="0"/>
            </a:endParaRPr>
          </a:p>
          <a:p>
            <a:r>
              <a:rPr lang="en-US" sz="1200" dirty="0">
                <a:latin typeface="Vision Light" pitchFamily="2" charset="0"/>
              </a:rPr>
              <a:t>[2]	WHO. (2019, Dec. 4). The "World malaria report 2019" at a glance [Online]. Available: </a:t>
            </a:r>
            <a:r>
              <a:rPr lang="en-US" sz="1200" dirty="0">
                <a:latin typeface="Vision Light" pitchFamily="2" charset="0"/>
                <a:hlinkClick r:id="rId4"/>
              </a:rPr>
              <a:t>https://www.who.int/news-room/feature-</a:t>
            </a:r>
            <a:r>
              <a:rPr lang="en-US" sz="1200" dirty="0">
                <a:latin typeface="Vision Light" pitchFamily="2" charset="0"/>
              </a:rPr>
              <a:t>	stories/detail/world-malaria-report-2019</a:t>
            </a:r>
            <a:endParaRPr lang="en-GB" sz="1200" dirty="0">
              <a:latin typeface="Vision Light" pitchFamily="2" charset="0"/>
            </a:endParaRPr>
          </a:p>
          <a:p>
            <a:r>
              <a:rPr lang="en-US" sz="1200" dirty="0">
                <a:latin typeface="Vision Light" pitchFamily="2" charset="0"/>
              </a:rPr>
              <a:t>[3]	S. Rajaraman​, S. K. </a:t>
            </a:r>
            <a:r>
              <a:rPr lang="en-US" sz="1200" dirty="0" err="1">
                <a:latin typeface="Vision Light" pitchFamily="2" charset="0"/>
              </a:rPr>
              <a:t>Antani</a:t>
            </a:r>
            <a:r>
              <a:rPr lang="en-US" sz="1200" dirty="0">
                <a:latin typeface="Vision Light" pitchFamily="2" charset="0"/>
              </a:rPr>
              <a:t>, M. </a:t>
            </a:r>
            <a:r>
              <a:rPr lang="en-US" sz="1200" dirty="0" err="1">
                <a:latin typeface="Vision Light" pitchFamily="2" charset="0"/>
              </a:rPr>
              <a:t>Poostchi</a:t>
            </a:r>
            <a:r>
              <a:rPr lang="en-US" sz="1200" dirty="0">
                <a:latin typeface="Vision Light" pitchFamily="2" charset="0"/>
              </a:rPr>
              <a:t>, K. </a:t>
            </a:r>
            <a:r>
              <a:rPr lang="en-US" sz="1200" dirty="0" err="1">
                <a:latin typeface="Vision Light" pitchFamily="2" charset="0"/>
              </a:rPr>
              <a:t>Silamut</a:t>
            </a:r>
            <a:r>
              <a:rPr lang="en-US" sz="1200" dirty="0">
                <a:latin typeface="Vision Light" pitchFamily="2" charset="0"/>
              </a:rPr>
              <a:t>, Md. A. Hossain, R. J. Maude, S. Jaeger, G. R. Thoma1. (2018, Apr. 16). Pre-trained convolutional 	neural networks as feature extractors toward improved malaria parasite detection in thin blood 	smear images [Online]. Available: 	https://peerj.com/articles/4568/</a:t>
            </a:r>
            <a:endParaRPr lang="en-GB" sz="1200" dirty="0">
              <a:latin typeface="Vision Light" pitchFamily="2" charset="0"/>
            </a:endParaRPr>
          </a:p>
          <a:p>
            <a:r>
              <a:rPr lang="en-US" sz="1200" dirty="0">
                <a:latin typeface="Vision Light" pitchFamily="2" charset="0"/>
              </a:rPr>
              <a:t>[4]	Expert System Team. (2020, May. 6). What is Machine Learning? A definition [Online]. Available: </a:t>
            </a:r>
            <a:r>
              <a:rPr lang="en-US" sz="1200" dirty="0">
                <a:latin typeface="Vision Light" pitchFamily="2" charset="0"/>
                <a:hlinkClick r:id="rId5"/>
              </a:rPr>
              <a:t>https://expertsystem.com/machine-learning-</a:t>
            </a:r>
            <a:r>
              <a:rPr lang="en-US" sz="1200" dirty="0">
                <a:latin typeface="Vision Light" pitchFamily="2" charset="0"/>
              </a:rPr>
              <a:t>	definition/</a:t>
            </a:r>
            <a:endParaRPr lang="en-GB" sz="1200" dirty="0">
              <a:latin typeface="Vision Light" pitchFamily="2" charset="0"/>
            </a:endParaRPr>
          </a:p>
          <a:p>
            <a:r>
              <a:rPr lang="en-US" sz="1200" dirty="0">
                <a:latin typeface="Vision Light" pitchFamily="2" charset="0"/>
              </a:rPr>
              <a:t>[5]	A. Deshpande. (2016, Jul. 20). A Beginner's Guide to Understanding Convolutional Neural Networks [Online]. Available: 	https://adeshpande3.github.io/A-Beginner%27s-Guide-To-Understanding-Convolutional-Neural-	Networks/</a:t>
            </a:r>
            <a:endParaRPr lang="en-GB" sz="1200" dirty="0">
              <a:latin typeface="Vision Light" pitchFamily="2" charset="0"/>
            </a:endParaRPr>
          </a:p>
          <a:p>
            <a:r>
              <a:rPr lang="en-US" sz="1200" dirty="0">
                <a:latin typeface="Vision Light" pitchFamily="2" charset="0"/>
              </a:rPr>
              <a:t>[6]	H. </a:t>
            </a:r>
            <a:r>
              <a:rPr lang="en-US" sz="1200" dirty="0" err="1">
                <a:latin typeface="Vision Light" pitchFamily="2" charset="0"/>
              </a:rPr>
              <a:t>Pokharna</a:t>
            </a:r>
            <a:r>
              <a:rPr lang="en-US" sz="1200" dirty="0">
                <a:latin typeface="Vision Light" pitchFamily="2" charset="0"/>
              </a:rPr>
              <a:t>. (2016, Jul. 28). The best explanation of Convolutional Neural Networks on the Internet [Online]. Available: 	</a:t>
            </a:r>
            <a:r>
              <a:rPr lang="en-US" sz="1200" dirty="0">
                <a:latin typeface="Vision Light" pitchFamily="2" charset="0"/>
                <a:hlinkClick r:id="rId6"/>
              </a:rPr>
              <a:t>https://medium.com/technologymadeeasy/the-best-explanation-of-convolutional-neural-networks-</a:t>
            </a:r>
            <a:r>
              <a:rPr lang="en-US" sz="1200" dirty="0">
                <a:latin typeface="Vision Light" pitchFamily="2" charset="0"/>
              </a:rPr>
              <a:t>on-the-internet-fbb8b1ad5df8</a:t>
            </a:r>
            <a:endParaRPr lang="en-GB" sz="1200" dirty="0">
              <a:latin typeface="Vision Light" pitchFamily="2" charset="0"/>
            </a:endParaRPr>
          </a:p>
          <a:p>
            <a:r>
              <a:rPr lang="en-US" sz="1200" dirty="0">
                <a:latin typeface="Vision Light" pitchFamily="2" charset="0"/>
              </a:rPr>
              <a:t>[7]	Stanford University (n.d.). CS231n Convolutional Neural Networks for Visual Recognition [Online]. Available: 	https://cs231n.github.io/convolutional-networks/</a:t>
            </a:r>
            <a:endParaRPr lang="en-GB" sz="1200" dirty="0">
              <a:latin typeface="Vision Light" pitchFamily="2" charset="0"/>
            </a:endParaRPr>
          </a:p>
          <a:p>
            <a:r>
              <a:rPr lang="en-US" sz="1200" dirty="0">
                <a:latin typeface="Vision Light" pitchFamily="2" charset="0"/>
              </a:rPr>
              <a:t>[8]	</a:t>
            </a:r>
            <a:r>
              <a:rPr lang="en-US" sz="1200" dirty="0" err="1">
                <a:latin typeface="Vision Light" pitchFamily="2" charset="0"/>
              </a:rPr>
              <a:t>Worldometer</a:t>
            </a:r>
            <a:r>
              <a:rPr lang="en-US" sz="1200" dirty="0">
                <a:latin typeface="Vision Light" pitchFamily="2" charset="0"/>
              </a:rPr>
              <a:t> (2017). GDP per Capita [Online]. Available: </a:t>
            </a:r>
            <a:r>
              <a:rPr lang="en-US" sz="1200" dirty="0">
                <a:latin typeface="Vision Light" pitchFamily="2" charset="0"/>
                <a:hlinkClick r:id="rId7"/>
              </a:rPr>
              <a:t>https://www.worldometers.info/gdp/gdp-per-capita/</a:t>
            </a:r>
            <a:endParaRPr lang="en-US" sz="1200" dirty="0">
              <a:latin typeface="Vision Light" pitchFamily="2" charset="0"/>
            </a:endParaRPr>
          </a:p>
          <a:p>
            <a:r>
              <a:rPr lang="en-US" sz="1200" dirty="0">
                <a:latin typeface="Vision Light" pitchFamily="2" charset="0"/>
              </a:rPr>
              <a:t>[9]	</a:t>
            </a:r>
            <a:r>
              <a:rPr lang="en-GB" sz="1200" dirty="0">
                <a:latin typeface="Vision Light" pitchFamily="2" charset="0"/>
              </a:rPr>
              <a:t>Rohith Gandhi (May. 2018). An introduction to CNN and code [Online]. Available: </a:t>
            </a:r>
            <a:r>
              <a:rPr lang="en-GB" sz="1200" dirty="0">
                <a:latin typeface="Vision Light" pitchFamily="2" charset="0"/>
                <a:hlinkClick r:id="rId8"/>
              </a:rPr>
              <a:t>https://towardsdatascience.com/build-your-own-</a:t>
            </a:r>
            <a:r>
              <a:rPr lang="en-GB" sz="1200" dirty="0">
                <a:latin typeface="Vision Light" pitchFamily="2" charset="0"/>
              </a:rPr>
              <a:t>	convolution-neural-network-in-5-mins-4217c2cf964f</a:t>
            </a:r>
          </a:p>
          <a:p>
            <a:r>
              <a:rPr lang="en-GB" sz="1200" dirty="0">
                <a:latin typeface="Vision Light" pitchFamily="2" charset="0"/>
              </a:rPr>
              <a:t>[10]	</a:t>
            </a:r>
            <a:r>
              <a:rPr lang="en-GB" sz="1200" dirty="0" err="1">
                <a:latin typeface="Vision Light" pitchFamily="2" charset="0"/>
              </a:rPr>
              <a:t>Sumit</a:t>
            </a:r>
            <a:r>
              <a:rPr lang="en-GB" sz="1200" dirty="0">
                <a:latin typeface="Vision Light" pitchFamily="2" charset="0"/>
              </a:rPr>
              <a:t> </a:t>
            </a:r>
            <a:r>
              <a:rPr lang="en-GB" sz="1200" dirty="0" err="1">
                <a:latin typeface="Vision Light" pitchFamily="2" charset="0"/>
              </a:rPr>
              <a:t>Saha</a:t>
            </a:r>
            <a:r>
              <a:rPr lang="en-GB" sz="1200" dirty="0">
                <a:latin typeface="Vision Light" pitchFamily="2" charset="0"/>
              </a:rPr>
              <a:t> (Dec. 2018). A Comprehensive Guide to Convolutional Neural Networks [Online]. Available: </a:t>
            </a:r>
            <a:r>
              <a:rPr lang="en-GB" sz="1200" dirty="0">
                <a:latin typeface="Vision Light" pitchFamily="2" charset="0"/>
                <a:hlinkClick r:id="rId9"/>
              </a:rPr>
              <a:t>https://towardsdatascience.com/a-</a:t>
            </a:r>
            <a:r>
              <a:rPr lang="en-GB" sz="1200" dirty="0">
                <a:latin typeface="Vision Light" pitchFamily="2" charset="0"/>
              </a:rPr>
              <a:t>	comprehensive-guide-to-convolutional-neural-networks-the-eli5-way-3bd2b1164a53</a:t>
            </a:r>
          </a:p>
        </p:txBody>
      </p:sp>
    </p:spTree>
    <p:extLst>
      <p:ext uri="{BB962C8B-B14F-4D97-AF65-F5344CB8AC3E}">
        <p14:creationId xmlns:p14="http://schemas.microsoft.com/office/powerpoint/2010/main" val="19343711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WHY?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21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Malaria has a major impact on global health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2018: estimated 228 million cases worldwide &amp; 405,000 deaths [2]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Only 6 countries account for more than 50% of all cases [2]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Nigeria accounts for 25% of all cases [2] and has 34% of the world average GDP (per Capita 2017) [8]</a:t>
            </a:r>
          </a:p>
          <a:p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Microscopists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 are required for testing and this can lead to many problems…</a:t>
            </a: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F5CF2-B9FB-4C4C-AF8C-47003FF86DB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30646" y="1980823"/>
            <a:ext cx="4780547" cy="225757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00142-800C-4E26-B52A-D2B4E72B13E1}"/>
              </a:ext>
            </a:extLst>
          </p:cNvPr>
          <p:cNvSpPr txBox="1">
            <a:spLocks/>
          </p:cNvSpPr>
          <p:nvPr/>
        </p:nvSpPr>
        <p:spPr>
          <a:xfrm>
            <a:off x="11292955" y="4299324"/>
            <a:ext cx="470034" cy="40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[1]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5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WHY USE AI?</a:t>
            </a:r>
          </a:p>
        </p:txBody>
      </p:sp>
      <p:pic>
        <p:nvPicPr>
          <p:cNvPr id="1026" name="Picture 2" descr="43,890 Microscope Illustrations, Royalty-Free Vector Graphics &amp; Clip Art -  iStock">
            <a:extLst>
              <a:ext uri="{FF2B5EF4-FFF2-40B4-BE49-F238E27FC236}">
                <a16:creationId xmlns:a16="http://schemas.microsoft.com/office/drawing/2014/main" id="{3D62DC3C-CCA2-4C85-90F4-5435FDEB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2892312"/>
            <a:ext cx="2690132" cy="269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E745DC-1C9C-4E74-A242-229D39A831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Yearly hundreds of millions of blood films examined by a trained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microscopist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This involves manual counting of parasites in red blood cells = timely</a:t>
            </a:r>
          </a:p>
          <a:p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Microscopists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 in poorer areas may have low quality training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Low-resource areas and poor-quality control setting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Lead to incorrect diagnosis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False positives and </a:t>
            </a:r>
            <a:r>
              <a:rPr lang="en-GB" sz="2000" u="sng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False negatives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Standardise using AI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Faster testing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Reduced workload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More reliable (with an accurate model)</a:t>
            </a:r>
          </a:p>
          <a:p>
            <a:endParaRPr lang="en-GB" sz="2000" dirty="0">
              <a:solidFill>
                <a:srgbClr val="FF0000"/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58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RESEARCH TOPICS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461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Effects of malaria on world health and why the testing process would benefit from AI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Using deep learning for image classifiers: specifically convolutional neural networks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How to use TensorFlow and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Keras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 to create a convolutional neural network (dogs and cats tutorial)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How to implement a CNN model into a website (using python with an interactive website)</a:t>
            </a: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1026" name="Picture 2" descr="What's the Real Role of AI and ML in Cybersecurity? | 2019-09-05 | Security  Magazine">
            <a:extLst>
              <a:ext uri="{FF2B5EF4-FFF2-40B4-BE49-F238E27FC236}">
                <a16:creationId xmlns:a16="http://schemas.microsoft.com/office/drawing/2014/main" id="{4CCD11D4-6330-4483-9371-67798014A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56" y="1690688"/>
            <a:ext cx="4504286" cy="30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3446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1800" cy="1325563"/>
          </a:xfrm>
        </p:spPr>
        <p:txBody>
          <a:bodyPr/>
          <a:lstStyle/>
          <a:p>
            <a:r>
              <a:rPr lang="en-GB" dirty="0">
                <a:latin typeface="Vision" pitchFamily="2" charset="0"/>
              </a:rPr>
              <a:t>WHAT IS A CNN?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Vision" pitchFamily="2" charset="0"/>
              </a:rPr>
              <a:t>(ML)</a:t>
            </a:r>
            <a:endParaRPr lang="en-GB" dirty="0">
              <a:solidFill>
                <a:schemeClr val="bg1">
                  <a:lumMod val="75000"/>
                </a:schemeClr>
              </a:solidFill>
              <a:latin typeface="Vision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692275"/>
            <a:ext cx="7258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Short for ‘convolutional neural network’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Class of deep learning neural networks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Vision Light" pitchFamily="2" charset="0"/>
            </a:endParaRP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Learns similarly to a child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- inspired by the human brain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Trained through backpropagation:</a:t>
            </a:r>
          </a:p>
          <a:p>
            <a:pPr lvl="1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Forward pass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- pass input data through network as normal as caches values</a:t>
            </a:r>
          </a:p>
          <a:p>
            <a:pPr lvl="1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Backwards pass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- go back through network and alter loss (similar to telling a child they’re incorrect, which they then learn from)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Different types of layers:</a:t>
            </a:r>
          </a:p>
          <a:p>
            <a:pPr lvl="1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Convolutional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– identifies features in images, such as straight lines and curves, aids learning process (becoming less abstract over time)</a:t>
            </a:r>
          </a:p>
          <a:p>
            <a:pPr lvl="2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Activation (e.g.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ReLU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)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 – aids the network to learn complex patterns in the data - increase non-linearity (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ReLU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: returns 0 if negative and value x if positive)</a:t>
            </a:r>
          </a:p>
          <a:p>
            <a:pPr lvl="1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Pooling (e.g. max pooling)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– reduces sample size and thus speeds up processing</a:t>
            </a:r>
          </a:p>
          <a:p>
            <a:pPr lvl="1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Fully connected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– essentially the output layer (provides probabilistic values)</a:t>
            </a:r>
          </a:p>
          <a:p>
            <a:pPr lvl="1"/>
            <a:endParaRPr lang="en-GB" sz="16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10D93-8C5B-46F6-A096-F3EFA3381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49"/>
          <a:stretch/>
        </p:blipFill>
        <p:spPr>
          <a:xfrm>
            <a:off x="8505825" y="4116879"/>
            <a:ext cx="3061680" cy="16380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99F54A-3744-4811-9C0A-F812759C3BA4}"/>
              </a:ext>
            </a:extLst>
          </p:cNvPr>
          <p:cNvSpPr/>
          <p:nvPr/>
        </p:nvSpPr>
        <p:spPr>
          <a:xfrm>
            <a:off x="9501901" y="5705054"/>
            <a:ext cx="10695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i="1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Max pooling 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[7]</a:t>
            </a:r>
            <a:endParaRPr lang="en-GB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69377B-F898-4D6D-B145-AF3EBE523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771" y="2224592"/>
            <a:ext cx="2949790" cy="16843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9FDC5F-7B24-44C5-BF12-9B058022360B}"/>
              </a:ext>
            </a:extLst>
          </p:cNvPr>
          <p:cNvSpPr/>
          <p:nvPr/>
        </p:nvSpPr>
        <p:spPr>
          <a:xfrm>
            <a:off x="9144432" y="3884026"/>
            <a:ext cx="17059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i="1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Convolved feature maps 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[9]</a:t>
            </a:r>
            <a:endParaRPr lang="en-GB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D3A9D-12EA-4EB7-9C9E-16E918A77D12}"/>
              </a:ext>
            </a:extLst>
          </p:cNvPr>
          <p:cNvSpPr/>
          <p:nvPr/>
        </p:nvSpPr>
        <p:spPr>
          <a:xfrm>
            <a:off x="9093139" y="1801897"/>
            <a:ext cx="18790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i="1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Applying filters to an image 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[5]</a:t>
            </a:r>
            <a:endParaRPr lang="en-GB" sz="10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79304-0F97-4954-91BC-48769A8E2B7D}"/>
              </a:ext>
            </a:extLst>
          </p:cNvPr>
          <p:cNvPicPr/>
          <p:nvPr/>
        </p:nvPicPr>
        <p:blipFill rotWithShape="1">
          <a:blip r:embed="rId6"/>
          <a:srcRect r="-36"/>
          <a:stretch/>
        </p:blipFill>
        <p:spPr bwMode="auto">
          <a:xfrm>
            <a:off x="8390408" y="527146"/>
            <a:ext cx="3447519" cy="12400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DDA4D003-40CA-41BC-B54C-C523679F1B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07" y="457719"/>
            <a:ext cx="2214305" cy="16165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58A17B0-0805-4159-9A53-C5FA9737D09F}"/>
              </a:ext>
            </a:extLst>
          </p:cNvPr>
          <p:cNvSpPr/>
          <p:nvPr/>
        </p:nvSpPr>
        <p:spPr>
          <a:xfrm>
            <a:off x="6321290" y="2044136"/>
            <a:ext cx="14718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i="1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Convolutional Layer 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[10]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1370264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9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CREATING MY CNN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197" y="1609057"/>
            <a:ext cx="106965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Splitting the dataset into training and testing (80/20)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Preparing the dataset for training – resizing, greyscale…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Created a convolutional neural network in python using TensorFlow and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Keras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3 main layers and out output layer (the fully connected layer)</a:t>
            </a:r>
          </a:p>
          <a:p>
            <a:pPr lvl="1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These layers include: convolutional, activation (</a:t>
            </a:r>
            <a:r>
              <a:rPr lang="en-GB" sz="16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ReLU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), pooling and fully connected 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Created a script and tested the models prediction accuracy: 71.4% (3,936/5,512)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- overfitting</a:t>
            </a:r>
          </a:p>
          <a:p>
            <a:pPr lvl="1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Incredibly bias towards infected samples: parasitized = 91.1%, healthy = 51.7%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Created a windows batch file which automatically installs the required libraries for running any project related code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A9054CD-6D6F-4AFD-947B-D94DBFFAD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77" y="4856854"/>
            <a:ext cx="6572645" cy="15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48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UI - WEB APPLICATION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7381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Use of web development to increase the applications accessibility in poorer areas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Microscope, camera,  ideally an internet connection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No specific requirements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 (e.g. android application = limits reach)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Uses the Flask library to connect the python script to a website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Simple as possible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Takes an image input of a blood sample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Classifies and outputs whether the sample is infected </a:t>
            </a: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2050" name="Picture 2" descr="Flask Logo PNG Transparent &amp; SVG Vector - Freebie Supply">
            <a:extLst>
              <a:ext uri="{FF2B5EF4-FFF2-40B4-BE49-F238E27FC236}">
                <a16:creationId xmlns:a16="http://schemas.microsoft.com/office/drawing/2014/main" id="{6CAB0DEF-B960-4322-B97A-ED3B4BC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29" y="2412546"/>
            <a:ext cx="2710543" cy="203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357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LIVE DEMO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9432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A web application that includes a back-end machine learning classifying model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Examples of infected blood cells being classified 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Examples of healthy blood cells being classified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ACE46-20DC-4A94-B0DF-257E41F8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363" y="1690687"/>
            <a:ext cx="2613790" cy="24594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31C34F-88E2-4258-BCFA-A2E0F1622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410" y="1425031"/>
            <a:ext cx="3602941" cy="3878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17A6F-DDF7-476A-91ED-2A4AD428D531}"/>
              </a:ext>
            </a:extLst>
          </p:cNvPr>
          <p:cNvSpPr txBox="1"/>
          <p:nvPr/>
        </p:nvSpPr>
        <p:spPr>
          <a:xfrm>
            <a:off x="7295115" y="2658821"/>
            <a:ext cx="106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&gt;&gt;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6F4DE-C73E-46AA-9069-1D9ECCD8ECB7}"/>
              </a:ext>
            </a:extLst>
          </p:cNvPr>
          <p:cNvSpPr/>
          <p:nvPr/>
        </p:nvSpPr>
        <p:spPr>
          <a:xfrm>
            <a:off x="4371903" y="1338052"/>
            <a:ext cx="1472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Vision Light" pitchFamily="2" charset="0"/>
              </a:rPr>
              <a:t>Back-up example:</a:t>
            </a:r>
          </a:p>
        </p:txBody>
      </p:sp>
    </p:spTree>
    <p:extLst>
      <p:ext uri="{BB962C8B-B14F-4D97-AF65-F5344CB8AC3E}">
        <p14:creationId xmlns:p14="http://schemas.microsoft.com/office/powerpoint/2010/main" val="26991469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MAIN ISSUES ENCOUNTERED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178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Installation of the required local environment – e.g. libraries such as TensorFlow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Issues with array types between libraries – Occurred whilst creating a working convolutional neural network using tutorials (using the Kaggle dogs and cats dataset) 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Trying to save, use and classify the input image whilst designing the web application</a:t>
            </a: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FA04711-5D31-4B38-971F-7A83DC6C6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94271" y="1825626"/>
            <a:ext cx="2557350" cy="26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6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1368</Words>
  <Application>Microsoft Office PowerPoint</Application>
  <PresentationFormat>Widescreen</PresentationFormat>
  <Paragraphs>152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Vision</vt:lpstr>
      <vt:lpstr>Vision Light</vt:lpstr>
      <vt:lpstr>Office Theme</vt:lpstr>
      <vt:lpstr>PowerPoint Presentation</vt:lpstr>
      <vt:lpstr>WHY?</vt:lpstr>
      <vt:lpstr>WHY USE AI?</vt:lpstr>
      <vt:lpstr>RESEARCH TOPICS</vt:lpstr>
      <vt:lpstr>WHAT IS A CNN? (ML)</vt:lpstr>
      <vt:lpstr>CREATING MY CNN MODEL</vt:lpstr>
      <vt:lpstr>UI - WEB APPLICATION</vt:lpstr>
      <vt:lpstr>LIVE DEMO</vt:lpstr>
      <vt:lpstr>MAIN ISSUES ENCOUNTERED</vt:lpstr>
      <vt:lpstr>MAIN INTERIM GOALS – HOW DID IT GO?</vt:lpstr>
      <vt:lpstr>TIMELINE OF FUTURE OBJECTIVES</vt:lpstr>
      <vt:lpstr>USE OF JIRA</vt:lpstr>
      <vt:lpstr>USE OF GIT</vt:lpstr>
      <vt:lpstr>THANK YOU, I HOPE YOU ENJOYED.   ANY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Kiernan Harding</dc:creator>
  <cp:lastModifiedBy>Kiernan Harding</cp:lastModifiedBy>
  <cp:revision>250</cp:revision>
  <dcterms:created xsi:type="dcterms:W3CDTF">2020-10-15T17:30:12Z</dcterms:created>
  <dcterms:modified xsi:type="dcterms:W3CDTF">2020-12-16T13:03:20Z</dcterms:modified>
</cp:coreProperties>
</file>