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B"/>
    <a:srgbClr val="00AEFF"/>
    <a:srgbClr val="001F2F"/>
    <a:srgbClr val="001F2E"/>
    <a:srgbClr val="640000"/>
    <a:srgbClr val="7E0000"/>
    <a:srgbClr val="3E0000"/>
    <a:srgbClr val="1D1D1D"/>
    <a:srgbClr val="7A1D42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088" autoAdjust="0"/>
    <p:restoredTop sz="96400" autoAdjust="0"/>
  </p:normalViewPr>
  <p:slideViewPr>
    <p:cSldViewPr>
      <p:cViewPr>
        <p:scale>
          <a:sx n="66" d="100"/>
          <a:sy n="66" d="100"/>
        </p:scale>
        <p:origin x="24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FE5CA-35BD-4318-8DB8-9D33A83F303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E5AA8-20E1-4332-B0FC-EEEE138D7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5AA8-20E1-4332-B0FC-EEEE138D7B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gif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B4CB3-D597-4C0C-923B-763C71B08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50" y="1363663"/>
            <a:ext cx="15127710" cy="9364773"/>
          </a:xfrm>
          <a:prstGeom prst="rect">
            <a:avLst/>
          </a:prstGeom>
        </p:spPr>
      </p:pic>
      <p:pic>
        <p:nvPicPr>
          <p:cNvPr id="2051" name="Picture 17" descr="logo lar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/>
          <a:stretch/>
        </p:blipFill>
        <p:spPr bwMode="auto">
          <a:xfrm>
            <a:off x="86767" y="49676"/>
            <a:ext cx="3658071" cy="130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830" y="0"/>
            <a:ext cx="5639991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619006" y="450998"/>
            <a:ext cx="58793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400" dirty="0"/>
              <a:t>Detecting Malaria in Red Blood Cells</a:t>
            </a:r>
            <a:endParaRPr lang="en-US" altLang="x-non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69D60-C540-41A5-9EE1-5BC5ED4DDD24}"/>
              </a:ext>
            </a:extLst>
          </p:cNvPr>
          <p:cNvSpPr txBox="1"/>
          <p:nvPr/>
        </p:nvSpPr>
        <p:spPr>
          <a:xfrm>
            <a:off x="504478" y="2840894"/>
            <a:ext cx="3265234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1F2E"/>
                </a:solidFill>
              </a:rPr>
              <a:t>The problem</a:t>
            </a:r>
          </a:p>
          <a:p>
            <a:endParaRPr lang="en-GB" sz="1000" dirty="0">
              <a:solidFill>
                <a:srgbClr val="1D1D1D"/>
              </a:solidFill>
            </a:endParaRP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2018 there were an estimated 228 million malaria cases &amp; 405,000 deaths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¹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Malaria mostly occurs in less economically developed areas.</a:t>
            </a: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typical testing process involves manually counting malaria parasites in </a:t>
            </a:r>
            <a:r>
              <a:rPr lang="en-GB" sz="1600" dirty="0">
                <a:solidFill>
                  <a:srgbClr val="C00000"/>
                </a:solidFill>
              </a:rPr>
              <a:t>red blood cells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This method is:</a:t>
            </a:r>
          </a:p>
          <a:p>
            <a:pPr marL="755650" lvl="1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Timely</a:t>
            </a:r>
          </a:p>
          <a:p>
            <a:pPr marL="755650" lvl="1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Expensive</a:t>
            </a: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of testing relies on the microscopist. Human error can lead to incorrect diagnosis.</a:t>
            </a:r>
          </a:p>
          <a:p>
            <a:pPr>
              <a:buClr>
                <a:srgbClr val="00AEFF"/>
              </a:buClr>
            </a:pPr>
            <a:endParaRPr lang="en-GB" sz="1000" dirty="0"/>
          </a:p>
          <a:p>
            <a:pPr>
              <a:buClr>
                <a:srgbClr val="00AEFF"/>
              </a:buClr>
            </a:pPr>
            <a:r>
              <a:rPr lang="en-GB" sz="2000" b="1" dirty="0">
                <a:solidFill>
                  <a:srgbClr val="001F2E"/>
                </a:solidFill>
              </a:rPr>
              <a:t>Why use AI?</a:t>
            </a:r>
          </a:p>
          <a:p>
            <a:pPr>
              <a:buClr>
                <a:srgbClr val="00AEFF"/>
              </a:buClr>
            </a:pPr>
            <a:endParaRPr lang="en-GB" sz="1000" dirty="0">
              <a:solidFill>
                <a:srgbClr val="001F2E"/>
              </a:solidFill>
            </a:endParaRP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testing procedure</a:t>
            </a: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Eliminates human error</a:t>
            </a: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workload</a:t>
            </a: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Faster testing</a:t>
            </a: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</a:t>
            </a:r>
          </a:p>
          <a:p>
            <a:pPr>
              <a:buClr>
                <a:srgbClr val="00AEFF"/>
              </a:buClr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(dependent on an </a:t>
            </a:r>
          </a:p>
          <a:p>
            <a:pPr>
              <a:buClr>
                <a:srgbClr val="00AEFF"/>
              </a:buClr>
            </a:pP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        accurate model)</a:t>
            </a:r>
          </a:p>
          <a:p>
            <a:pPr>
              <a:buClr>
                <a:srgbClr val="00AEFF"/>
              </a:buClr>
            </a:pP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7CC446-9F4E-4ABF-ABE8-258E50D32290}"/>
              </a:ext>
            </a:extLst>
          </p:cNvPr>
          <p:cNvSpPr txBox="1"/>
          <p:nvPr/>
        </p:nvSpPr>
        <p:spPr>
          <a:xfrm>
            <a:off x="4392909" y="1796097"/>
            <a:ext cx="64044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1F2E"/>
                </a:solidFill>
              </a:rPr>
              <a:t>Image classification</a:t>
            </a:r>
          </a:p>
          <a:p>
            <a:endParaRPr lang="en-GB" sz="1000" dirty="0">
              <a:solidFill>
                <a:srgbClr val="1D1D1D"/>
              </a:solidFill>
            </a:endParaRP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classify a red blood cell as either </a:t>
            </a:r>
            <a:r>
              <a:rPr lang="en-GB" sz="1600" dirty="0">
                <a:solidFill>
                  <a:srgbClr val="C00000"/>
                </a:solidFill>
              </a:rPr>
              <a:t>infected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sz="1600" dirty="0">
                <a:solidFill>
                  <a:srgbClr val="00B050"/>
                </a:solidFill>
              </a:rPr>
              <a:t>healthy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 utilise a </a:t>
            </a:r>
            <a:r>
              <a:rPr lang="en-GB" sz="1600" b="1" dirty="0">
                <a:solidFill>
                  <a:srgbClr val="00AEFF"/>
                </a:solidFill>
              </a:rPr>
              <a:t>Convolutional Neural Network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ConvNet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CNN).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A CNN is trained similarly to a child, where it is taught a subject using examples and learns from its misclassifications.</a:t>
            </a:r>
          </a:p>
          <a:p>
            <a:pPr>
              <a:buClr>
                <a:srgbClr val="00AEFF"/>
              </a:buClr>
            </a:pP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2" descr="Flask Logo PNG Transparent &amp; SVG Vector - Freebie Supply">
            <a:extLst>
              <a:ext uri="{FF2B5EF4-FFF2-40B4-BE49-F238E27FC236}">
                <a16:creationId xmlns:a16="http://schemas.microsoft.com/office/drawing/2014/main" id="{B017E391-9354-453E-A2A5-27EC69A3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026" y="8967030"/>
            <a:ext cx="565183" cy="4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63833-62F3-4FB9-B684-21F6718F0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694" y="8155012"/>
            <a:ext cx="1440160" cy="144016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39CA4-1ADB-40EE-976E-AB0C6CB24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94" y="8341635"/>
            <a:ext cx="1417813" cy="6190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CC2205-3643-4464-850C-58B0B1FF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289" y="8492700"/>
            <a:ext cx="316913" cy="3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s Bootstrap | Drupal.org">
            <a:extLst>
              <a:ext uri="{FF2B5EF4-FFF2-40B4-BE49-F238E27FC236}">
                <a16:creationId xmlns:a16="http://schemas.microsoft.com/office/drawing/2014/main" id="{73BF49E5-AFBF-4876-8E7D-04CD321C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337" y="9000965"/>
            <a:ext cx="435824" cy="36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3A98853-BC54-46B3-97D2-275AC0639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138" y="8841556"/>
            <a:ext cx="1023435" cy="681608"/>
          </a:xfrm>
          <a:prstGeom prst="rect">
            <a:avLst/>
          </a:prstGeom>
        </p:spPr>
      </p:pic>
      <p:pic>
        <p:nvPicPr>
          <p:cNvPr id="1030" name="Picture 6" descr="Matplotlib logo — Matplotlib 3.1.0 documentation">
            <a:extLst>
              <a:ext uri="{FF2B5EF4-FFF2-40B4-BE49-F238E27FC236}">
                <a16:creationId xmlns:a16="http://schemas.microsoft.com/office/drawing/2014/main" id="{7C85649A-E05F-41D5-ACC9-C6A92B678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984" y="8536950"/>
            <a:ext cx="1142052" cy="22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B6444B-2E04-4937-BD40-6D9E2C943504}"/>
              </a:ext>
            </a:extLst>
          </p:cNvPr>
          <p:cNvSpPr/>
          <p:nvPr/>
        </p:nvSpPr>
        <p:spPr>
          <a:xfrm>
            <a:off x="324458" y="9492967"/>
            <a:ext cx="360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[1] WHO: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World Malaria Report 2019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5AFE5D6F-2637-4DD7-B66D-D27ACEA11D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9"/>
          <a:stretch/>
        </p:blipFill>
        <p:spPr>
          <a:xfrm>
            <a:off x="4450288" y="4819959"/>
            <a:ext cx="6221945" cy="1462845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BFF3D72-DE85-4CAA-B008-D5D01C2AF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70952"/>
              </p:ext>
            </p:extLst>
          </p:nvPr>
        </p:nvGraphicFramePr>
        <p:xfrm>
          <a:off x="11456817" y="4807874"/>
          <a:ext cx="3096345" cy="2664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1812930883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35694920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358547154"/>
                    </a:ext>
                  </a:extLst>
                </a:gridCol>
              </a:tblGrid>
              <a:tr h="83271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Validation Accuracy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Accuracy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21783"/>
                  </a:ext>
                </a:extLst>
              </a:tr>
              <a:tr h="61065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Greyscale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71.5%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71.4%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98497"/>
                  </a:ext>
                </a:extLst>
              </a:tr>
              <a:tr h="61065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 Colour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95.5%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93.3%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19394"/>
                  </a:ext>
                </a:extLst>
              </a:tr>
              <a:tr h="61065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AEFF"/>
                          </a:solidFill>
                        </a:rPr>
                        <a:t>Final Colour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dirty="0">
                          <a:solidFill>
                            <a:srgbClr val="00AEFF"/>
                          </a:solidFill>
                        </a:rPr>
                        <a:t>96.2%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dirty="0">
                          <a:solidFill>
                            <a:srgbClr val="00AEFF"/>
                          </a:solidFill>
                        </a:rPr>
                        <a:t>95.2%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77688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4ED80979-29BD-493A-8CD0-BF285ABF5232}"/>
              </a:ext>
            </a:extLst>
          </p:cNvPr>
          <p:cNvSpPr/>
          <p:nvPr/>
        </p:nvSpPr>
        <p:spPr>
          <a:xfrm>
            <a:off x="7705278" y="10171236"/>
            <a:ext cx="7313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AEFF"/>
                </a:solidFill>
              </a:rPr>
              <a:t>Name:  </a:t>
            </a:r>
            <a:r>
              <a:rPr lang="en-GB" sz="2000" dirty="0">
                <a:solidFill>
                  <a:schemeClr val="bg1"/>
                </a:solidFill>
              </a:rPr>
              <a:t>Kiernan Harding   </a:t>
            </a:r>
            <a:r>
              <a:rPr lang="en-GB" sz="1200" dirty="0">
                <a:solidFill>
                  <a:srgbClr val="00AEFF"/>
                </a:solidFill>
              </a:rPr>
              <a:t>Supervisor:  </a:t>
            </a:r>
            <a:r>
              <a:rPr lang="en-GB" sz="2000" dirty="0">
                <a:solidFill>
                  <a:schemeClr val="bg1"/>
                </a:solidFill>
              </a:rPr>
              <a:t>Dr Alba Garcia Seco De Herrera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CCAA4-F5C8-40A7-A9CA-EAF7919DF752}"/>
              </a:ext>
            </a:extLst>
          </p:cNvPr>
          <p:cNvSpPr/>
          <p:nvPr/>
        </p:nvSpPr>
        <p:spPr>
          <a:xfrm>
            <a:off x="4376641" y="6825813"/>
            <a:ext cx="235652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 b="1" dirty="0">
                <a:solidFill>
                  <a:srgbClr val="001F2E"/>
                </a:solidFill>
              </a:rPr>
              <a:t>Web application</a:t>
            </a:r>
          </a:p>
          <a:p>
            <a:pPr lvl="0"/>
            <a:endParaRPr lang="en-GB" sz="1000" dirty="0">
              <a:solidFill>
                <a:srgbClr val="000000"/>
              </a:solidFill>
            </a:endParaRPr>
          </a:p>
          <a:p>
            <a:pPr lvl="0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 economically developed areas may not have access to the latest technology, so I designed an application that can be accessed from almost any device. It can also be accessed offline on local host.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F1883B-794D-4300-AC91-5B3F09DD2A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4031" y="6820676"/>
            <a:ext cx="4333615" cy="29121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6CB961E-BA92-4327-8277-9C61A473B449}"/>
              </a:ext>
            </a:extLst>
          </p:cNvPr>
          <p:cNvSpPr/>
          <p:nvPr/>
        </p:nvSpPr>
        <p:spPr>
          <a:xfrm>
            <a:off x="11560615" y="7548751"/>
            <a:ext cx="2874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  <a:latin typeface="Arial"/>
              </a:rPr>
              <a:t>Final model accuracy is still subject to increase.</a:t>
            </a:r>
            <a:endParaRPr lang="en-GB" sz="1000" i="1" dirty="0">
              <a:solidFill>
                <a:schemeClr val="bg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637F7B-C2DF-411D-B436-7921C3A079D3}"/>
              </a:ext>
            </a:extLst>
          </p:cNvPr>
          <p:cNvSpPr/>
          <p:nvPr/>
        </p:nvSpPr>
        <p:spPr>
          <a:xfrm>
            <a:off x="11377686" y="7898918"/>
            <a:ext cx="2978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000" b="1" dirty="0">
                <a:solidFill>
                  <a:srgbClr val="001F2E"/>
                </a:solidFill>
              </a:rPr>
              <a:t>Key technologies used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83E6FD-301A-4706-A07F-77AD6FB1D257}"/>
              </a:ext>
            </a:extLst>
          </p:cNvPr>
          <p:cNvSpPr/>
          <p:nvPr/>
        </p:nvSpPr>
        <p:spPr>
          <a:xfrm>
            <a:off x="4390901" y="3330476"/>
            <a:ext cx="4682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improve my classifier, I have used a variety of machine learning techniques such as:</a:t>
            </a:r>
          </a:p>
          <a:p>
            <a:pPr marL="755650" lvl="1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marL="755650" lvl="1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Regularisation</a:t>
            </a:r>
          </a:p>
          <a:p>
            <a:pPr marL="755650" lvl="1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Data/feature map visualisation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562211-2955-4693-9106-DB1B040C22EF}"/>
              </a:ext>
            </a:extLst>
          </p:cNvPr>
          <p:cNvSpPr/>
          <p:nvPr/>
        </p:nvSpPr>
        <p:spPr>
          <a:xfrm>
            <a:off x="11400905" y="1796097"/>
            <a:ext cx="321714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 b="1" dirty="0">
                <a:solidFill>
                  <a:srgbClr val="001F2E"/>
                </a:solidFill>
              </a:rPr>
              <a:t>Results</a:t>
            </a:r>
          </a:p>
          <a:p>
            <a:pPr lvl="0"/>
            <a:endParaRPr lang="en-GB" sz="1000" dirty="0">
              <a:solidFill>
                <a:srgbClr val="1D1D1D"/>
              </a:solidFill>
            </a:endParaRP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quickly learned how to effectively tweak values and omit model downfalls such as overfitting.</a:t>
            </a: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00AEFF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Iteratively, I have improved upon and trained my customized CNN model. Please find some key milestones below: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0D24FB-842D-4DAE-85E2-A8AC482C7773}"/>
              </a:ext>
            </a:extLst>
          </p:cNvPr>
          <p:cNvGrpSpPr/>
          <p:nvPr/>
        </p:nvGrpSpPr>
        <p:grpSpPr>
          <a:xfrm>
            <a:off x="9433470" y="3186460"/>
            <a:ext cx="1088125" cy="1050349"/>
            <a:chOff x="9725008" y="3856233"/>
            <a:chExt cx="977549" cy="94361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E2EE71D-0228-401C-9622-B83ACF42D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582" y="3856233"/>
              <a:ext cx="914403" cy="914403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49679CC-57F0-4AEF-A949-63501084C09A}"/>
                </a:ext>
              </a:extLst>
            </p:cNvPr>
            <p:cNvSpPr/>
            <p:nvPr/>
          </p:nvSpPr>
          <p:spPr bwMode="auto">
            <a:xfrm>
              <a:off x="9725008" y="4754126"/>
              <a:ext cx="977549" cy="45719"/>
            </a:xfrm>
            <a:prstGeom prst="rect">
              <a:avLst/>
            </a:prstGeom>
            <a:solidFill>
              <a:srgbClr val="FAFBF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9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FA9EBE9-139B-437C-A5C8-5B28A5B670BC}"/>
              </a:ext>
            </a:extLst>
          </p:cNvPr>
          <p:cNvSpPr/>
          <p:nvPr/>
        </p:nvSpPr>
        <p:spPr>
          <a:xfrm>
            <a:off x="9444260" y="4210646"/>
            <a:ext cx="106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rgbClr val="FFFFFF">
                    <a:lumMod val="75000"/>
                  </a:srgbClr>
                </a:solidFill>
              </a:rPr>
              <a:t>Fig. 1: Feature map samples.</a:t>
            </a:r>
            <a:endParaRPr lang="en-GB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9D9F0-8A95-4A38-9D2D-FF0531B2DF3C}"/>
              </a:ext>
            </a:extLst>
          </p:cNvPr>
          <p:cNvSpPr/>
          <p:nvPr/>
        </p:nvSpPr>
        <p:spPr>
          <a:xfrm>
            <a:off x="5982143" y="6396623"/>
            <a:ext cx="31582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>
                <a:solidFill>
                  <a:srgbClr val="FFFFFF">
                    <a:lumMod val="75000"/>
                  </a:srgbClr>
                </a:solidFill>
              </a:rPr>
              <a:t>Fig. 2: Simplified structure of a model similar to mine.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66A0C-701B-4282-8E70-D8E34AA99DBD}"/>
              </a:ext>
            </a:extLst>
          </p:cNvPr>
          <p:cNvSpPr/>
          <p:nvPr/>
        </p:nvSpPr>
        <p:spPr>
          <a:xfrm>
            <a:off x="13465917" y="9780999"/>
            <a:ext cx="15528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1F2F"/>
                </a:solidFill>
              </a:rPr>
              <a:t>kjwharding@gmail.com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2080</TotalTime>
  <Words>322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Harding, Kiernan J W</cp:lastModifiedBy>
  <cp:revision>204</cp:revision>
  <dcterms:created xsi:type="dcterms:W3CDTF">2017-01-16T10:10:48Z</dcterms:created>
  <dcterms:modified xsi:type="dcterms:W3CDTF">2021-03-16T17:38:23Z</dcterms:modified>
</cp:coreProperties>
</file>