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5" r:id="rId3"/>
    <p:sldId id="270" r:id="rId4"/>
    <p:sldId id="276" r:id="rId5"/>
    <p:sldId id="277" r:id="rId6"/>
    <p:sldId id="271" r:id="rId7"/>
    <p:sldId id="278" r:id="rId8"/>
    <p:sldId id="279" r:id="rId9"/>
    <p:sldId id="280" r:id="rId10"/>
    <p:sldId id="281" r:id="rId11"/>
    <p:sldId id="282" r:id="rId12"/>
    <p:sldId id="284" r:id="rId13"/>
    <p:sldId id="285" r:id="rId14"/>
    <p:sldId id="28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8" d="100"/>
          <a:sy n="68" d="100"/>
        </p:scale>
        <p:origin x="822" y="7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10/9/2018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10/9/2018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yearly donations</a:t>
            </a:r>
          </a:p>
        </p:txBody>
      </p:sp>
      <p:sp>
        <p:nvSpPr>
          <p:cNvPr id="4" name="Slide Number Placeholder 3"/>
          <p:cNvSpPr>
            <a:spLocks noGrp="1"/>
          </p:cNvSpPr>
          <p:nvPr>
            <p:ph type="sldNum" sz="quarter" idx="5"/>
          </p:nvPr>
        </p:nvSpPr>
        <p:spPr/>
        <p:txBody>
          <a:bodyPr/>
          <a:lstStyle/>
          <a:p>
            <a:fld id="{5FB91549-43BF-425A-AF25-75262019208C}" type="slidenum">
              <a:rPr lang="en-US" smtClean="0"/>
              <a:t>5</a:t>
            </a:fld>
            <a:endParaRPr lang="en-US"/>
          </a:p>
        </p:txBody>
      </p:sp>
    </p:spTree>
    <p:extLst>
      <p:ext uri="{BB962C8B-B14F-4D97-AF65-F5344CB8AC3E}">
        <p14:creationId xmlns:p14="http://schemas.microsoft.com/office/powerpoint/2010/main" val="241638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Recipient map</a:t>
            </a:r>
          </a:p>
        </p:txBody>
      </p:sp>
      <p:sp>
        <p:nvSpPr>
          <p:cNvPr id="4" name="Slide Number Placeholder 3"/>
          <p:cNvSpPr>
            <a:spLocks noGrp="1"/>
          </p:cNvSpPr>
          <p:nvPr>
            <p:ph type="sldNum" sz="quarter" idx="5"/>
          </p:nvPr>
        </p:nvSpPr>
        <p:spPr/>
        <p:txBody>
          <a:bodyPr/>
          <a:lstStyle/>
          <a:p>
            <a:fld id="{5FB91549-43BF-425A-AF25-75262019208C}" type="slidenum">
              <a:rPr lang="en-US" smtClean="0"/>
              <a:t>6</a:t>
            </a:fld>
            <a:endParaRPr lang="en-US"/>
          </a:p>
        </p:txBody>
      </p:sp>
    </p:spTree>
    <p:extLst>
      <p:ext uri="{BB962C8B-B14F-4D97-AF65-F5344CB8AC3E}">
        <p14:creationId xmlns:p14="http://schemas.microsoft.com/office/powerpoint/2010/main" val="248449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Donor locations map</a:t>
            </a:r>
          </a:p>
        </p:txBody>
      </p:sp>
      <p:sp>
        <p:nvSpPr>
          <p:cNvPr id="4" name="Slide Number Placeholder 3"/>
          <p:cNvSpPr>
            <a:spLocks noGrp="1"/>
          </p:cNvSpPr>
          <p:nvPr>
            <p:ph type="sldNum" sz="quarter" idx="5"/>
          </p:nvPr>
        </p:nvSpPr>
        <p:spPr/>
        <p:txBody>
          <a:bodyPr/>
          <a:lstStyle/>
          <a:p>
            <a:fld id="{5FB91549-43BF-425A-AF25-75262019208C}" type="slidenum">
              <a:rPr lang="en-US" smtClean="0"/>
              <a:t>7</a:t>
            </a:fld>
            <a:endParaRPr lang="en-US"/>
          </a:p>
        </p:txBody>
      </p:sp>
    </p:spTree>
    <p:extLst>
      <p:ext uri="{BB962C8B-B14F-4D97-AF65-F5344CB8AC3E}">
        <p14:creationId xmlns:p14="http://schemas.microsoft.com/office/powerpoint/2010/main" val="427369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Donations by wealth category or source of wealth.</a:t>
            </a:r>
          </a:p>
        </p:txBody>
      </p:sp>
      <p:sp>
        <p:nvSpPr>
          <p:cNvPr id="4" name="Slide Number Placeholder 3"/>
          <p:cNvSpPr>
            <a:spLocks noGrp="1"/>
          </p:cNvSpPr>
          <p:nvPr>
            <p:ph type="sldNum" sz="quarter" idx="5"/>
          </p:nvPr>
        </p:nvSpPr>
        <p:spPr/>
        <p:txBody>
          <a:bodyPr/>
          <a:lstStyle/>
          <a:p>
            <a:fld id="{5FB91549-43BF-425A-AF25-75262019208C}" type="slidenum">
              <a:rPr lang="en-US" smtClean="0"/>
              <a:t>8</a:t>
            </a:fld>
            <a:endParaRPr lang="en-US"/>
          </a:p>
        </p:txBody>
      </p:sp>
    </p:spTree>
    <p:extLst>
      <p:ext uri="{BB962C8B-B14F-4D97-AF65-F5344CB8AC3E}">
        <p14:creationId xmlns:p14="http://schemas.microsoft.com/office/powerpoint/2010/main" val="1723387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10/9/2018</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10/9/2018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10/9/2018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10/9/2018</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10/9/2018</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10/9/2018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10/9/2018</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10/9/2018</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10/9/2018</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10/9/2018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10/9/2018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10/9/2018</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12" y="190500"/>
            <a:ext cx="3962400" cy="2209799"/>
          </a:xfrm>
        </p:spPr>
        <p:txBody>
          <a:bodyPr/>
          <a:lstStyle/>
          <a:p>
            <a:r>
              <a:rPr lang="en-US" dirty="0"/>
              <a:t>USA Philanthropy Data Analysis</a:t>
            </a:r>
          </a:p>
        </p:txBody>
      </p:sp>
      <p:sp>
        <p:nvSpPr>
          <p:cNvPr id="3" name="Subtitle 2"/>
          <p:cNvSpPr>
            <a:spLocks noGrp="1"/>
          </p:cNvSpPr>
          <p:nvPr>
            <p:ph type="subTitle" idx="1"/>
          </p:nvPr>
        </p:nvSpPr>
        <p:spPr>
          <a:xfrm>
            <a:off x="150812" y="3959087"/>
            <a:ext cx="4572000" cy="1603513"/>
          </a:xfrm>
        </p:spPr>
        <p:txBody>
          <a:bodyPr>
            <a:normAutofit fontScale="92500"/>
          </a:bodyPr>
          <a:lstStyle/>
          <a:p>
            <a:r>
              <a:rPr lang="en-US" b="1" dirty="0"/>
              <a:t>Team: Sphinx</a:t>
            </a:r>
          </a:p>
          <a:p>
            <a:endParaRPr lang="en-US" dirty="0"/>
          </a:p>
          <a:p>
            <a:r>
              <a:rPr lang="en-US" dirty="0"/>
              <a:t>Kristen Wunderlich, Matthew </a:t>
            </a:r>
            <a:r>
              <a:rPr lang="en-US" dirty="0" err="1"/>
              <a:t>Tabaka</a:t>
            </a:r>
            <a:endParaRPr lang="en-US" dirty="0"/>
          </a:p>
          <a:p>
            <a:r>
              <a:rPr lang="en-US" dirty="0" err="1"/>
              <a:t>Zingha</a:t>
            </a:r>
            <a:r>
              <a:rPr lang="en-US" dirty="0"/>
              <a:t> </a:t>
            </a:r>
            <a:r>
              <a:rPr lang="en-US" dirty="0" err="1"/>
              <a:t>Siel</a:t>
            </a:r>
            <a:r>
              <a:rPr lang="en-US" dirty="0"/>
              <a:t>, Keisha McCallum</a:t>
            </a:r>
          </a:p>
          <a:p>
            <a:r>
              <a:rPr lang="en-US" dirty="0"/>
              <a:t>	</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anose="05000000000000000000" pitchFamily="2" charset="2"/>
              <a:buChar char="§"/>
            </a:pPr>
            <a:r>
              <a:rPr lang="en-US" dirty="0"/>
              <a:t>How have total amount of donations changed in the last 4 years? </a:t>
            </a:r>
            <a:endParaRPr lang="en-US" sz="3200" dirty="0"/>
          </a:p>
        </p:txBody>
      </p:sp>
      <p:sp>
        <p:nvSpPr>
          <p:cNvPr id="3" name="Content Placeholder 2">
            <a:extLst>
              <a:ext uri="{FF2B5EF4-FFF2-40B4-BE49-F238E27FC236}">
                <a16:creationId xmlns:a16="http://schemas.microsoft.com/office/drawing/2014/main" id="{DD44C18F-5CC6-41EC-8DFF-50695CADA7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2081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99FEE7-7B7D-4572-A442-61B9DB3CB518}"/>
              </a:ext>
            </a:extLst>
          </p:cNvPr>
          <p:cNvSpPr>
            <a:spLocks noGrp="1"/>
          </p:cNvSpPr>
          <p:nvPr>
            <p:ph type="title"/>
          </p:nvPr>
        </p:nvSpPr>
        <p:spPr/>
        <p:txBody>
          <a:bodyPr>
            <a:normAutofit/>
          </a:bodyPr>
          <a:lstStyle/>
          <a:p>
            <a:r>
              <a:rPr lang="en-US" dirty="0"/>
              <a:t>How have total amount of donations changed in the last 4 years? </a:t>
            </a:r>
          </a:p>
        </p:txBody>
      </p:sp>
      <p:sp>
        <p:nvSpPr>
          <p:cNvPr id="4" name="Content Placeholder 3">
            <a:extLst>
              <a:ext uri="{FF2B5EF4-FFF2-40B4-BE49-F238E27FC236}">
                <a16:creationId xmlns:a16="http://schemas.microsoft.com/office/drawing/2014/main" id="{5072EE39-0C3C-4BE6-A311-F0E803BD6C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695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Learnings</a:t>
            </a:r>
          </a:p>
        </p:txBody>
      </p:sp>
      <p:sp>
        <p:nvSpPr>
          <p:cNvPr id="3" name="Content Placeholder 2">
            <a:extLst>
              <a:ext uri="{FF2B5EF4-FFF2-40B4-BE49-F238E27FC236}">
                <a16:creationId xmlns:a16="http://schemas.microsoft.com/office/drawing/2014/main" id="{7F4AAA9D-3E47-43D0-A091-A0370B29525F}"/>
              </a:ext>
            </a:extLst>
          </p:cNvPr>
          <p:cNvSpPr>
            <a:spLocks noGrp="1"/>
          </p:cNvSpPr>
          <p:nvPr>
            <p:ph idx="1"/>
          </p:nvPr>
        </p:nvSpPr>
        <p:spPr>
          <a:xfrm>
            <a:off x="608012" y="533400"/>
            <a:ext cx="10972801" cy="4572000"/>
          </a:xfrm>
        </p:spPr>
        <p:txBody>
          <a:bodyPr>
            <a:normAutofit fontScale="92500" lnSpcReduction="20000"/>
          </a:bodyPr>
          <a:lstStyle/>
          <a:p>
            <a:r>
              <a:rPr lang="en-US" dirty="0"/>
              <a:t>The data was pulled from the Chronicle of Philanthropy, put into four separate csv files and read into the notebook for analysis. It revealed that the top five recent highest earning causes are:</a:t>
            </a:r>
          </a:p>
          <a:p>
            <a:r>
              <a:rPr lang="en-US" dirty="0"/>
              <a:t>NOTE: 2018 donation numbers will be lower than final numbers as the year has not ended yet.</a:t>
            </a:r>
          </a:p>
          <a:p>
            <a:r>
              <a:rPr lang="en-US" dirty="0"/>
              <a:t>Colleges and universities Health Foundations Arts Community foundations</a:t>
            </a:r>
          </a:p>
          <a:p>
            <a:r>
              <a:rPr lang="en-US" dirty="0"/>
              <a:t>Colleges and universities is by far the highest earning cause, with a four year total of over $20 billion. There was also an interesting uptick in the donations to foundations in 2017, with a massive uptick from roughly half a billion in 2016 to 4 billion in 2017 and then a return to about half a billion in 2018. Health also saw an uptick in donations in 2017, growing from 1 to 2 billion from 2016 - 2017.</a:t>
            </a:r>
          </a:p>
          <a:p>
            <a:endParaRPr lang="en-US" dirty="0"/>
          </a:p>
        </p:txBody>
      </p:sp>
    </p:spTree>
    <p:extLst>
      <p:ext uri="{BB962C8B-B14F-4D97-AF65-F5344CB8AC3E}">
        <p14:creationId xmlns:p14="http://schemas.microsoft.com/office/powerpoint/2010/main" val="406516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5" name="Content Placeholder 4">
            <a:extLst>
              <a:ext uri="{FF2B5EF4-FFF2-40B4-BE49-F238E27FC236}">
                <a16:creationId xmlns:a16="http://schemas.microsoft.com/office/drawing/2014/main" id="{6CFCE8FF-FB04-4CFB-969B-D6F5FB994041}"/>
              </a:ext>
            </a:extLst>
          </p:cNvPr>
          <p:cNvSpPr>
            <a:spLocks noGrp="1"/>
          </p:cNvSpPr>
          <p:nvPr>
            <p:ph sz="half" idx="1"/>
          </p:nvPr>
        </p:nvSpPr>
        <p:spPr/>
        <p:txBody>
          <a:bodyPr/>
          <a:lstStyle/>
          <a:p>
            <a:endParaRPr lang="en-US"/>
          </a:p>
        </p:txBody>
      </p:sp>
      <p:sp>
        <p:nvSpPr>
          <p:cNvPr id="6" name="Content Placeholder 5">
            <a:extLst>
              <a:ext uri="{FF2B5EF4-FFF2-40B4-BE49-F238E27FC236}">
                <a16:creationId xmlns:a16="http://schemas.microsoft.com/office/drawing/2014/main" id="{63C72F14-2857-4377-936E-6174E7AE5DE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2392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AC0DC5-2244-440B-B81C-FE301ED02EDD}"/>
              </a:ext>
            </a:extLst>
          </p:cNvPr>
          <p:cNvSpPr>
            <a:spLocks noGrp="1"/>
          </p:cNvSpPr>
          <p:nvPr>
            <p:ph type="title"/>
          </p:nvPr>
        </p:nvSpPr>
        <p:spPr/>
        <p:txBody>
          <a:bodyPr/>
          <a:lstStyle/>
          <a:p>
            <a:r>
              <a:rPr lang="en-US" dirty="0"/>
              <a:t>Resources</a:t>
            </a:r>
          </a:p>
        </p:txBody>
      </p:sp>
      <p:sp>
        <p:nvSpPr>
          <p:cNvPr id="7" name="Content Placeholder 6">
            <a:extLst>
              <a:ext uri="{FF2B5EF4-FFF2-40B4-BE49-F238E27FC236}">
                <a16:creationId xmlns:a16="http://schemas.microsoft.com/office/drawing/2014/main" id="{5AD08F89-924B-4480-A6E4-2B9E5D3F10E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7914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44E77C-BC9E-4319-9184-5BDB58720DAA}"/>
              </a:ext>
            </a:extLst>
          </p:cNvPr>
          <p:cNvSpPr>
            <a:spLocks noGrp="1"/>
          </p:cNvSpPr>
          <p:nvPr>
            <p:ph type="title"/>
          </p:nvPr>
        </p:nvSpPr>
        <p:spPr>
          <a:xfrm>
            <a:off x="675543" y="304800"/>
            <a:ext cx="10971372" cy="1066800"/>
          </a:xfrm>
        </p:spPr>
        <p:txBody>
          <a:bodyPr/>
          <a:lstStyle/>
          <a:p>
            <a:r>
              <a:rPr lang="en-US" dirty="0"/>
              <a:t>Agenda</a:t>
            </a:r>
          </a:p>
        </p:txBody>
      </p:sp>
      <p:sp>
        <p:nvSpPr>
          <p:cNvPr id="6" name="Content Placeholder 5">
            <a:extLst>
              <a:ext uri="{FF2B5EF4-FFF2-40B4-BE49-F238E27FC236}">
                <a16:creationId xmlns:a16="http://schemas.microsoft.com/office/drawing/2014/main" id="{77F98C7F-C3EA-4CF1-A9CA-57AA8F5DA6AE}"/>
              </a:ext>
            </a:extLst>
          </p:cNvPr>
          <p:cNvSpPr>
            <a:spLocks noGrp="1"/>
          </p:cNvSpPr>
          <p:nvPr>
            <p:ph idx="1"/>
          </p:nvPr>
        </p:nvSpPr>
        <p:spPr>
          <a:xfrm>
            <a:off x="675543" y="1600200"/>
            <a:ext cx="10971371" cy="4724400"/>
          </a:xfrm>
        </p:spPr>
        <p:txBody>
          <a:bodyPr/>
          <a:lstStyle/>
          <a:p>
            <a:r>
              <a:rPr lang="en-US" dirty="0"/>
              <a:t>Research Questions</a:t>
            </a:r>
          </a:p>
          <a:p>
            <a:r>
              <a:rPr lang="en-US" dirty="0"/>
              <a:t>Data Analysis</a:t>
            </a:r>
          </a:p>
          <a:p>
            <a:r>
              <a:rPr lang="en-US" dirty="0"/>
              <a:t>Learnings</a:t>
            </a:r>
          </a:p>
          <a:p>
            <a:r>
              <a:rPr lang="en-US" dirty="0"/>
              <a:t>Conclusion</a:t>
            </a:r>
          </a:p>
          <a:p>
            <a:r>
              <a:rPr lang="en-US" dirty="0"/>
              <a:t>Resources</a:t>
            </a:r>
          </a:p>
          <a:p>
            <a:endParaRPr lang="en-US" dirty="0"/>
          </a:p>
        </p:txBody>
      </p:sp>
      <p:pic>
        <p:nvPicPr>
          <p:cNvPr id="7" name="Picture 6">
            <a:extLst>
              <a:ext uri="{FF2B5EF4-FFF2-40B4-BE49-F238E27FC236}">
                <a16:creationId xmlns:a16="http://schemas.microsoft.com/office/drawing/2014/main" id="{8B5E19E7-9A32-4D54-91E8-2B2C26C52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9012" y="4471458"/>
            <a:ext cx="3579813" cy="2386542"/>
          </a:xfrm>
          <a:prstGeom prst="rect">
            <a:avLst/>
          </a:prstGeom>
        </p:spPr>
      </p:pic>
    </p:spTree>
    <p:extLst>
      <p:ext uri="{BB962C8B-B14F-4D97-AF65-F5344CB8AC3E}">
        <p14:creationId xmlns:p14="http://schemas.microsoft.com/office/powerpoint/2010/main" val="64182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121919"/>
            <a:ext cx="10971372" cy="1066800"/>
          </a:xfrm>
        </p:spPr>
        <p:txBody>
          <a:bodyPr/>
          <a:lstStyle/>
          <a:p>
            <a:r>
              <a:rPr lang="en-US" dirty="0"/>
              <a:t>Research Question</a:t>
            </a:r>
          </a:p>
        </p:txBody>
      </p:sp>
      <p:sp>
        <p:nvSpPr>
          <p:cNvPr id="14" name="Content Placeholder 13"/>
          <p:cNvSpPr>
            <a:spLocks noGrp="1"/>
          </p:cNvSpPr>
          <p:nvPr>
            <p:ph idx="1"/>
          </p:nvPr>
        </p:nvSpPr>
        <p:spPr>
          <a:xfrm>
            <a:off x="836612" y="1447800"/>
            <a:ext cx="10820400" cy="4876800"/>
          </a:xfrm>
        </p:spPr>
        <p:txBody>
          <a:bodyPr>
            <a:normAutofit/>
          </a:bodyPr>
          <a:lstStyle/>
          <a:p>
            <a:pPr marL="0" indent="0">
              <a:buNone/>
            </a:pPr>
            <a:r>
              <a:rPr lang="en-US" dirty="0"/>
              <a:t>We chose to analyze information on US charities from 2015 to 2018 for gifts a $1M or more.</a:t>
            </a:r>
          </a:p>
          <a:p>
            <a:r>
              <a:rPr lang="en-US" dirty="0"/>
              <a:t>What is the correlation between donor source of wealth and amount of money given over the course of recent years? </a:t>
            </a:r>
            <a:endParaRPr lang="en-US" sz="2400" dirty="0"/>
          </a:p>
          <a:p>
            <a:pPr>
              <a:buFont typeface="Wingdings" panose="05000000000000000000" pitchFamily="2" charset="2"/>
              <a:buChar char="§"/>
            </a:pPr>
            <a:r>
              <a:rPr lang="en-US" dirty="0"/>
              <a:t>What are the geographic concentrations of where money is going to and where money is coming from for major donations? </a:t>
            </a:r>
          </a:p>
          <a:p>
            <a:pPr>
              <a:buFont typeface="Wingdings" panose="05000000000000000000" pitchFamily="2" charset="2"/>
              <a:buChar char="§"/>
            </a:pPr>
            <a:r>
              <a:rPr lang="en-US" dirty="0"/>
              <a:t>What types of charity causes receive the most money? </a:t>
            </a:r>
          </a:p>
          <a:p>
            <a:pPr>
              <a:buFont typeface="Wingdings" panose="05000000000000000000" pitchFamily="2" charset="2"/>
              <a:buChar char="§"/>
            </a:pPr>
            <a:r>
              <a:rPr lang="en-US" dirty="0"/>
              <a:t>How have total amount of donations changed in the last 4 years? </a:t>
            </a:r>
            <a:endParaRPr lang="en-US" sz="2400" dirty="0"/>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p:txBody>
          <a:bodyPr/>
          <a:lstStyle/>
          <a:p>
            <a:r>
              <a:rPr lang="en-US" dirty="0"/>
              <a:t>What types of charity causes receive the most money? </a:t>
            </a:r>
            <a:br>
              <a:rPr lang="en-US" dirty="0"/>
            </a:br>
            <a:endParaRPr lang="en-US" dirty="0"/>
          </a:p>
        </p:txBody>
      </p:sp>
      <p:pic>
        <p:nvPicPr>
          <p:cNvPr id="4" name="Content Placeholder 3">
            <a:extLst>
              <a:ext uri="{FF2B5EF4-FFF2-40B4-BE49-F238E27FC236}">
                <a16:creationId xmlns:a16="http://schemas.microsoft.com/office/drawing/2014/main" id="{3269CAB6-C780-466D-8D55-6BE299126921}"/>
              </a:ext>
            </a:extLst>
          </p:cNvPr>
          <p:cNvPicPr>
            <a:picLocks noGrp="1" noChangeAspect="1"/>
          </p:cNvPicPr>
          <p:nvPr>
            <p:ph idx="1"/>
          </p:nvPr>
        </p:nvPicPr>
        <p:blipFill>
          <a:blip r:embed="rId2"/>
          <a:stretch>
            <a:fillRect/>
          </a:stretch>
        </p:blipFill>
        <p:spPr>
          <a:xfrm>
            <a:off x="950912" y="1066800"/>
            <a:ext cx="10287000" cy="2571750"/>
          </a:xfrm>
          <a:prstGeom prst="rect">
            <a:avLst/>
          </a:prstGeom>
        </p:spPr>
      </p:pic>
    </p:spTree>
    <p:extLst>
      <p:ext uri="{BB962C8B-B14F-4D97-AF65-F5344CB8AC3E}">
        <p14:creationId xmlns:p14="http://schemas.microsoft.com/office/powerpoint/2010/main" val="329354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p:txBody>
          <a:bodyPr/>
          <a:lstStyle/>
          <a:p>
            <a:r>
              <a:rPr lang="en-US" dirty="0"/>
              <a:t>What types of charity causes receive the most money? </a:t>
            </a:r>
            <a:br>
              <a:rPr lang="en-US" dirty="0"/>
            </a:br>
            <a:endParaRPr lang="en-US" dirty="0"/>
          </a:p>
        </p:txBody>
      </p:sp>
      <p:pic>
        <p:nvPicPr>
          <p:cNvPr id="6" name="Content Placeholder 5">
            <a:extLst>
              <a:ext uri="{FF2B5EF4-FFF2-40B4-BE49-F238E27FC236}">
                <a16:creationId xmlns:a16="http://schemas.microsoft.com/office/drawing/2014/main" id="{EDEA112E-B6DD-4F63-9D51-802378C5C499}"/>
              </a:ext>
            </a:extLst>
          </p:cNvPr>
          <p:cNvPicPr>
            <a:picLocks noGrp="1" noChangeAspect="1"/>
          </p:cNvPicPr>
          <p:nvPr>
            <p:ph idx="1"/>
          </p:nvPr>
        </p:nvPicPr>
        <p:blipFill>
          <a:blip r:embed="rId3"/>
          <a:stretch>
            <a:fillRect/>
          </a:stretch>
        </p:blipFill>
        <p:spPr>
          <a:xfrm>
            <a:off x="2589212" y="304800"/>
            <a:ext cx="6724650" cy="4483100"/>
          </a:xfrm>
          <a:prstGeom prst="rect">
            <a:avLst/>
          </a:prstGeom>
        </p:spPr>
      </p:pic>
    </p:spTree>
    <p:extLst>
      <p:ext uri="{BB962C8B-B14F-4D97-AF65-F5344CB8AC3E}">
        <p14:creationId xmlns:p14="http://schemas.microsoft.com/office/powerpoint/2010/main" val="165509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geographic concentrations of where money is going to and where money is coming from for major donations? </a:t>
            </a:r>
          </a:p>
        </p:txBody>
      </p:sp>
      <p:pic>
        <p:nvPicPr>
          <p:cNvPr id="10" name="Content Placeholder 9">
            <a:extLst>
              <a:ext uri="{FF2B5EF4-FFF2-40B4-BE49-F238E27FC236}">
                <a16:creationId xmlns:a16="http://schemas.microsoft.com/office/drawing/2014/main" id="{950B14D2-581B-4973-97DA-1809CAA76DE9}"/>
              </a:ext>
            </a:extLst>
          </p:cNvPr>
          <p:cNvPicPr>
            <a:picLocks noGrp="1" noChangeAspect="1"/>
          </p:cNvPicPr>
          <p:nvPr>
            <p:ph idx="1"/>
          </p:nvPr>
        </p:nvPicPr>
        <p:blipFill>
          <a:blip r:embed="rId3"/>
          <a:stretch>
            <a:fillRect/>
          </a:stretch>
        </p:blipFill>
        <p:spPr>
          <a:xfrm>
            <a:off x="1853932" y="533401"/>
            <a:ext cx="8321943" cy="4081462"/>
          </a:xfrm>
          <a:prstGeom prst="rect">
            <a:avLst/>
          </a:prstGeom>
        </p:spPr>
      </p:pic>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geographic concentrations of where money is going to and where money is coming from for major donations?  </a:t>
            </a:r>
          </a:p>
        </p:txBody>
      </p:sp>
      <p:pic>
        <p:nvPicPr>
          <p:cNvPr id="4" name="Content Placeholder 3">
            <a:extLst>
              <a:ext uri="{FF2B5EF4-FFF2-40B4-BE49-F238E27FC236}">
                <a16:creationId xmlns:a16="http://schemas.microsoft.com/office/drawing/2014/main" id="{5461EAF1-F888-4666-B522-83707E0602EC}"/>
              </a:ext>
            </a:extLst>
          </p:cNvPr>
          <p:cNvPicPr>
            <a:picLocks noGrp="1" noChangeAspect="1"/>
          </p:cNvPicPr>
          <p:nvPr>
            <p:ph idx="1"/>
          </p:nvPr>
        </p:nvPicPr>
        <p:blipFill>
          <a:blip r:embed="rId3"/>
          <a:stretch>
            <a:fillRect/>
          </a:stretch>
        </p:blipFill>
        <p:spPr>
          <a:xfrm>
            <a:off x="1522412" y="685800"/>
            <a:ext cx="8955976" cy="4392421"/>
          </a:xfrm>
          <a:prstGeom prst="rect">
            <a:avLst/>
          </a:prstGeom>
        </p:spPr>
      </p:pic>
    </p:spTree>
    <p:extLst>
      <p:ext uri="{BB962C8B-B14F-4D97-AF65-F5344CB8AC3E}">
        <p14:creationId xmlns:p14="http://schemas.microsoft.com/office/powerpoint/2010/main" val="362096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correlation between donor source of wealth and amount of money given over the course of recent years? </a:t>
            </a:r>
            <a:endParaRPr lang="en-US" sz="3200" dirty="0"/>
          </a:p>
        </p:txBody>
      </p:sp>
      <p:pic>
        <p:nvPicPr>
          <p:cNvPr id="8" name="Content Placeholder 7">
            <a:extLst>
              <a:ext uri="{FF2B5EF4-FFF2-40B4-BE49-F238E27FC236}">
                <a16:creationId xmlns:a16="http://schemas.microsoft.com/office/drawing/2014/main" id="{5806F890-EC72-46B4-8910-91F9E68AC63F}"/>
              </a:ext>
            </a:extLst>
          </p:cNvPr>
          <p:cNvPicPr>
            <a:picLocks noGrp="1" noChangeAspect="1"/>
          </p:cNvPicPr>
          <p:nvPr>
            <p:ph idx="1"/>
          </p:nvPr>
        </p:nvPicPr>
        <p:blipFill>
          <a:blip r:embed="rId3"/>
          <a:stretch>
            <a:fillRect/>
          </a:stretch>
        </p:blipFill>
        <p:spPr>
          <a:xfrm>
            <a:off x="2284412" y="381000"/>
            <a:ext cx="7086600" cy="4724400"/>
          </a:xfrm>
          <a:prstGeom prst="rect">
            <a:avLst/>
          </a:prstGeom>
        </p:spPr>
      </p:pic>
    </p:spTree>
    <p:extLst>
      <p:ext uri="{BB962C8B-B14F-4D97-AF65-F5344CB8AC3E}">
        <p14:creationId xmlns:p14="http://schemas.microsoft.com/office/powerpoint/2010/main" val="278462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correlation between donor source of wealth and amount of money given over the course of recent years? </a:t>
            </a:r>
            <a:endParaRPr lang="en-US" sz="3200" dirty="0"/>
          </a:p>
        </p:txBody>
      </p:sp>
      <p:sp>
        <p:nvSpPr>
          <p:cNvPr id="3" name="Content Placeholder 2">
            <a:extLst>
              <a:ext uri="{FF2B5EF4-FFF2-40B4-BE49-F238E27FC236}">
                <a16:creationId xmlns:a16="http://schemas.microsoft.com/office/drawing/2014/main" id="{1F89D478-5BCF-4680-B415-F98DEBEA4C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704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158</TotalTime>
  <Words>414</Words>
  <Application>Microsoft Office PowerPoint</Application>
  <PresentationFormat>Custom</PresentationFormat>
  <Paragraphs>41</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Wingdings</vt:lpstr>
      <vt:lpstr>Marketing 16x9</vt:lpstr>
      <vt:lpstr>USA Philanthropy Data Analysis</vt:lpstr>
      <vt:lpstr>Agenda</vt:lpstr>
      <vt:lpstr>Research Question</vt:lpstr>
      <vt:lpstr>What types of charity causes receive the most money?  </vt:lpstr>
      <vt:lpstr>What types of charity causes receive the most money?  </vt:lpstr>
      <vt:lpstr>What are the geographic concentrations of where money is going to and where money is coming from for major donations? </vt:lpstr>
      <vt:lpstr>What are the geographic concentrations of where money is going to and where money is coming from for major donations?  </vt:lpstr>
      <vt:lpstr>What is the correlation between donor source of wealth and amount of money given over the course of recent years? </vt:lpstr>
      <vt:lpstr>What is the correlation between donor source of wealth and amount of money given over the course of recent years? </vt:lpstr>
      <vt:lpstr>How have total amount of donations changed in the last 4 years? </vt:lpstr>
      <vt:lpstr>How have total amount of donations changed in the last 4 years? </vt:lpstr>
      <vt:lpstr>Learnings</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Keisha McCallum</dc:creator>
  <cp:lastModifiedBy>Keisha McCallum</cp:lastModifiedBy>
  <cp:revision>12</cp:revision>
  <dcterms:created xsi:type="dcterms:W3CDTF">2018-10-06T17:18:55Z</dcterms:created>
  <dcterms:modified xsi:type="dcterms:W3CDTF">2018-10-10T02:07:56Z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