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75" r:id="rId3"/>
    <p:sldId id="270" r:id="rId4"/>
    <p:sldId id="276" r:id="rId5"/>
    <p:sldId id="277" r:id="rId6"/>
    <p:sldId id="271" r:id="rId7"/>
    <p:sldId id="278" r:id="rId8"/>
    <p:sldId id="279" r:id="rId9"/>
    <p:sldId id="280" r:id="rId10"/>
    <p:sldId id="281" r:id="rId11"/>
    <p:sldId id="284" r:id="rId12"/>
    <p:sldId id="285" r:id="rId13"/>
    <p:sldId id="287" r:id="rId14"/>
    <p:sldId id="286"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8" d="100"/>
          <a:sy n="68" d="100"/>
        </p:scale>
        <p:origin x="822" y="7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10/10/2018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10/10/2018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yearly donations</a:t>
            </a:r>
          </a:p>
        </p:txBody>
      </p:sp>
      <p:sp>
        <p:nvSpPr>
          <p:cNvPr id="4" name="Slide Number Placeholder 3"/>
          <p:cNvSpPr>
            <a:spLocks noGrp="1"/>
          </p:cNvSpPr>
          <p:nvPr>
            <p:ph type="sldNum" sz="quarter" idx="5"/>
          </p:nvPr>
        </p:nvSpPr>
        <p:spPr/>
        <p:txBody>
          <a:bodyPr/>
          <a:lstStyle/>
          <a:p>
            <a:fld id="{5FB91549-43BF-425A-AF25-75262019208C}" type="slidenum">
              <a:rPr lang="en-US" smtClean="0"/>
              <a:t>5</a:t>
            </a:fld>
            <a:endParaRPr lang="en-US"/>
          </a:p>
        </p:txBody>
      </p:sp>
    </p:spTree>
    <p:extLst>
      <p:ext uri="{BB962C8B-B14F-4D97-AF65-F5344CB8AC3E}">
        <p14:creationId xmlns:p14="http://schemas.microsoft.com/office/powerpoint/2010/main" val="241638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Recipient map</a:t>
            </a:r>
          </a:p>
        </p:txBody>
      </p:sp>
      <p:sp>
        <p:nvSpPr>
          <p:cNvPr id="4" name="Slide Number Placeholder 3"/>
          <p:cNvSpPr>
            <a:spLocks noGrp="1"/>
          </p:cNvSpPr>
          <p:nvPr>
            <p:ph type="sldNum" sz="quarter" idx="5"/>
          </p:nvPr>
        </p:nvSpPr>
        <p:spPr/>
        <p:txBody>
          <a:bodyPr/>
          <a:lstStyle/>
          <a:p>
            <a:fld id="{5FB91549-43BF-425A-AF25-75262019208C}" type="slidenum">
              <a:rPr lang="en-US" smtClean="0"/>
              <a:t>6</a:t>
            </a:fld>
            <a:endParaRPr lang="en-US"/>
          </a:p>
        </p:txBody>
      </p:sp>
    </p:spTree>
    <p:extLst>
      <p:ext uri="{BB962C8B-B14F-4D97-AF65-F5344CB8AC3E}">
        <p14:creationId xmlns:p14="http://schemas.microsoft.com/office/powerpoint/2010/main" val="248449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Donor locations map</a:t>
            </a:r>
          </a:p>
        </p:txBody>
      </p:sp>
      <p:sp>
        <p:nvSpPr>
          <p:cNvPr id="4" name="Slide Number Placeholder 3"/>
          <p:cNvSpPr>
            <a:spLocks noGrp="1"/>
          </p:cNvSpPr>
          <p:nvPr>
            <p:ph type="sldNum" sz="quarter" idx="5"/>
          </p:nvPr>
        </p:nvSpPr>
        <p:spPr/>
        <p:txBody>
          <a:bodyPr/>
          <a:lstStyle/>
          <a:p>
            <a:fld id="{5FB91549-43BF-425A-AF25-75262019208C}" type="slidenum">
              <a:rPr lang="en-US" smtClean="0"/>
              <a:t>7</a:t>
            </a:fld>
            <a:endParaRPr lang="en-US"/>
          </a:p>
        </p:txBody>
      </p:sp>
    </p:spTree>
    <p:extLst>
      <p:ext uri="{BB962C8B-B14F-4D97-AF65-F5344CB8AC3E}">
        <p14:creationId xmlns:p14="http://schemas.microsoft.com/office/powerpoint/2010/main" val="427369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Donations by wealth category or source of wealth.</a:t>
            </a:r>
          </a:p>
          <a:p>
            <a:r>
              <a:rPr lang="en-US" dirty="0"/>
              <a:t>The largest donation of $1.8 billion was made to a Chan Zuckerberg Foundation from Mark Zuckerberg and Priscilla Chan in 2017. Their source of wealth was in Technology. Notably their residence of California is of no surprise.</a:t>
            </a:r>
          </a:p>
          <a:p>
            <a:endParaRPr lang="en-US" dirty="0"/>
          </a:p>
          <a:p>
            <a:r>
              <a:rPr lang="en-US" dirty="0"/>
              <a:t>The wealth category groupings were bucketed to allow for distinction among 192 unique strings of 2 or more sources of wealth. This created 13 distinct categories and these were used to identify wealth source. A separate csv cross reference file was created and saved to the master repository.</a:t>
            </a:r>
          </a:p>
          <a:p>
            <a:endParaRPr lang="en-US" dirty="0"/>
          </a:p>
          <a:p>
            <a:r>
              <a:rPr lang="en-US" dirty="0"/>
              <a:t>Overall 95% of all donations came from Technology followed by Manufacturing, Family Wealth and Real Estate.</a:t>
            </a:r>
          </a:p>
          <a:p>
            <a:endParaRPr lang="en-US" dirty="0"/>
          </a:p>
          <a:p>
            <a:r>
              <a:rPr lang="en-US" dirty="0"/>
              <a:t>There was a </a:t>
            </a:r>
            <a:r>
              <a:rPr lang="en-US" dirty="0" err="1"/>
              <a:t>relatinship</a:t>
            </a:r>
            <a:r>
              <a:rPr lang="en-US" dirty="0"/>
              <a:t> found with a donors source of wealth and their donation amount. Wealth categories that command more value in the market yielded higher donations. Healthcare and Retail sources of wealth </a:t>
            </a:r>
            <a:r>
              <a:rPr lang="en-US" dirty="0" err="1"/>
              <a:t>yeilded</a:t>
            </a:r>
            <a:r>
              <a:rPr lang="en-US" dirty="0"/>
              <a:t> nearly identical amounts of donations over the 4 years with Transportation and Education being the lowest. </a:t>
            </a:r>
          </a:p>
        </p:txBody>
      </p:sp>
      <p:sp>
        <p:nvSpPr>
          <p:cNvPr id="4" name="Slide Number Placeholder 3"/>
          <p:cNvSpPr>
            <a:spLocks noGrp="1"/>
          </p:cNvSpPr>
          <p:nvPr>
            <p:ph type="sldNum" sz="quarter" idx="5"/>
          </p:nvPr>
        </p:nvSpPr>
        <p:spPr/>
        <p:txBody>
          <a:bodyPr/>
          <a:lstStyle/>
          <a:p>
            <a:fld id="{5FB91549-43BF-425A-AF25-75262019208C}" type="slidenum">
              <a:rPr lang="en-US" smtClean="0"/>
              <a:t>8</a:t>
            </a:fld>
            <a:endParaRPr lang="en-US"/>
          </a:p>
        </p:txBody>
      </p:sp>
    </p:spTree>
    <p:extLst>
      <p:ext uri="{BB962C8B-B14F-4D97-AF65-F5344CB8AC3E}">
        <p14:creationId xmlns:p14="http://schemas.microsoft.com/office/powerpoint/2010/main" val="1723387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81C93FC7-9D1A-468B-98DB-D1E8D74418D9}" type="datetimeFigureOut">
              <a:rPr lang="en-US" smtClean="0"/>
              <a:pPr/>
              <a:t>10/10/2018</a:t>
            </a:fld>
            <a:endParaRPr lang="en-US"/>
          </a:p>
        </p:txBody>
      </p:sp>
      <p:sp>
        <p:nvSpPr>
          <p:cNvPr id="5" name="Footer Placeholder 4"/>
          <p:cNvSpPr>
            <a:spLocks noGrp="1"/>
          </p:cNvSpPr>
          <p:nvPr>
            <p:ph type="ftr" sz="quarter" idx="11"/>
          </p:nvPr>
        </p:nvSpPr>
        <p:spPr>
          <a:xfrm>
            <a:off x="1875936" y="5410202"/>
            <a:ext cx="5123551"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355238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10/10/2018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98912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10/10/2018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2813504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10/10/2018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2062329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10/10/2018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493252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1C93FC7-9D1A-468B-98DB-D1E8D74418D9}" type="datetimeFigureOut">
              <a:rPr lang="en-US" smtClean="0"/>
              <a:pPr/>
              <a:t>10/10/2018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258335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1C93FC7-9D1A-468B-98DB-D1E8D74418D9}" type="datetimeFigureOut">
              <a:rPr lang="en-US" smtClean="0"/>
              <a:pPr/>
              <a:t>10/10/2018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732986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smtClean="0"/>
              <a:t>10/10/2018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77820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smtClean="0"/>
              <a:t>10/10/2018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29987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smtClean="0"/>
              <a:t>10/10/2018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32585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C93FC7-9D1A-468B-98DB-D1E8D74418D9}" type="datetimeFigureOut">
              <a:rPr lang="en-US" smtClean="0"/>
              <a:pPr/>
              <a:t>10/10/2018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48126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C93FC7-9D1A-468B-98DB-D1E8D74418D9}" type="datetimeFigureOut">
              <a:rPr lang="en-US" smtClean="0"/>
              <a:t>10/10/2018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64788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C93FC7-9D1A-468B-98DB-D1E8D74418D9}" type="datetimeFigureOut">
              <a:rPr lang="en-US" smtClean="0"/>
              <a:t>10/10/2018</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53071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C93FC7-9D1A-468B-98DB-D1E8D74418D9}" type="datetimeFigureOut">
              <a:rPr lang="en-US" smtClean="0"/>
              <a:t>10/10/2018</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76269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smtClean="0"/>
              <a:t>10/10/2018</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206141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t>10/10/2018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59149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t>10/10/2018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272772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4" y="1"/>
            <a:ext cx="12050749"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C93FC7-9D1A-468B-98DB-D1E8D74418D9}" type="datetimeFigureOut">
              <a:rPr lang="en-US" smtClean="0"/>
              <a:pPr/>
              <a:t>10/10/2018</a:t>
            </a:fld>
            <a:endParaRPr lang="en-US" dirty="0"/>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13515489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kjwunderlich/project-one---sphinx" TargetMode="External"/><Relationship Id="rId2" Type="http://schemas.openxmlformats.org/officeDocument/2006/relationships/hyperlink" Target="https://www.philanthropy.com/factfile/gift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4412" y="60819"/>
            <a:ext cx="9296400" cy="1295401"/>
          </a:xfrm>
        </p:spPr>
        <p:txBody>
          <a:bodyPr>
            <a:normAutofit fontScale="90000"/>
          </a:bodyPr>
          <a:lstStyle/>
          <a:p>
            <a:r>
              <a:rPr lang="en-US" dirty="0"/>
              <a:t>USA Philanthropy Data Analysis</a:t>
            </a:r>
          </a:p>
        </p:txBody>
      </p:sp>
      <p:sp>
        <p:nvSpPr>
          <p:cNvPr id="3" name="Subtitle 2"/>
          <p:cNvSpPr>
            <a:spLocks noGrp="1"/>
          </p:cNvSpPr>
          <p:nvPr>
            <p:ph type="subTitle" idx="1"/>
          </p:nvPr>
        </p:nvSpPr>
        <p:spPr>
          <a:xfrm>
            <a:off x="2513012" y="2971800"/>
            <a:ext cx="6324600" cy="2362200"/>
          </a:xfrm>
        </p:spPr>
        <p:txBody>
          <a:bodyPr>
            <a:normAutofit lnSpcReduction="10000"/>
          </a:bodyPr>
          <a:lstStyle/>
          <a:p>
            <a:r>
              <a:rPr lang="en-US" b="1" dirty="0"/>
              <a:t>Team: Sphinx</a:t>
            </a:r>
          </a:p>
          <a:p>
            <a:endParaRPr lang="en-US" dirty="0"/>
          </a:p>
          <a:p>
            <a:r>
              <a:rPr lang="en-US" dirty="0"/>
              <a:t>Kristen Wunderlich, Matthew </a:t>
            </a:r>
            <a:r>
              <a:rPr lang="en-US" dirty="0" err="1"/>
              <a:t>Tabaka</a:t>
            </a:r>
            <a:endParaRPr lang="en-US" dirty="0"/>
          </a:p>
          <a:p>
            <a:r>
              <a:rPr lang="en-US" dirty="0" err="1"/>
              <a:t>Zingha</a:t>
            </a:r>
            <a:r>
              <a:rPr lang="en-US" dirty="0"/>
              <a:t> </a:t>
            </a:r>
            <a:r>
              <a:rPr lang="en-US" dirty="0" err="1"/>
              <a:t>Siel</a:t>
            </a:r>
            <a:r>
              <a:rPr lang="en-US" dirty="0"/>
              <a:t>, Keisha McCallum</a:t>
            </a:r>
          </a:p>
          <a:p>
            <a:r>
              <a:rPr lang="en-US" dirty="0"/>
              <a:t>	</a:t>
            </a:r>
          </a:p>
        </p:txBody>
      </p:sp>
      <p:pic>
        <p:nvPicPr>
          <p:cNvPr id="4" name="Picture 3">
            <a:extLst>
              <a:ext uri="{FF2B5EF4-FFF2-40B4-BE49-F238E27FC236}">
                <a16:creationId xmlns:a16="http://schemas.microsoft.com/office/drawing/2014/main" id="{19537905-F9EF-4A5F-8B4E-0980DDEF6DBE}"/>
              </a:ext>
            </a:extLst>
          </p:cNvPr>
          <p:cNvPicPr>
            <a:picLocks noChangeAspect="1"/>
          </p:cNvPicPr>
          <p:nvPr/>
        </p:nvPicPr>
        <p:blipFill>
          <a:blip r:embed="rId2"/>
          <a:stretch>
            <a:fillRect/>
          </a:stretch>
        </p:blipFill>
        <p:spPr>
          <a:xfrm>
            <a:off x="9561512" y="1905000"/>
            <a:ext cx="2464782" cy="4153042"/>
          </a:xfrm>
          <a:prstGeom prst="rect">
            <a:avLst/>
          </a:prstGeom>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have total amount of donations changed in the last 4 years? </a:t>
            </a:r>
          </a:p>
        </p:txBody>
      </p:sp>
      <p:pic>
        <p:nvPicPr>
          <p:cNvPr id="6" name="Content Placeholder 5">
            <a:extLst>
              <a:ext uri="{FF2B5EF4-FFF2-40B4-BE49-F238E27FC236}">
                <a16:creationId xmlns:a16="http://schemas.microsoft.com/office/drawing/2014/main" id="{ACDE22F9-D9DD-4FE5-ACC6-509E43FCA848}"/>
              </a:ext>
            </a:extLst>
          </p:cNvPr>
          <p:cNvPicPr>
            <a:picLocks noGrp="1" noChangeAspect="1"/>
          </p:cNvPicPr>
          <p:nvPr>
            <p:ph idx="1"/>
          </p:nvPr>
        </p:nvPicPr>
        <p:blipFill>
          <a:blip r:embed="rId2"/>
          <a:stretch>
            <a:fillRect/>
          </a:stretch>
        </p:blipFill>
        <p:spPr>
          <a:xfrm>
            <a:off x="2970212" y="2097088"/>
            <a:ext cx="5559954" cy="4169966"/>
          </a:xfrm>
          <a:prstGeom prst="rect">
            <a:avLst/>
          </a:prstGeom>
        </p:spPr>
      </p:pic>
    </p:spTree>
    <p:extLst>
      <p:ext uri="{BB962C8B-B14F-4D97-AF65-F5344CB8AC3E}">
        <p14:creationId xmlns:p14="http://schemas.microsoft.com/office/powerpoint/2010/main" val="132081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Conclusion</a:t>
            </a:r>
          </a:p>
        </p:txBody>
      </p:sp>
      <p:sp>
        <p:nvSpPr>
          <p:cNvPr id="3" name="Content Placeholder 2">
            <a:extLst>
              <a:ext uri="{FF2B5EF4-FFF2-40B4-BE49-F238E27FC236}">
                <a16:creationId xmlns:a16="http://schemas.microsoft.com/office/drawing/2014/main" id="{7F4AAA9D-3E47-43D0-A091-A0370B29525F}"/>
              </a:ext>
            </a:extLst>
          </p:cNvPr>
          <p:cNvSpPr>
            <a:spLocks noGrp="1"/>
          </p:cNvSpPr>
          <p:nvPr>
            <p:ph idx="1"/>
          </p:nvPr>
        </p:nvSpPr>
        <p:spPr>
          <a:xfrm>
            <a:off x="1141115" y="1905000"/>
            <a:ext cx="9903419" cy="4419600"/>
          </a:xfrm>
        </p:spPr>
        <p:txBody>
          <a:bodyPr>
            <a:normAutofit fontScale="55000" lnSpcReduction="20000"/>
          </a:bodyPr>
          <a:lstStyle/>
          <a:p>
            <a:r>
              <a:rPr lang="en-US" sz="3300" dirty="0"/>
              <a:t>The data was pulled from the Chronicle of Philanthropy website, scraped into csv files and read into the notebook for analysis. It revealed that the top five highest earning causes are:</a:t>
            </a:r>
          </a:p>
          <a:p>
            <a:pPr lvl="1"/>
            <a:r>
              <a:rPr lang="en-US" sz="3300" dirty="0"/>
              <a:t>Colleges and universities </a:t>
            </a:r>
          </a:p>
          <a:p>
            <a:pPr lvl="1"/>
            <a:r>
              <a:rPr lang="en-US" sz="3300" dirty="0"/>
              <a:t>Health </a:t>
            </a:r>
          </a:p>
          <a:p>
            <a:pPr lvl="1"/>
            <a:r>
              <a:rPr lang="en-US" sz="3300" dirty="0"/>
              <a:t>Foundations </a:t>
            </a:r>
          </a:p>
          <a:p>
            <a:pPr lvl="1"/>
            <a:r>
              <a:rPr lang="en-US" sz="3300" dirty="0"/>
              <a:t>Arts  </a:t>
            </a:r>
          </a:p>
          <a:p>
            <a:pPr lvl="1"/>
            <a:r>
              <a:rPr lang="en-US" sz="3300" dirty="0"/>
              <a:t>Community foundations</a:t>
            </a:r>
          </a:p>
          <a:p>
            <a:r>
              <a:rPr lang="en-US" sz="3300" dirty="0"/>
              <a:t>Colleges and universities total – over $20 billion </a:t>
            </a:r>
          </a:p>
          <a:p>
            <a:r>
              <a:rPr lang="en-US" sz="3300" dirty="0"/>
              <a:t>Interesting uptick in donations to foundations in 2017, with a big increase from roughly half a billion in 2016 to 4 billion in 2017 </a:t>
            </a:r>
          </a:p>
          <a:p>
            <a:r>
              <a:rPr lang="en-US" sz="3300" dirty="0"/>
              <a:t>Health also saw an uptick in donations in 2017, growing from 1 to 2 billion from 2016 - 2017.</a:t>
            </a:r>
          </a:p>
          <a:p>
            <a:r>
              <a:rPr lang="en-US" sz="3300" dirty="0"/>
              <a:t>NOTE: 2018 donation numbers are incomplete. </a:t>
            </a:r>
          </a:p>
          <a:p>
            <a:endParaRPr lang="en-US" dirty="0"/>
          </a:p>
        </p:txBody>
      </p:sp>
    </p:spTree>
    <p:extLst>
      <p:ext uri="{BB962C8B-B14F-4D97-AF65-F5344CB8AC3E}">
        <p14:creationId xmlns:p14="http://schemas.microsoft.com/office/powerpoint/2010/main" val="406516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5" name="Content Placeholder 4">
            <a:extLst>
              <a:ext uri="{FF2B5EF4-FFF2-40B4-BE49-F238E27FC236}">
                <a16:creationId xmlns:a16="http://schemas.microsoft.com/office/drawing/2014/main" id="{6CFCE8FF-FB04-4CFB-969B-D6F5FB994041}"/>
              </a:ext>
            </a:extLst>
          </p:cNvPr>
          <p:cNvSpPr>
            <a:spLocks noGrp="1"/>
          </p:cNvSpPr>
          <p:nvPr>
            <p:ph idx="1"/>
          </p:nvPr>
        </p:nvSpPr>
        <p:spPr>
          <a:xfrm>
            <a:off x="1065213" y="1600200"/>
            <a:ext cx="9979322" cy="4953000"/>
          </a:xfrm>
        </p:spPr>
        <p:txBody>
          <a:bodyPr>
            <a:noAutofit/>
          </a:bodyPr>
          <a:lstStyle/>
          <a:p>
            <a:r>
              <a:rPr lang="en-US" sz="1800" dirty="0"/>
              <a:t>With regard to the correlation between donor source of wealth and amount of money given over the course the four years 2015 to 2018:</a:t>
            </a:r>
          </a:p>
          <a:p>
            <a:pPr lvl="1"/>
            <a:r>
              <a:rPr lang="en-US" sz="1800" dirty="0"/>
              <a:t>The largest donation of $1.8 billion was made to a Chan Zuckerberg Foundation from Mark Zuckerberg and Priscilla Chan in 2017. Their source of wealth was in Technology. Notably their residence of California is of no surprise.</a:t>
            </a:r>
          </a:p>
          <a:p>
            <a:pPr lvl="1"/>
            <a:r>
              <a:rPr lang="en-US" sz="1800" dirty="0"/>
              <a:t>The wealth category groupings were bucketed to allow for distinction among 192 unique strings of 2 or more sources of wealth. This created 13 distinct categories and these were used to identify wealth source. A separate csv cross reference file was created and saved to the master repository.</a:t>
            </a:r>
          </a:p>
          <a:p>
            <a:pPr lvl="1"/>
            <a:r>
              <a:rPr lang="en-US" sz="1800" dirty="0"/>
              <a:t>Overall 95% of all donations came from Technology followed by Manufacturing, Family Wealth and Real Estate.</a:t>
            </a:r>
          </a:p>
          <a:p>
            <a:pPr lvl="1"/>
            <a:r>
              <a:rPr lang="en-US" sz="1800" dirty="0"/>
              <a:t>There was a relationship found with a donors source of wealth and their donation amount. Wealth categories that command more value in the market yielded higher donations. Healthcare and Retail sources of wealth yield nearly identical amounts of donations over the 4 years with Transportation and Education being the lowest. </a:t>
            </a:r>
          </a:p>
        </p:txBody>
      </p:sp>
    </p:spTree>
    <p:extLst>
      <p:ext uri="{BB962C8B-B14F-4D97-AF65-F5344CB8AC3E}">
        <p14:creationId xmlns:p14="http://schemas.microsoft.com/office/powerpoint/2010/main" val="12392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Learnings</a:t>
            </a:r>
          </a:p>
        </p:txBody>
      </p:sp>
      <p:sp>
        <p:nvSpPr>
          <p:cNvPr id="3" name="Content Placeholder 2">
            <a:extLst>
              <a:ext uri="{FF2B5EF4-FFF2-40B4-BE49-F238E27FC236}">
                <a16:creationId xmlns:a16="http://schemas.microsoft.com/office/drawing/2014/main" id="{7F4AAA9D-3E47-43D0-A091-A0370B29525F}"/>
              </a:ext>
            </a:extLst>
          </p:cNvPr>
          <p:cNvSpPr>
            <a:spLocks noGrp="1"/>
          </p:cNvSpPr>
          <p:nvPr>
            <p:ph idx="1"/>
          </p:nvPr>
        </p:nvSpPr>
        <p:spPr>
          <a:xfrm>
            <a:off x="1141115" y="1752600"/>
            <a:ext cx="9903419" cy="4191000"/>
          </a:xfrm>
        </p:spPr>
        <p:txBody>
          <a:bodyPr>
            <a:normAutofit/>
          </a:bodyPr>
          <a:lstStyle/>
          <a:p>
            <a:r>
              <a:rPr lang="en-US" sz="1800" dirty="0"/>
              <a:t>In real world situations the receipt of data can be in varied forms. We had to do a numbers of cleaning step to the data before we could even begin our analysis.</a:t>
            </a:r>
          </a:p>
          <a:p>
            <a:r>
              <a:rPr lang="en-US" sz="1800" dirty="0"/>
              <a:t>It is good practice to determine treatment of null values.</a:t>
            </a:r>
          </a:p>
          <a:p>
            <a:r>
              <a:rPr lang="en-US" sz="1800" dirty="0"/>
              <a:t>Other sources may be additive to the analysis such as, geo locations (Latitude,  Longitude). </a:t>
            </a:r>
          </a:p>
          <a:p>
            <a:r>
              <a:rPr lang="en-US" sz="1800" dirty="0"/>
              <a:t>Additional descriptors to further categorize data may also prove useful.</a:t>
            </a:r>
          </a:p>
          <a:p>
            <a:r>
              <a:rPr lang="en-US" sz="1800" dirty="0"/>
              <a:t>It is best to divide work equally among a team. We took this approach and it worked well. This allows for many analytical questions to be answered over a short period.</a:t>
            </a:r>
          </a:p>
          <a:p>
            <a:r>
              <a:rPr lang="en-US" sz="1800" dirty="0"/>
              <a:t>Ask more questions and ask the same question in different ways</a:t>
            </a:r>
            <a:r>
              <a:rPr lang="en-US" sz="2100" dirty="0"/>
              <a:t>.</a:t>
            </a:r>
          </a:p>
          <a:p>
            <a:pPr marL="0" indent="0">
              <a:buNone/>
            </a:pPr>
            <a:endParaRPr lang="en-US" dirty="0"/>
          </a:p>
        </p:txBody>
      </p:sp>
    </p:spTree>
    <p:extLst>
      <p:ext uri="{BB962C8B-B14F-4D97-AF65-F5344CB8AC3E}">
        <p14:creationId xmlns:p14="http://schemas.microsoft.com/office/powerpoint/2010/main" val="358396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AC0DC5-2244-440B-B81C-FE301ED02EDD}"/>
              </a:ext>
            </a:extLst>
          </p:cNvPr>
          <p:cNvSpPr>
            <a:spLocks noGrp="1"/>
          </p:cNvSpPr>
          <p:nvPr>
            <p:ph type="title"/>
          </p:nvPr>
        </p:nvSpPr>
        <p:spPr>
          <a:xfrm>
            <a:off x="1293812" y="152400"/>
            <a:ext cx="9903418" cy="762000"/>
          </a:xfrm>
        </p:spPr>
        <p:txBody>
          <a:bodyPr>
            <a:normAutofit/>
          </a:bodyPr>
          <a:lstStyle/>
          <a:p>
            <a:r>
              <a:rPr lang="en-US" sz="2800" dirty="0"/>
              <a:t>Resources</a:t>
            </a:r>
          </a:p>
        </p:txBody>
      </p:sp>
      <p:sp>
        <p:nvSpPr>
          <p:cNvPr id="7" name="Content Placeholder 6">
            <a:extLst>
              <a:ext uri="{FF2B5EF4-FFF2-40B4-BE49-F238E27FC236}">
                <a16:creationId xmlns:a16="http://schemas.microsoft.com/office/drawing/2014/main" id="{5AD08F89-924B-4480-A6E4-2B9E5D3F10E2}"/>
              </a:ext>
            </a:extLst>
          </p:cNvPr>
          <p:cNvSpPr>
            <a:spLocks noGrp="1"/>
          </p:cNvSpPr>
          <p:nvPr>
            <p:ph idx="1"/>
          </p:nvPr>
        </p:nvSpPr>
        <p:spPr>
          <a:xfrm>
            <a:off x="1464186" y="1066800"/>
            <a:ext cx="9126026" cy="2667000"/>
          </a:xfrm>
        </p:spPr>
        <p:txBody>
          <a:bodyPr/>
          <a:lstStyle/>
          <a:p>
            <a:r>
              <a:rPr lang="en-US" dirty="0">
                <a:hlinkClick r:id="rId2"/>
              </a:rPr>
              <a:t>https://www.philanthropy.com/factfile/gifts/</a:t>
            </a:r>
            <a:endParaRPr lang="en-US" dirty="0"/>
          </a:p>
          <a:p>
            <a:r>
              <a:rPr lang="en-US" dirty="0">
                <a:hlinkClick r:id="rId3"/>
              </a:rPr>
              <a:t>https://github.com/kjwunderlich/project-one---sphinx</a:t>
            </a:r>
            <a:endParaRPr lang="en-US" dirty="0"/>
          </a:p>
          <a:p>
            <a:pPr marL="0" indent="0">
              <a:buNone/>
            </a:pPr>
            <a:endParaRPr lang="en-US" dirty="0"/>
          </a:p>
          <a:p>
            <a:endParaRPr lang="en-US" dirty="0"/>
          </a:p>
          <a:p>
            <a:endParaRPr lang="en-US" dirty="0"/>
          </a:p>
        </p:txBody>
      </p:sp>
      <p:pic>
        <p:nvPicPr>
          <p:cNvPr id="2" name="Picture 1">
            <a:extLst>
              <a:ext uri="{FF2B5EF4-FFF2-40B4-BE49-F238E27FC236}">
                <a16:creationId xmlns:a16="http://schemas.microsoft.com/office/drawing/2014/main" id="{2A42ABF8-9A21-4DA5-86C6-F7BE58369FEA}"/>
              </a:ext>
            </a:extLst>
          </p:cNvPr>
          <p:cNvPicPr>
            <a:picLocks noChangeAspect="1"/>
          </p:cNvPicPr>
          <p:nvPr/>
        </p:nvPicPr>
        <p:blipFill>
          <a:blip r:embed="rId4"/>
          <a:stretch>
            <a:fillRect/>
          </a:stretch>
        </p:blipFill>
        <p:spPr>
          <a:xfrm>
            <a:off x="9599612" y="3882894"/>
            <a:ext cx="1767993" cy="2975106"/>
          </a:xfrm>
          <a:prstGeom prst="rect">
            <a:avLst/>
          </a:prstGeom>
        </p:spPr>
      </p:pic>
    </p:spTree>
    <p:extLst>
      <p:ext uri="{BB962C8B-B14F-4D97-AF65-F5344CB8AC3E}">
        <p14:creationId xmlns:p14="http://schemas.microsoft.com/office/powerpoint/2010/main" val="217914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44E77C-BC9E-4319-9184-5BDB58720DAA}"/>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77F98C7F-C3EA-4CF1-A9CA-57AA8F5DA6AE}"/>
              </a:ext>
            </a:extLst>
          </p:cNvPr>
          <p:cNvSpPr>
            <a:spLocks noGrp="1"/>
          </p:cNvSpPr>
          <p:nvPr>
            <p:ph idx="1"/>
          </p:nvPr>
        </p:nvSpPr>
        <p:spPr/>
        <p:txBody>
          <a:bodyPr/>
          <a:lstStyle/>
          <a:p>
            <a:r>
              <a:rPr lang="en-US" dirty="0"/>
              <a:t>Research Questions</a:t>
            </a:r>
          </a:p>
          <a:p>
            <a:r>
              <a:rPr lang="en-US" dirty="0"/>
              <a:t>Data Analysis</a:t>
            </a:r>
          </a:p>
          <a:p>
            <a:r>
              <a:rPr lang="en-US" dirty="0"/>
              <a:t>Conclusion</a:t>
            </a:r>
          </a:p>
          <a:p>
            <a:r>
              <a:rPr lang="en-US" dirty="0"/>
              <a:t>Learnings</a:t>
            </a:r>
          </a:p>
          <a:p>
            <a:r>
              <a:rPr lang="en-US" dirty="0"/>
              <a:t>Resources</a:t>
            </a:r>
          </a:p>
          <a:p>
            <a:endParaRPr lang="en-US" dirty="0"/>
          </a:p>
        </p:txBody>
      </p:sp>
    </p:spTree>
    <p:extLst>
      <p:ext uri="{BB962C8B-B14F-4D97-AF65-F5344CB8AC3E}">
        <p14:creationId xmlns:p14="http://schemas.microsoft.com/office/powerpoint/2010/main" val="64182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Questions</a:t>
            </a:r>
          </a:p>
        </p:txBody>
      </p:sp>
      <p:sp>
        <p:nvSpPr>
          <p:cNvPr id="14" name="Content Placeholder 13"/>
          <p:cNvSpPr>
            <a:spLocks noGrp="1"/>
          </p:cNvSpPr>
          <p:nvPr>
            <p:ph idx="1"/>
          </p:nvPr>
        </p:nvSpPr>
        <p:spPr/>
        <p:txBody>
          <a:bodyPr>
            <a:normAutofit fontScale="92500" lnSpcReduction="10000"/>
          </a:bodyPr>
          <a:lstStyle/>
          <a:p>
            <a:pPr marL="0" indent="0">
              <a:buNone/>
            </a:pPr>
            <a:r>
              <a:rPr lang="en-US" dirty="0"/>
              <a:t>We chose to analyze donation information in the US from 2015 to 2018 valued at $1 million or more.</a:t>
            </a:r>
          </a:p>
          <a:p>
            <a:r>
              <a:rPr lang="en-US" dirty="0"/>
              <a:t>What is the correlation between donor source of wealth and amount of money given over the course of recent years? </a:t>
            </a:r>
            <a:endParaRPr lang="en-US" sz="2400" dirty="0"/>
          </a:p>
          <a:p>
            <a:pPr>
              <a:buFont typeface="Wingdings" panose="05000000000000000000" pitchFamily="2" charset="2"/>
              <a:buChar char="§"/>
            </a:pPr>
            <a:r>
              <a:rPr lang="en-US" dirty="0"/>
              <a:t>What are the geographic concentrations of where money is going to and where money is coming from? </a:t>
            </a:r>
          </a:p>
          <a:p>
            <a:pPr>
              <a:buFont typeface="Wingdings" panose="05000000000000000000" pitchFamily="2" charset="2"/>
              <a:buChar char="§"/>
            </a:pPr>
            <a:r>
              <a:rPr lang="en-US" dirty="0"/>
              <a:t>What types of charity causes receive the most money? </a:t>
            </a:r>
          </a:p>
          <a:p>
            <a:pPr>
              <a:buFont typeface="Wingdings" panose="05000000000000000000" pitchFamily="2" charset="2"/>
              <a:buChar char="§"/>
            </a:pPr>
            <a:r>
              <a:rPr lang="en-US" dirty="0"/>
              <a:t>How have total amount of donations changed in the last 4 years? </a:t>
            </a:r>
            <a:endParaRPr lang="en-US" sz="2400" dirty="0"/>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p:txBody>
          <a:bodyPr>
            <a:normAutofit fontScale="90000"/>
          </a:bodyPr>
          <a:lstStyle/>
          <a:p>
            <a:r>
              <a:rPr lang="en-US" dirty="0"/>
              <a:t>What types of charity causes receive the most money? </a:t>
            </a:r>
            <a:br>
              <a:rPr lang="en-US" dirty="0"/>
            </a:br>
            <a:endParaRPr lang="en-US" dirty="0"/>
          </a:p>
        </p:txBody>
      </p:sp>
      <p:pic>
        <p:nvPicPr>
          <p:cNvPr id="4" name="Content Placeholder 3">
            <a:extLst>
              <a:ext uri="{FF2B5EF4-FFF2-40B4-BE49-F238E27FC236}">
                <a16:creationId xmlns:a16="http://schemas.microsoft.com/office/drawing/2014/main" id="{3269CAB6-C780-466D-8D55-6BE299126921}"/>
              </a:ext>
            </a:extLst>
          </p:cNvPr>
          <p:cNvPicPr>
            <a:picLocks noGrp="1" noChangeAspect="1"/>
          </p:cNvPicPr>
          <p:nvPr>
            <p:ph idx="4294967295"/>
          </p:nvPr>
        </p:nvPicPr>
        <p:blipFill>
          <a:blip r:embed="rId2"/>
          <a:stretch>
            <a:fillRect/>
          </a:stretch>
        </p:blipFill>
        <p:spPr>
          <a:xfrm>
            <a:off x="836612" y="2087710"/>
            <a:ext cx="10668000" cy="3276600"/>
          </a:xfrm>
          <a:prstGeom prst="rect">
            <a:avLst/>
          </a:prstGeom>
        </p:spPr>
      </p:pic>
    </p:spTree>
    <p:extLst>
      <p:ext uri="{BB962C8B-B14F-4D97-AF65-F5344CB8AC3E}">
        <p14:creationId xmlns:p14="http://schemas.microsoft.com/office/powerpoint/2010/main" val="329354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p:txBody>
          <a:bodyPr>
            <a:normAutofit fontScale="90000"/>
          </a:bodyPr>
          <a:lstStyle/>
          <a:p>
            <a:r>
              <a:rPr lang="en-US" dirty="0"/>
              <a:t>What types of charity causes receive the most money? </a:t>
            </a:r>
            <a:br>
              <a:rPr lang="en-US" dirty="0"/>
            </a:br>
            <a:endParaRPr lang="en-US" dirty="0"/>
          </a:p>
        </p:txBody>
      </p:sp>
      <p:pic>
        <p:nvPicPr>
          <p:cNvPr id="6" name="Content Placeholder 5">
            <a:extLst>
              <a:ext uri="{FF2B5EF4-FFF2-40B4-BE49-F238E27FC236}">
                <a16:creationId xmlns:a16="http://schemas.microsoft.com/office/drawing/2014/main" id="{EDEA112E-B6DD-4F63-9D51-802378C5C499}"/>
              </a:ext>
            </a:extLst>
          </p:cNvPr>
          <p:cNvPicPr>
            <a:picLocks noGrp="1" noChangeAspect="1"/>
          </p:cNvPicPr>
          <p:nvPr>
            <p:ph idx="1"/>
          </p:nvPr>
        </p:nvPicPr>
        <p:blipFill>
          <a:blip r:embed="rId3"/>
          <a:stretch>
            <a:fillRect/>
          </a:stretch>
        </p:blipFill>
        <p:spPr>
          <a:xfrm>
            <a:off x="2817812" y="2184125"/>
            <a:ext cx="6018213" cy="4012142"/>
          </a:xfrm>
          <a:prstGeom prst="rect">
            <a:avLst/>
          </a:prstGeom>
        </p:spPr>
      </p:pic>
    </p:spTree>
    <p:extLst>
      <p:ext uri="{BB962C8B-B14F-4D97-AF65-F5344CB8AC3E}">
        <p14:creationId xmlns:p14="http://schemas.microsoft.com/office/powerpoint/2010/main" val="165509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the geographic concentrations of where money is going to? </a:t>
            </a:r>
          </a:p>
        </p:txBody>
      </p:sp>
      <p:pic>
        <p:nvPicPr>
          <p:cNvPr id="5" name="Content Placeholder 4">
            <a:extLst>
              <a:ext uri="{FF2B5EF4-FFF2-40B4-BE49-F238E27FC236}">
                <a16:creationId xmlns:a16="http://schemas.microsoft.com/office/drawing/2014/main" id="{EAD83048-32F6-4D1F-B66B-9AD6088CC4E8}"/>
              </a:ext>
            </a:extLst>
          </p:cNvPr>
          <p:cNvPicPr>
            <a:picLocks noGrp="1" noChangeAspect="1"/>
          </p:cNvPicPr>
          <p:nvPr>
            <p:ph idx="1"/>
          </p:nvPr>
        </p:nvPicPr>
        <p:blipFill>
          <a:blip r:embed="rId3"/>
          <a:stretch>
            <a:fillRect/>
          </a:stretch>
        </p:blipFill>
        <p:spPr>
          <a:xfrm>
            <a:off x="2482119" y="2249488"/>
            <a:ext cx="7221412" cy="3541712"/>
          </a:xfrm>
          <a:prstGeom prst="rect">
            <a:avLst/>
          </a:prstGeom>
        </p:spPr>
      </p:pic>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the geographic concentrations of where money is coming from?  </a:t>
            </a:r>
          </a:p>
        </p:txBody>
      </p:sp>
      <p:pic>
        <p:nvPicPr>
          <p:cNvPr id="6" name="Content Placeholder 5">
            <a:extLst>
              <a:ext uri="{FF2B5EF4-FFF2-40B4-BE49-F238E27FC236}">
                <a16:creationId xmlns:a16="http://schemas.microsoft.com/office/drawing/2014/main" id="{67F61954-0438-4BEE-8742-99675E707EEB}"/>
              </a:ext>
            </a:extLst>
          </p:cNvPr>
          <p:cNvPicPr>
            <a:picLocks noGrp="1" noChangeAspect="1"/>
          </p:cNvPicPr>
          <p:nvPr>
            <p:ph idx="1"/>
          </p:nvPr>
        </p:nvPicPr>
        <p:blipFill>
          <a:blip r:embed="rId3"/>
          <a:stretch>
            <a:fillRect/>
          </a:stretch>
        </p:blipFill>
        <p:spPr>
          <a:xfrm>
            <a:off x="2482119" y="2249488"/>
            <a:ext cx="7221412" cy="3541712"/>
          </a:xfrm>
          <a:prstGeom prst="rect">
            <a:avLst/>
          </a:prstGeom>
        </p:spPr>
      </p:pic>
    </p:spTree>
    <p:extLst>
      <p:ext uri="{BB962C8B-B14F-4D97-AF65-F5344CB8AC3E}">
        <p14:creationId xmlns:p14="http://schemas.microsoft.com/office/powerpoint/2010/main" val="362096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the correlation between donor source of wealth and amount of money given over the course of recent years? </a:t>
            </a:r>
          </a:p>
        </p:txBody>
      </p:sp>
      <p:pic>
        <p:nvPicPr>
          <p:cNvPr id="4" name="Picture 3">
            <a:extLst>
              <a:ext uri="{FF2B5EF4-FFF2-40B4-BE49-F238E27FC236}">
                <a16:creationId xmlns:a16="http://schemas.microsoft.com/office/drawing/2014/main" id="{88B2C3C7-66DC-4E2B-BAF4-4DC22A15A089}"/>
              </a:ext>
            </a:extLst>
          </p:cNvPr>
          <p:cNvPicPr>
            <a:picLocks noChangeAspect="1"/>
          </p:cNvPicPr>
          <p:nvPr/>
        </p:nvPicPr>
        <p:blipFill>
          <a:blip r:embed="rId3"/>
          <a:stretch>
            <a:fillRect/>
          </a:stretch>
        </p:blipFill>
        <p:spPr>
          <a:xfrm>
            <a:off x="4888109" y="1905000"/>
            <a:ext cx="6629400" cy="2101008"/>
          </a:xfrm>
          <a:prstGeom prst="rect">
            <a:avLst/>
          </a:prstGeom>
        </p:spPr>
      </p:pic>
      <p:pic>
        <p:nvPicPr>
          <p:cNvPr id="7" name="Picture 6">
            <a:extLst>
              <a:ext uri="{FF2B5EF4-FFF2-40B4-BE49-F238E27FC236}">
                <a16:creationId xmlns:a16="http://schemas.microsoft.com/office/drawing/2014/main" id="{7C148391-2D40-4851-B4EB-95C72C008355}"/>
              </a:ext>
            </a:extLst>
          </p:cNvPr>
          <p:cNvPicPr>
            <a:picLocks noChangeAspect="1"/>
          </p:cNvPicPr>
          <p:nvPr/>
        </p:nvPicPr>
        <p:blipFill>
          <a:blip r:embed="rId4"/>
          <a:stretch>
            <a:fillRect/>
          </a:stretch>
        </p:blipFill>
        <p:spPr>
          <a:xfrm>
            <a:off x="4875212" y="4343400"/>
            <a:ext cx="6629401" cy="2110333"/>
          </a:xfrm>
          <a:prstGeom prst="rect">
            <a:avLst/>
          </a:prstGeom>
        </p:spPr>
      </p:pic>
      <p:pic>
        <p:nvPicPr>
          <p:cNvPr id="9" name="Picture 8">
            <a:extLst>
              <a:ext uri="{FF2B5EF4-FFF2-40B4-BE49-F238E27FC236}">
                <a16:creationId xmlns:a16="http://schemas.microsoft.com/office/drawing/2014/main" id="{E8433C70-FC35-4959-A373-9DC0A08ACD94}"/>
              </a:ext>
            </a:extLst>
          </p:cNvPr>
          <p:cNvPicPr>
            <a:picLocks noChangeAspect="1"/>
          </p:cNvPicPr>
          <p:nvPr/>
        </p:nvPicPr>
        <p:blipFill>
          <a:blip r:embed="rId5"/>
          <a:stretch>
            <a:fillRect/>
          </a:stretch>
        </p:blipFill>
        <p:spPr>
          <a:xfrm>
            <a:off x="671316" y="2514600"/>
            <a:ext cx="4114800" cy="2743200"/>
          </a:xfrm>
          <a:prstGeom prst="rect">
            <a:avLst/>
          </a:prstGeom>
        </p:spPr>
      </p:pic>
    </p:spTree>
    <p:extLst>
      <p:ext uri="{BB962C8B-B14F-4D97-AF65-F5344CB8AC3E}">
        <p14:creationId xmlns:p14="http://schemas.microsoft.com/office/powerpoint/2010/main" val="278462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the correlation between donor source of wealth and amount of money given over the course of recent years? </a:t>
            </a:r>
          </a:p>
        </p:txBody>
      </p:sp>
      <p:sp>
        <p:nvSpPr>
          <p:cNvPr id="7" name="TextBox 6">
            <a:extLst>
              <a:ext uri="{FF2B5EF4-FFF2-40B4-BE49-F238E27FC236}">
                <a16:creationId xmlns:a16="http://schemas.microsoft.com/office/drawing/2014/main" id="{FCE647CE-2256-4E1B-A45A-E0B3250C0944}"/>
              </a:ext>
            </a:extLst>
          </p:cNvPr>
          <p:cNvSpPr txBox="1"/>
          <p:nvPr/>
        </p:nvSpPr>
        <p:spPr>
          <a:xfrm>
            <a:off x="1072410" y="5334535"/>
            <a:ext cx="103758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largest donations came from donors who earned their wealth in Technology. This represented $2Billion in donations 2015 to 2018.</a:t>
            </a:r>
          </a:p>
          <a:p>
            <a:pPr marL="285750" indent="-285750">
              <a:buFont typeface="Arial" panose="020B0604020202020204" pitchFamily="34" charset="0"/>
              <a:buChar char="•"/>
            </a:pPr>
            <a:r>
              <a:rPr lang="en-US" dirty="0"/>
              <a:t>Family wealth represents the second largest source of wealth with just under $1Billion.</a:t>
            </a:r>
          </a:p>
          <a:p>
            <a:pPr marL="285750" indent="-285750">
              <a:buFont typeface="Arial" panose="020B0604020202020204" pitchFamily="34" charset="0"/>
              <a:buChar char="•"/>
            </a:pPr>
            <a:r>
              <a:rPr lang="en-US" dirty="0"/>
              <a:t>Real Estate and Entertainment have similar overall donations with the lowest category being Transportation.</a:t>
            </a:r>
          </a:p>
          <a:p>
            <a:endParaRPr lang="en-US" dirty="0"/>
          </a:p>
        </p:txBody>
      </p:sp>
      <p:pic>
        <p:nvPicPr>
          <p:cNvPr id="3" name="Picture 2">
            <a:extLst>
              <a:ext uri="{FF2B5EF4-FFF2-40B4-BE49-F238E27FC236}">
                <a16:creationId xmlns:a16="http://schemas.microsoft.com/office/drawing/2014/main" id="{10DD3801-EC66-45E2-947A-2FD3F2CD2E85}"/>
              </a:ext>
            </a:extLst>
          </p:cNvPr>
          <p:cNvPicPr>
            <a:picLocks noChangeAspect="1"/>
          </p:cNvPicPr>
          <p:nvPr/>
        </p:nvPicPr>
        <p:blipFill>
          <a:blip r:embed="rId2"/>
          <a:stretch>
            <a:fillRect/>
          </a:stretch>
        </p:blipFill>
        <p:spPr>
          <a:xfrm>
            <a:off x="1231953" y="2097088"/>
            <a:ext cx="10056812" cy="3017044"/>
          </a:xfrm>
          <a:prstGeom prst="rect">
            <a:avLst/>
          </a:prstGeom>
        </p:spPr>
      </p:pic>
    </p:spTree>
    <p:extLst>
      <p:ext uri="{BB962C8B-B14F-4D97-AF65-F5344CB8AC3E}">
        <p14:creationId xmlns:p14="http://schemas.microsoft.com/office/powerpoint/2010/main" val="234704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283</TotalTime>
  <Words>888</Words>
  <Application>Microsoft Office PowerPoint</Application>
  <PresentationFormat>Custom</PresentationFormat>
  <Paragraphs>71</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Corbel</vt:lpstr>
      <vt:lpstr>Trebuchet MS</vt:lpstr>
      <vt:lpstr>Tw Cen MT</vt:lpstr>
      <vt:lpstr>Wingdings</vt:lpstr>
      <vt:lpstr>Circuit</vt:lpstr>
      <vt:lpstr>USA Philanthropy Data Analysis</vt:lpstr>
      <vt:lpstr>Agenda</vt:lpstr>
      <vt:lpstr>Research Questions</vt:lpstr>
      <vt:lpstr>What types of charity causes receive the most money?  </vt:lpstr>
      <vt:lpstr>What types of charity causes receive the most money?  </vt:lpstr>
      <vt:lpstr>What are the geographic concentrations of where money is going to? </vt:lpstr>
      <vt:lpstr>What are the geographic concentrations of where money is coming from?  </vt:lpstr>
      <vt:lpstr>What is the correlation between donor source of wealth and amount of money given over the course of recent years? </vt:lpstr>
      <vt:lpstr>What is the correlation between donor source of wealth and amount of money given over the course of recent years? </vt:lpstr>
      <vt:lpstr>How have total amount of donations changed in the last 4 years? </vt:lpstr>
      <vt:lpstr>Conclusion</vt:lpstr>
      <vt:lpstr>Conclusion</vt:lpstr>
      <vt:lpstr>Learnings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Keisha McCallum</dc:creator>
  <cp:lastModifiedBy>Keisha McCallum</cp:lastModifiedBy>
  <cp:revision>26</cp:revision>
  <dcterms:created xsi:type="dcterms:W3CDTF">2018-10-06T17:18:55Z</dcterms:created>
  <dcterms:modified xsi:type="dcterms:W3CDTF">2018-10-11T03:03:54Z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