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5" r:id="rId3"/>
    <p:sldId id="270" r:id="rId4"/>
    <p:sldId id="276" r:id="rId5"/>
    <p:sldId id="277" r:id="rId6"/>
    <p:sldId id="271" r:id="rId7"/>
    <p:sldId id="278" r:id="rId8"/>
    <p:sldId id="279" r:id="rId9"/>
    <p:sldId id="280" r:id="rId10"/>
    <p:sldId id="281" r:id="rId11"/>
    <p:sldId id="282" r:id="rId12"/>
    <p:sldId id="284" r:id="rId13"/>
    <p:sldId id="285" r:id="rId14"/>
    <p:sldId id="28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8" d="100"/>
          <a:sy n="68" d="100"/>
        </p:scale>
        <p:origin x="822" y="96"/>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10/10/2018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10/10/2018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yearly donations</a:t>
            </a:r>
          </a:p>
        </p:txBody>
      </p:sp>
      <p:sp>
        <p:nvSpPr>
          <p:cNvPr id="4" name="Slide Number Placeholder 3"/>
          <p:cNvSpPr>
            <a:spLocks noGrp="1"/>
          </p:cNvSpPr>
          <p:nvPr>
            <p:ph type="sldNum" sz="quarter" idx="5"/>
          </p:nvPr>
        </p:nvSpPr>
        <p:spPr/>
        <p:txBody>
          <a:bodyPr/>
          <a:lstStyle/>
          <a:p>
            <a:fld id="{5FB91549-43BF-425A-AF25-75262019208C}" type="slidenum">
              <a:rPr lang="en-US" smtClean="0"/>
              <a:t>5</a:t>
            </a:fld>
            <a:endParaRPr lang="en-US"/>
          </a:p>
        </p:txBody>
      </p:sp>
    </p:spTree>
    <p:extLst>
      <p:ext uri="{BB962C8B-B14F-4D97-AF65-F5344CB8AC3E}">
        <p14:creationId xmlns:p14="http://schemas.microsoft.com/office/powerpoint/2010/main" val="241638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Recipient map</a:t>
            </a:r>
          </a:p>
        </p:txBody>
      </p:sp>
      <p:sp>
        <p:nvSpPr>
          <p:cNvPr id="4" name="Slide Number Placeholder 3"/>
          <p:cNvSpPr>
            <a:spLocks noGrp="1"/>
          </p:cNvSpPr>
          <p:nvPr>
            <p:ph type="sldNum" sz="quarter" idx="5"/>
          </p:nvPr>
        </p:nvSpPr>
        <p:spPr/>
        <p:txBody>
          <a:bodyPr/>
          <a:lstStyle/>
          <a:p>
            <a:fld id="{5FB91549-43BF-425A-AF25-75262019208C}" type="slidenum">
              <a:rPr lang="en-US" smtClean="0"/>
              <a:t>6</a:t>
            </a:fld>
            <a:endParaRPr lang="en-US"/>
          </a:p>
        </p:txBody>
      </p:sp>
    </p:spTree>
    <p:extLst>
      <p:ext uri="{BB962C8B-B14F-4D97-AF65-F5344CB8AC3E}">
        <p14:creationId xmlns:p14="http://schemas.microsoft.com/office/powerpoint/2010/main" val="248449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Donor locations map</a:t>
            </a:r>
          </a:p>
        </p:txBody>
      </p:sp>
      <p:sp>
        <p:nvSpPr>
          <p:cNvPr id="4" name="Slide Number Placeholder 3"/>
          <p:cNvSpPr>
            <a:spLocks noGrp="1"/>
          </p:cNvSpPr>
          <p:nvPr>
            <p:ph type="sldNum" sz="quarter" idx="5"/>
          </p:nvPr>
        </p:nvSpPr>
        <p:spPr/>
        <p:txBody>
          <a:bodyPr/>
          <a:lstStyle/>
          <a:p>
            <a:fld id="{5FB91549-43BF-425A-AF25-75262019208C}" type="slidenum">
              <a:rPr lang="en-US" smtClean="0"/>
              <a:t>7</a:t>
            </a:fld>
            <a:endParaRPr lang="en-US"/>
          </a:p>
        </p:txBody>
      </p:sp>
    </p:spTree>
    <p:extLst>
      <p:ext uri="{BB962C8B-B14F-4D97-AF65-F5344CB8AC3E}">
        <p14:creationId xmlns:p14="http://schemas.microsoft.com/office/powerpoint/2010/main" val="427369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Donations by wealth category or source of wealth.</a:t>
            </a:r>
          </a:p>
        </p:txBody>
      </p:sp>
      <p:sp>
        <p:nvSpPr>
          <p:cNvPr id="4" name="Slide Number Placeholder 3"/>
          <p:cNvSpPr>
            <a:spLocks noGrp="1"/>
          </p:cNvSpPr>
          <p:nvPr>
            <p:ph type="sldNum" sz="quarter" idx="5"/>
          </p:nvPr>
        </p:nvSpPr>
        <p:spPr/>
        <p:txBody>
          <a:bodyPr/>
          <a:lstStyle/>
          <a:p>
            <a:fld id="{5FB91549-43BF-425A-AF25-75262019208C}" type="slidenum">
              <a:rPr lang="en-US" smtClean="0"/>
              <a:t>8</a:t>
            </a:fld>
            <a:endParaRPr lang="en-US"/>
          </a:p>
        </p:txBody>
      </p:sp>
    </p:spTree>
    <p:extLst>
      <p:ext uri="{BB962C8B-B14F-4D97-AF65-F5344CB8AC3E}">
        <p14:creationId xmlns:p14="http://schemas.microsoft.com/office/powerpoint/2010/main" val="1723387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10/10/2018</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10/10/2018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10/10/2018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10/10/2018</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10/10/2018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10/10/2018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10/10/2018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10/10/2018</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10/10/2018</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10/10/2018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10/10/2018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10/10/2018</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12" y="190500"/>
            <a:ext cx="3962400" cy="2209799"/>
          </a:xfrm>
        </p:spPr>
        <p:txBody>
          <a:bodyPr/>
          <a:lstStyle/>
          <a:p>
            <a:r>
              <a:rPr lang="en-US" dirty="0"/>
              <a:t>USA Philanthropy Data Analysis</a:t>
            </a:r>
          </a:p>
        </p:txBody>
      </p:sp>
      <p:sp>
        <p:nvSpPr>
          <p:cNvPr id="3" name="Subtitle 2"/>
          <p:cNvSpPr>
            <a:spLocks noGrp="1"/>
          </p:cNvSpPr>
          <p:nvPr>
            <p:ph type="subTitle" idx="1"/>
          </p:nvPr>
        </p:nvSpPr>
        <p:spPr>
          <a:xfrm>
            <a:off x="150812" y="3959087"/>
            <a:ext cx="4572000" cy="1603513"/>
          </a:xfrm>
        </p:spPr>
        <p:txBody>
          <a:bodyPr>
            <a:normAutofit fontScale="92500"/>
          </a:bodyPr>
          <a:lstStyle/>
          <a:p>
            <a:r>
              <a:rPr lang="en-US" b="1" dirty="0"/>
              <a:t>Team: Sphinx</a:t>
            </a:r>
          </a:p>
          <a:p>
            <a:endParaRPr lang="en-US" dirty="0"/>
          </a:p>
          <a:p>
            <a:r>
              <a:rPr lang="en-US" dirty="0"/>
              <a:t>Kristen Wunderlich, Matthew </a:t>
            </a:r>
            <a:r>
              <a:rPr lang="en-US" dirty="0" err="1"/>
              <a:t>Tabaka</a:t>
            </a:r>
            <a:endParaRPr lang="en-US" dirty="0"/>
          </a:p>
          <a:p>
            <a:r>
              <a:rPr lang="en-US" dirty="0" err="1"/>
              <a:t>Zingha</a:t>
            </a:r>
            <a:r>
              <a:rPr lang="en-US" dirty="0"/>
              <a:t> </a:t>
            </a:r>
            <a:r>
              <a:rPr lang="en-US" dirty="0" err="1"/>
              <a:t>Siel</a:t>
            </a:r>
            <a:r>
              <a:rPr lang="en-US" dirty="0"/>
              <a:t>, Keisha McCallum</a:t>
            </a:r>
          </a:p>
          <a:p>
            <a:r>
              <a:rPr lang="en-US" dirty="0"/>
              <a:t>	</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684628"/>
            <a:ext cx="10971372" cy="1066800"/>
          </a:xfrm>
        </p:spPr>
        <p:txBody>
          <a:bodyPr>
            <a:normAutofit/>
          </a:bodyPr>
          <a:lstStyle/>
          <a:p>
            <a:r>
              <a:rPr lang="en-US" dirty="0"/>
              <a:t>How have total amount of donations changed in the last 4 years? </a:t>
            </a:r>
            <a:endParaRPr lang="en-US" sz="3200" dirty="0"/>
          </a:p>
        </p:txBody>
      </p:sp>
      <p:sp>
        <p:nvSpPr>
          <p:cNvPr id="3" name="Content Placeholder 2">
            <a:extLst>
              <a:ext uri="{FF2B5EF4-FFF2-40B4-BE49-F238E27FC236}">
                <a16:creationId xmlns:a16="http://schemas.microsoft.com/office/drawing/2014/main" id="{DD44C18F-5CC6-41EC-8DFF-50695CADA7B8}"/>
              </a:ext>
            </a:extLst>
          </p:cNvPr>
          <p:cNvSpPr>
            <a:spLocks noGrp="1"/>
          </p:cNvSpPr>
          <p:nvPr>
            <p:ph idx="1"/>
          </p:nvPr>
        </p:nvSpPr>
        <p:spPr>
          <a:xfrm>
            <a:off x="950198" y="1982373"/>
            <a:ext cx="10287000" cy="4190999"/>
          </a:xfrm>
        </p:spPr>
        <p:txBody>
          <a:bodyPr/>
          <a:lstStyle/>
          <a:p>
            <a:endParaRPr lang="en-US" dirty="0"/>
          </a:p>
        </p:txBody>
      </p:sp>
    </p:spTree>
    <p:extLst>
      <p:ext uri="{BB962C8B-B14F-4D97-AF65-F5344CB8AC3E}">
        <p14:creationId xmlns:p14="http://schemas.microsoft.com/office/powerpoint/2010/main" val="132081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99FEE7-7B7D-4572-A442-61B9DB3CB518}"/>
              </a:ext>
            </a:extLst>
          </p:cNvPr>
          <p:cNvSpPr>
            <a:spLocks noGrp="1"/>
          </p:cNvSpPr>
          <p:nvPr>
            <p:ph type="title"/>
          </p:nvPr>
        </p:nvSpPr>
        <p:spPr>
          <a:xfrm>
            <a:off x="601735" y="670560"/>
            <a:ext cx="10971372" cy="1066800"/>
          </a:xfrm>
        </p:spPr>
        <p:txBody>
          <a:bodyPr>
            <a:normAutofit/>
          </a:bodyPr>
          <a:lstStyle/>
          <a:p>
            <a:r>
              <a:rPr lang="en-US" dirty="0"/>
              <a:t>How have total amount of donations changed in the last 4 years? </a:t>
            </a:r>
          </a:p>
        </p:txBody>
      </p:sp>
      <p:sp>
        <p:nvSpPr>
          <p:cNvPr id="4" name="Content Placeholder 3">
            <a:extLst>
              <a:ext uri="{FF2B5EF4-FFF2-40B4-BE49-F238E27FC236}">
                <a16:creationId xmlns:a16="http://schemas.microsoft.com/office/drawing/2014/main" id="{5072EE39-0C3C-4BE6-A311-F0E803BD6C9B}"/>
              </a:ext>
            </a:extLst>
          </p:cNvPr>
          <p:cNvSpPr>
            <a:spLocks noGrp="1"/>
          </p:cNvSpPr>
          <p:nvPr>
            <p:ph idx="1"/>
          </p:nvPr>
        </p:nvSpPr>
        <p:spPr>
          <a:xfrm>
            <a:off x="950912" y="1996441"/>
            <a:ext cx="10287000" cy="4190999"/>
          </a:xfrm>
        </p:spPr>
        <p:txBody>
          <a:bodyPr/>
          <a:lstStyle/>
          <a:p>
            <a:endParaRPr lang="en-US" dirty="0"/>
          </a:p>
        </p:txBody>
      </p:sp>
    </p:spTree>
    <p:extLst>
      <p:ext uri="{BB962C8B-B14F-4D97-AF65-F5344CB8AC3E}">
        <p14:creationId xmlns:p14="http://schemas.microsoft.com/office/powerpoint/2010/main" val="179695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Learnings</a:t>
            </a:r>
          </a:p>
        </p:txBody>
      </p:sp>
      <p:sp>
        <p:nvSpPr>
          <p:cNvPr id="3" name="Content Placeholder 2">
            <a:extLst>
              <a:ext uri="{FF2B5EF4-FFF2-40B4-BE49-F238E27FC236}">
                <a16:creationId xmlns:a16="http://schemas.microsoft.com/office/drawing/2014/main" id="{7F4AAA9D-3E47-43D0-A091-A0370B29525F}"/>
              </a:ext>
            </a:extLst>
          </p:cNvPr>
          <p:cNvSpPr>
            <a:spLocks noGrp="1"/>
          </p:cNvSpPr>
          <p:nvPr>
            <p:ph idx="1"/>
          </p:nvPr>
        </p:nvSpPr>
        <p:spPr>
          <a:xfrm>
            <a:off x="608012" y="533400"/>
            <a:ext cx="10972801" cy="5029200"/>
          </a:xfrm>
        </p:spPr>
        <p:txBody>
          <a:bodyPr>
            <a:normAutofit fontScale="85000" lnSpcReduction="20000"/>
          </a:bodyPr>
          <a:lstStyle/>
          <a:p>
            <a:r>
              <a:rPr lang="en-US" dirty="0"/>
              <a:t>The data was pulled from the Chronicle of Philanthropy website, scraped into csv files and read into the notebook for analysis. It revealed that the top five highest earning causes are:</a:t>
            </a:r>
          </a:p>
          <a:p>
            <a:pPr lvl="1"/>
            <a:r>
              <a:rPr lang="en-US" dirty="0"/>
              <a:t>Colleges and universities </a:t>
            </a:r>
          </a:p>
          <a:p>
            <a:pPr lvl="1"/>
            <a:r>
              <a:rPr lang="en-US" dirty="0"/>
              <a:t>Health </a:t>
            </a:r>
          </a:p>
          <a:p>
            <a:pPr lvl="1"/>
            <a:r>
              <a:rPr lang="en-US" dirty="0"/>
              <a:t>Foundations </a:t>
            </a:r>
          </a:p>
          <a:p>
            <a:pPr lvl="1"/>
            <a:r>
              <a:rPr lang="en-US" dirty="0"/>
              <a:t>Arts  </a:t>
            </a:r>
          </a:p>
          <a:p>
            <a:pPr lvl="1"/>
            <a:r>
              <a:rPr lang="en-US" dirty="0"/>
              <a:t>Community foundations</a:t>
            </a:r>
          </a:p>
          <a:p>
            <a:r>
              <a:rPr lang="en-US" dirty="0"/>
              <a:t>Colleges and universities total – over $20 billion </a:t>
            </a:r>
          </a:p>
          <a:p>
            <a:r>
              <a:rPr lang="en-US" dirty="0"/>
              <a:t>Interesting uptick in donations to foundations in 2017, with a big increase from roughly half a billion in 2016 to 4 billion in 2017 </a:t>
            </a:r>
          </a:p>
          <a:p>
            <a:r>
              <a:rPr lang="en-US" dirty="0"/>
              <a:t>Health also saw an uptick in donations in 2017, growing from 1 to 2 billion from 2016 - 2017.</a:t>
            </a:r>
          </a:p>
          <a:p>
            <a:r>
              <a:rPr lang="en-US" dirty="0"/>
              <a:t>NOTE: 2018 donation numbers are incomplete. </a:t>
            </a:r>
          </a:p>
          <a:p>
            <a:endParaRPr lang="en-US" dirty="0"/>
          </a:p>
        </p:txBody>
      </p:sp>
    </p:spTree>
    <p:extLst>
      <p:ext uri="{BB962C8B-B14F-4D97-AF65-F5344CB8AC3E}">
        <p14:creationId xmlns:p14="http://schemas.microsoft.com/office/powerpoint/2010/main" val="406516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5" name="Content Placeholder 4">
            <a:extLst>
              <a:ext uri="{FF2B5EF4-FFF2-40B4-BE49-F238E27FC236}">
                <a16:creationId xmlns:a16="http://schemas.microsoft.com/office/drawing/2014/main" id="{6CFCE8FF-FB04-4CFB-969B-D6F5FB994041}"/>
              </a:ext>
            </a:extLst>
          </p:cNvPr>
          <p:cNvSpPr>
            <a:spLocks noGrp="1"/>
          </p:cNvSpPr>
          <p:nvPr>
            <p:ph sz="half" idx="1"/>
          </p:nvPr>
        </p:nvSpPr>
        <p:spPr/>
        <p:txBody>
          <a:bodyPr/>
          <a:lstStyle/>
          <a:p>
            <a:endParaRPr lang="en-US"/>
          </a:p>
        </p:txBody>
      </p:sp>
      <p:sp>
        <p:nvSpPr>
          <p:cNvPr id="6" name="Content Placeholder 5">
            <a:extLst>
              <a:ext uri="{FF2B5EF4-FFF2-40B4-BE49-F238E27FC236}">
                <a16:creationId xmlns:a16="http://schemas.microsoft.com/office/drawing/2014/main" id="{63C72F14-2857-4377-936E-6174E7AE5DE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2392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AC0DC5-2244-440B-B81C-FE301ED02EDD}"/>
              </a:ext>
            </a:extLst>
          </p:cNvPr>
          <p:cNvSpPr>
            <a:spLocks noGrp="1"/>
          </p:cNvSpPr>
          <p:nvPr>
            <p:ph type="title"/>
          </p:nvPr>
        </p:nvSpPr>
        <p:spPr/>
        <p:txBody>
          <a:bodyPr/>
          <a:lstStyle/>
          <a:p>
            <a:r>
              <a:rPr lang="en-US" dirty="0"/>
              <a:t>Resources</a:t>
            </a:r>
          </a:p>
        </p:txBody>
      </p:sp>
      <p:sp>
        <p:nvSpPr>
          <p:cNvPr id="7" name="Content Placeholder 6">
            <a:extLst>
              <a:ext uri="{FF2B5EF4-FFF2-40B4-BE49-F238E27FC236}">
                <a16:creationId xmlns:a16="http://schemas.microsoft.com/office/drawing/2014/main" id="{5AD08F89-924B-4480-A6E4-2B9E5D3F10E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7914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44E77C-BC9E-4319-9184-5BDB58720DAA}"/>
              </a:ext>
            </a:extLst>
          </p:cNvPr>
          <p:cNvSpPr>
            <a:spLocks noGrp="1"/>
          </p:cNvSpPr>
          <p:nvPr>
            <p:ph type="title"/>
          </p:nvPr>
        </p:nvSpPr>
        <p:spPr>
          <a:xfrm>
            <a:off x="675543" y="304800"/>
            <a:ext cx="10971372" cy="1066800"/>
          </a:xfrm>
        </p:spPr>
        <p:txBody>
          <a:bodyPr/>
          <a:lstStyle/>
          <a:p>
            <a:r>
              <a:rPr lang="en-US" dirty="0"/>
              <a:t>Agenda</a:t>
            </a:r>
          </a:p>
        </p:txBody>
      </p:sp>
      <p:sp>
        <p:nvSpPr>
          <p:cNvPr id="6" name="Content Placeholder 5">
            <a:extLst>
              <a:ext uri="{FF2B5EF4-FFF2-40B4-BE49-F238E27FC236}">
                <a16:creationId xmlns:a16="http://schemas.microsoft.com/office/drawing/2014/main" id="{77F98C7F-C3EA-4CF1-A9CA-57AA8F5DA6AE}"/>
              </a:ext>
            </a:extLst>
          </p:cNvPr>
          <p:cNvSpPr>
            <a:spLocks noGrp="1"/>
          </p:cNvSpPr>
          <p:nvPr>
            <p:ph idx="1"/>
          </p:nvPr>
        </p:nvSpPr>
        <p:spPr>
          <a:xfrm>
            <a:off x="675543" y="1600200"/>
            <a:ext cx="10971371" cy="4724400"/>
          </a:xfrm>
        </p:spPr>
        <p:txBody>
          <a:bodyPr/>
          <a:lstStyle/>
          <a:p>
            <a:r>
              <a:rPr lang="en-US" dirty="0"/>
              <a:t>Research Questions</a:t>
            </a:r>
          </a:p>
          <a:p>
            <a:r>
              <a:rPr lang="en-US" dirty="0"/>
              <a:t>Data Analysis</a:t>
            </a:r>
          </a:p>
          <a:p>
            <a:r>
              <a:rPr lang="en-US" dirty="0"/>
              <a:t>Learnings</a:t>
            </a:r>
          </a:p>
          <a:p>
            <a:r>
              <a:rPr lang="en-US" dirty="0"/>
              <a:t>Conclusion</a:t>
            </a:r>
          </a:p>
          <a:p>
            <a:r>
              <a:rPr lang="en-US" dirty="0"/>
              <a:t>Resources</a:t>
            </a:r>
          </a:p>
          <a:p>
            <a:endParaRPr lang="en-US" dirty="0"/>
          </a:p>
        </p:txBody>
      </p:sp>
      <p:pic>
        <p:nvPicPr>
          <p:cNvPr id="7" name="Picture 6">
            <a:extLst>
              <a:ext uri="{FF2B5EF4-FFF2-40B4-BE49-F238E27FC236}">
                <a16:creationId xmlns:a16="http://schemas.microsoft.com/office/drawing/2014/main" id="{8B5E19E7-9A32-4D54-91E8-2B2C26C52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4812" y="1371600"/>
            <a:ext cx="5180013" cy="3453342"/>
          </a:xfrm>
          <a:prstGeom prst="rect">
            <a:avLst/>
          </a:prstGeom>
        </p:spPr>
      </p:pic>
    </p:spTree>
    <p:extLst>
      <p:ext uri="{BB962C8B-B14F-4D97-AF65-F5344CB8AC3E}">
        <p14:creationId xmlns:p14="http://schemas.microsoft.com/office/powerpoint/2010/main" val="64182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6612" y="121919"/>
            <a:ext cx="10971372" cy="1066800"/>
          </a:xfrm>
        </p:spPr>
        <p:txBody>
          <a:bodyPr/>
          <a:lstStyle/>
          <a:p>
            <a:r>
              <a:rPr lang="en-US" dirty="0"/>
              <a:t>Research Questions</a:t>
            </a:r>
          </a:p>
        </p:txBody>
      </p:sp>
      <p:sp>
        <p:nvSpPr>
          <p:cNvPr id="14" name="Content Placeholder 13"/>
          <p:cNvSpPr>
            <a:spLocks noGrp="1"/>
          </p:cNvSpPr>
          <p:nvPr>
            <p:ph idx="1"/>
          </p:nvPr>
        </p:nvSpPr>
        <p:spPr>
          <a:xfrm>
            <a:off x="836612" y="1447800"/>
            <a:ext cx="10820400" cy="4876800"/>
          </a:xfrm>
        </p:spPr>
        <p:txBody>
          <a:bodyPr>
            <a:normAutofit/>
          </a:bodyPr>
          <a:lstStyle/>
          <a:p>
            <a:pPr marL="0" indent="0">
              <a:buNone/>
            </a:pPr>
            <a:r>
              <a:rPr lang="en-US" dirty="0"/>
              <a:t>We chose to analyze donation information in the US from 2015 to 2018 valued at $1 million or more.</a:t>
            </a:r>
          </a:p>
          <a:p>
            <a:r>
              <a:rPr lang="en-US" dirty="0"/>
              <a:t>What is the correlation between donor source of wealth and amount of money given over the course of recent years? </a:t>
            </a:r>
            <a:endParaRPr lang="en-US" sz="2400" dirty="0"/>
          </a:p>
          <a:p>
            <a:pPr>
              <a:buFont typeface="Wingdings" panose="05000000000000000000" pitchFamily="2" charset="2"/>
              <a:buChar char="§"/>
            </a:pPr>
            <a:r>
              <a:rPr lang="en-US" dirty="0"/>
              <a:t>What are the geographic concentrations of where money is going to and where money is coming from? </a:t>
            </a:r>
          </a:p>
          <a:p>
            <a:pPr>
              <a:buFont typeface="Wingdings" panose="05000000000000000000" pitchFamily="2" charset="2"/>
              <a:buChar char="§"/>
            </a:pPr>
            <a:r>
              <a:rPr lang="en-US" dirty="0"/>
              <a:t>What types of charity causes receive the most money? </a:t>
            </a:r>
          </a:p>
          <a:p>
            <a:pPr>
              <a:buFont typeface="Wingdings" panose="05000000000000000000" pitchFamily="2" charset="2"/>
              <a:buChar char="§"/>
            </a:pPr>
            <a:r>
              <a:rPr lang="en-US" dirty="0"/>
              <a:t>How have total amount of donations changed in the last 4 years? </a:t>
            </a:r>
            <a:endParaRPr lang="en-US" sz="2400"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a:xfrm>
            <a:off x="379412" y="457200"/>
            <a:ext cx="10971372" cy="1066800"/>
          </a:xfrm>
        </p:spPr>
        <p:txBody>
          <a:bodyPr/>
          <a:lstStyle/>
          <a:p>
            <a:r>
              <a:rPr lang="en-US" dirty="0"/>
              <a:t>What types of charity causes receive the most money? </a:t>
            </a:r>
            <a:br>
              <a:rPr lang="en-US" dirty="0"/>
            </a:br>
            <a:endParaRPr lang="en-US" dirty="0"/>
          </a:p>
        </p:txBody>
      </p:sp>
      <p:pic>
        <p:nvPicPr>
          <p:cNvPr id="4" name="Content Placeholder 3">
            <a:extLst>
              <a:ext uri="{FF2B5EF4-FFF2-40B4-BE49-F238E27FC236}">
                <a16:creationId xmlns:a16="http://schemas.microsoft.com/office/drawing/2014/main" id="{3269CAB6-C780-466D-8D55-6BE299126921}"/>
              </a:ext>
            </a:extLst>
          </p:cNvPr>
          <p:cNvPicPr>
            <a:picLocks noGrp="1" noChangeAspect="1"/>
          </p:cNvPicPr>
          <p:nvPr>
            <p:ph idx="1"/>
          </p:nvPr>
        </p:nvPicPr>
        <p:blipFill>
          <a:blip r:embed="rId2"/>
          <a:stretch>
            <a:fillRect/>
          </a:stretch>
        </p:blipFill>
        <p:spPr>
          <a:xfrm>
            <a:off x="73025" y="2143125"/>
            <a:ext cx="12115800" cy="3028950"/>
          </a:xfrm>
          <a:prstGeom prst="rect">
            <a:avLst/>
          </a:prstGeom>
        </p:spPr>
      </p:pic>
    </p:spTree>
    <p:extLst>
      <p:ext uri="{BB962C8B-B14F-4D97-AF65-F5344CB8AC3E}">
        <p14:creationId xmlns:p14="http://schemas.microsoft.com/office/powerpoint/2010/main" val="329354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52C4-9AEC-49B5-8DFB-0914C9971FC6}"/>
              </a:ext>
            </a:extLst>
          </p:cNvPr>
          <p:cNvSpPr>
            <a:spLocks noGrp="1"/>
          </p:cNvSpPr>
          <p:nvPr>
            <p:ph type="title"/>
          </p:nvPr>
        </p:nvSpPr>
        <p:spPr>
          <a:xfrm>
            <a:off x="379412" y="381000"/>
            <a:ext cx="10971372" cy="1066800"/>
          </a:xfrm>
        </p:spPr>
        <p:txBody>
          <a:bodyPr/>
          <a:lstStyle/>
          <a:p>
            <a:r>
              <a:rPr lang="en-US" dirty="0"/>
              <a:t>What types of charity causes receive the most money? </a:t>
            </a:r>
            <a:br>
              <a:rPr lang="en-US" dirty="0"/>
            </a:br>
            <a:endParaRPr lang="en-US" dirty="0"/>
          </a:p>
        </p:txBody>
      </p:sp>
      <p:pic>
        <p:nvPicPr>
          <p:cNvPr id="6" name="Content Placeholder 5">
            <a:extLst>
              <a:ext uri="{FF2B5EF4-FFF2-40B4-BE49-F238E27FC236}">
                <a16:creationId xmlns:a16="http://schemas.microsoft.com/office/drawing/2014/main" id="{EDEA112E-B6DD-4F63-9D51-802378C5C499}"/>
              </a:ext>
            </a:extLst>
          </p:cNvPr>
          <p:cNvPicPr>
            <a:picLocks noGrp="1" noChangeAspect="1"/>
          </p:cNvPicPr>
          <p:nvPr>
            <p:ph idx="1"/>
          </p:nvPr>
        </p:nvPicPr>
        <p:blipFill>
          <a:blip r:embed="rId3"/>
          <a:stretch>
            <a:fillRect/>
          </a:stretch>
        </p:blipFill>
        <p:spPr>
          <a:xfrm>
            <a:off x="2589212" y="1754945"/>
            <a:ext cx="6724650" cy="4483100"/>
          </a:xfrm>
          <a:prstGeom prst="rect">
            <a:avLst/>
          </a:prstGeom>
        </p:spPr>
      </p:pic>
    </p:spTree>
    <p:extLst>
      <p:ext uri="{BB962C8B-B14F-4D97-AF65-F5344CB8AC3E}">
        <p14:creationId xmlns:p14="http://schemas.microsoft.com/office/powerpoint/2010/main" val="165509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533401"/>
            <a:ext cx="10971372" cy="1066800"/>
          </a:xfrm>
        </p:spPr>
        <p:txBody>
          <a:bodyPr>
            <a:normAutofit/>
          </a:bodyPr>
          <a:lstStyle/>
          <a:p>
            <a:r>
              <a:rPr lang="en-US" dirty="0"/>
              <a:t>What are the geographic concentrations of where money is going to? </a:t>
            </a:r>
          </a:p>
        </p:txBody>
      </p:sp>
      <p:pic>
        <p:nvPicPr>
          <p:cNvPr id="10" name="Content Placeholder 9">
            <a:extLst>
              <a:ext uri="{FF2B5EF4-FFF2-40B4-BE49-F238E27FC236}">
                <a16:creationId xmlns:a16="http://schemas.microsoft.com/office/drawing/2014/main" id="{950B14D2-581B-4973-97DA-1809CAA76DE9}"/>
              </a:ext>
            </a:extLst>
          </p:cNvPr>
          <p:cNvPicPr>
            <a:picLocks noGrp="1" noChangeAspect="1"/>
          </p:cNvPicPr>
          <p:nvPr>
            <p:ph idx="1"/>
          </p:nvPr>
        </p:nvPicPr>
        <p:blipFill>
          <a:blip r:embed="rId3"/>
          <a:stretch>
            <a:fillRect/>
          </a:stretch>
        </p:blipFill>
        <p:spPr>
          <a:xfrm>
            <a:off x="1933440" y="2133600"/>
            <a:ext cx="8321943" cy="4081462"/>
          </a:xfrm>
          <a:prstGeom prst="rect">
            <a:avLst/>
          </a:prstGeom>
        </p:spPr>
      </p:pic>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714" y="484379"/>
            <a:ext cx="10971372" cy="1066800"/>
          </a:xfrm>
        </p:spPr>
        <p:txBody>
          <a:bodyPr>
            <a:normAutofit/>
          </a:bodyPr>
          <a:lstStyle/>
          <a:p>
            <a:r>
              <a:rPr lang="en-US" dirty="0"/>
              <a:t>What are the geographic concentrations of where money is coming from?  </a:t>
            </a:r>
          </a:p>
        </p:txBody>
      </p:sp>
      <p:pic>
        <p:nvPicPr>
          <p:cNvPr id="4" name="Content Placeholder 3">
            <a:extLst>
              <a:ext uri="{FF2B5EF4-FFF2-40B4-BE49-F238E27FC236}">
                <a16:creationId xmlns:a16="http://schemas.microsoft.com/office/drawing/2014/main" id="{5461EAF1-F888-4666-B522-83707E0602EC}"/>
              </a:ext>
            </a:extLst>
          </p:cNvPr>
          <p:cNvPicPr>
            <a:picLocks noGrp="1" noChangeAspect="1"/>
          </p:cNvPicPr>
          <p:nvPr>
            <p:ph idx="1"/>
          </p:nvPr>
        </p:nvPicPr>
        <p:blipFill>
          <a:blip r:embed="rId3"/>
          <a:stretch>
            <a:fillRect/>
          </a:stretch>
        </p:blipFill>
        <p:spPr>
          <a:xfrm>
            <a:off x="1522412" y="1981200"/>
            <a:ext cx="8955976" cy="4392421"/>
          </a:xfrm>
          <a:prstGeom prst="rect">
            <a:avLst/>
          </a:prstGeom>
        </p:spPr>
      </p:pic>
    </p:spTree>
    <p:extLst>
      <p:ext uri="{BB962C8B-B14F-4D97-AF65-F5344CB8AC3E}">
        <p14:creationId xmlns:p14="http://schemas.microsoft.com/office/powerpoint/2010/main" val="362096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17695"/>
            <a:ext cx="10971372" cy="1066800"/>
          </a:xfrm>
        </p:spPr>
        <p:txBody>
          <a:bodyPr>
            <a:normAutofit fontScale="90000"/>
          </a:bodyPr>
          <a:lstStyle/>
          <a:p>
            <a:r>
              <a:rPr lang="en-US" dirty="0"/>
              <a:t>What is the correlation between donor source of wealth and amount of money given over the course of recent years? </a:t>
            </a:r>
            <a:endParaRPr lang="en-US" sz="3200" dirty="0"/>
          </a:p>
        </p:txBody>
      </p:sp>
      <p:pic>
        <p:nvPicPr>
          <p:cNvPr id="8" name="Content Placeholder 7">
            <a:extLst>
              <a:ext uri="{FF2B5EF4-FFF2-40B4-BE49-F238E27FC236}">
                <a16:creationId xmlns:a16="http://schemas.microsoft.com/office/drawing/2014/main" id="{5806F890-EC72-46B4-8910-91F9E68AC63F}"/>
              </a:ext>
            </a:extLst>
          </p:cNvPr>
          <p:cNvPicPr>
            <a:picLocks noGrp="1" noChangeAspect="1"/>
          </p:cNvPicPr>
          <p:nvPr>
            <p:ph idx="1"/>
          </p:nvPr>
        </p:nvPicPr>
        <p:blipFill>
          <a:blip r:embed="rId3"/>
          <a:stretch>
            <a:fillRect/>
          </a:stretch>
        </p:blipFill>
        <p:spPr>
          <a:xfrm>
            <a:off x="2397998" y="1794803"/>
            <a:ext cx="7086600" cy="4724400"/>
          </a:xfrm>
          <a:prstGeom prst="rect">
            <a:avLst/>
          </a:prstGeom>
        </p:spPr>
      </p:pic>
    </p:spTree>
    <p:extLst>
      <p:ext uri="{BB962C8B-B14F-4D97-AF65-F5344CB8AC3E}">
        <p14:creationId xmlns:p14="http://schemas.microsoft.com/office/powerpoint/2010/main" val="278462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25" y="533400"/>
            <a:ext cx="10971372" cy="1066800"/>
          </a:xfrm>
        </p:spPr>
        <p:txBody>
          <a:bodyPr>
            <a:normAutofit fontScale="90000"/>
          </a:bodyPr>
          <a:lstStyle/>
          <a:p>
            <a:r>
              <a:rPr lang="en-US" dirty="0"/>
              <a:t>What is the correlation between donor source of wealth and amount of money given over the course of recent years? </a:t>
            </a:r>
            <a:endParaRPr lang="en-US" sz="3200" dirty="0"/>
          </a:p>
        </p:txBody>
      </p:sp>
      <p:pic>
        <p:nvPicPr>
          <p:cNvPr id="4" name="Content Placeholder 3">
            <a:extLst>
              <a:ext uri="{FF2B5EF4-FFF2-40B4-BE49-F238E27FC236}">
                <a16:creationId xmlns:a16="http://schemas.microsoft.com/office/drawing/2014/main" id="{E4673AAB-3941-4585-8FE6-95D22A797CA0}"/>
              </a:ext>
            </a:extLst>
          </p:cNvPr>
          <p:cNvPicPr>
            <a:picLocks noGrp="1" noChangeAspect="1"/>
          </p:cNvPicPr>
          <p:nvPr>
            <p:ph idx="1"/>
          </p:nvPr>
        </p:nvPicPr>
        <p:blipFill>
          <a:blip r:embed="rId2"/>
          <a:stretch>
            <a:fillRect/>
          </a:stretch>
        </p:blipFill>
        <p:spPr>
          <a:xfrm>
            <a:off x="1117598" y="1981200"/>
            <a:ext cx="9953625" cy="4191000"/>
          </a:xfrm>
          <a:prstGeom prst="rect">
            <a:avLst/>
          </a:prstGeom>
        </p:spPr>
      </p:pic>
    </p:spTree>
    <p:extLst>
      <p:ext uri="{BB962C8B-B14F-4D97-AF65-F5344CB8AC3E}">
        <p14:creationId xmlns:p14="http://schemas.microsoft.com/office/powerpoint/2010/main" val="234704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186</TotalTime>
  <Words>351</Words>
  <Application>Microsoft Office PowerPoint</Application>
  <PresentationFormat>Custom</PresentationFormat>
  <Paragraphs>47</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vt:lpstr>
      <vt:lpstr>Marketing 16x9</vt:lpstr>
      <vt:lpstr>USA Philanthropy Data Analysis</vt:lpstr>
      <vt:lpstr>Agenda</vt:lpstr>
      <vt:lpstr>Research Questions</vt:lpstr>
      <vt:lpstr>What types of charity causes receive the most money?  </vt:lpstr>
      <vt:lpstr>What types of charity causes receive the most money?  </vt:lpstr>
      <vt:lpstr>What are the geographic concentrations of where money is going to? </vt:lpstr>
      <vt:lpstr>What are the geographic concentrations of where money is coming from?  </vt:lpstr>
      <vt:lpstr>What is the correlation between donor source of wealth and amount of money given over the course of recent years? </vt:lpstr>
      <vt:lpstr>What is the correlation between donor source of wealth and amount of money given over the course of recent years? </vt:lpstr>
      <vt:lpstr>How have total amount of donations changed in the last 4 years? </vt:lpstr>
      <vt:lpstr>How have total amount of donations changed in the last 4 years? </vt:lpstr>
      <vt:lpstr>Learnings</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Keisha McCallum</dc:creator>
  <cp:lastModifiedBy>Owner</cp:lastModifiedBy>
  <cp:revision>16</cp:revision>
  <dcterms:created xsi:type="dcterms:W3CDTF">2018-10-06T17:18:55Z</dcterms:created>
  <dcterms:modified xsi:type="dcterms:W3CDTF">2018-10-11T00:14:19Z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