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e9f1481b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e9f1481b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f2703aad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f2703aad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 - The quantity of generated and stored data. The size of the data determines the value and potential insight- and whether it can actually be considered big data or not.</a:t>
            </a:r>
            <a:endParaRPr/>
          </a:p>
          <a:p>
            <a:pPr indent="0" lvl="0" marL="0" rtl="0" algn="l">
              <a:spcBef>
                <a:spcPts val="0"/>
              </a:spcBef>
              <a:spcAft>
                <a:spcPts val="0"/>
              </a:spcAft>
              <a:buNone/>
            </a:pPr>
            <a:r>
              <a:rPr lang="en"/>
              <a:t>Variety - The type and nature of the data. This helps people who analyze it to effectively use the resulting insight.</a:t>
            </a:r>
            <a:endParaRPr/>
          </a:p>
          <a:p>
            <a:pPr indent="0" lvl="0" marL="0" rtl="0" algn="l">
              <a:spcBef>
                <a:spcPts val="0"/>
              </a:spcBef>
              <a:spcAft>
                <a:spcPts val="0"/>
              </a:spcAft>
              <a:buNone/>
            </a:pPr>
            <a:r>
              <a:rPr lang="en"/>
              <a:t>Velocity - In this context, the speed at which the data is generated and processed to meet the demands and challenges that lie in the path of growth and development.</a:t>
            </a:r>
            <a:endParaRPr/>
          </a:p>
          <a:p>
            <a:pPr indent="0" lvl="0" marL="0" rtl="0" algn="l">
              <a:spcBef>
                <a:spcPts val="0"/>
              </a:spcBef>
              <a:spcAft>
                <a:spcPts val="0"/>
              </a:spcAft>
              <a:buNone/>
            </a:pPr>
            <a:r>
              <a:rPr lang="en"/>
              <a:t>Variability - Inconsistency of the data set can hamper processes to handle and manage it.</a:t>
            </a:r>
            <a:endParaRPr/>
          </a:p>
          <a:p>
            <a:pPr indent="0" lvl="0" marL="0" rtl="0" algn="l">
              <a:spcBef>
                <a:spcPts val="0"/>
              </a:spcBef>
              <a:spcAft>
                <a:spcPts val="0"/>
              </a:spcAft>
              <a:buNone/>
            </a:pPr>
            <a:r>
              <a:rPr lang="en"/>
              <a:t>Veracity - The quality of captured data can vary greatly, affecting the accurate analysis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f2703aadb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f2703aadb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f2703aadb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f2703aad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f2703aad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f2703aad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 engineer should have a solid software engineering foundation. This involves using version control, collaborating with a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Working with DevOps engineers to deploy and test code in an automated way. Using Jenkins.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knowledge of a variety of different databases and data stores. Knowledge of SQL is not enough! Relational databases are a powerful tool but they aren’t the only tool.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prefer writing code to using tools. However the data space is gigantic and there are a lot of tools out there - ETL tools like informatica and SAS. Code is testable and diffable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f2703aadb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f2703aadb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Gathering data requirements, such as how long the data needs to be stored, how it will be used, and what people and systems need access to the data.</a:t>
            </a:r>
            <a:endParaRPr/>
          </a:p>
          <a:p>
            <a:pPr indent="0" lvl="0" marL="0" rtl="0" algn="l">
              <a:spcBef>
                <a:spcPts val="0"/>
              </a:spcBef>
              <a:spcAft>
                <a:spcPts val="0"/>
              </a:spcAft>
              <a:buClr>
                <a:schemeClr val="dk1"/>
              </a:buClr>
              <a:buSzPts val="1100"/>
              <a:buFont typeface="Arial"/>
              <a:buNone/>
            </a:pPr>
            <a:r>
              <a:rPr lang="en"/>
              <a:t>Maintaining metadata about the data, such as what technology manages the data, the schema, the size, how the data is secured, the source of the data, and the ultimate owner of the data.</a:t>
            </a:r>
            <a:endParaRPr/>
          </a:p>
          <a:p>
            <a:pPr indent="0" lvl="0" marL="0" rtl="0" algn="l">
              <a:spcBef>
                <a:spcPts val="0"/>
              </a:spcBef>
              <a:spcAft>
                <a:spcPts val="0"/>
              </a:spcAft>
              <a:buClr>
                <a:schemeClr val="dk1"/>
              </a:buClr>
              <a:buSzPts val="1100"/>
              <a:buFont typeface="Arial"/>
              <a:buNone/>
            </a:pPr>
            <a:r>
              <a:rPr lang="en"/>
              <a:t>Ensuring security and governance for the data, using centralized security controls like LDAP, encrypting the data, and auditing access to the data.</a:t>
            </a:r>
            <a:endParaRPr/>
          </a:p>
          <a:p>
            <a:pPr indent="0" lvl="0" marL="0" rtl="0" algn="l">
              <a:spcBef>
                <a:spcPts val="0"/>
              </a:spcBef>
              <a:spcAft>
                <a:spcPts val="0"/>
              </a:spcAft>
              <a:buClr>
                <a:schemeClr val="dk1"/>
              </a:buClr>
              <a:buSzPts val="1100"/>
              <a:buFont typeface="Arial"/>
              <a:buNone/>
            </a:pPr>
            <a:r>
              <a:rPr lang="en"/>
              <a:t>Storing the data, using specialized technologies that are optimized for the particular use of the data, such as a relational database, a NoSQL database, Hadoop, Amazon S3, or Azure Blog Storage.</a:t>
            </a:r>
            <a:endParaRPr/>
          </a:p>
          <a:p>
            <a:pPr indent="0" lvl="0" marL="0" rtl="0" algn="l">
              <a:spcBef>
                <a:spcPts val="0"/>
              </a:spcBef>
              <a:spcAft>
                <a:spcPts val="0"/>
              </a:spcAft>
              <a:buNone/>
            </a:pPr>
            <a:r>
              <a:rPr lang="en"/>
              <a:t>Processing data for specific needs, using tools that access data from different sources, transform and enrich the data, summarize the data, and store the data in the storage system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TODO: In this class we are only dealing with #4 and #5</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f2703aadb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f2703aadb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Product Owner / Stakeholders - the business person who is paying the bills and knows the value of what you’re building.</a:t>
            </a:r>
            <a:endParaRPr/>
          </a:p>
          <a:p>
            <a:pPr indent="0" lvl="0" marL="0" rtl="0" algn="l">
              <a:spcBef>
                <a:spcPts val="0"/>
              </a:spcBef>
              <a:spcAft>
                <a:spcPts val="0"/>
              </a:spcAft>
              <a:buClr>
                <a:schemeClr val="dk1"/>
              </a:buClr>
              <a:buSzPts val="1100"/>
              <a:buFont typeface="Arial"/>
              <a:buNone/>
            </a:pPr>
            <a:r>
              <a:rPr lang="en"/>
              <a:t>Data Analysts - the technical person who knows the deep, dark secrets of the data store you’re working with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System Architects - the guy plugging all of the complex infrastructure together into one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Data Scientists - answering very complex questions, creating models and making predictions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TODO: Ask the room, does everyone understand the difference between DE and DS? Include a slide in case</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f2703aadb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f2703aadb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class we will be building a streaming data pipeline from end to end. We will learn about each component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Stream data from Kafka into Spark.</a:t>
            </a:r>
            <a:endParaRPr/>
          </a:p>
          <a:p>
            <a:pPr indent="0" lvl="0" marL="0" rtl="0" algn="l">
              <a:spcBef>
                <a:spcPts val="0"/>
              </a:spcBef>
              <a:spcAft>
                <a:spcPts val="0"/>
              </a:spcAft>
              <a:buNone/>
            </a:pPr>
            <a:r>
              <a:rPr lang="en"/>
              <a:t>Enrich the stream using data stored in HBase.</a:t>
            </a:r>
            <a:endParaRPr/>
          </a:p>
          <a:p>
            <a:pPr indent="0" lvl="0" marL="0" rtl="0" algn="l">
              <a:spcBef>
                <a:spcPts val="0"/>
              </a:spcBef>
              <a:spcAft>
                <a:spcPts val="0"/>
              </a:spcAft>
              <a:buNone/>
            </a:pPr>
            <a:r>
              <a:rPr lang="en"/>
              <a:t>Write the data to the Data Lake where we will query it with Hive.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 case: ecommerce or movies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f2703aad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f2703aad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Poll audience, who has used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f2703aadb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f2703aadb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 Poll audience, who has used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f2703aad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f2703aad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 Poll audience, who has used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f2703aadb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f2703aad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f2703aadb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f2703aadb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 Poll audience, who has used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f2703aadb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f2703aadb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 Poll audience, who has used this?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e9f1481b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e9f1481b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e9f1481b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e9f1481b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e9f1481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e9f1481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solidFill>
                  <a:schemeClr val="dk1"/>
                </a:solidFill>
              </a:rPr>
              <a:t>Videography release form</a:t>
            </a:r>
            <a:endParaRPr/>
          </a:p>
          <a:p>
            <a:pPr indent="-298450" lvl="0" marL="457200" rtl="0" algn="l">
              <a:spcBef>
                <a:spcPts val="0"/>
              </a:spcBef>
              <a:spcAft>
                <a:spcPts val="0"/>
              </a:spcAft>
              <a:buSzPts val="1100"/>
              <a:buAutoNum type="arabicPeriod"/>
            </a:pPr>
            <a:r>
              <a:rPr lang="en"/>
              <a:t>Book</a:t>
            </a:r>
            <a:endParaRPr/>
          </a:p>
          <a:p>
            <a:pPr indent="-298450" lvl="0" marL="457200" rtl="0" algn="l">
              <a:spcBef>
                <a:spcPts val="0"/>
              </a:spcBef>
              <a:spcAft>
                <a:spcPts val="0"/>
              </a:spcAft>
              <a:buSzPts val="1100"/>
              <a:buAutoNum type="arabicPeriod"/>
            </a:pPr>
            <a:r>
              <a:rPr lang="en"/>
              <a:t>Udemy classes</a:t>
            </a:r>
            <a:endParaRPr/>
          </a:p>
          <a:p>
            <a:pPr indent="-298450" lvl="0" marL="457200" rtl="0" algn="l">
              <a:spcBef>
                <a:spcPts val="0"/>
              </a:spcBef>
              <a:spcAft>
                <a:spcPts val="0"/>
              </a:spcAft>
              <a:buSzPts val="1100"/>
              <a:buAutoNum type="arabicPeriod"/>
            </a:pPr>
            <a:r>
              <a:rPr lang="en"/>
              <a:t>IDE (intellij)</a:t>
            </a:r>
            <a:endParaRPr/>
          </a:p>
          <a:p>
            <a:pPr indent="-298450" lvl="0" marL="457200" rtl="0" algn="l">
              <a:spcBef>
                <a:spcPts val="0"/>
              </a:spcBef>
              <a:spcAft>
                <a:spcPts val="0"/>
              </a:spcAft>
              <a:buSzPts val="1100"/>
              <a:buAutoNum type="arabicPeriod"/>
            </a:pPr>
            <a:r>
              <a:rPr lang="en"/>
              <a:t>Access to google classroom materials</a:t>
            </a:r>
            <a:endParaRPr/>
          </a:p>
          <a:p>
            <a:pPr indent="-298450" lvl="0" marL="457200" rtl="0" algn="l">
              <a:spcBef>
                <a:spcPts val="0"/>
              </a:spcBef>
              <a:spcAft>
                <a:spcPts val="0"/>
              </a:spcAft>
              <a:buSzPts val="1100"/>
              <a:buAutoNum type="arabicPeriod"/>
            </a:pPr>
            <a:r>
              <a:rPr lang="en"/>
              <a:t>Stretch: Kafka binaries</a:t>
            </a:r>
            <a:endParaRPr/>
          </a:p>
          <a:p>
            <a:pPr indent="-298450" lvl="0" marL="457200" rtl="0" algn="l">
              <a:spcBef>
                <a:spcPts val="0"/>
              </a:spcBef>
              <a:spcAft>
                <a:spcPts val="0"/>
              </a:spcAft>
              <a:buSzPts val="1100"/>
              <a:buAutoNum type="arabicPeriod"/>
            </a:pPr>
            <a:r>
              <a:rPr lang="en"/>
              <a:t>Super stretch: Connect to GCP kafka</a:t>
            </a:r>
            <a:endParaRPr/>
          </a:p>
          <a:p>
            <a:pPr indent="-298450" lvl="0" marL="457200" rtl="0" algn="l">
              <a:spcBef>
                <a:spcPts val="0"/>
              </a:spcBef>
              <a:spcAft>
                <a:spcPts val="0"/>
              </a:spcAft>
              <a:buSzPts val="1100"/>
              <a:buAutoNum type="arabicPeriod"/>
            </a:pPr>
            <a:r>
              <a:rPr lang="en">
                <a:solidFill>
                  <a:schemeClr val="dk1"/>
                </a:solidFill>
              </a:rPr>
              <a:t>Super super stretch: Connect to GCP dataproc cluster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e9f1481b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e9f1481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e9f1481b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e9f1481b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e9f1481b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e9f1481b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solidFill>
                  <a:schemeClr val="dk1"/>
                </a:solidFill>
              </a:rPr>
              <a:t>Videography release form</a:t>
            </a:r>
            <a:endParaRPr/>
          </a:p>
          <a:p>
            <a:pPr indent="-298450" lvl="0" marL="457200" rtl="0" algn="l">
              <a:spcBef>
                <a:spcPts val="0"/>
              </a:spcBef>
              <a:spcAft>
                <a:spcPts val="0"/>
              </a:spcAft>
              <a:buSzPts val="1100"/>
              <a:buAutoNum type="arabicPeriod"/>
            </a:pPr>
            <a:r>
              <a:rPr lang="en"/>
              <a:t>Book</a:t>
            </a:r>
            <a:endParaRPr/>
          </a:p>
          <a:p>
            <a:pPr indent="-298450" lvl="0" marL="457200" rtl="0" algn="l">
              <a:spcBef>
                <a:spcPts val="0"/>
              </a:spcBef>
              <a:spcAft>
                <a:spcPts val="0"/>
              </a:spcAft>
              <a:buSzPts val="1100"/>
              <a:buAutoNum type="arabicPeriod"/>
            </a:pPr>
            <a:r>
              <a:rPr lang="en"/>
              <a:t>Udemy classes</a:t>
            </a:r>
            <a:endParaRPr/>
          </a:p>
          <a:p>
            <a:pPr indent="-298450" lvl="0" marL="457200" rtl="0" algn="l">
              <a:spcBef>
                <a:spcPts val="0"/>
              </a:spcBef>
              <a:spcAft>
                <a:spcPts val="0"/>
              </a:spcAft>
              <a:buSzPts val="1100"/>
              <a:buAutoNum type="arabicPeriod"/>
            </a:pPr>
            <a:r>
              <a:rPr lang="en"/>
              <a:t>IDE (intellij)</a:t>
            </a:r>
            <a:endParaRPr/>
          </a:p>
          <a:p>
            <a:pPr indent="-298450" lvl="0" marL="457200" rtl="0" algn="l">
              <a:spcBef>
                <a:spcPts val="0"/>
              </a:spcBef>
              <a:spcAft>
                <a:spcPts val="0"/>
              </a:spcAft>
              <a:buSzPts val="1100"/>
              <a:buAutoNum type="arabicPeriod"/>
            </a:pPr>
            <a:r>
              <a:rPr lang="en"/>
              <a:t>Access to google classroom materials</a:t>
            </a:r>
            <a:endParaRPr/>
          </a:p>
          <a:p>
            <a:pPr indent="-298450" lvl="0" marL="457200" rtl="0" algn="l">
              <a:spcBef>
                <a:spcPts val="0"/>
              </a:spcBef>
              <a:spcAft>
                <a:spcPts val="0"/>
              </a:spcAft>
              <a:buSzPts val="1100"/>
              <a:buAutoNum type="arabicPeriod"/>
            </a:pPr>
            <a:r>
              <a:rPr lang="en"/>
              <a:t>Stretch: Kafka binaries</a:t>
            </a:r>
            <a:endParaRPr/>
          </a:p>
          <a:p>
            <a:pPr indent="-298450" lvl="0" marL="457200" rtl="0" algn="l">
              <a:spcBef>
                <a:spcPts val="0"/>
              </a:spcBef>
              <a:spcAft>
                <a:spcPts val="0"/>
              </a:spcAft>
              <a:buSzPts val="1100"/>
              <a:buAutoNum type="arabicPeriod"/>
            </a:pPr>
            <a:r>
              <a:rPr lang="en"/>
              <a:t>Super stretch: Connect to GCP kafka</a:t>
            </a:r>
            <a:endParaRPr/>
          </a:p>
          <a:p>
            <a:pPr indent="-298450" lvl="0" marL="457200" rtl="0" algn="l">
              <a:spcBef>
                <a:spcPts val="0"/>
              </a:spcBef>
              <a:spcAft>
                <a:spcPts val="0"/>
              </a:spcAft>
              <a:buSzPts val="1100"/>
              <a:buAutoNum type="arabicPeriod"/>
            </a:pPr>
            <a:r>
              <a:rPr lang="en">
                <a:solidFill>
                  <a:schemeClr val="dk1"/>
                </a:solidFill>
              </a:rPr>
              <a:t>Super super stretch: Connect to GCP dataproc cluster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f2703aad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f2703aa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f2703aadb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f2703aadb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 sz="1400">
                <a:solidFill>
                  <a:schemeClr val="dk2"/>
                </a:solidFill>
                <a:latin typeface="Open Sans"/>
                <a:ea typeface="Open Sans"/>
                <a:cs typeface="Open Sans"/>
                <a:sym typeface="Open Sans"/>
              </a:rPr>
              <a:t>MPP</a:t>
            </a:r>
            <a:r>
              <a:rPr lang="en" sz="1400">
                <a:solidFill>
                  <a:schemeClr val="dk2"/>
                </a:solidFill>
                <a:latin typeface="Open Sans"/>
                <a:ea typeface="Open Sans"/>
                <a:cs typeface="Open Sans"/>
                <a:sym typeface="Open Sans"/>
              </a:rPr>
              <a:t> - Massively Parallel Processing</a:t>
            </a:r>
            <a:endParaRPr sz="1400">
              <a:solidFill>
                <a:schemeClr val="dk2"/>
              </a:solidFill>
              <a:latin typeface="Open Sans"/>
              <a:ea typeface="Open Sans"/>
              <a:cs typeface="Open Sans"/>
              <a:sym typeface="Open Sans"/>
            </a:endParaRPr>
          </a:p>
          <a:p>
            <a:pPr indent="0" lvl="0" marL="0" rtl="0" algn="ctr">
              <a:spcBef>
                <a:spcPts val="0"/>
              </a:spcBef>
              <a:spcAft>
                <a:spcPts val="0"/>
              </a:spcAft>
              <a:buClr>
                <a:schemeClr val="dk1"/>
              </a:buClr>
              <a:buSzPts val="1400"/>
              <a:buFont typeface="Arial"/>
              <a:buNone/>
            </a:pPr>
            <a:r>
              <a:rPr b="1" lang="en" sz="1400">
                <a:solidFill>
                  <a:schemeClr val="dk2"/>
                </a:solidFill>
                <a:latin typeface="Open Sans"/>
                <a:ea typeface="Open Sans"/>
                <a:cs typeface="Open Sans"/>
                <a:sym typeface="Open Sans"/>
              </a:rPr>
              <a:t>SQL</a:t>
            </a:r>
            <a:r>
              <a:rPr lang="en" sz="1400">
                <a:solidFill>
                  <a:schemeClr val="dk2"/>
                </a:solidFill>
                <a:latin typeface="Open Sans"/>
                <a:ea typeface="Open Sans"/>
                <a:cs typeface="Open Sans"/>
                <a:sym typeface="Open Sans"/>
              </a:rPr>
              <a:t> - Structured Query Language</a:t>
            </a:r>
            <a:endParaRPr sz="1400">
              <a:solidFill>
                <a:schemeClr val="dk2"/>
              </a:solidFill>
              <a:latin typeface="Open Sans"/>
              <a:ea typeface="Open Sans"/>
              <a:cs typeface="Open Sans"/>
              <a:sym typeface="Open Sans"/>
            </a:endParaRPr>
          </a:p>
          <a:p>
            <a:pPr indent="0" lvl="0" marL="0" rtl="0" algn="ctr">
              <a:spcBef>
                <a:spcPts val="0"/>
              </a:spcBef>
              <a:spcAft>
                <a:spcPts val="0"/>
              </a:spcAft>
              <a:buClr>
                <a:schemeClr val="dk1"/>
              </a:buClr>
              <a:buSzPts val="1400"/>
              <a:buFont typeface="Arial"/>
              <a:buNone/>
            </a:pPr>
            <a:r>
              <a:rPr b="1" lang="en" sz="1400">
                <a:solidFill>
                  <a:schemeClr val="dk2"/>
                </a:solidFill>
                <a:latin typeface="Open Sans"/>
                <a:ea typeface="Open Sans"/>
                <a:cs typeface="Open Sans"/>
                <a:sym typeface="Open Sans"/>
              </a:rPr>
              <a:t>NoSQL</a:t>
            </a:r>
            <a:r>
              <a:rPr lang="en" sz="1400">
                <a:solidFill>
                  <a:schemeClr val="dk2"/>
                </a:solidFill>
                <a:latin typeface="Open Sans"/>
                <a:ea typeface="Open Sans"/>
                <a:cs typeface="Open Sans"/>
                <a:sym typeface="Open Sans"/>
              </a:rPr>
              <a:t> - Literally No SQL or “Not Only SQL”. Examples include key/value stores like Redis, wide column dbs like Cassandra and HBase.</a:t>
            </a:r>
            <a:endParaRPr sz="14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there was files. Files as far as the eye could see. Data in CSV and XML. Then Excel came along. If you were fancy you had mainframes.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came the relational database </a:t>
            </a:r>
            <a:r>
              <a:rPr lang="en"/>
              <a:t>renaissance. Everyone writes SQL and puts all their data in Oracle, MySQL, PostgreSQL, or SQL Server.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people wanted to consolidate all their data into a Data Warehouse. MPP platforms like Teradata, Netezza, and Oracle DW.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Hadoop burst onto the scene with cluster computing. Hadoop distributed file system. Map Reduce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Cloud offered a new way with managed services. Separation of storage and compute.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f2703aadb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f2703aad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usage over the past few years has exploded resulting 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drive.google.com/file/d/1iuIF_AIJ8MPXX9oEsVFpAaN-MTaciyIf/view" TargetMode="External"/><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175854" y="0"/>
            <a:ext cx="900587" cy="5141627"/>
            <a:chOff x="247287" y="0"/>
            <a:chExt cx="900677" cy="5143685"/>
          </a:xfrm>
        </p:grpSpPr>
        <p:pic>
          <p:nvPicPr>
            <p:cNvPr id="11" name="Google Shape;11;p2"/>
            <p:cNvPicPr preferRelativeResize="0"/>
            <p:nvPr/>
          </p:nvPicPr>
          <p:blipFill>
            <a:blip r:embed="rId2">
              <a:alphaModFix/>
            </a:blip>
            <a:stretch>
              <a:fillRect/>
            </a:stretch>
          </p:blipFill>
          <p:spPr>
            <a:xfrm>
              <a:off x="247287" y="4823867"/>
              <a:ext cx="900677" cy="194225"/>
            </a:xfrm>
            <a:prstGeom prst="rect">
              <a:avLst/>
            </a:prstGeom>
            <a:noFill/>
            <a:ln>
              <a:noFill/>
            </a:ln>
          </p:spPr>
        </p:pic>
        <p:sp>
          <p:nvSpPr>
            <p:cNvPr id="12" name="Google Shape;12;p2"/>
            <p:cNvSpPr/>
            <p:nvPr/>
          </p:nvSpPr>
          <p:spPr>
            <a:xfrm>
              <a:off x="571425" y="682177"/>
              <a:ext cx="149700" cy="40791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3" name="Google Shape;13;p2"/>
            <p:cNvSpPr/>
            <p:nvPr/>
          </p:nvSpPr>
          <p:spPr>
            <a:xfrm>
              <a:off x="421727" y="681900"/>
              <a:ext cx="149700" cy="40791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4" name="Google Shape;14;p2"/>
            <p:cNvSpPr/>
            <p:nvPr/>
          </p:nvSpPr>
          <p:spPr>
            <a:xfrm>
              <a:off x="272050" y="682455"/>
              <a:ext cx="149700" cy="40791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5" name="Google Shape;15;p2"/>
            <p:cNvSpPr/>
            <p:nvPr/>
          </p:nvSpPr>
          <p:spPr>
            <a:xfrm>
              <a:off x="571403" y="14"/>
              <a:ext cx="149700" cy="1941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6" name="Google Shape;16;p2"/>
            <p:cNvSpPr/>
            <p:nvPr/>
          </p:nvSpPr>
          <p:spPr>
            <a:xfrm>
              <a:off x="421716" y="0"/>
              <a:ext cx="149700" cy="1941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7" name="Google Shape;17;p2"/>
            <p:cNvSpPr/>
            <p:nvPr/>
          </p:nvSpPr>
          <p:spPr>
            <a:xfrm>
              <a:off x="272050" y="27"/>
              <a:ext cx="149700" cy="1941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8" name="Google Shape;18;p2"/>
            <p:cNvSpPr/>
            <p:nvPr/>
          </p:nvSpPr>
          <p:spPr>
            <a:xfrm>
              <a:off x="571425" y="5083681"/>
              <a:ext cx="149700" cy="600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9" name="Google Shape;19;p2"/>
            <p:cNvSpPr/>
            <p:nvPr/>
          </p:nvSpPr>
          <p:spPr>
            <a:xfrm>
              <a:off x="421727" y="5083677"/>
              <a:ext cx="149700" cy="600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20" name="Google Shape;20;p2"/>
            <p:cNvSpPr/>
            <p:nvPr/>
          </p:nvSpPr>
          <p:spPr>
            <a:xfrm>
              <a:off x="272050" y="5083685"/>
              <a:ext cx="149700" cy="600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2">
  <p:cSld name="CUSTOM_2">
    <p:bg>
      <p:bgPr>
        <a:blipFill>
          <a:blip r:embed="rId2">
            <a:alphaModFix/>
          </a:blip>
          <a:stretch>
            <a:fillRect/>
          </a:stretch>
        </a:blipFill>
      </p:bgPr>
    </p:bg>
    <p:spTree>
      <p:nvGrpSpPr>
        <p:cNvPr id="43" name="Shape 43"/>
        <p:cNvGrpSpPr/>
        <p:nvPr/>
      </p:nvGrpSpPr>
      <p:grpSpPr>
        <a:xfrm>
          <a:off x="0" y="0"/>
          <a:ext cx="0" cy="0"/>
          <a:chOff x="0" y="0"/>
          <a:chExt cx="0" cy="0"/>
        </a:xfrm>
      </p:grpSpPr>
      <p:pic>
        <p:nvPicPr>
          <p:cNvPr id="44" name="Google Shape;44;p11"/>
          <p:cNvPicPr preferRelativeResize="0"/>
          <p:nvPr/>
        </p:nvPicPr>
        <p:blipFill>
          <a:blip r:embed="rId3">
            <a:alphaModFix/>
          </a:blip>
          <a:stretch>
            <a:fillRect/>
          </a:stretch>
        </p:blipFill>
        <p:spPr>
          <a:xfrm flipH="1" rot="10800000">
            <a:off x="7182548" y="-2"/>
            <a:ext cx="1960962" cy="5143502"/>
          </a:xfrm>
          <a:prstGeom prst="rect">
            <a:avLst/>
          </a:prstGeom>
          <a:noFill/>
          <a:ln>
            <a:noFill/>
          </a:ln>
          <a:effectLst>
            <a:outerShdw blurRad="1100138" rotWithShape="0" algn="bl" dir="6060000" dist="428625">
              <a:srgbClr val="DDDDDD">
                <a:alpha val="8000"/>
              </a:srgb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bg>
      <p:bgPr>
        <a:blipFill>
          <a:blip r:embed="rId2">
            <a:alphaModFix/>
          </a:blip>
          <a:stretch>
            <a:fillRect/>
          </a:stretch>
        </a:blipFill>
      </p:bgPr>
    </p:bg>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ogo intro">
  <p:cSld name="CUSTOM">
    <p:spTree>
      <p:nvGrpSpPr>
        <p:cNvPr id="46" name="Shape 46"/>
        <p:cNvGrpSpPr/>
        <p:nvPr/>
      </p:nvGrpSpPr>
      <p:grpSpPr>
        <a:xfrm>
          <a:off x="0" y="0"/>
          <a:ext cx="0" cy="0"/>
          <a:chOff x="0" y="0"/>
          <a:chExt cx="0" cy="0"/>
        </a:xfrm>
      </p:grpSpPr>
      <p:pic>
        <p:nvPicPr>
          <p:cNvPr id="47" name="Google Shape;47;p13" title="Logo animation 1_2.mp4">
            <a:hlinkClick r:id="rId2"/>
          </p:cNvPr>
          <p:cNvPicPr preferRelativeResize="0"/>
          <p:nvPr/>
        </p:nvPicPr>
        <p:blipFill>
          <a:blip r:embed="rId3">
            <a:alphaModFix/>
          </a:blip>
          <a:stretch>
            <a:fillRect/>
          </a:stretch>
        </p:blipFill>
        <p:spPr>
          <a:xfrm>
            <a:off x="-28584" y="-871073"/>
            <a:ext cx="9180863" cy="688564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50" name="Google Shape;50;p14"/>
          <p:cNvGrpSpPr/>
          <p:nvPr/>
        </p:nvGrpSpPr>
        <p:grpSpPr>
          <a:xfrm>
            <a:off x="200614" y="0"/>
            <a:ext cx="449031" cy="5141627"/>
            <a:chOff x="272049" y="1"/>
            <a:chExt cx="449076" cy="5143684"/>
          </a:xfrm>
        </p:grpSpPr>
        <p:sp>
          <p:nvSpPr>
            <p:cNvPr id="51" name="Google Shape;51;p14"/>
            <p:cNvSpPr/>
            <p:nvPr/>
          </p:nvSpPr>
          <p:spPr>
            <a:xfrm>
              <a:off x="571423" y="325"/>
              <a:ext cx="149700" cy="47610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2" name="Google Shape;52;p14"/>
            <p:cNvSpPr/>
            <p:nvPr/>
          </p:nvSpPr>
          <p:spPr>
            <a:xfrm>
              <a:off x="421726" y="1"/>
              <a:ext cx="149700" cy="47610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3" name="Google Shape;53;p14"/>
            <p:cNvSpPr/>
            <p:nvPr/>
          </p:nvSpPr>
          <p:spPr>
            <a:xfrm>
              <a:off x="272049" y="649"/>
              <a:ext cx="149700" cy="47610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4" name="Google Shape;54;p14"/>
            <p:cNvSpPr/>
            <p:nvPr/>
          </p:nvSpPr>
          <p:spPr>
            <a:xfrm>
              <a:off x="571425" y="5083681"/>
              <a:ext cx="149700" cy="600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5" name="Google Shape;55;p14"/>
            <p:cNvSpPr/>
            <p:nvPr/>
          </p:nvSpPr>
          <p:spPr>
            <a:xfrm>
              <a:off x="421727" y="5083677"/>
              <a:ext cx="149700" cy="600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56" name="Google Shape;56;p14"/>
            <p:cNvSpPr/>
            <p:nvPr/>
          </p:nvSpPr>
          <p:spPr>
            <a:xfrm>
              <a:off x="272050" y="5083685"/>
              <a:ext cx="149700" cy="600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pic>
        <p:nvPicPr>
          <p:cNvPr id="57" name="Google Shape;57;p14"/>
          <p:cNvPicPr preferRelativeResize="0"/>
          <p:nvPr/>
        </p:nvPicPr>
        <p:blipFill>
          <a:blip r:embed="rId2">
            <a:alphaModFix/>
          </a:blip>
          <a:stretch>
            <a:fillRect/>
          </a:stretch>
        </p:blipFill>
        <p:spPr>
          <a:xfrm>
            <a:off x="175842" y="4821937"/>
            <a:ext cx="900317" cy="19414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8" name="Shape 58"/>
        <p:cNvGrpSpPr/>
        <p:nvPr/>
      </p:nvGrpSpPr>
      <p:grpSpPr>
        <a:xfrm>
          <a:off x="0" y="0"/>
          <a:ext cx="0" cy="0"/>
          <a:chOff x="0" y="0"/>
          <a:chExt cx="0" cy="0"/>
        </a:xfrm>
      </p:grpSpPr>
      <p:sp>
        <p:nvSpPr>
          <p:cNvPr id="59" name="Google Shape;59;p15"/>
          <p:cNvSpPr txBox="1"/>
          <p:nvPr>
            <p:ph type="ctrTitle"/>
          </p:nvPr>
        </p:nvSpPr>
        <p:spPr>
          <a:xfrm>
            <a:off x="311708" y="744575"/>
            <a:ext cx="8520600" cy="2052600"/>
          </a:xfrm>
          <a:prstGeom prst="rect">
            <a:avLst/>
          </a:prstGeom>
        </p:spPr>
        <p:txBody>
          <a:bodyPr anchorCtr="0" anchor="b" bIns="93425" lIns="93425" spcFirstLastPara="1" rIns="93425" wrap="square" tIns="93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 name="Google Shape;60;p15"/>
          <p:cNvSpPr txBox="1"/>
          <p:nvPr>
            <p:ph idx="1" type="subTitle"/>
          </p:nvPr>
        </p:nvSpPr>
        <p:spPr>
          <a:xfrm>
            <a:off x="311700" y="2834125"/>
            <a:ext cx="8520600" cy="792600"/>
          </a:xfrm>
          <a:prstGeom prst="rect">
            <a:avLst/>
          </a:prstGeom>
        </p:spPr>
        <p:txBody>
          <a:bodyPr anchorCtr="0" anchor="t" bIns="93425" lIns="93425" spcFirstLastPara="1" rIns="93425" wrap="square" tIns="93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3425" lIns="93425" spcFirstLastPara="1" rIns="93425" wrap="square" tIns="93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3425" lIns="93425" spcFirstLastPara="1" rIns="93425" wrap="square" tIns="93425">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3425" lIns="93425" spcFirstLastPara="1" rIns="93425" wrap="square" tIns="93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3425" lIns="93425" spcFirstLastPara="1" rIns="93425" wrap="square" tIns="93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logo">
  <p:cSld name="TITLE_1">
    <p:spTree>
      <p:nvGrpSpPr>
        <p:cNvPr id="21" name="Shape 21"/>
        <p:cNvGrpSpPr/>
        <p:nvPr/>
      </p:nvGrpSpPr>
      <p:grpSpPr>
        <a:xfrm>
          <a:off x="0" y="0"/>
          <a:ext cx="0" cy="0"/>
          <a:chOff x="0" y="0"/>
          <a:chExt cx="0" cy="0"/>
        </a:xfrm>
      </p:grpSpPr>
      <p:pic>
        <p:nvPicPr>
          <p:cNvPr id="22" name="Google Shape;22;p3"/>
          <p:cNvPicPr preferRelativeResize="0"/>
          <p:nvPr/>
        </p:nvPicPr>
        <p:blipFill>
          <a:blip r:embed="rId2">
            <a:alphaModFix/>
          </a:blip>
          <a:stretch>
            <a:fillRect/>
          </a:stretch>
        </p:blipFill>
        <p:spPr>
          <a:xfrm>
            <a:off x="2246334" y="1795062"/>
            <a:ext cx="4650170" cy="11359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p:cSld name="TITLE_1_1">
    <p:spTree>
      <p:nvGrpSpPr>
        <p:cNvPr id="23"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1">
  <p:cSld name="TITLE_1_1_2">
    <p:spTree>
      <p:nvGrpSpPr>
        <p:cNvPr id="24" name="Shape 24"/>
        <p:cNvGrpSpPr/>
        <p:nvPr/>
      </p:nvGrpSpPr>
      <p:grpSpPr>
        <a:xfrm>
          <a:off x="0" y="0"/>
          <a:ext cx="0" cy="0"/>
          <a:chOff x="0" y="0"/>
          <a:chExt cx="0" cy="0"/>
        </a:xfrm>
      </p:grpSpPr>
      <p:pic>
        <p:nvPicPr>
          <p:cNvPr id="25" name="Google Shape;25;p5"/>
          <p:cNvPicPr preferRelativeResize="0"/>
          <p:nvPr/>
        </p:nvPicPr>
        <p:blipFill>
          <a:blip r:embed="rId2">
            <a:alphaModFix/>
          </a:blip>
          <a:stretch>
            <a:fillRect/>
          </a:stretch>
        </p:blipFill>
        <p:spPr>
          <a:xfrm flipH="1" rot="10800000">
            <a:off x="7182548" y="-2"/>
            <a:ext cx="1960962" cy="5143502"/>
          </a:xfrm>
          <a:prstGeom prst="rect">
            <a:avLst/>
          </a:prstGeom>
          <a:noFill/>
          <a:ln>
            <a:noFill/>
          </a:ln>
          <a:effectLst>
            <a:outerShdw blurRad="442913" rotWithShape="0" algn="bl" dir="5040000" dist="381000">
              <a:srgbClr val="56595C">
                <a:alpha val="37000"/>
              </a:srgbClr>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plain 1 1">
  <p:cSld name="TITLE_1_1_2_1">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7325564" y="0"/>
            <a:ext cx="1818985" cy="5143502"/>
          </a:xfrm>
          <a:prstGeom prst="rect">
            <a:avLst/>
          </a:prstGeom>
          <a:noFill/>
          <a:ln>
            <a:noFill/>
          </a:ln>
          <a:effectLst>
            <a:outerShdw blurRad="457200" rotWithShape="0" algn="bl" dir="5400000" dist="304800">
              <a:srgbClr val="56595C">
                <a:alpha val="17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ght Background dark bottom">
  <p:cSld name="TITLE_1_1_1">
    <p:spTree>
      <p:nvGrpSpPr>
        <p:cNvPr id="28" name="Shape 28"/>
        <p:cNvGrpSpPr/>
        <p:nvPr/>
      </p:nvGrpSpPr>
      <p:grpSpPr>
        <a:xfrm>
          <a:off x="0" y="0"/>
          <a:ext cx="0" cy="0"/>
          <a:chOff x="0" y="0"/>
          <a:chExt cx="0" cy="0"/>
        </a:xfrm>
      </p:grpSpPr>
      <p:sp>
        <p:nvSpPr>
          <p:cNvPr id="29" name="Google Shape;29;p7"/>
          <p:cNvSpPr/>
          <p:nvPr/>
        </p:nvSpPr>
        <p:spPr>
          <a:xfrm>
            <a:off x="-1613" y="2511786"/>
            <a:ext cx="9147300" cy="26316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nvGrpSpPr>
          <p:cNvPr id="30" name="Google Shape;30;p7"/>
          <p:cNvGrpSpPr/>
          <p:nvPr/>
        </p:nvGrpSpPr>
        <p:grpSpPr>
          <a:xfrm>
            <a:off x="-1238" y="2187984"/>
            <a:ext cx="9146588" cy="448884"/>
            <a:chOff x="-3300" y="5834625"/>
            <a:chExt cx="24384400" cy="1197025"/>
          </a:xfrm>
        </p:grpSpPr>
        <p:sp>
          <p:nvSpPr>
            <p:cNvPr id="31" name="Google Shape;31;p7"/>
            <p:cNvSpPr/>
            <p:nvPr/>
          </p:nvSpPr>
          <p:spPr>
            <a:xfrm rot="5400000">
              <a:off x="11988600" y="-5359250"/>
              <a:ext cx="399000" cy="243828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sz="500"/>
            </a:p>
          </p:txBody>
        </p:sp>
        <p:sp>
          <p:nvSpPr>
            <p:cNvPr id="32" name="Google Shape;32;p7"/>
            <p:cNvSpPr/>
            <p:nvPr/>
          </p:nvSpPr>
          <p:spPr>
            <a:xfrm rot="5400000">
              <a:off x="11989450" y="-5759050"/>
              <a:ext cx="399000" cy="243843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33" name="Google Shape;33;p7"/>
            <p:cNvSpPr/>
            <p:nvPr/>
          </p:nvSpPr>
          <p:spPr>
            <a:xfrm rot="5400000">
              <a:off x="11989075" y="-6157725"/>
              <a:ext cx="399000" cy="243837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type="secHead">
  <p:cSld name="SECTION_HEADER">
    <p:bg>
      <p:bgPr>
        <a:blipFill>
          <a:blip r:embed="rId2">
            <a:alphaModFix/>
          </a:blip>
          <a:stretch>
            <a:fillRect/>
          </a:stretch>
        </a:blipFill>
      </p:bgPr>
    </p:bg>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logo">
  <p:cSld name="SECTION_HEADER_1">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id="36" name="Google Shape;36;p9"/>
          <p:cNvPicPr preferRelativeResize="0"/>
          <p:nvPr/>
        </p:nvPicPr>
        <p:blipFill rotWithShape="1">
          <a:blip r:embed="rId3">
            <a:alphaModFix/>
          </a:blip>
          <a:srcRect b="0" l="0" r="0" t="0"/>
          <a:stretch/>
        </p:blipFill>
        <p:spPr>
          <a:xfrm>
            <a:off x="2246334" y="1795062"/>
            <a:ext cx="4650170" cy="113590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ackground white bottom">
  <p:cSld name="SECTION_HEADER_1_1">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10"/>
          <p:cNvSpPr/>
          <p:nvPr/>
        </p:nvSpPr>
        <p:spPr>
          <a:xfrm>
            <a:off x="-19" y="2509341"/>
            <a:ext cx="9144000" cy="26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nvGrpSpPr>
          <p:cNvPr id="39" name="Google Shape;39;p10"/>
          <p:cNvGrpSpPr/>
          <p:nvPr/>
        </p:nvGrpSpPr>
        <p:grpSpPr>
          <a:xfrm rot="5400000">
            <a:off x="4347546" y="-2165276"/>
            <a:ext cx="448880" cy="9155393"/>
            <a:chOff x="534802" y="1817670"/>
            <a:chExt cx="1197014" cy="10874680"/>
          </a:xfrm>
        </p:grpSpPr>
        <p:sp>
          <p:nvSpPr>
            <p:cNvPr id="40" name="Google Shape;40;p10"/>
            <p:cNvSpPr/>
            <p:nvPr/>
          </p:nvSpPr>
          <p:spPr>
            <a:xfrm>
              <a:off x="1332816" y="1818410"/>
              <a:ext cx="399000" cy="10873200"/>
            </a:xfrm>
            <a:prstGeom prst="rect">
              <a:avLst/>
            </a:prstGeom>
            <a:solidFill>
              <a:srgbClr val="333E48"/>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41" name="Google Shape;41;p10"/>
            <p:cNvSpPr/>
            <p:nvPr/>
          </p:nvSpPr>
          <p:spPr>
            <a:xfrm>
              <a:off x="933781" y="1817670"/>
              <a:ext cx="399000" cy="10873200"/>
            </a:xfrm>
            <a:prstGeom prst="rect">
              <a:avLst/>
            </a:prstGeom>
            <a:solidFill>
              <a:srgbClr val="62A0A5"/>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42" name="Google Shape;42;p10"/>
            <p:cNvSpPr/>
            <p:nvPr/>
          </p:nvSpPr>
          <p:spPr>
            <a:xfrm>
              <a:off x="534802" y="1819150"/>
              <a:ext cx="399000" cy="10873200"/>
            </a:xfrm>
            <a:prstGeom prst="rect">
              <a:avLst/>
            </a:prstGeom>
            <a:solidFill>
              <a:srgbClr val="5BB75B"/>
            </a:solidFill>
            <a:ln>
              <a:noFill/>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4433" y="175494"/>
            <a:ext cx="8520600" cy="572700"/>
          </a:xfrm>
          <a:prstGeom prst="rect">
            <a:avLst/>
          </a:prstGeom>
          <a:noFill/>
          <a:ln>
            <a:noFill/>
          </a:ln>
        </p:spPr>
        <p:txBody>
          <a:bodyPr anchorCtr="0" anchor="t" bIns="93425" lIns="93425" spcFirstLastPara="1" rIns="93425" wrap="square" tIns="93425">
            <a:noAutofit/>
          </a:bodyPr>
          <a:lstStyle>
            <a:lvl1pPr lvl="0"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1pPr>
            <a:lvl2pPr lvl="1"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2pPr>
            <a:lvl3pPr lvl="2"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3pPr>
            <a:lvl4pPr lvl="3"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4pPr>
            <a:lvl5pPr lvl="4"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5pPr>
            <a:lvl6pPr lvl="5"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6pPr>
            <a:lvl7pPr lvl="6"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7pPr>
            <a:lvl8pPr lvl="7"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8pPr>
            <a:lvl9pPr lvl="8" rtl="0">
              <a:spcBef>
                <a:spcPts val="0"/>
              </a:spcBef>
              <a:spcAft>
                <a:spcPts val="0"/>
              </a:spcAft>
              <a:buClr>
                <a:schemeClr val="dk1"/>
              </a:buClr>
              <a:buSzPts val="2900"/>
              <a:buFont typeface="Open Sans"/>
              <a:buNone/>
              <a:defRPr sz="29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3425" lIns="93425" spcFirstLastPara="1" rIns="93425" wrap="square" tIns="93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sz="1400">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sz="14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3425" lIns="93425" spcFirstLastPara="1" rIns="93425" wrap="square" tIns="93425">
            <a:no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projects.apache.org/projects.html?category#big-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dremio.com/what-is-data-enginee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dremio.com/what-is-data-enginee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tinyurl.com/1904class"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classroom.google.com/u/1/c/NDgxMjkxMzgwNDda" TargetMode="External"/><Relationship Id="rId4" Type="http://schemas.openxmlformats.org/officeDocument/2006/relationships/hyperlink" Target="https://tinyurl.com/1904clas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amazon.com/gp/product/1491901632?pf_rd_p=ab873d20-a0ca-439b-ac45-cd78f07a84d8&amp;pf_rd_r=PJ74FAWYT1EQYS4W76CM%5C" TargetMode="External"/><Relationship Id="rId4" Type="http://schemas.openxmlformats.org/officeDocument/2006/relationships/hyperlink" Target="https://www.udemy.com/course/apache-kafka/" TargetMode="External"/><Relationship Id="rId5" Type="http://schemas.openxmlformats.org/officeDocument/2006/relationships/hyperlink" Target="https://www.udemy.com/course/taming-big-data-with-apache-spark-hands-on/" TargetMode="External"/><Relationship Id="rId6" Type="http://schemas.openxmlformats.org/officeDocument/2006/relationships/hyperlink" Target="https://www.udemy.com/course/apache-spark-with-scala-hands-on-with-big-data/" TargetMode="External"/><Relationship Id="rId7" Type="http://schemas.openxmlformats.org/officeDocument/2006/relationships/hyperlink" Target="https://www.udemy.com/course/taming-big-data-with-apache-spark-hands-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8.jpg"/><Relationship Id="rId5" Type="http://schemas.openxmlformats.org/officeDocument/2006/relationships/hyperlink" Target="https://www.domo.com/learn/data-never-sleeps-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7"/>
          <p:cNvPicPr preferRelativeResize="0"/>
          <p:nvPr/>
        </p:nvPicPr>
        <p:blipFill>
          <a:blip r:embed="rId3">
            <a:alphaModFix/>
          </a:blip>
          <a:stretch>
            <a:fillRect/>
          </a:stretch>
        </p:blipFill>
        <p:spPr>
          <a:xfrm>
            <a:off x="1961712" y="152399"/>
            <a:ext cx="5220577"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The V’s of Big Data</a:t>
            </a:r>
            <a:endParaRPr b="1" sz="2700">
              <a:solidFill>
                <a:srgbClr val="56595C"/>
              </a:solidFill>
              <a:latin typeface="Open Sans"/>
              <a:ea typeface="Open Sans"/>
              <a:cs typeface="Open Sans"/>
              <a:sym typeface="Open Sans"/>
            </a:endParaRPr>
          </a:p>
        </p:txBody>
      </p:sp>
      <p:sp>
        <p:nvSpPr>
          <p:cNvPr id="162" name="Google Shape;162;p26"/>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81000" lvl="0" marL="457200" rtl="0" algn="l">
              <a:lnSpc>
                <a:spcPct val="125000"/>
              </a:lnSpc>
              <a:spcBef>
                <a:spcPts val="0"/>
              </a:spcBef>
              <a:spcAft>
                <a:spcPts val="0"/>
              </a:spcAft>
              <a:buClr>
                <a:srgbClr val="56595C"/>
              </a:buClr>
              <a:buSzPts val="2400"/>
              <a:buFont typeface="Open Sans"/>
              <a:buChar char="●"/>
            </a:pPr>
            <a:r>
              <a:rPr lang="en" sz="2400">
                <a:solidFill>
                  <a:srgbClr val="56595C"/>
                </a:solidFill>
                <a:latin typeface="Open Sans"/>
                <a:ea typeface="Open Sans"/>
                <a:cs typeface="Open Sans"/>
                <a:sym typeface="Open Sans"/>
              </a:rPr>
              <a:t>Volume - quantity of data, too much for one machine</a:t>
            </a:r>
            <a:endParaRPr sz="2400">
              <a:solidFill>
                <a:srgbClr val="56595C"/>
              </a:solidFill>
              <a:latin typeface="Open Sans"/>
              <a:ea typeface="Open Sans"/>
              <a:cs typeface="Open Sans"/>
              <a:sym typeface="Open Sans"/>
            </a:endParaRPr>
          </a:p>
          <a:p>
            <a:pPr indent="-381000" lvl="0" marL="457200" rtl="0" algn="l">
              <a:lnSpc>
                <a:spcPct val="125000"/>
              </a:lnSpc>
              <a:spcBef>
                <a:spcPts val="0"/>
              </a:spcBef>
              <a:spcAft>
                <a:spcPts val="0"/>
              </a:spcAft>
              <a:buClr>
                <a:srgbClr val="56595C"/>
              </a:buClr>
              <a:buSzPts val="2400"/>
              <a:buFont typeface="Open Sans"/>
              <a:buChar char="●"/>
            </a:pPr>
            <a:r>
              <a:rPr lang="en" sz="2400">
                <a:solidFill>
                  <a:srgbClr val="56595C"/>
                </a:solidFill>
                <a:latin typeface="Open Sans"/>
                <a:ea typeface="Open Sans"/>
                <a:cs typeface="Open Sans"/>
                <a:sym typeface="Open Sans"/>
              </a:rPr>
              <a:t>Variety - tweets, videos, iot, databases, logs</a:t>
            </a:r>
            <a:endParaRPr sz="2400">
              <a:solidFill>
                <a:srgbClr val="56595C"/>
              </a:solidFill>
              <a:latin typeface="Open Sans"/>
              <a:ea typeface="Open Sans"/>
              <a:cs typeface="Open Sans"/>
              <a:sym typeface="Open Sans"/>
            </a:endParaRPr>
          </a:p>
          <a:p>
            <a:pPr indent="-381000" lvl="0" marL="457200" rtl="0" algn="l">
              <a:lnSpc>
                <a:spcPct val="125000"/>
              </a:lnSpc>
              <a:spcBef>
                <a:spcPts val="0"/>
              </a:spcBef>
              <a:spcAft>
                <a:spcPts val="0"/>
              </a:spcAft>
              <a:buClr>
                <a:srgbClr val="56595C"/>
              </a:buClr>
              <a:buSzPts val="2400"/>
              <a:buFont typeface="Open Sans"/>
              <a:buChar char="●"/>
            </a:pPr>
            <a:r>
              <a:rPr lang="en" sz="2400">
                <a:solidFill>
                  <a:srgbClr val="56595C"/>
                </a:solidFill>
                <a:latin typeface="Open Sans"/>
                <a:ea typeface="Open Sans"/>
                <a:cs typeface="Open Sans"/>
                <a:sym typeface="Open Sans"/>
              </a:rPr>
              <a:t>Velocity - batch, streaming from many devices</a:t>
            </a:r>
            <a:endParaRPr sz="2400">
              <a:solidFill>
                <a:srgbClr val="56595C"/>
              </a:solidFill>
              <a:latin typeface="Open Sans"/>
              <a:ea typeface="Open Sans"/>
              <a:cs typeface="Open Sans"/>
              <a:sym typeface="Open Sans"/>
            </a:endParaRPr>
          </a:p>
          <a:p>
            <a:pPr indent="-381000" lvl="0" marL="457200" rtl="0" algn="l">
              <a:lnSpc>
                <a:spcPct val="125000"/>
              </a:lnSpc>
              <a:spcBef>
                <a:spcPts val="0"/>
              </a:spcBef>
              <a:spcAft>
                <a:spcPts val="0"/>
              </a:spcAft>
              <a:buClr>
                <a:srgbClr val="56595C"/>
              </a:buClr>
              <a:buSzPts val="2400"/>
              <a:buFont typeface="Open Sans"/>
              <a:buChar char="●"/>
            </a:pPr>
            <a:r>
              <a:rPr lang="en" sz="2400">
                <a:solidFill>
                  <a:srgbClr val="56595C"/>
                </a:solidFill>
                <a:latin typeface="Open Sans"/>
                <a:ea typeface="Open Sans"/>
                <a:cs typeface="Open Sans"/>
                <a:sym typeface="Open Sans"/>
              </a:rPr>
              <a:t>Variability - meaning of data changes, ex: sentiment</a:t>
            </a:r>
            <a:endParaRPr sz="2400">
              <a:solidFill>
                <a:srgbClr val="56595C"/>
              </a:solidFill>
              <a:latin typeface="Open Sans"/>
              <a:ea typeface="Open Sans"/>
              <a:cs typeface="Open Sans"/>
              <a:sym typeface="Open Sans"/>
            </a:endParaRPr>
          </a:p>
          <a:p>
            <a:pPr indent="-381000" lvl="0" marL="457200" rtl="0" algn="l">
              <a:lnSpc>
                <a:spcPct val="125000"/>
              </a:lnSpc>
              <a:spcBef>
                <a:spcPts val="0"/>
              </a:spcBef>
              <a:spcAft>
                <a:spcPts val="0"/>
              </a:spcAft>
              <a:buClr>
                <a:srgbClr val="56595C"/>
              </a:buClr>
              <a:buSzPts val="2400"/>
              <a:buFont typeface="Open Sans"/>
              <a:buChar char="●"/>
            </a:pPr>
            <a:r>
              <a:rPr lang="en" sz="2400">
                <a:solidFill>
                  <a:srgbClr val="56595C"/>
                </a:solidFill>
                <a:latin typeface="Open Sans"/>
                <a:ea typeface="Open Sans"/>
                <a:cs typeface="Open Sans"/>
                <a:sym typeface="Open Sans"/>
              </a:rPr>
              <a:t>Veracity - data quality, accuracy</a:t>
            </a:r>
            <a:endParaRPr sz="2400">
              <a:solidFill>
                <a:srgbClr val="56595C"/>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7"/>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Why Data Engineering?</a:t>
            </a:r>
            <a:endParaRPr b="1" sz="2700">
              <a:solidFill>
                <a:srgbClr val="56595C"/>
              </a:solidFill>
              <a:latin typeface="Open Sans"/>
              <a:ea typeface="Open Sans"/>
              <a:cs typeface="Open Sans"/>
              <a:sym typeface="Open Sans"/>
            </a:endParaRPr>
          </a:p>
        </p:txBody>
      </p:sp>
      <p:sp>
        <p:nvSpPr>
          <p:cNvPr id="168" name="Google Shape;168;p27"/>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More data, coming in faster than ever</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Data is more valuable</a:t>
            </a:r>
            <a:endParaRPr sz="1800">
              <a:solidFill>
                <a:srgbClr val="56595C"/>
              </a:solidFill>
              <a:latin typeface="Open Sans"/>
              <a:ea typeface="Open Sans"/>
              <a:cs typeface="Open Sans"/>
              <a:sym typeface="Open Sans"/>
            </a:endParaRPr>
          </a:p>
          <a:p>
            <a:pPr indent="-342900" lvl="1" marL="9144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Used in all areas of the business to drive decisions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Technology is more complex</a:t>
            </a:r>
            <a:endParaRPr sz="1800">
              <a:solidFill>
                <a:srgbClr val="56595C"/>
              </a:solidFill>
              <a:latin typeface="Open Sans"/>
              <a:ea typeface="Open Sans"/>
              <a:cs typeface="Open Sans"/>
              <a:sym typeface="Open Sans"/>
            </a:endParaRPr>
          </a:p>
          <a:p>
            <a:pPr indent="-342900" lvl="1" marL="9144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Relational Databases (SQL), NoSQL, Graph databases, Hadoop, Cloud, Stream processing frameworks, Distributed file systems, File formats like Avro or Parquet, Data warehousing, data modeling, data governance</a:t>
            </a:r>
            <a:endParaRPr sz="1800">
              <a:solidFill>
                <a:srgbClr val="56595C"/>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8"/>
          <p:cNvSpPr txBox="1"/>
          <p:nvPr/>
        </p:nvSpPr>
        <p:spPr>
          <a:xfrm>
            <a:off x="30900" y="1579163"/>
            <a:ext cx="9082200" cy="1985100"/>
          </a:xfrm>
          <a:prstGeom prst="rect">
            <a:avLst/>
          </a:prstGeom>
          <a:noFill/>
          <a:ln>
            <a:noFill/>
          </a:ln>
        </p:spPr>
        <p:txBody>
          <a:bodyPr anchorCtr="0" anchor="ctr" bIns="93425" lIns="93425" spcFirstLastPara="1" rIns="93425" wrap="square" tIns="93425">
            <a:noAutofit/>
          </a:bodyPr>
          <a:lstStyle/>
          <a:p>
            <a:pPr indent="0" lvl="0" marL="0" rtl="0" algn="ctr">
              <a:lnSpc>
                <a:spcPct val="115000"/>
              </a:lnSpc>
              <a:spcBef>
                <a:spcPts val="0"/>
              </a:spcBef>
              <a:spcAft>
                <a:spcPts val="0"/>
              </a:spcAft>
              <a:buClr>
                <a:schemeClr val="dk1"/>
              </a:buClr>
              <a:buSzPts val="1100"/>
              <a:buFont typeface="Arial"/>
              <a:buNone/>
            </a:pPr>
            <a:r>
              <a:rPr b="1" lang="en" sz="9600">
                <a:solidFill>
                  <a:srgbClr val="DDDDDD"/>
                </a:solidFill>
                <a:latin typeface="Open Sans"/>
                <a:ea typeface="Open Sans"/>
                <a:cs typeface="Open Sans"/>
                <a:sym typeface="Open Sans"/>
              </a:rPr>
              <a:t>49</a:t>
            </a:r>
            <a:endParaRPr b="1" sz="9600">
              <a:solidFill>
                <a:srgbClr val="DDDDDD"/>
              </a:solidFill>
              <a:latin typeface="Open Sans"/>
              <a:ea typeface="Open Sans"/>
              <a:cs typeface="Open Sans"/>
              <a:sym typeface="Open Sans"/>
            </a:endParaRPr>
          </a:p>
          <a:p>
            <a:pPr indent="0" lvl="0" marL="0" rtl="0" algn="ctr">
              <a:lnSpc>
                <a:spcPct val="115000"/>
              </a:lnSpc>
              <a:spcBef>
                <a:spcPts val="1600"/>
              </a:spcBef>
              <a:spcAft>
                <a:spcPts val="0"/>
              </a:spcAft>
              <a:buClr>
                <a:schemeClr val="dk1"/>
              </a:buClr>
              <a:buSzPts val="1100"/>
              <a:buFont typeface="Arial"/>
              <a:buNone/>
            </a:pPr>
            <a:r>
              <a:rPr lang="en" sz="1800">
                <a:solidFill>
                  <a:srgbClr val="DDDDDD"/>
                </a:solidFill>
                <a:latin typeface="Open Sans"/>
                <a:ea typeface="Open Sans"/>
                <a:cs typeface="Open Sans"/>
                <a:sym typeface="Open Sans"/>
              </a:rPr>
              <a:t>Total number of projects on the </a:t>
            </a:r>
            <a:r>
              <a:rPr lang="en" sz="1800" u="sng">
                <a:solidFill>
                  <a:srgbClr val="DDDDDD"/>
                </a:solidFill>
                <a:latin typeface="Open Sans"/>
                <a:ea typeface="Open Sans"/>
                <a:cs typeface="Open Sans"/>
                <a:sym typeface="Open Sans"/>
                <a:hlinkClick r:id="rId4"/>
              </a:rPr>
              <a:t>Apache Software Foundation “Big Data” list</a:t>
            </a:r>
            <a:endParaRPr sz="1800">
              <a:solidFill>
                <a:srgbClr val="DDDDDD"/>
              </a:solidFill>
              <a:latin typeface="Open Sans"/>
              <a:ea typeface="Open Sans"/>
              <a:cs typeface="Open Sans"/>
              <a:sym typeface="Open Sans"/>
            </a:endParaRPr>
          </a:p>
          <a:p>
            <a:pPr indent="0" lvl="0" marL="0" rtl="0" algn="ctr">
              <a:lnSpc>
                <a:spcPct val="115000"/>
              </a:lnSpc>
              <a:spcBef>
                <a:spcPts val="1600"/>
              </a:spcBef>
              <a:spcAft>
                <a:spcPts val="1600"/>
              </a:spcAft>
              <a:buClr>
                <a:schemeClr val="dk1"/>
              </a:buClr>
              <a:buSzPts val="1100"/>
              <a:buFont typeface="Arial"/>
              <a:buNone/>
            </a:pPr>
            <a:r>
              <a:rPr lang="en" sz="1200">
                <a:solidFill>
                  <a:srgbClr val="DDDDDD"/>
                </a:solidFill>
                <a:latin typeface="Open Sans"/>
                <a:ea typeface="Open Sans"/>
                <a:cs typeface="Open Sans"/>
                <a:sym typeface="Open Sans"/>
              </a:rPr>
              <a:t>Not counting Apache Hive, Apache HBase, Apache ZooKeeper + others!</a:t>
            </a:r>
            <a:endParaRPr b="1" sz="3700">
              <a:solidFill>
                <a:srgbClr val="FFFFFF"/>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Hot Takes</a:t>
            </a:r>
            <a:endParaRPr b="1" sz="2700">
              <a:solidFill>
                <a:srgbClr val="56595C"/>
              </a:solidFill>
              <a:latin typeface="Open Sans"/>
              <a:ea typeface="Open Sans"/>
              <a:cs typeface="Open Sans"/>
              <a:sym typeface="Open Sans"/>
            </a:endParaRPr>
          </a:p>
        </p:txBody>
      </p:sp>
      <p:sp>
        <p:nvSpPr>
          <p:cNvPr id="179" name="Google Shape;179;p29"/>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0" lvl="0" marL="0" rtl="0" algn="l">
              <a:lnSpc>
                <a:spcPct val="125000"/>
              </a:lnSpc>
              <a:spcBef>
                <a:spcPts val="0"/>
              </a:spcBef>
              <a:spcAft>
                <a:spcPts val="0"/>
              </a:spcAft>
              <a:buNone/>
            </a:pPr>
            <a:r>
              <a:rPr lang="en" sz="1800">
                <a:solidFill>
                  <a:srgbClr val="56595C"/>
                </a:solidFill>
                <a:latin typeface="Open Sans"/>
                <a:ea typeface="Open Sans"/>
                <a:cs typeface="Open Sans"/>
                <a:sym typeface="Open Sans"/>
              </a:rPr>
              <a:t>What makes a “good” data engineer?</a:t>
            </a:r>
            <a:endParaRPr sz="1800">
              <a:solidFill>
                <a:srgbClr val="56595C"/>
              </a:solidFill>
              <a:latin typeface="Open Sans"/>
              <a:ea typeface="Open Sans"/>
              <a:cs typeface="Open Sans"/>
              <a:sym typeface="Open Sans"/>
            </a:endParaRPr>
          </a:p>
          <a:p>
            <a:pPr indent="-342900" lvl="0" marL="457200" rtl="0" algn="l">
              <a:lnSpc>
                <a:spcPct val="125000"/>
              </a:lnSpc>
              <a:spcBef>
                <a:spcPts val="200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Solid software engineering foundation (python or java based)</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Focus on automation and testing</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Knowledge of a variety of databases/stores</a:t>
            </a:r>
            <a:endParaRPr sz="1800">
              <a:solidFill>
                <a:srgbClr val="56595C"/>
              </a:solidFill>
              <a:latin typeface="Open Sans"/>
              <a:ea typeface="Open Sans"/>
              <a:cs typeface="Open Sans"/>
              <a:sym typeface="Open Sans"/>
            </a:endParaRPr>
          </a:p>
          <a:p>
            <a:pPr indent="-342900" lvl="1" marL="9144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SQL and NoSQL</a:t>
            </a:r>
            <a:endParaRPr sz="1800">
              <a:solidFill>
                <a:srgbClr val="56595C"/>
              </a:solidFill>
              <a:latin typeface="Open Sans"/>
              <a:ea typeface="Open Sans"/>
              <a:cs typeface="Open Sans"/>
              <a:sym typeface="Open Sans"/>
            </a:endParaRPr>
          </a:p>
          <a:p>
            <a:pPr indent="-342900" lvl="1" marL="9144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File formats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Distributed systems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Code &gt; tools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Open source</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Ability to learn</a:t>
            </a:r>
            <a:endParaRPr sz="1800">
              <a:solidFill>
                <a:srgbClr val="56595C"/>
              </a:solidFill>
              <a:latin typeface="Open Sans"/>
              <a:ea typeface="Open Sans"/>
              <a:cs typeface="Open Sans"/>
              <a:sym typeface="Open Sans"/>
            </a:endParaRPr>
          </a:p>
        </p:txBody>
      </p:sp>
      <p:pic>
        <p:nvPicPr>
          <p:cNvPr id="180" name="Google Shape;180;p29"/>
          <p:cNvPicPr preferRelativeResize="0"/>
          <p:nvPr/>
        </p:nvPicPr>
        <p:blipFill>
          <a:blip r:embed="rId3">
            <a:alphaModFix/>
          </a:blip>
          <a:stretch>
            <a:fillRect/>
          </a:stretch>
        </p:blipFill>
        <p:spPr>
          <a:xfrm>
            <a:off x="4381500" y="2905113"/>
            <a:ext cx="4762500" cy="223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Responsibilities as a Data Engineer</a:t>
            </a:r>
            <a:endParaRPr b="1" sz="2700">
              <a:solidFill>
                <a:srgbClr val="56595C"/>
              </a:solidFill>
              <a:latin typeface="Open Sans"/>
              <a:ea typeface="Open Sans"/>
              <a:cs typeface="Open Sans"/>
              <a:sym typeface="Open Sans"/>
            </a:endParaRPr>
          </a:p>
        </p:txBody>
      </p:sp>
      <p:sp>
        <p:nvSpPr>
          <p:cNvPr id="186" name="Google Shape;186;p30"/>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Requirements gathering</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Lineage</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Security and governance</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Data storage</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Processing AKA extract, transform and load (ETL)</a:t>
            </a:r>
            <a:endParaRPr sz="1800">
              <a:solidFill>
                <a:srgbClr val="56595C"/>
              </a:solidFill>
              <a:latin typeface="Open Sans"/>
              <a:ea typeface="Open Sans"/>
              <a:cs typeface="Open Sans"/>
              <a:sym typeface="Open Sans"/>
            </a:endParaRPr>
          </a:p>
        </p:txBody>
      </p:sp>
      <p:sp>
        <p:nvSpPr>
          <p:cNvPr id="187" name="Google Shape;187;p30"/>
          <p:cNvSpPr txBox="1"/>
          <p:nvPr/>
        </p:nvSpPr>
        <p:spPr>
          <a:xfrm>
            <a:off x="1608325" y="4848900"/>
            <a:ext cx="50478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https://www.dremio.com/what-is-data-engineering/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Who is the Data Engineer working with?</a:t>
            </a:r>
            <a:endParaRPr b="1" sz="2700">
              <a:solidFill>
                <a:srgbClr val="56595C"/>
              </a:solidFill>
              <a:latin typeface="Open Sans"/>
              <a:ea typeface="Open Sans"/>
              <a:cs typeface="Open Sans"/>
              <a:sym typeface="Open Sans"/>
            </a:endParaRPr>
          </a:p>
        </p:txBody>
      </p:sp>
      <p:sp>
        <p:nvSpPr>
          <p:cNvPr id="193" name="Google Shape;193;p31"/>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Product Owner / Stakeholders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Data Analysts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System Architects</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AutoNum type="arabicPeriod"/>
            </a:pPr>
            <a:r>
              <a:rPr lang="en" sz="1800">
                <a:solidFill>
                  <a:srgbClr val="56595C"/>
                </a:solidFill>
                <a:latin typeface="Open Sans"/>
                <a:ea typeface="Open Sans"/>
                <a:cs typeface="Open Sans"/>
                <a:sym typeface="Open Sans"/>
              </a:rPr>
              <a:t>Data Scientists</a:t>
            </a:r>
            <a:endParaRPr sz="1800">
              <a:solidFill>
                <a:srgbClr val="56595C"/>
              </a:solidFill>
              <a:latin typeface="Open Sans"/>
              <a:ea typeface="Open Sans"/>
              <a:cs typeface="Open Sans"/>
              <a:sym typeface="Open Sans"/>
            </a:endParaRPr>
          </a:p>
        </p:txBody>
      </p:sp>
      <p:sp>
        <p:nvSpPr>
          <p:cNvPr id="194" name="Google Shape;194;p31"/>
          <p:cNvSpPr txBox="1"/>
          <p:nvPr/>
        </p:nvSpPr>
        <p:spPr>
          <a:xfrm>
            <a:off x="1608325" y="4848900"/>
            <a:ext cx="50478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https://www.dremio.com/what-is-data-engineering/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2"/>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What are we doing in this class?</a:t>
            </a:r>
            <a:endParaRPr b="1" sz="2700">
              <a:solidFill>
                <a:srgbClr val="56595C"/>
              </a:solidFill>
              <a:latin typeface="Open Sans"/>
              <a:ea typeface="Open Sans"/>
              <a:cs typeface="Open Sans"/>
              <a:sym typeface="Open Sans"/>
            </a:endParaRPr>
          </a:p>
        </p:txBody>
      </p:sp>
      <p:pic>
        <p:nvPicPr>
          <p:cNvPr id="200" name="Google Shape;200;p32"/>
          <p:cNvPicPr preferRelativeResize="0"/>
          <p:nvPr/>
        </p:nvPicPr>
        <p:blipFill rotWithShape="1">
          <a:blip r:embed="rId3">
            <a:alphaModFix/>
          </a:blip>
          <a:srcRect b="0" l="0" r="0" t="0"/>
          <a:stretch/>
        </p:blipFill>
        <p:spPr>
          <a:xfrm>
            <a:off x="3894752" y="2912112"/>
            <a:ext cx="1354500" cy="1334450"/>
          </a:xfrm>
          <a:prstGeom prst="rect">
            <a:avLst/>
          </a:prstGeom>
          <a:noFill/>
          <a:ln>
            <a:noFill/>
          </a:ln>
        </p:spPr>
      </p:pic>
      <p:pic>
        <p:nvPicPr>
          <p:cNvPr id="201" name="Google Shape;201;p32"/>
          <p:cNvPicPr preferRelativeResize="0"/>
          <p:nvPr/>
        </p:nvPicPr>
        <p:blipFill>
          <a:blip r:embed="rId4">
            <a:alphaModFix/>
          </a:blip>
          <a:stretch>
            <a:fillRect/>
          </a:stretch>
        </p:blipFill>
        <p:spPr>
          <a:xfrm>
            <a:off x="3894747" y="947960"/>
            <a:ext cx="1354500" cy="1354500"/>
          </a:xfrm>
          <a:prstGeom prst="rect">
            <a:avLst/>
          </a:prstGeom>
          <a:noFill/>
          <a:ln>
            <a:noFill/>
          </a:ln>
        </p:spPr>
      </p:pic>
      <p:pic>
        <p:nvPicPr>
          <p:cNvPr id="202" name="Google Shape;202;p32"/>
          <p:cNvPicPr preferRelativeResize="0"/>
          <p:nvPr/>
        </p:nvPicPr>
        <p:blipFill>
          <a:blip r:embed="rId5">
            <a:alphaModFix/>
          </a:blip>
          <a:stretch>
            <a:fillRect/>
          </a:stretch>
        </p:blipFill>
        <p:spPr>
          <a:xfrm>
            <a:off x="2771875" y="3104623"/>
            <a:ext cx="428451" cy="428475"/>
          </a:xfrm>
          <a:prstGeom prst="rect">
            <a:avLst/>
          </a:prstGeom>
          <a:noFill/>
          <a:ln>
            <a:noFill/>
          </a:ln>
        </p:spPr>
      </p:pic>
      <p:pic>
        <p:nvPicPr>
          <p:cNvPr id="203" name="Google Shape;203;p32"/>
          <p:cNvPicPr preferRelativeResize="0"/>
          <p:nvPr/>
        </p:nvPicPr>
        <p:blipFill>
          <a:blip r:embed="rId5">
            <a:alphaModFix/>
          </a:blip>
          <a:stretch>
            <a:fillRect/>
          </a:stretch>
        </p:blipFill>
        <p:spPr>
          <a:xfrm>
            <a:off x="3229075" y="3104623"/>
            <a:ext cx="428451" cy="428475"/>
          </a:xfrm>
          <a:prstGeom prst="rect">
            <a:avLst/>
          </a:prstGeom>
          <a:noFill/>
          <a:ln>
            <a:noFill/>
          </a:ln>
        </p:spPr>
      </p:pic>
      <p:pic>
        <p:nvPicPr>
          <p:cNvPr id="204" name="Google Shape;204;p32"/>
          <p:cNvPicPr preferRelativeResize="0"/>
          <p:nvPr/>
        </p:nvPicPr>
        <p:blipFill>
          <a:blip r:embed="rId5">
            <a:alphaModFix/>
          </a:blip>
          <a:stretch>
            <a:fillRect/>
          </a:stretch>
        </p:blipFill>
        <p:spPr>
          <a:xfrm>
            <a:off x="2292875" y="3104623"/>
            <a:ext cx="428451" cy="428475"/>
          </a:xfrm>
          <a:prstGeom prst="rect">
            <a:avLst/>
          </a:prstGeom>
          <a:noFill/>
          <a:ln>
            <a:noFill/>
          </a:ln>
        </p:spPr>
      </p:pic>
      <p:pic>
        <p:nvPicPr>
          <p:cNvPr id="205" name="Google Shape;205;p32"/>
          <p:cNvPicPr preferRelativeResize="0"/>
          <p:nvPr/>
        </p:nvPicPr>
        <p:blipFill>
          <a:blip r:embed="rId6">
            <a:alphaModFix/>
          </a:blip>
          <a:stretch>
            <a:fillRect/>
          </a:stretch>
        </p:blipFill>
        <p:spPr>
          <a:xfrm>
            <a:off x="1057950" y="3009326"/>
            <a:ext cx="1140000" cy="1140026"/>
          </a:xfrm>
          <a:prstGeom prst="rect">
            <a:avLst/>
          </a:prstGeom>
          <a:noFill/>
          <a:ln>
            <a:noFill/>
          </a:ln>
        </p:spPr>
      </p:pic>
      <p:cxnSp>
        <p:nvCxnSpPr>
          <p:cNvPr id="206" name="Google Shape;206;p32"/>
          <p:cNvCxnSpPr>
            <a:stCxn id="205" idx="3"/>
            <a:endCxn id="200" idx="1"/>
          </p:cNvCxnSpPr>
          <p:nvPr/>
        </p:nvCxnSpPr>
        <p:spPr>
          <a:xfrm>
            <a:off x="2197950" y="3579339"/>
            <a:ext cx="16968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2"/>
          <p:cNvCxnSpPr>
            <a:stCxn id="200" idx="0"/>
            <a:endCxn id="201" idx="2"/>
          </p:cNvCxnSpPr>
          <p:nvPr/>
        </p:nvCxnSpPr>
        <p:spPr>
          <a:xfrm rot="10800000">
            <a:off x="4572002" y="2302512"/>
            <a:ext cx="0" cy="609600"/>
          </a:xfrm>
          <a:prstGeom prst="straightConnector1">
            <a:avLst/>
          </a:prstGeom>
          <a:noFill/>
          <a:ln cap="flat" cmpd="sng" w="9525">
            <a:solidFill>
              <a:schemeClr val="dk2"/>
            </a:solidFill>
            <a:prstDash val="solid"/>
            <a:round/>
            <a:headEnd len="med" w="med" type="none"/>
            <a:tailEnd len="med" w="med" type="triangle"/>
          </a:ln>
        </p:spPr>
      </p:cxnSp>
      <p:pic>
        <p:nvPicPr>
          <p:cNvPr id="208" name="Google Shape;208;p32"/>
          <p:cNvPicPr preferRelativeResize="0"/>
          <p:nvPr/>
        </p:nvPicPr>
        <p:blipFill>
          <a:blip r:embed="rId7">
            <a:alphaModFix/>
          </a:blip>
          <a:stretch>
            <a:fillRect/>
          </a:stretch>
        </p:blipFill>
        <p:spPr>
          <a:xfrm>
            <a:off x="6553949" y="3029215"/>
            <a:ext cx="1100250" cy="1100250"/>
          </a:xfrm>
          <a:prstGeom prst="rect">
            <a:avLst/>
          </a:prstGeom>
          <a:noFill/>
          <a:ln>
            <a:noFill/>
          </a:ln>
        </p:spPr>
      </p:pic>
      <p:cxnSp>
        <p:nvCxnSpPr>
          <p:cNvPr id="209" name="Google Shape;209;p32"/>
          <p:cNvCxnSpPr>
            <a:stCxn id="200" idx="3"/>
            <a:endCxn id="208" idx="1"/>
          </p:cNvCxnSpPr>
          <p:nvPr/>
        </p:nvCxnSpPr>
        <p:spPr>
          <a:xfrm>
            <a:off x="5249252" y="3579337"/>
            <a:ext cx="1304700" cy="0"/>
          </a:xfrm>
          <a:prstGeom prst="straightConnector1">
            <a:avLst/>
          </a:prstGeom>
          <a:noFill/>
          <a:ln cap="flat" cmpd="sng" w="9525">
            <a:solidFill>
              <a:schemeClr val="dk2"/>
            </a:solidFill>
            <a:prstDash val="solid"/>
            <a:round/>
            <a:headEnd len="med" w="med" type="none"/>
            <a:tailEnd len="med" w="med" type="triangle"/>
          </a:ln>
        </p:spPr>
      </p:cxnSp>
      <p:pic>
        <p:nvPicPr>
          <p:cNvPr id="210" name="Google Shape;210;p32"/>
          <p:cNvPicPr preferRelativeResize="0"/>
          <p:nvPr/>
        </p:nvPicPr>
        <p:blipFill>
          <a:blip r:embed="rId8">
            <a:alphaModFix/>
          </a:blip>
          <a:stretch>
            <a:fillRect/>
          </a:stretch>
        </p:blipFill>
        <p:spPr>
          <a:xfrm>
            <a:off x="7250224" y="1267083"/>
            <a:ext cx="1304700" cy="1304666"/>
          </a:xfrm>
          <a:prstGeom prst="rect">
            <a:avLst/>
          </a:prstGeom>
          <a:noFill/>
          <a:ln>
            <a:noFill/>
          </a:ln>
        </p:spPr>
      </p:pic>
      <p:cxnSp>
        <p:nvCxnSpPr>
          <p:cNvPr id="211" name="Google Shape;211;p32"/>
          <p:cNvCxnSpPr>
            <a:stCxn id="208" idx="0"/>
          </p:cNvCxnSpPr>
          <p:nvPr/>
        </p:nvCxnSpPr>
        <p:spPr>
          <a:xfrm flipH="1" rot="10800000">
            <a:off x="7104074" y="2236315"/>
            <a:ext cx="619800" cy="792900"/>
          </a:xfrm>
          <a:prstGeom prst="straightConnector1">
            <a:avLst/>
          </a:prstGeom>
          <a:noFill/>
          <a:ln cap="flat" cmpd="sng" w="9525">
            <a:solidFill>
              <a:schemeClr val="dk2"/>
            </a:solidFill>
            <a:prstDash val="solid"/>
            <a:round/>
            <a:headEnd len="med" w="med" type="none"/>
            <a:tailEnd len="med" w="med" type="triangle"/>
          </a:ln>
        </p:spPr>
      </p:cxnSp>
      <p:pic>
        <p:nvPicPr>
          <p:cNvPr id="212" name="Google Shape;212;p32"/>
          <p:cNvPicPr preferRelativeResize="0"/>
          <p:nvPr/>
        </p:nvPicPr>
        <p:blipFill>
          <a:blip r:embed="rId5">
            <a:alphaModFix/>
          </a:blip>
          <a:stretch>
            <a:fillRect/>
          </a:stretch>
        </p:blipFill>
        <p:spPr>
          <a:xfrm>
            <a:off x="5368350" y="3104623"/>
            <a:ext cx="428475" cy="428475"/>
          </a:xfrm>
          <a:prstGeom prst="rect">
            <a:avLst/>
          </a:prstGeom>
          <a:noFill/>
          <a:ln>
            <a:noFill/>
          </a:ln>
        </p:spPr>
      </p:pic>
      <p:sp>
        <p:nvSpPr>
          <p:cNvPr id="213" name="Google Shape;213;p32"/>
          <p:cNvSpPr/>
          <p:nvPr/>
        </p:nvSpPr>
        <p:spPr>
          <a:xfrm>
            <a:off x="5446950" y="3169000"/>
            <a:ext cx="249600" cy="240300"/>
          </a:xfrm>
          <a:prstGeom prst="star5">
            <a:avLst>
              <a:gd fmla="val 19098" name="adj"/>
              <a:gd fmla="val 105146" name="hf"/>
              <a:gd fmla="val 110557"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txBox="1"/>
          <p:nvPr/>
        </p:nvSpPr>
        <p:spPr>
          <a:xfrm>
            <a:off x="1126750" y="4309175"/>
            <a:ext cx="1140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Kafka</a:t>
            </a:r>
            <a:endParaRPr sz="1800">
              <a:latin typeface="Open Sans"/>
              <a:ea typeface="Open Sans"/>
              <a:cs typeface="Open Sans"/>
              <a:sym typeface="Open Sans"/>
            </a:endParaRPr>
          </a:p>
        </p:txBody>
      </p:sp>
      <p:sp>
        <p:nvSpPr>
          <p:cNvPr id="215" name="Google Shape;215;p32"/>
          <p:cNvSpPr txBox="1"/>
          <p:nvPr/>
        </p:nvSpPr>
        <p:spPr>
          <a:xfrm>
            <a:off x="3962725" y="4309175"/>
            <a:ext cx="1140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Spark</a:t>
            </a:r>
            <a:endParaRPr sz="1800">
              <a:latin typeface="Open Sans"/>
              <a:ea typeface="Open Sans"/>
              <a:cs typeface="Open Sans"/>
              <a:sym typeface="Open Sans"/>
            </a:endParaRPr>
          </a:p>
        </p:txBody>
      </p:sp>
      <p:sp>
        <p:nvSpPr>
          <p:cNvPr id="216" name="Google Shape;216;p32"/>
          <p:cNvSpPr txBox="1"/>
          <p:nvPr/>
        </p:nvSpPr>
        <p:spPr>
          <a:xfrm>
            <a:off x="2971175" y="857700"/>
            <a:ext cx="1140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HBase</a:t>
            </a:r>
            <a:endParaRPr sz="1800">
              <a:latin typeface="Open Sans"/>
              <a:ea typeface="Open Sans"/>
              <a:cs typeface="Open Sans"/>
              <a:sym typeface="Open Sans"/>
            </a:endParaRPr>
          </a:p>
        </p:txBody>
      </p:sp>
      <p:sp>
        <p:nvSpPr>
          <p:cNvPr id="217" name="Google Shape;217;p32"/>
          <p:cNvSpPr txBox="1"/>
          <p:nvPr/>
        </p:nvSpPr>
        <p:spPr>
          <a:xfrm>
            <a:off x="6534075" y="4129475"/>
            <a:ext cx="1140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HDFS</a:t>
            </a:r>
            <a:endParaRPr sz="1800">
              <a:latin typeface="Open Sans"/>
              <a:ea typeface="Open Sans"/>
              <a:cs typeface="Open Sans"/>
              <a:sym typeface="Open Sans"/>
            </a:endParaRPr>
          </a:p>
        </p:txBody>
      </p:sp>
      <p:sp>
        <p:nvSpPr>
          <p:cNvPr id="218" name="Google Shape;218;p32"/>
          <p:cNvSpPr txBox="1"/>
          <p:nvPr/>
        </p:nvSpPr>
        <p:spPr>
          <a:xfrm>
            <a:off x="7180900" y="733113"/>
            <a:ext cx="11400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Hive</a:t>
            </a:r>
            <a:endParaRPr sz="18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Apache Kafka</a:t>
            </a:r>
            <a:endParaRPr b="1" sz="2700">
              <a:solidFill>
                <a:srgbClr val="56595C"/>
              </a:solidFill>
              <a:latin typeface="Open Sans"/>
              <a:ea typeface="Open Sans"/>
              <a:cs typeface="Open Sans"/>
              <a:sym typeface="Open Sans"/>
            </a:endParaRPr>
          </a:p>
        </p:txBody>
      </p:sp>
      <p:sp>
        <p:nvSpPr>
          <p:cNvPr id="224" name="Google Shape;224;p33"/>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Publish-subscribe messaging for streaming data</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Installed on a cluster, data stored locally on disk</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Core concepts:</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Topics - stream of records (key, value) stored in order split up across partitions</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Producer - puts data on topics</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Consumer - read data off topics</a:t>
            </a:r>
            <a:endParaRPr>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Data is not removed once a consumer reads it like a traditional MQ</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Data is retained for a fixed amount of time</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Consumers can read data from a given offset</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Using Kafka:</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Client APIs to produce/consume data</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Command line utilities for debugging</a:t>
            </a:r>
            <a:endParaRPr sz="1800">
              <a:solidFill>
                <a:srgbClr val="56595C"/>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Apache Spark</a:t>
            </a:r>
            <a:endParaRPr b="1" sz="2700">
              <a:solidFill>
                <a:srgbClr val="56595C"/>
              </a:solidFill>
              <a:latin typeface="Open Sans"/>
              <a:ea typeface="Open Sans"/>
              <a:cs typeface="Open Sans"/>
              <a:sym typeface="Open Sans"/>
            </a:endParaRPr>
          </a:p>
        </p:txBody>
      </p:sp>
      <p:sp>
        <p:nvSpPr>
          <p:cNvPr id="230" name="Google Shape;230;p34"/>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Framework for batch and streaming (micro-batch) distributed data processing</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Modules:</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Spark SQL for SQL and structured data processing</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b="1" lang="en">
                <a:solidFill>
                  <a:schemeClr val="dk2"/>
                </a:solidFill>
                <a:latin typeface="Open Sans"/>
                <a:ea typeface="Open Sans"/>
                <a:cs typeface="Open Sans"/>
                <a:sym typeface="Open Sans"/>
              </a:rPr>
              <a:t>Spark Streaming</a:t>
            </a:r>
            <a:endParaRPr b="1">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MLib for machine learning</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GraphX for graph processing</a:t>
            </a:r>
            <a:endParaRPr>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Using Spark</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Write a Spark application using Java, Scala, or Python APIs, then “submit” the application to the cluster</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Python: Use pyspark, a python REPL - (read-eval-print-loop)</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Scala: Use spark-shell  (a scala REPL)</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Notebooks: Jupyter, Zeppelin</a:t>
            </a:r>
            <a:endParaRPr>
              <a:solidFill>
                <a:schemeClr val="dk2"/>
              </a:solidFill>
              <a:latin typeface="Open Sans"/>
              <a:ea typeface="Open Sans"/>
              <a:cs typeface="Open Sans"/>
              <a:sym typeface="Open Sans"/>
            </a:endParaRPr>
          </a:p>
          <a:p>
            <a:pPr indent="0" lvl="0" marL="0" rtl="0" algn="l">
              <a:lnSpc>
                <a:spcPct val="125000"/>
              </a:lnSpc>
              <a:spcBef>
                <a:spcPts val="1600"/>
              </a:spcBef>
              <a:spcAft>
                <a:spcPts val="200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Apache HBase</a:t>
            </a:r>
            <a:endParaRPr b="1" sz="2700">
              <a:solidFill>
                <a:srgbClr val="56595C"/>
              </a:solidFill>
              <a:latin typeface="Open Sans"/>
              <a:ea typeface="Open Sans"/>
              <a:cs typeface="Open Sans"/>
              <a:sym typeface="Open Sans"/>
            </a:endParaRPr>
          </a:p>
        </p:txBody>
      </p:sp>
      <p:sp>
        <p:nvSpPr>
          <p:cNvPr id="236" name="Google Shape;236;p35"/>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NoSQL data store on HDFS</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key/value store</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Schema-less</a:t>
            </a:r>
            <a:endParaRPr>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Optimized for random reads</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Data is partitioned by key across a cluster</a:t>
            </a:r>
            <a:endParaRPr>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Large datasets - billions of rows, millions of columns</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Using HBase:</a:t>
            </a:r>
            <a:endParaRPr sz="1800">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Java/REST APIs</a:t>
            </a:r>
            <a:endParaRPr>
              <a:solidFill>
                <a:schemeClr val="dk2"/>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HBase shell for interactive queries</a:t>
            </a:r>
            <a:endParaRPr sz="18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8"/>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Agenda</a:t>
            </a:r>
            <a:endParaRPr b="1" sz="2700">
              <a:solidFill>
                <a:srgbClr val="56595C"/>
              </a:solidFill>
              <a:latin typeface="Open Sans"/>
              <a:ea typeface="Open Sans"/>
              <a:cs typeface="Open Sans"/>
              <a:sym typeface="Open Sans"/>
            </a:endParaRPr>
          </a:p>
        </p:txBody>
      </p:sp>
      <p:sp>
        <p:nvSpPr>
          <p:cNvPr id="76" name="Google Shape;76;p18"/>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42900" lvl="0" marL="4572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Welcome!</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Data Engineering Overview</a:t>
            </a:r>
            <a:endParaRPr sz="1800">
              <a:solidFill>
                <a:srgbClr val="56595C"/>
              </a:solidFill>
              <a:latin typeface="Open Sans"/>
              <a:ea typeface="Open Sans"/>
              <a:cs typeface="Open Sans"/>
              <a:sym typeface="Open Sans"/>
            </a:endParaRPr>
          </a:p>
          <a:p>
            <a:pPr indent="-342900" lvl="0" marL="457200" rtl="0" algn="l">
              <a:lnSpc>
                <a:spcPct val="125000"/>
              </a:lnSpc>
              <a:spcBef>
                <a:spcPts val="0"/>
              </a:spcBef>
              <a:spcAft>
                <a:spcPts val="0"/>
              </a:spcAft>
              <a:buClr>
                <a:srgbClr val="56595C"/>
              </a:buClr>
              <a:buSzPts val="1800"/>
              <a:buFont typeface="Open Sans"/>
              <a:buChar char="●"/>
            </a:pPr>
            <a:r>
              <a:rPr lang="en" sz="1800">
                <a:solidFill>
                  <a:srgbClr val="56595C"/>
                </a:solidFill>
                <a:latin typeface="Open Sans"/>
                <a:ea typeface="Open Sans"/>
                <a:cs typeface="Open Sans"/>
                <a:sym typeface="Open Sans"/>
              </a:rPr>
              <a:t>Setup and Homework for next week</a:t>
            </a:r>
            <a:endParaRPr sz="1800">
              <a:solidFill>
                <a:srgbClr val="56595C"/>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6"/>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000">
                <a:solidFill>
                  <a:srgbClr val="56595C"/>
                </a:solidFill>
                <a:latin typeface="Open Sans"/>
                <a:ea typeface="Open Sans"/>
                <a:cs typeface="Open Sans"/>
                <a:sym typeface="Open Sans"/>
              </a:rPr>
              <a:t>Apache Hadoop - Hadoop Distributed File System (HDFS)</a:t>
            </a:r>
            <a:endParaRPr b="1" sz="2000">
              <a:solidFill>
                <a:srgbClr val="56595C"/>
              </a:solidFill>
              <a:latin typeface="Open Sans"/>
              <a:ea typeface="Open Sans"/>
              <a:cs typeface="Open Sans"/>
              <a:sym typeface="Open Sans"/>
            </a:endParaRPr>
          </a:p>
        </p:txBody>
      </p:sp>
      <p:sp>
        <p:nvSpPr>
          <p:cNvPr id="242" name="Google Shape;242;p36"/>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Store data across many machines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Designed to store large files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Files are split into blocks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Blocks are replicated across different nodes in the cluster</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Many other Hadoop projects store their data in HDFS</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Using HDFS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Indirectly via other services (Hive, HBase, Spark, etc)</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Access it directly using the command line:</a:t>
            </a:r>
            <a:endParaRPr sz="1800">
              <a:solidFill>
                <a:schemeClr val="dk2"/>
              </a:solidFill>
              <a:latin typeface="Open Sans"/>
              <a:ea typeface="Open Sans"/>
              <a:cs typeface="Open Sans"/>
              <a:sym typeface="Open Sans"/>
            </a:endParaRPr>
          </a:p>
          <a:p>
            <a:pPr indent="-330200" lvl="2" marL="14097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hdfs dfs -help</a:t>
            </a:r>
            <a:endParaRPr sz="1800">
              <a:solidFill>
                <a:schemeClr val="dk2"/>
              </a:solidFill>
              <a:latin typeface="Open Sans"/>
              <a:ea typeface="Open Sans"/>
              <a:cs typeface="Open Sans"/>
              <a:sym typeface="Open Sans"/>
            </a:endParaRPr>
          </a:p>
          <a:p>
            <a:pPr indent="-330200" lvl="2" marL="14097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hdfs dfs -ls</a:t>
            </a:r>
            <a:endParaRPr sz="1800">
              <a:solidFill>
                <a:schemeClr val="dk2"/>
              </a:solidFill>
              <a:latin typeface="Open Sans"/>
              <a:ea typeface="Open Sans"/>
              <a:cs typeface="Open Sans"/>
              <a:sym typeface="Open Sans"/>
            </a:endParaRPr>
          </a:p>
          <a:p>
            <a:pPr indent="-330200" lvl="2" marL="14097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hdfs dfs -mkdir /tmp/something</a:t>
            </a:r>
            <a:endParaRPr sz="1800">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Apache Hive</a:t>
            </a:r>
            <a:endParaRPr b="1" sz="2700">
              <a:solidFill>
                <a:srgbClr val="56595C"/>
              </a:solidFill>
              <a:latin typeface="Open Sans"/>
              <a:ea typeface="Open Sans"/>
              <a:cs typeface="Open Sans"/>
              <a:sym typeface="Open Sans"/>
            </a:endParaRPr>
          </a:p>
        </p:txBody>
      </p:sp>
      <p:sp>
        <p:nvSpPr>
          <p:cNvPr id="248" name="Google Shape;248;p37"/>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Query files in HDFS with “SQL”</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Schema on read</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Supports a variety of file formats: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Plain text: CSV, TSV</a:t>
            </a:r>
            <a:endParaRPr>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Columnar file formats: ORC, Parquet</a:t>
            </a:r>
            <a:endParaRPr>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Avro</a:t>
            </a:r>
            <a:endParaRPr>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JSON</a:t>
            </a:r>
            <a:endParaRPr>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Using Hive</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Command line with Hive from the edge node</a:t>
            </a:r>
            <a:endParaRPr>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Web UI like Hue</a:t>
            </a:r>
            <a:endParaRPr sz="18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38"/>
          <p:cNvSpPr txBox="1"/>
          <p:nvPr/>
        </p:nvSpPr>
        <p:spPr>
          <a:xfrm>
            <a:off x="30900" y="1579163"/>
            <a:ext cx="9082200" cy="1985100"/>
          </a:xfrm>
          <a:prstGeom prst="rect">
            <a:avLst/>
          </a:prstGeom>
          <a:noFill/>
          <a:ln>
            <a:noFill/>
          </a:ln>
        </p:spPr>
        <p:txBody>
          <a:bodyPr anchorCtr="0" anchor="ctr" bIns="93425" lIns="93425" spcFirstLastPara="1" rIns="93425" wrap="square" tIns="93425">
            <a:noAutofit/>
          </a:bodyPr>
          <a:lstStyle/>
          <a:p>
            <a:pPr indent="0" lvl="0" marL="0" rtl="0" algn="ctr">
              <a:spcBef>
                <a:spcPts val="0"/>
              </a:spcBef>
              <a:spcAft>
                <a:spcPts val="0"/>
              </a:spcAft>
              <a:buClr>
                <a:schemeClr val="dk1"/>
              </a:buClr>
              <a:buSzPts val="3700"/>
              <a:buFont typeface="Arial"/>
              <a:buNone/>
            </a:pPr>
            <a:r>
              <a:rPr b="1" lang="en" sz="3700">
                <a:solidFill>
                  <a:srgbClr val="FFFFFF"/>
                </a:solidFill>
                <a:latin typeface="Open Sans"/>
                <a:ea typeface="Open Sans"/>
                <a:cs typeface="Open Sans"/>
                <a:sym typeface="Open Sans"/>
              </a:rPr>
              <a:t>Lab time</a:t>
            </a:r>
            <a:endParaRPr sz="3700">
              <a:solidFill>
                <a:srgbClr val="CCCCCC"/>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Lab Time &amp; Homework</a:t>
            </a:r>
            <a:endParaRPr b="1" sz="2700">
              <a:solidFill>
                <a:srgbClr val="56595C"/>
              </a:solidFill>
              <a:latin typeface="Open Sans"/>
              <a:ea typeface="Open Sans"/>
              <a:cs typeface="Open Sans"/>
              <a:sym typeface="Open Sans"/>
            </a:endParaRPr>
          </a:p>
        </p:txBody>
      </p:sp>
      <p:sp>
        <p:nvSpPr>
          <p:cNvPr id="259" name="Google Shape;259;p39"/>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Lab time</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Fix classroom </a:t>
            </a:r>
            <a:r>
              <a:rPr lang="en" sz="1800" u="sng">
                <a:solidFill>
                  <a:schemeClr val="accent5"/>
                </a:solidFill>
                <a:latin typeface="Open Sans"/>
                <a:ea typeface="Open Sans"/>
                <a:cs typeface="Open Sans"/>
                <a:sym typeface="Open Sans"/>
                <a:hlinkClick r:id="rId3"/>
              </a:rPr>
              <a:t>https://tinyurl.com/1904class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Hand out materials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Get your development environment setup</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Kafka Install/Setup</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Homework</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In the Kafka Udemy Course, watch Sections 1-6</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Next week, we will work on section 7 during lab time</a:t>
            </a:r>
            <a:endParaRPr sz="1800">
              <a:solidFill>
                <a:schemeClr val="dk2"/>
              </a:solidFill>
              <a:latin typeface="Open Sans"/>
              <a:ea typeface="Open Sans"/>
              <a:cs typeface="Open Sans"/>
              <a:sym typeface="Open Sans"/>
            </a:endParaRPr>
          </a:p>
        </p:txBody>
      </p:sp>
      <p:pic>
        <p:nvPicPr>
          <p:cNvPr id="260" name="Google Shape;260;p39"/>
          <p:cNvPicPr preferRelativeResize="0"/>
          <p:nvPr/>
        </p:nvPicPr>
        <p:blipFill>
          <a:blip r:embed="rId4">
            <a:alphaModFix/>
          </a:blip>
          <a:stretch>
            <a:fillRect/>
          </a:stretch>
        </p:blipFill>
        <p:spPr>
          <a:xfrm>
            <a:off x="6828744" y="0"/>
            <a:ext cx="2315250" cy="2145876"/>
          </a:xfrm>
          <a:prstGeom prst="rect">
            <a:avLst/>
          </a:prstGeom>
          <a:noFill/>
          <a:ln>
            <a:noFill/>
          </a:ln>
        </p:spPr>
      </p:pic>
      <p:sp>
        <p:nvSpPr>
          <p:cNvPr id="261" name="Google Shape;261;p39"/>
          <p:cNvSpPr txBox="1"/>
          <p:nvPr/>
        </p:nvSpPr>
        <p:spPr>
          <a:xfrm>
            <a:off x="640575" y="3372475"/>
            <a:ext cx="8519100" cy="16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Courier New"/>
                <a:ea typeface="Courier New"/>
                <a:cs typeface="Courier New"/>
                <a:sym typeface="Courier New"/>
              </a:rPr>
              <a:t>Linux</a:t>
            </a:r>
            <a:endParaRPr sz="9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900">
                <a:latin typeface="Courier New"/>
                <a:ea typeface="Courier New"/>
                <a:cs typeface="Courier New"/>
                <a:sym typeface="Courier New"/>
              </a:rPr>
              <a:t>export BOOTSTRAP_SERVERS=</a:t>
            </a:r>
            <a:r>
              <a:rPr lang="en" sz="900">
                <a:solidFill>
                  <a:schemeClr val="dk1"/>
                </a:solidFill>
                <a:highlight>
                  <a:srgbClr val="FFFFFF"/>
                </a:highlight>
                <a:latin typeface="Courier New"/>
                <a:ea typeface="Courier New"/>
                <a:cs typeface="Courier New"/>
                <a:sym typeface="Courier New"/>
              </a:rPr>
              <a:t>35.208.65.122</a:t>
            </a:r>
            <a:r>
              <a:rPr lang="en" sz="900">
                <a:latin typeface="Courier New"/>
                <a:ea typeface="Courier New"/>
                <a:cs typeface="Courier New"/>
                <a:sym typeface="Courier New"/>
              </a:rPr>
              <a:t>:9092,34.68.16.1:9092,35.225.151.65:9092</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bin/kafka-console-consumer.sh --bootstrap-server $BOOTSTRAP_SERVERS --topic dehwe --from-beginning</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 sz="900">
                <a:latin typeface="Courier New"/>
                <a:ea typeface="Courier New"/>
                <a:cs typeface="Courier New"/>
                <a:sym typeface="Courier New"/>
              </a:rPr>
              <a:t>Windows</a:t>
            </a:r>
            <a:endParaRPr sz="900">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SET</a:t>
            </a:r>
            <a:r>
              <a:rPr lang="en" sz="900">
                <a:solidFill>
                  <a:schemeClr val="dk1"/>
                </a:solidFill>
                <a:latin typeface="Courier New"/>
                <a:ea typeface="Courier New"/>
                <a:cs typeface="Courier New"/>
                <a:sym typeface="Courier New"/>
              </a:rPr>
              <a:t> BOOTSTRAP_SERVERS=</a:t>
            </a:r>
            <a:r>
              <a:rPr lang="en" sz="900">
                <a:solidFill>
                  <a:schemeClr val="dk1"/>
                </a:solidFill>
                <a:highlight>
                  <a:srgbClr val="FFFFFF"/>
                </a:highlight>
                <a:latin typeface="Courier New"/>
                <a:ea typeface="Courier New"/>
                <a:cs typeface="Courier New"/>
                <a:sym typeface="Courier New"/>
              </a:rPr>
              <a:t>35.208.65.122</a:t>
            </a:r>
            <a:r>
              <a:rPr lang="en" sz="900">
                <a:solidFill>
                  <a:schemeClr val="dk1"/>
                </a:solidFill>
                <a:latin typeface="Courier New"/>
                <a:ea typeface="Courier New"/>
                <a:cs typeface="Courier New"/>
                <a:sym typeface="Courier New"/>
              </a:rPr>
              <a:t>:9092,34.68.16.1:9092,35.225.151.65:9092</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windows/kafka-console-consumer.bat --bootstrap-server %BOOTSTRAP_SERVERS% --topic dehwe --from-beginning</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Powershell</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$Env:BOOTSTRAP_SERVERS = "</a:t>
            </a:r>
            <a:r>
              <a:rPr lang="en" sz="900">
                <a:solidFill>
                  <a:schemeClr val="dk1"/>
                </a:solidFill>
                <a:highlight>
                  <a:srgbClr val="FFFFFF"/>
                </a:highlight>
                <a:latin typeface="Courier New"/>
                <a:ea typeface="Courier New"/>
                <a:cs typeface="Courier New"/>
                <a:sym typeface="Courier New"/>
              </a:rPr>
              <a:t>35.208.65.122</a:t>
            </a:r>
            <a:r>
              <a:rPr lang="en" sz="900">
                <a:solidFill>
                  <a:schemeClr val="dk1"/>
                </a:solidFill>
                <a:latin typeface="Courier New"/>
                <a:ea typeface="Courier New"/>
                <a:cs typeface="Courier New"/>
                <a:sym typeface="Courier New"/>
              </a:rPr>
              <a:t>:9092,34.68.16.1:9092,35.225.151.65:9092"</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.\bin\windows\kafka-console-consumer.bat --bootstrap-server $Env:BOOTSTRAP_SERVERS --topic dehwe --from-beginning</a:t>
            </a:r>
            <a:endParaRPr sz="9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900">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9"/>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Welcome!</a:t>
            </a:r>
            <a:endParaRPr b="1" sz="2700">
              <a:solidFill>
                <a:srgbClr val="56595C"/>
              </a:solidFill>
              <a:latin typeface="Open Sans"/>
              <a:ea typeface="Open Sans"/>
              <a:cs typeface="Open Sans"/>
              <a:sym typeface="Open Sans"/>
            </a:endParaRPr>
          </a:p>
        </p:txBody>
      </p:sp>
      <p:sp>
        <p:nvSpPr>
          <p:cNvPr id="82" name="Google Shape;82;p19"/>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0" lvl="0" marL="0" rtl="0" algn="l">
              <a:lnSpc>
                <a:spcPct val="115000"/>
              </a:lnSpc>
              <a:spcBef>
                <a:spcPts val="0"/>
              </a:spcBef>
              <a:spcAft>
                <a:spcPts val="0"/>
              </a:spcAft>
              <a:buNone/>
            </a:pPr>
            <a:r>
              <a:rPr lang="en" sz="1800">
                <a:solidFill>
                  <a:schemeClr val="dk2"/>
                </a:solidFill>
                <a:latin typeface="Open Sans"/>
                <a:ea typeface="Open Sans"/>
                <a:cs typeface="Open Sans"/>
                <a:sym typeface="Open Sans"/>
              </a:rPr>
              <a:t>Thank you for joining us!</a:t>
            </a:r>
            <a:endParaRPr sz="1800">
              <a:solidFill>
                <a:schemeClr val="dk2"/>
              </a:solidFill>
              <a:latin typeface="Open Sans"/>
              <a:ea typeface="Open Sans"/>
              <a:cs typeface="Open Sans"/>
              <a:sym typeface="Open Sans"/>
            </a:endParaRPr>
          </a:p>
          <a:p>
            <a:pPr indent="-342900" lvl="0" marL="457200" rtl="0" algn="l">
              <a:lnSpc>
                <a:spcPct val="115000"/>
              </a:lnSpc>
              <a:spcBef>
                <a:spcPts val="160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What is your name?</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Tell us </a:t>
            </a:r>
            <a:r>
              <a:rPr lang="en" sz="1800">
                <a:solidFill>
                  <a:schemeClr val="dk2"/>
                </a:solidFill>
                <a:latin typeface="Open Sans"/>
                <a:ea typeface="Open Sans"/>
                <a:cs typeface="Open Sans"/>
                <a:sym typeface="Open Sans"/>
              </a:rPr>
              <a:t>something about you</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AutoNum type="arabicPeriod"/>
            </a:pPr>
            <a:r>
              <a:rPr lang="en" sz="1800">
                <a:solidFill>
                  <a:schemeClr val="dk2"/>
                </a:solidFill>
                <a:latin typeface="Open Sans"/>
                <a:ea typeface="Open Sans"/>
                <a:cs typeface="Open Sans"/>
                <a:sym typeface="Open Sans"/>
              </a:rPr>
              <a:t>What do you want to get out of this class?</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20"/>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Class Structure</a:t>
            </a:r>
            <a:endParaRPr b="1" sz="2700">
              <a:solidFill>
                <a:srgbClr val="56595C"/>
              </a:solidFill>
              <a:latin typeface="Open Sans"/>
              <a:ea typeface="Open Sans"/>
              <a:cs typeface="Open Sans"/>
              <a:sym typeface="Open Sans"/>
            </a:endParaRPr>
          </a:p>
        </p:txBody>
      </p:sp>
      <p:sp>
        <p:nvSpPr>
          <p:cNvPr id="88" name="Google Shape;88;p20"/>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Schedule</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6:00 PM - Class Instruction / Food</a:t>
            </a:r>
            <a:endParaRPr sz="1800">
              <a:solidFill>
                <a:schemeClr val="dk2"/>
              </a:solidFill>
              <a:latin typeface="Open Sans"/>
              <a:ea typeface="Open Sans"/>
              <a:cs typeface="Open Sans"/>
              <a:sym typeface="Open Sans"/>
            </a:endParaRPr>
          </a:p>
          <a:p>
            <a:pPr indent="-355600" lvl="2" marL="14097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Doors to the outside are locked so it is important to be on time</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7:00 PM - Lab time - pair programming &amp; work time</a:t>
            </a:r>
            <a:endParaRPr sz="1800">
              <a:solidFill>
                <a:schemeClr val="dk2"/>
              </a:solidFill>
              <a:latin typeface="Open Sans"/>
              <a:ea typeface="Open Sans"/>
              <a:cs typeface="Open Sans"/>
              <a:sym typeface="Open Sans"/>
            </a:endParaRPr>
          </a:p>
          <a:p>
            <a:pPr indent="-355600" lvl="2" marL="14097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Different skill levels</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u="sng">
                <a:solidFill>
                  <a:schemeClr val="hlink"/>
                </a:solidFill>
                <a:latin typeface="Open Sans"/>
                <a:ea typeface="Open Sans"/>
                <a:cs typeface="Open Sans"/>
                <a:sym typeface="Open Sans"/>
                <a:hlinkClick r:id="rId3"/>
              </a:rPr>
              <a:t>Google Classroom</a:t>
            </a:r>
            <a:r>
              <a:rPr lang="en" sz="1800">
                <a:solidFill>
                  <a:schemeClr val="dk2"/>
                </a:solidFill>
                <a:latin typeface="Open Sans"/>
                <a:ea typeface="Open Sans"/>
                <a:cs typeface="Open Sans"/>
                <a:sym typeface="Open Sans"/>
              </a:rPr>
              <a:t> - </a:t>
            </a:r>
            <a:r>
              <a:rPr lang="en" sz="1800" u="sng">
                <a:solidFill>
                  <a:schemeClr val="hlink"/>
                </a:solidFill>
                <a:latin typeface="Open Sans"/>
                <a:ea typeface="Open Sans"/>
                <a:cs typeface="Open Sans"/>
                <a:sym typeface="Open Sans"/>
                <a:hlinkClick r:id="rId4"/>
              </a:rPr>
              <a:t>https://tinyurl.com/1904class</a:t>
            </a:r>
            <a:r>
              <a:rPr lang="en" sz="1800">
                <a:solidFill>
                  <a:schemeClr val="dk2"/>
                </a:solidFill>
                <a:latin typeface="Open Sans"/>
                <a:ea typeface="Open Sans"/>
                <a:cs typeface="Open Sans"/>
                <a:sym typeface="Open Sans"/>
              </a:rPr>
              <a:t> </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Things to bring</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Laptop</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1"/>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Materials for the Class</a:t>
            </a:r>
            <a:endParaRPr b="1" sz="2700">
              <a:solidFill>
                <a:srgbClr val="56595C"/>
              </a:solidFill>
              <a:latin typeface="Open Sans"/>
              <a:ea typeface="Open Sans"/>
              <a:cs typeface="Open Sans"/>
              <a:sym typeface="Open Sans"/>
            </a:endParaRPr>
          </a:p>
        </p:txBody>
      </p:sp>
      <p:sp>
        <p:nvSpPr>
          <p:cNvPr id="94" name="Google Shape;94;p21"/>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0" lvl="0" marL="0" rtl="0" algn="l">
              <a:lnSpc>
                <a:spcPct val="115000"/>
              </a:lnSpc>
              <a:spcBef>
                <a:spcPts val="0"/>
              </a:spcBef>
              <a:spcAft>
                <a:spcPts val="0"/>
              </a:spcAft>
              <a:buNone/>
            </a:pPr>
            <a:r>
              <a:t/>
            </a:r>
            <a:endParaRPr sz="1800">
              <a:solidFill>
                <a:schemeClr val="dk2"/>
              </a:solidFill>
              <a:latin typeface="Open Sans"/>
              <a:ea typeface="Open Sans"/>
              <a:cs typeface="Open Sans"/>
              <a:sym typeface="Open Sans"/>
            </a:endParaRPr>
          </a:p>
          <a:p>
            <a:pPr indent="-355600" lvl="0" marL="469900" rtl="0" algn="l">
              <a:lnSpc>
                <a:spcPct val="115000"/>
              </a:lnSpc>
              <a:spcBef>
                <a:spcPts val="1600"/>
              </a:spcBef>
              <a:spcAft>
                <a:spcPts val="0"/>
              </a:spcAft>
              <a:buClr>
                <a:schemeClr val="dk2"/>
              </a:buClr>
              <a:buSzPts val="1800"/>
              <a:buFont typeface="Open Sans"/>
              <a:buChar char="●"/>
            </a:pPr>
            <a:r>
              <a:rPr lang="en" sz="1800" u="sng">
                <a:solidFill>
                  <a:schemeClr val="hlink"/>
                </a:solidFill>
                <a:latin typeface="Open Sans"/>
                <a:ea typeface="Open Sans"/>
                <a:cs typeface="Open Sans"/>
                <a:sym typeface="Open Sans"/>
                <a:hlinkClick r:id="rId3"/>
              </a:rPr>
              <a:t>Hadoop - The Definitive Guide 4th Edition</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u="sng">
                <a:solidFill>
                  <a:schemeClr val="hlink"/>
                </a:solidFill>
                <a:latin typeface="Open Sans"/>
                <a:ea typeface="Open Sans"/>
                <a:cs typeface="Open Sans"/>
                <a:sym typeface="Open Sans"/>
                <a:hlinkClick r:id="rId4"/>
              </a:rPr>
              <a:t>Kafka Udemy Class</a:t>
            </a:r>
            <a:r>
              <a:rPr lang="en" sz="1800">
                <a:solidFill>
                  <a:schemeClr val="dk2"/>
                </a:solidFill>
                <a:latin typeface="Open Sans"/>
                <a:ea typeface="Open Sans"/>
                <a:cs typeface="Open Sans"/>
                <a:sym typeface="Open Sans"/>
              </a:rPr>
              <a:t> https://www.udemy.com/course/apache-kafka/</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u="sng">
                <a:solidFill>
                  <a:schemeClr val="hlink"/>
                </a:solidFill>
                <a:latin typeface="Open Sans"/>
                <a:ea typeface="Open Sans"/>
                <a:cs typeface="Open Sans"/>
                <a:sym typeface="Open Sans"/>
                <a:hlinkClick r:id="rId5"/>
              </a:rPr>
              <a:t>Python Spark Class</a:t>
            </a:r>
            <a:r>
              <a:rPr lang="en" sz="1800">
                <a:solidFill>
                  <a:schemeClr val="dk2"/>
                </a:solidFill>
                <a:latin typeface="Open Sans"/>
                <a:ea typeface="Open Sans"/>
                <a:cs typeface="Open Sans"/>
                <a:sym typeface="Open Sans"/>
              </a:rPr>
              <a:t> or </a:t>
            </a:r>
            <a:r>
              <a:rPr lang="en" sz="1800" u="sng">
                <a:solidFill>
                  <a:schemeClr val="hlink"/>
                </a:solidFill>
                <a:latin typeface="Open Sans"/>
                <a:ea typeface="Open Sans"/>
                <a:cs typeface="Open Sans"/>
                <a:sym typeface="Open Sans"/>
                <a:hlinkClick r:id="rId6"/>
              </a:rPr>
              <a:t>Scala Spark Class</a:t>
            </a:r>
            <a:br>
              <a:rPr lang="en" sz="1800">
                <a:solidFill>
                  <a:schemeClr val="dk2"/>
                </a:solidFill>
                <a:latin typeface="Open Sans"/>
                <a:ea typeface="Open Sans"/>
                <a:cs typeface="Open Sans"/>
                <a:sym typeface="Open Sans"/>
              </a:rPr>
            </a:br>
            <a:r>
              <a:rPr lang="en" sz="1800" u="sng">
                <a:solidFill>
                  <a:schemeClr val="hlink"/>
                </a:solidFill>
                <a:latin typeface="Open Sans"/>
                <a:ea typeface="Open Sans"/>
                <a:cs typeface="Open Sans"/>
                <a:sym typeface="Open Sans"/>
                <a:hlinkClick r:id="rId7"/>
              </a:rPr>
              <a:t>https://www.udemy.com/course/taming-big-data-with-apache-spark-hands-on/</a:t>
            </a:r>
            <a:br>
              <a:rPr lang="en" sz="1800">
                <a:solidFill>
                  <a:schemeClr val="dk2"/>
                </a:solidFill>
                <a:latin typeface="Open Sans"/>
                <a:ea typeface="Open Sans"/>
                <a:cs typeface="Open Sans"/>
                <a:sym typeface="Open Sans"/>
              </a:rPr>
            </a:br>
            <a:r>
              <a:rPr lang="en" sz="1800">
                <a:solidFill>
                  <a:schemeClr val="dk2"/>
                </a:solidFill>
                <a:latin typeface="Open Sans"/>
                <a:ea typeface="Open Sans"/>
                <a:cs typeface="Open Sans"/>
                <a:sym typeface="Open Sans"/>
              </a:rPr>
              <a:t>https://www.udemy.com/course/apache-spark-with-scala-hands-on-with-big-data/</a:t>
            </a:r>
            <a:endParaRPr sz="18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2"/>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Today’s Class</a:t>
            </a:r>
            <a:endParaRPr b="1" sz="2700">
              <a:solidFill>
                <a:srgbClr val="56595C"/>
              </a:solidFill>
              <a:latin typeface="Open Sans"/>
              <a:ea typeface="Open Sans"/>
              <a:cs typeface="Open Sans"/>
              <a:sym typeface="Open Sans"/>
            </a:endParaRPr>
          </a:p>
        </p:txBody>
      </p:sp>
      <p:sp>
        <p:nvSpPr>
          <p:cNvPr id="100" name="Google Shape;100;p22"/>
          <p:cNvSpPr txBox="1"/>
          <p:nvPr/>
        </p:nvSpPr>
        <p:spPr>
          <a:xfrm>
            <a:off x="981508" y="922125"/>
            <a:ext cx="7605900" cy="3637500"/>
          </a:xfrm>
          <a:prstGeom prst="rect">
            <a:avLst/>
          </a:prstGeom>
          <a:noFill/>
          <a:ln>
            <a:noFill/>
          </a:ln>
        </p:spPr>
        <p:txBody>
          <a:bodyPr anchorCtr="0" anchor="t" bIns="93425" lIns="93425" spcFirstLastPara="1" rIns="93425" wrap="square" tIns="93425">
            <a:noAutofit/>
          </a:bodyPr>
          <a:lstStyle/>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Intro to Data Engineering </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Lab time</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Hand out materials</a:t>
            </a:r>
            <a:endParaRPr sz="1800">
              <a:solidFill>
                <a:schemeClr val="dk2"/>
              </a:solidFill>
              <a:latin typeface="Open Sans"/>
              <a:ea typeface="Open Sans"/>
              <a:cs typeface="Open Sans"/>
              <a:sym typeface="Open Sans"/>
            </a:endParaRPr>
          </a:p>
          <a:p>
            <a:pPr indent="-317500" lvl="1" marL="939800" rtl="0" algn="l">
              <a:lnSpc>
                <a:spcPct val="115000"/>
              </a:lnSpc>
              <a:spcBef>
                <a:spcPts val="0"/>
              </a:spcBef>
              <a:spcAft>
                <a:spcPts val="0"/>
              </a:spcAft>
              <a:buClr>
                <a:schemeClr val="dk2"/>
              </a:buClr>
              <a:buSzPts val="1400"/>
              <a:buFont typeface="Open Sans"/>
              <a:buChar char="○"/>
            </a:pPr>
            <a:r>
              <a:rPr lang="en" sz="1800">
                <a:solidFill>
                  <a:schemeClr val="dk2"/>
                </a:solidFill>
                <a:latin typeface="Open Sans"/>
                <a:ea typeface="Open Sans"/>
                <a:cs typeface="Open Sans"/>
                <a:sym typeface="Open Sans"/>
              </a:rPr>
              <a:t>Get your development environment setup</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Kafka Install/Setup</a:t>
            </a:r>
            <a:endParaRPr sz="1800">
              <a:solidFill>
                <a:schemeClr val="dk2"/>
              </a:solidFill>
              <a:latin typeface="Open Sans"/>
              <a:ea typeface="Open Sans"/>
              <a:cs typeface="Open Sans"/>
              <a:sym typeface="Open Sans"/>
            </a:endParaRPr>
          </a:p>
          <a:p>
            <a:pPr indent="-355600" lvl="0" marL="4699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Homework</a:t>
            </a:r>
            <a:endParaRPr sz="1800">
              <a:solidFill>
                <a:schemeClr val="dk2"/>
              </a:solidFill>
              <a:latin typeface="Open Sans"/>
              <a:ea typeface="Open Sans"/>
              <a:cs typeface="Open Sans"/>
              <a:sym typeface="Open Sans"/>
            </a:endParaRPr>
          </a:p>
          <a:p>
            <a:pPr indent="-342900" lvl="1" marL="9398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Watch videos in Kafka Udemy Course</a:t>
            </a:r>
            <a:endParaRPr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3"/>
          <p:cNvSpPr txBox="1"/>
          <p:nvPr/>
        </p:nvSpPr>
        <p:spPr>
          <a:xfrm>
            <a:off x="30900" y="1579163"/>
            <a:ext cx="9082200" cy="1985100"/>
          </a:xfrm>
          <a:prstGeom prst="rect">
            <a:avLst/>
          </a:prstGeom>
          <a:noFill/>
          <a:ln>
            <a:noFill/>
          </a:ln>
        </p:spPr>
        <p:txBody>
          <a:bodyPr anchorCtr="0" anchor="ctr" bIns="93425" lIns="93425" spcFirstLastPara="1" rIns="93425" wrap="square" tIns="93425">
            <a:noAutofit/>
          </a:bodyPr>
          <a:lstStyle/>
          <a:p>
            <a:pPr indent="0" lvl="0" marL="0" marR="0" rtl="0" algn="ctr">
              <a:lnSpc>
                <a:spcPct val="100000"/>
              </a:lnSpc>
              <a:spcBef>
                <a:spcPts val="0"/>
              </a:spcBef>
              <a:spcAft>
                <a:spcPts val="0"/>
              </a:spcAft>
              <a:buClr>
                <a:srgbClr val="000000"/>
              </a:buClr>
              <a:buSzPts val="3700"/>
              <a:buFont typeface="Arial"/>
              <a:buNone/>
            </a:pPr>
            <a:r>
              <a:rPr b="1" lang="en" sz="3700">
                <a:solidFill>
                  <a:srgbClr val="FFFFFF"/>
                </a:solidFill>
                <a:latin typeface="Open Sans"/>
                <a:ea typeface="Open Sans"/>
                <a:cs typeface="Open Sans"/>
                <a:sym typeface="Open Sans"/>
              </a:rPr>
              <a:t>Intro to Data Engineering</a:t>
            </a:r>
            <a:endParaRPr b="1" sz="3700">
              <a:solidFill>
                <a:srgbClr val="FFFFFF"/>
              </a:solidFill>
              <a:latin typeface="Open Sans"/>
              <a:ea typeface="Open Sans"/>
              <a:cs typeface="Open Sans"/>
              <a:sym typeface="Open Sans"/>
            </a:endParaRPr>
          </a:p>
          <a:p>
            <a:pPr indent="0" lvl="0" marL="0" rtl="0" algn="ctr">
              <a:spcBef>
                <a:spcPts val="0"/>
              </a:spcBef>
              <a:spcAft>
                <a:spcPts val="0"/>
              </a:spcAft>
              <a:buClr>
                <a:schemeClr val="dk1"/>
              </a:buClr>
              <a:buSzPts val="3700"/>
              <a:buFont typeface="Arial"/>
              <a:buNone/>
            </a:pPr>
            <a:r>
              <a:rPr lang="en" sz="1800">
                <a:solidFill>
                  <a:srgbClr val="CCCCCC"/>
                </a:solidFill>
                <a:latin typeface="Open Sans"/>
                <a:ea typeface="Open Sans"/>
                <a:cs typeface="Open Sans"/>
                <a:sym typeface="Open Sans"/>
              </a:rPr>
              <a:t>Hours with Experts 2020 - Week 01</a:t>
            </a:r>
            <a:endParaRPr sz="3700">
              <a:solidFill>
                <a:srgbClr val="CCCCCC"/>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4"/>
          <p:cNvSpPr/>
          <p:nvPr/>
        </p:nvSpPr>
        <p:spPr>
          <a:xfrm>
            <a:off x="537235" y="3413691"/>
            <a:ext cx="1617300" cy="338700"/>
          </a:xfrm>
          <a:prstGeom prst="rect">
            <a:avLst/>
          </a:prstGeom>
          <a:noFill/>
          <a:ln>
            <a:noFill/>
          </a:ln>
        </p:spPr>
        <p:txBody>
          <a:bodyPr anchorCtr="0" anchor="t" bIns="46725" lIns="93425" spcFirstLastPara="1" rIns="93425" wrap="square" tIns="46725">
            <a:noAutofit/>
          </a:bodyPr>
          <a:lstStyle/>
          <a:p>
            <a:pPr indent="0" lvl="0" marL="0" marR="0" rtl="0" algn="ctr">
              <a:spcBef>
                <a:spcPts val="0"/>
              </a:spcBef>
              <a:spcAft>
                <a:spcPts val="0"/>
              </a:spcAft>
              <a:buNone/>
            </a:pPr>
            <a:r>
              <a:rPr b="1" lang="en" sz="1600">
                <a:solidFill>
                  <a:srgbClr val="565A5D"/>
                </a:solidFill>
                <a:latin typeface="Open Sans"/>
                <a:ea typeface="Open Sans"/>
                <a:cs typeface="Open Sans"/>
                <a:sym typeface="Open Sans"/>
              </a:rPr>
              <a:t>Files</a:t>
            </a:r>
            <a:endParaRPr b="1" sz="1400">
              <a:solidFill>
                <a:srgbClr val="565A5D"/>
              </a:solidFill>
              <a:latin typeface="Open Sans"/>
              <a:ea typeface="Open Sans"/>
              <a:cs typeface="Open Sans"/>
              <a:sym typeface="Open Sans"/>
            </a:endParaRPr>
          </a:p>
        </p:txBody>
      </p:sp>
      <p:sp>
        <p:nvSpPr>
          <p:cNvPr id="111" name="Google Shape;111;p24"/>
          <p:cNvSpPr/>
          <p:nvPr/>
        </p:nvSpPr>
        <p:spPr>
          <a:xfrm>
            <a:off x="606775" y="3696501"/>
            <a:ext cx="1478100" cy="643500"/>
          </a:xfrm>
          <a:prstGeom prst="rect">
            <a:avLst/>
          </a:prstGeom>
          <a:noFill/>
          <a:ln>
            <a:noFill/>
          </a:ln>
        </p:spPr>
        <p:txBody>
          <a:bodyPr anchorCtr="0" anchor="ctr" bIns="46725" lIns="93425" spcFirstLastPara="1" rIns="93425" wrap="square" tIns="46725">
            <a:noAutofit/>
          </a:bodyPr>
          <a:lstStyle/>
          <a:p>
            <a:pPr indent="0" lvl="0" marL="0" rtl="0" algn="ctr">
              <a:spcBef>
                <a:spcPts val="0"/>
              </a:spcBef>
              <a:spcAft>
                <a:spcPts val="0"/>
              </a:spcAft>
              <a:buSzPts val="1100"/>
              <a:buNone/>
            </a:pPr>
            <a:r>
              <a:rPr lang="en" sz="1100">
                <a:solidFill>
                  <a:srgbClr val="565A5D"/>
                </a:solidFill>
                <a:latin typeface="Open Sans"/>
                <a:ea typeface="Open Sans"/>
                <a:cs typeface="Open Sans"/>
                <a:sym typeface="Open Sans"/>
              </a:rPr>
              <a:t>Data in Excel, XML, CSV, JSON or mainframes</a:t>
            </a:r>
            <a:endParaRPr sz="1100">
              <a:solidFill>
                <a:srgbClr val="565A5D"/>
              </a:solidFill>
              <a:latin typeface="Open Sans"/>
              <a:ea typeface="Open Sans"/>
              <a:cs typeface="Open Sans"/>
              <a:sym typeface="Open Sans"/>
            </a:endParaRPr>
          </a:p>
        </p:txBody>
      </p:sp>
      <p:grpSp>
        <p:nvGrpSpPr>
          <p:cNvPr id="112" name="Google Shape;112;p24"/>
          <p:cNvGrpSpPr/>
          <p:nvPr/>
        </p:nvGrpSpPr>
        <p:grpSpPr>
          <a:xfrm>
            <a:off x="1024116" y="2383688"/>
            <a:ext cx="643559" cy="643388"/>
            <a:chOff x="4526425" y="5315450"/>
            <a:chExt cx="1715700" cy="1715700"/>
          </a:xfrm>
        </p:grpSpPr>
        <p:sp>
          <p:nvSpPr>
            <p:cNvPr id="113" name="Google Shape;113;p24"/>
            <p:cNvSpPr/>
            <p:nvPr/>
          </p:nvSpPr>
          <p:spPr>
            <a:xfrm>
              <a:off x="4526425" y="5315450"/>
              <a:ext cx="1715700" cy="17157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14" name="Google Shape;114;p24"/>
            <p:cNvSpPr/>
            <p:nvPr/>
          </p:nvSpPr>
          <p:spPr>
            <a:xfrm>
              <a:off x="4729525" y="5518550"/>
              <a:ext cx="1309500" cy="13095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15" name="Google Shape;115;p24"/>
            <p:cNvSpPr/>
            <p:nvPr/>
          </p:nvSpPr>
          <p:spPr>
            <a:xfrm>
              <a:off x="5093075" y="5882300"/>
              <a:ext cx="582300" cy="581700"/>
            </a:xfrm>
            <a:prstGeom prst="ellipse">
              <a:avLst/>
            </a:prstGeom>
            <a:solidFill>
              <a:srgbClr val="5BB65B"/>
            </a:solidFill>
            <a:ln cap="flat" cmpd="sng" w="38100">
              <a:solidFill>
                <a:srgbClr val="595959"/>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cxnSp>
        <p:nvCxnSpPr>
          <p:cNvPr id="116" name="Google Shape;116;p24"/>
          <p:cNvCxnSpPr>
            <a:stCxn id="114" idx="4"/>
          </p:cNvCxnSpPr>
          <p:nvPr/>
        </p:nvCxnSpPr>
        <p:spPr>
          <a:xfrm>
            <a:off x="1345896" y="2950913"/>
            <a:ext cx="0" cy="399900"/>
          </a:xfrm>
          <a:prstGeom prst="straightConnector1">
            <a:avLst/>
          </a:prstGeom>
          <a:noFill/>
          <a:ln cap="flat" cmpd="sng" w="38100">
            <a:solidFill>
              <a:srgbClr val="565A5D"/>
            </a:solidFill>
            <a:prstDash val="solid"/>
            <a:miter lim="800000"/>
            <a:headEnd len="sm" w="sm" type="none"/>
            <a:tailEnd len="lg" w="lg" type="oval"/>
          </a:ln>
        </p:spPr>
      </p:cxnSp>
      <p:sp>
        <p:nvSpPr>
          <p:cNvPr id="117" name="Google Shape;117;p24"/>
          <p:cNvSpPr/>
          <p:nvPr/>
        </p:nvSpPr>
        <p:spPr>
          <a:xfrm>
            <a:off x="2324600" y="1147000"/>
            <a:ext cx="1716300" cy="338700"/>
          </a:xfrm>
          <a:prstGeom prst="rect">
            <a:avLst/>
          </a:prstGeom>
          <a:noFill/>
          <a:ln>
            <a:noFill/>
          </a:ln>
        </p:spPr>
        <p:txBody>
          <a:bodyPr anchorCtr="0" anchor="t" bIns="46725" lIns="93425" spcFirstLastPara="1" rIns="93425" wrap="square" tIns="46725">
            <a:noAutofit/>
          </a:bodyPr>
          <a:lstStyle/>
          <a:p>
            <a:pPr indent="0" lvl="0" marL="0" marR="0" rtl="0" algn="ctr">
              <a:spcBef>
                <a:spcPts val="0"/>
              </a:spcBef>
              <a:spcAft>
                <a:spcPts val="0"/>
              </a:spcAft>
              <a:buNone/>
            </a:pPr>
            <a:r>
              <a:rPr b="1" lang="en" sz="1600">
                <a:solidFill>
                  <a:srgbClr val="565A5D"/>
                </a:solidFill>
                <a:latin typeface="Open Sans"/>
                <a:ea typeface="Open Sans"/>
                <a:cs typeface="Open Sans"/>
                <a:sym typeface="Open Sans"/>
              </a:rPr>
              <a:t>Relational DBs</a:t>
            </a:r>
            <a:endParaRPr b="1" sz="1400">
              <a:solidFill>
                <a:srgbClr val="565A5D"/>
              </a:solidFill>
              <a:latin typeface="Open Sans"/>
              <a:ea typeface="Open Sans"/>
              <a:cs typeface="Open Sans"/>
              <a:sym typeface="Open Sans"/>
            </a:endParaRPr>
          </a:p>
        </p:txBody>
      </p:sp>
      <p:sp>
        <p:nvSpPr>
          <p:cNvPr id="118" name="Google Shape;118;p24"/>
          <p:cNvSpPr/>
          <p:nvPr/>
        </p:nvSpPr>
        <p:spPr>
          <a:xfrm>
            <a:off x="2416825" y="1418011"/>
            <a:ext cx="1478100" cy="579000"/>
          </a:xfrm>
          <a:prstGeom prst="rect">
            <a:avLst/>
          </a:prstGeom>
          <a:noFill/>
          <a:ln>
            <a:noFill/>
          </a:ln>
        </p:spPr>
        <p:txBody>
          <a:bodyPr anchorCtr="0" anchor="ctr" bIns="46725" lIns="93425" spcFirstLastPara="1" rIns="93425" wrap="square" tIns="46725">
            <a:noAutofit/>
          </a:bodyPr>
          <a:lstStyle/>
          <a:p>
            <a:pPr indent="0" lvl="0" marL="0" rtl="0" algn="ctr">
              <a:spcBef>
                <a:spcPts val="0"/>
              </a:spcBef>
              <a:spcAft>
                <a:spcPts val="0"/>
              </a:spcAft>
              <a:buSzPts val="1100"/>
              <a:buNone/>
            </a:pPr>
            <a:r>
              <a:rPr lang="en" sz="1100">
                <a:solidFill>
                  <a:srgbClr val="565A5D"/>
                </a:solidFill>
                <a:latin typeface="Open Sans"/>
                <a:ea typeface="Open Sans"/>
                <a:cs typeface="Open Sans"/>
                <a:sym typeface="Open Sans"/>
              </a:rPr>
              <a:t>Operational systems built with SQL </a:t>
            </a:r>
            <a:endParaRPr sz="1100">
              <a:solidFill>
                <a:srgbClr val="565A5D"/>
              </a:solidFill>
              <a:latin typeface="Open Sans"/>
              <a:ea typeface="Open Sans"/>
              <a:cs typeface="Open Sans"/>
              <a:sym typeface="Open Sans"/>
            </a:endParaRPr>
          </a:p>
        </p:txBody>
      </p:sp>
      <p:grpSp>
        <p:nvGrpSpPr>
          <p:cNvPr id="119" name="Google Shape;119;p24"/>
          <p:cNvGrpSpPr/>
          <p:nvPr/>
        </p:nvGrpSpPr>
        <p:grpSpPr>
          <a:xfrm>
            <a:off x="2834160" y="2383688"/>
            <a:ext cx="643559" cy="643388"/>
            <a:chOff x="4526425" y="5315450"/>
            <a:chExt cx="1715700" cy="1715700"/>
          </a:xfrm>
        </p:grpSpPr>
        <p:sp>
          <p:nvSpPr>
            <p:cNvPr id="120" name="Google Shape;120;p24"/>
            <p:cNvSpPr/>
            <p:nvPr/>
          </p:nvSpPr>
          <p:spPr>
            <a:xfrm>
              <a:off x="4526425" y="5315450"/>
              <a:ext cx="1715700" cy="17157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21" name="Google Shape;121;p24"/>
            <p:cNvSpPr/>
            <p:nvPr/>
          </p:nvSpPr>
          <p:spPr>
            <a:xfrm>
              <a:off x="4729525" y="5518550"/>
              <a:ext cx="1309500" cy="13095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sz="500"/>
            </a:p>
          </p:txBody>
        </p:sp>
        <p:sp>
          <p:nvSpPr>
            <p:cNvPr id="122" name="Google Shape;122;p24"/>
            <p:cNvSpPr/>
            <p:nvPr/>
          </p:nvSpPr>
          <p:spPr>
            <a:xfrm>
              <a:off x="5093075" y="5882300"/>
              <a:ext cx="582300" cy="581700"/>
            </a:xfrm>
            <a:prstGeom prst="ellipse">
              <a:avLst/>
            </a:prstGeom>
            <a:solidFill>
              <a:srgbClr val="5BB65B"/>
            </a:solidFill>
            <a:ln cap="flat" cmpd="sng" w="38100">
              <a:solidFill>
                <a:srgbClr val="595959"/>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cxnSp>
        <p:nvCxnSpPr>
          <p:cNvPr id="123" name="Google Shape;123;p24"/>
          <p:cNvCxnSpPr>
            <a:stCxn id="121" idx="0"/>
          </p:cNvCxnSpPr>
          <p:nvPr/>
        </p:nvCxnSpPr>
        <p:spPr>
          <a:xfrm rot="10800000">
            <a:off x="3155939" y="2041950"/>
            <a:ext cx="0" cy="417900"/>
          </a:xfrm>
          <a:prstGeom prst="straightConnector1">
            <a:avLst/>
          </a:prstGeom>
          <a:noFill/>
          <a:ln cap="flat" cmpd="sng" w="38100">
            <a:solidFill>
              <a:srgbClr val="565A5D"/>
            </a:solidFill>
            <a:prstDash val="solid"/>
            <a:miter lim="800000"/>
            <a:headEnd len="sm" w="sm" type="none"/>
            <a:tailEnd len="lg" w="lg" type="oval"/>
          </a:ln>
        </p:spPr>
      </p:cxnSp>
      <p:sp>
        <p:nvSpPr>
          <p:cNvPr id="124" name="Google Shape;124;p24"/>
          <p:cNvSpPr/>
          <p:nvPr/>
        </p:nvSpPr>
        <p:spPr>
          <a:xfrm>
            <a:off x="3894925" y="3413700"/>
            <a:ext cx="2066100" cy="338700"/>
          </a:xfrm>
          <a:prstGeom prst="rect">
            <a:avLst/>
          </a:prstGeom>
          <a:noFill/>
          <a:ln>
            <a:noFill/>
          </a:ln>
        </p:spPr>
        <p:txBody>
          <a:bodyPr anchorCtr="0" anchor="t" bIns="46725" lIns="93425" spcFirstLastPara="1" rIns="93425" wrap="square" tIns="46725">
            <a:noAutofit/>
          </a:bodyPr>
          <a:lstStyle/>
          <a:p>
            <a:pPr indent="0" lvl="0" marL="0" marR="0" rtl="0" algn="ctr">
              <a:spcBef>
                <a:spcPts val="0"/>
              </a:spcBef>
              <a:spcAft>
                <a:spcPts val="0"/>
              </a:spcAft>
              <a:buNone/>
            </a:pPr>
            <a:r>
              <a:rPr b="1" lang="en" sz="1600">
                <a:solidFill>
                  <a:srgbClr val="565A5D"/>
                </a:solidFill>
                <a:latin typeface="Open Sans"/>
                <a:ea typeface="Open Sans"/>
                <a:cs typeface="Open Sans"/>
                <a:sym typeface="Open Sans"/>
              </a:rPr>
              <a:t>Data Warehouses</a:t>
            </a:r>
            <a:endParaRPr b="1" sz="1400">
              <a:solidFill>
                <a:srgbClr val="565A5D"/>
              </a:solidFill>
              <a:latin typeface="Open Sans"/>
              <a:ea typeface="Open Sans"/>
              <a:cs typeface="Open Sans"/>
              <a:sym typeface="Open Sans"/>
            </a:endParaRPr>
          </a:p>
        </p:txBody>
      </p:sp>
      <p:sp>
        <p:nvSpPr>
          <p:cNvPr id="125" name="Google Shape;125;p24"/>
          <p:cNvSpPr/>
          <p:nvPr/>
        </p:nvSpPr>
        <p:spPr>
          <a:xfrm>
            <a:off x="4226850" y="3696500"/>
            <a:ext cx="1478100" cy="579000"/>
          </a:xfrm>
          <a:prstGeom prst="rect">
            <a:avLst/>
          </a:prstGeom>
          <a:noFill/>
          <a:ln>
            <a:noFill/>
          </a:ln>
        </p:spPr>
        <p:txBody>
          <a:bodyPr anchorCtr="0" anchor="ctr" bIns="46725" lIns="93425" spcFirstLastPara="1" rIns="93425" wrap="square" tIns="46725">
            <a:noAutofit/>
          </a:bodyPr>
          <a:lstStyle/>
          <a:p>
            <a:pPr indent="0" lvl="0" marL="0" rtl="0" algn="ctr">
              <a:spcBef>
                <a:spcPts val="0"/>
              </a:spcBef>
              <a:spcAft>
                <a:spcPts val="0"/>
              </a:spcAft>
              <a:buSzPts val="1100"/>
              <a:buNone/>
            </a:pPr>
            <a:r>
              <a:rPr lang="en" sz="1100">
                <a:solidFill>
                  <a:srgbClr val="565A5D"/>
                </a:solidFill>
                <a:latin typeface="Open Sans"/>
                <a:ea typeface="Open Sans"/>
                <a:cs typeface="Open Sans"/>
                <a:sym typeface="Open Sans"/>
              </a:rPr>
              <a:t>Many systems feeding MPP systems</a:t>
            </a:r>
            <a:endParaRPr sz="1100">
              <a:solidFill>
                <a:srgbClr val="565A5D"/>
              </a:solidFill>
              <a:latin typeface="Open Sans"/>
              <a:ea typeface="Open Sans"/>
              <a:cs typeface="Open Sans"/>
              <a:sym typeface="Open Sans"/>
            </a:endParaRPr>
          </a:p>
        </p:txBody>
      </p:sp>
      <p:grpSp>
        <p:nvGrpSpPr>
          <p:cNvPr id="126" name="Google Shape;126;p24"/>
          <p:cNvGrpSpPr/>
          <p:nvPr/>
        </p:nvGrpSpPr>
        <p:grpSpPr>
          <a:xfrm>
            <a:off x="4644194" y="2383688"/>
            <a:ext cx="643559" cy="643388"/>
            <a:chOff x="4526425" y="5315450"/>
            <a:chExt cx="1715700" cy="1715700"/>
          </a:xfrm>
        </p:grpSpPr>
        <p:sp>
          <p:nvSpPr>
            <p:cNvPr id="127" name="Google Shape;127;p24"/>
            <p:cNvSpPr/>
            <p:nvPr/>
          </p:nvSpPr>
          <p:spPr>
            <a:xfrm>
              <a:off x="4526425" y="5315450"/>
              <a:ext cx="1715700" cy="17157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28" name="Google Shape;128;p24"/>
            <p:cNvSpPr/>
            <p:nvPr/>
          </p:nvSpPr>
          <p:spPr>
            <a:xfrm>
              <a:off x="4729525" y="5518550"/>
              <a:ext cx="1309500" cy="13095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sz="500"/>
            </a:p>
          </p:txBody>
        </p:sp>
        <p:sp>
          <p:nvSpPr>
            <p:cNvPr id="129" name="Google Shape;129;p24"/>
            <p:cNvSpPr/>
            <p:nvPr/>
          </p:nvSpPr>
          <p:spPr>
            <a:xfrm>
              <a:off x="5093075" y="5882300"/>
              <a:ext cx="582300" cy="581700"/>
            </a:xfrm>
            <a:prstGeom prst="ellipse">
              <a:avLst/>
            </a:prstGeom>
            <a:solidFill>
              <a:srgbClr val="5BB65B"/>
            </a:solidFill>
            <a:ln cap="flat" cmpd="sng" w="38100">
              <a:solidFill>
                <a:srgbClr val="595959"/>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cxnSp>
        <p:nvCxnSpPr>
          <p:cNvPr id="130" name="Google Shape;130;p24"/>
          <p:cNvCxnSpPr>
            <a:stCxn id="128" idx="4"/>
          </p:cNvCxnSpPr>
          <p:nvPr/>
        </p:nvCxnSpPr>
        <p:spPr>
          <a:xfrm>
            <a:off x="4965973" y="2950913"/>
            <a:ext cx="0" cy="341100"/>
          </a:xfrm>
          <a:prstGeom prst="straightConnector1">
            <a:avLst/>
          </a:prstGeom>
          <a:noFill/>
          <a:ln cap="flat" cmpd="sng" w="38100">
            <a:solidFill>
              <a:srgbClr val="565A5D"/>
            </a:solidFill>
            <a:prstDash val="solid"/>
            <a:miter lim="800000"/>
            <a:headEnd len="sm" w="sm" type="none"/>
            <a:tailEnd len="lg" w="lg" type="oval"/>
          </a:ln>
        </p:spPr>
      </p:cxnSp>
      <p:sp>
        <p:nvSpPr>
          <p:cNvPr id="131" name="Google Shape;131;p24"/>
          <p:cNvSpPr/>
          <p:nvPr/>
        </p:nvSpPr>
        <p:spPr>
          <a:xfrm>
            <a:off x="5961064" y="1147003"/>
            <a:ext cx="1617300" cy="338700"/>
          </a:xfrm>
          <a:prstGeom prst="rect">
            <a:avLst/>
          </a:prstGeom>
          <a:noFill/>
          <a:ln>
            <a:noFill/>
          </a:ln>
        </p:spPr>
        <p:txBody>
          <a:bodyPr anchorCtr="0" anchor="t" bIns="46725" lIns="93425" spcFirstLastPara="1" rIns="93425" wrap="square" tIns="46725">
            <a:noAutofit/>
          </a:bodyPr>
          <a:lstStyle/>
          <a:p>
            <a:pPr indent="0" lvl="0" marL="0" marR="0" rtl="0" algn="ctr">
              <a:spcBef>
                <a:spcPts val="0"/>
              </a:spcBef>
              <a:spcAft>
                <a:spcPts val="0"/>
              </a:spcAft>
              <a:buNone/>
            </a:pPr>
            <a:r>
              <a:rPr b="1" lang="en" sz="1600">
                <a:solidFill>
                  <a:srgbClr val="565A5D"/>
                </a:solidFill>
                <a:latin typeface="Open Sans"/>
                <a:ea typeface="Open Sans"/>
                <a:cs typeface="Open Sans"/>
                <a:sym typeface="Open Sans"/>
              </a:rPr>
              <a:t>Big Data</a:t>
            </a:r>
            <a:endParaRPr b="1" sz="1400">
              <a:solidFill>
                <a:srgbClr val="565A5D"/>
              </a:solidFill>
              <a:latin typeface="Open Sans"/>
              <a:ea typeface="Open Sans"/>
              <a:cs typeface="Open Sans"/>
              <a:sym typeface="Open Sans"/>
            </a:endParaRPr>
          </a:p>
        </p:txBody>
      </p:sp>
      <p:sp>
        <p:nvSpPr>
          <p:cNvPr id="132" name="Google Shape;132;p24"/>
          <p:cNvSpPr/>
          <p:nvPr/>
        </p:nvSpPr>
        <p:spPr>
          <a:xfrm>
            <a:off x="5961025" y="1506000"/>
            <a:ext cx="1547700" cy="491100"/>
          </a:xfrm>
          <a:prstGeom prst="rect">
            <a:avLst/>
          </a:prstGeom>
          <a:noFill/>
          <a:ln>
            <a:noFill/>
          </a:ln>
        </p:spPr>
        <p:txBody>
          <a:bodyPr anchorCtr="0" anchor="ctr" bIns="46725" lIns="93425" spcFirstLastPara="1" rIns="93425" wrap="square" tIns="46725">
            <a:noAutofit/>
          </a:bodyPr>
          <a:lstStyle/>
          <a:p>
            <a:pPr indent="0" lvl="0" marL="0" rtl="0" algn="ctr">
              <a:spcBef>
                <a:spcPts val="0"/>
              </a:spcBef>
              <a:spcAft>
                <a:spcPts val="0"/>
              </a:spcAft>
              <a:buSzPts val="1100"/>
              <a:buNone/>
            </a:pPr>
            <a:r>
              <a:rPr lang="en" sz="1100">
                <a:solidFill>
                  <a:srgbClr val="565A5D"/>
                </a:solidFill>
                <a:latin typeface="Open Sans"/>
                <a:ea typeface="Open Sans"/>
                <a:cs typeface="Open Sans"/>
                <a:sym typeface="Open Sans"/>
              </a:rPr>
              <a:t>Data Lakes, Hadoop, NoSQL, distributed file systems.</a:t>
            </a:r>
            <a:endParaRPr sz="1100">
              <a:solidFill>
                <a:srgbClr val="565A5D"/>
              </a:solidFill>
              <a:latin typeface="Open Sans"/>
              <a:ea typeface="Open Sans"/>
              <a:cs typeface="Open Sans"/>
              <a:sym typeface="Open Sans"/>
            </a:endParaRPr>
          </a:p>
        </p:txBody>
      </p:sp>
      <p:grpSp>
        <p:nvGrpSpPr>
          <p:cNvPr id="133" name="Google Shape;133;p24"/>
          <p:cNvGrpSpPr/>
          <p:nvPr/>
        </p:nvGrpSpPr>
        <p:grpSpPr>
          <a:xfrm>
            <a:off x="6447945" y="2383688"/>
            <a:ext cx="643559" cy="643388"/>
            <a:chOff x="4526425" y="5315450"/>
            <a:chExt cx="1715700" cy="1715700"/>
          </a:xfrm>
        </p:grpSpPr>
        <p:sp>
          <p:nvSpPr>
            <p:cNvPr id="134" name="Google Shape;134;p24"/>
            <p:cNvSpPr/>
            <p:nvPr/>
          </p:nvSpPr>
          <p:spPr>
            <a:xfrm>
              <a:off x="4526425" y="5315450"/>
              <a:ext cx="1715700" cy="17157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35" name="Google Shape;135;p24"/>
            <p:cNvSpPr/>
            <p:nvPr/>
          </p:nvSpPr>
          <p:spPr>
            <a:xfrm>
              <a:off x="4729525" y="5518550"/>
              <a:ext cx="1309500" cy="13095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sz="500"/>
            </a:p>
          </p:txBody>
        </p:sp>
        <p:sp>
          <p:nvSpPr>
            <p:cNvPr id="136" name="Google Shape;136;p24"/>
            <p:cNvSpPr/>
            <p:nvPr/>
          </p:nvSpPr>
          <p:spPr>
            <a:xfrm>
              <a:off x="5093075" y="5882300"/>
              <a:ext cx="582300" cy="581700"/>
            </a:xfrm>
            <a:prstGeom prst="ellipse">
              <a:avLst/>
            </a:prstGeom>
            <a:solidFill>
              <a:srgbClr val="5BB65B"/>
            </a:solidFill>
            <a:ln cap="flat" cmpd="sng" w="38100">
              <a:solidFill>
                <a:srgbClr val="595959"/>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cxnSp>
        <p:nvCxnSpPr>
          <p:cNvPr id="137" name="Google Shape;137;p24"/>
          <p:cNvCxnSpPr>
            <a:stCxn id="135" idx="0"/>
          </p:cNvCxnSpPr>
          <p:nvPr/>
        </p:nvCxnSpPr>
        <p:spPr>
          <a:xfrm rot="10800000">
            <a:off x="6769724" y="2080950"/>
            <a:ext cx="0" cy="378900"/>
          </a:xfrm>
          <a:prstGeom prst="straightConnector1">
            <a:avLst/>
          </a:prstGeom>
          <a:noFill/>
          <a:ln cap="flat" cmpd="sng" w="38100">
            <a:solidFill>
              <a:srgbClr val="565A5D"/>
            </a:solidFill>
            <a:prstDash val="solid"/>
            <a:miter lim="800000"/>
            <a:headEnd len="sm" w="sm" type="none"/>
            <a:tailEnd len="lg" w="lg" type="oval"/>
          </a:ln>
        </p:spPr>
      </p:cxnSp>
      <p:cxnSp>
        <p:nvCxnSpPr>
          <p:cNvPr id="138" name="Google Shape;138;p24"/>
          <p:cNvCxnSpPr>
            <a:endCxn id="121" idx="2"/>
          </p:cNvCxnSpPr>
          <p:nvPr/>
        </p:nvCxnSpPr>
        <p:spPr>
          <a:xfrm>
            <a:off x="1595442" y="2705381"/>
            <a:ext cx="1314900" cy="0"/>
          </a:xfrm>
          <a:prstGeom prst="straightConnector1">
            <a:avLst/>
          </a:prstGeom>
          <a:noFill/>
          <a:ln cap="flat" cmpd="sng" w="38100">
            <a:solidFill>
              <a:schemeClr val="dk2"/>
            </a:solidFill>
            <a:prstDash val="solid"/>
            <a:round/>
            <a:headEnd len="med" w="med" type="none"/>
            <a:tailEnd len="med" w="med" type="none"/>
          </a:ln>
        </p:spPr>
      </p:cxnSp>
      <p:cxnSp>
        <p:nvCxnSpPr>
          <p:cNvPr id="139" name="Google Shape;139;p24"/>
          <p:cNvCxnSpPr/>
          <p:nvPr/>
        </p:nvCxnSpPr>
        <p:spPr>
          <a:xfrm>
            <a:off x="3405465" y="2705381"/>
            <a:ext cx="1314900" cy="0"/>
          </a:xfrm>
          <a:prstGeom prst="straightConnector1">
            <a:avLst/>
          </a:prstGeom>
          <a:noFill/>
          <a:ln cap="flat" cmpd="sng" w="38100">
            <a:solidFill>
              <a:schemeClr val="dk2"/>
            </a:solidFill>
            <a:prstDash val="solid"/>
            <a:round/>
            <a:headEnd len="med" w="med" type="none"/>
            <a:tailEnd len="med" w="med" type="none"/>
          </a:ln>
        </p:spPr>
      </p:cxnSp>
      <p:cxnSp>
        <p:nvCxnSpPr>
          <p:cNvPr id="140" name="Google Shape;140;p24"/>
          <p:cNvCxnSpPr/>
          <p:nvPr/>
        </p:nvCxnSpPr>
        <p:spPr>
          <a:xfrm>
            <a:off x="5215509" y="2705381"/>
            <a:ext cx="1314900" cy="0"/>
          </a:xfrm>
          <a:prstGeom prst="straightConnector1">
            <a:avLst/>
          </a:prstGeom>
          <a:noFill/>
          <a:ln cap="flat" cmpd="sng" w="38100">
            <a:solidFill>
              <a:srgbClr val="595959"/>
            </a:solidFill>
            <a:prstDash val="solid"/>
            <a:round/>
            <a:headEnd len="med" w="med" type="none"/>
            <a:tailEnd len="med" w="med" type="none"/>
          </a:ln>
        </p:spPr>
      </p:cxnSp>
      <p:sp>
        <p:nvSpPr>
          <p:cNvPr id="141" name="Google Shape;141;p24"/>
          <p:cNvSpPr txBox="1"/>
          <p:nvPr/>
        </p:nvSpPr>
        <p:spPr>
          <a:xfrm>
            <a:off x="80973" y="199144"/>
            <a:ext cx="7751100" cy="483600"/>
          </a:xfrm>
          <a:prstGeom prst="rect">
            <a:avLst/>
          </a:prstGeom>
          <a:noFill/>
          <a:ln>
            <a:noFill/>
          </a:ln>
        </p:spPr>
        <p:txBody>
          <a:bodyPr anchorCtr="0" anchor="ctr" bIns="93425" lIns="93425" spcFirstLastPara="1" rIns="93425" wrap="square" tIns="93425">
            <a:noAutofit/>
          </a:bodyPr>
          <a:lstStyle/>
          <a:p>
            <a:pPr indent="0" lvl="0" marL="0" rtl="0" algn="l">
              <a:spcBef>
                <a:spcPts val="0"/>
              </a:spcBef>
              <a:spcAft>
                <a:spcPts val="0"/>
              </a:spcAft>
              <a:buNone/>
            </a:pPr>
            <a:r>
              <a:rPr b="1" lang="en" sz="2700">
                <a:solidFill>
                  <a:srgbClr val="56595C"/>
                </a:solidFill>
                <a:latin typeface="Open Sans"/>
                <a:ea typeface="Open Sans"/>
                <a:cs typeface="Open Sans"/>
                <a:sym typeface="Open Sans"/>
              </a:rPr>
              <a:t>A Brief History of Data</a:t>
            </a:r>
            <a:endParaRPr b="1" sz="2700">
              <a:solidFill>
                <a:srgbClr val="56595C"/>
              </a:solidFill>
              <a:latin typeface="Open Sans"/>
              <a:ea typeface="Open Sans"/>
              <a:cs typeface="Open Sans"/>
              <a:sym typeface="Open Sans"/>
            </a:endParaRPr>
          </a:p>
        </p:txBody>
      </p:sp>
      <p:cxnSp>
        <p:nvCxnSpPr>
          <p:cNvPr id="142" name="Google Shape;142;p24"/>
          <p:cNvCxnSpPr/>
          <p:nvPr/>
        </p:nvCxnSpPr>
        <p:spPr>
          <a:xfrm>
            <a:off x="7025515" y="2696906"/>
            <a:ext cx="1314900" cy="0"/>
          </a:xfrm>
          <a:prstGeom prst="straightConnector1">
            <a:avLst/>
          </a:prstGeom>
          <a:noFill/>
          <a:ln cap="flat" cmpd="sng" w="38100">
            <a:solidFill>
              <a:schemeClr val="dk2"/>
            </a:solidFill>
            <a:prstDash val="solid"/>
            <a:round/>
            <a:headEnd len="med" w="med" type="none"/>
            <a:tailEnd len="med" w="med" type="none"/>
          </a:ln>
        </p:spPr>
      </p:cxnSp>
      <p:sp>
        <p:nvSpPr>
          <p:cNvPr id="143" name="Google Shape;143;p24"/>
          <p:cNvSpPr/>
          <p:nvPr/>
        </p:nvSpPr>
        <p:spPr>
          <a:xfrm>
            <a:off x="7514975" y="3413700"/>
            <a:ext cx="2066100" cy="338700"/>
          </a:xfrm>
          <a:prstGeom prst="rect">
            <a:avLst/>
          </a:prstGeom>
          <a:noFill/>
          <a:ln>
            <a:noFill/>
          </a:ln>
        </p:spPr>
        <p:txBody>
          <a:bodyPr anchorCtr="0" anchor="t" bIns="46725" lIns="93425" spcFirstLastPara="1" rIns="93425" wrap="square" tIns="46725">
            <a:noAutofit/>
          </a:bodyPr>
          <a:lstStyle/>
          <a:p>
            <a:pPr indent="0" lvl="0" marL="0" marR="0" rtl="0" algn="ctr">
              <a:spcBef>
                <a:spcPts val="0"/>
              </a:spcBef>
              <a:spcAft>
                <a:spcPts val="0"/>
              </a:spcAft>
              <a:buNone/>
            </a:pPr>
            <a:r>
              <a:rPr b="1" lang="en" sz="1600">
                <a:solidFill>
                  <a:srgbClr val="565A5D"/>
                </a:solidFill>
                <a:latin typeface="Open Sans"/>
                <a:ea typeface="Open Sans"/>
                <a:cs typeface="Open Sans"/>
                <a:sym typeface="Open Sans"/>
              </a:rPr>
              <a:t>Cloud</a:t>
            </a:r>
            <a:endParaRPr b="1" sz="1400">
              <a:solidFill>
                <a:srgbClr val="565A5D"/>
              </a:solidFill>
              <a:latin typeface="Open Sans"/>
              <a:ea typeface="Open Sans"/>
              <a:cs typeface="Open Sans"/>
              <a:sym typeface="Open Sans"/>
            </a:endParaRPr>
          </a:p>
        </p:txBody>
      </p:sp>
      <p:grpSp>
        <p:nvGrpSpPr>
          <p:cNvPr id="144" name="Google Shape;144;p24"/>
          <p:cNvGrpSpPr/>
          <p:nvPr/>
        </p:nvGrpSpPr>
        <p:grpSpPr>
          <a:xfrm>
            <a:off x="8264244" y="2383688"/>
            <a:ext cx="643559" cy="643388"/>
            <a:chOff x="4526425" y="5315450"/>
            <a:chExt cx="1715700" cy="1715700"/>
          </a:xfrm>
        </p:grpSpPr>
        <p:sp>
          <p:nvSpPr>
            <p:cNvPr id="145" name="Google Shape;145;p24"/>
            <p:cNvSpPr/>
            <p:nvPr/>
          </p:nvSpPr>
          <p:spPr>
            <a:xfrm>
              <a:off x="4526425" y="5315450"/>
              <a:ext cx="1715700" cy="17157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sp>
          <p:nvSpPr>
            <p:cNvPr id="146" name="Google Shape;146;p24"/>
            <p:cNvSpPr/>
            <p:nvPr/>
          </p:nvSpPr>
          <p:spPr>
            <a:xfrm>
              <a:off x="4729525" y="5518550"/>
              <a:ext cx="1309500" cy="1309500"/>
            </a:xfrm>
            <a:prstGeom prst="ellipse">
              <a:avLst/>
            </a:prstGeom>
            <a:noFill/>
            <a:ln cap="flat" cmpd="sng" w="38100">
              <a:solidFill>
                <a:srgbClr val="565A5D"/>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sz="500"/>
            </a:p>
          </p:txBody>
        </p:sp>
        <p:sp>
          <p:nvSpPr>
            <p:cNvPr id="147" name="Google Shape;147;p24"/>
            <p:cNvSpPr/>
            <p:nvPr/>
          </p:nvSpPr>
          <p:spPr>
            <a:xfrm>
              <a:off x="5093075" y="5882300"/>
              <a:ext cx="582300" cy="581700"/>
            </a:xfrm>
            <a:prstGeom prst="ellipse">
              <a:avLst/>
            </a:prstGeom>
            <a:solidFill>
              <a:srgbClr val="5BB65B"/>
            </a:solidFill>
            <a:ln cap="flat" cmpd="sng" w="38100">
              <a:solidFill>
                <a:srgbClr val="595959"/>
              </a:solidFill>
              <a:prstDash val="solid"/>
              <a:round/>
              <a:headEnd len="sm" w="sm" type="none"/>
              <a:tailEnd len="sm" w="sm" type="none"/>
            </a:ln>
          </p:spPr>
          <p:txBody>
            <a:bodyPr anchorCtr="0" anchor="ctr" bIns="34300" lIns="34300" spcFirstLastPara="1" rIns="34300" wrap="square" tIns="34300">
              <a:noAutofit/>
            </a:bodyPr>
            <a:lstStyle/>
            <a:p>
              <a:pPr indent="0" lvl="0" marL="0" rtl="0" algn="l">
                <a:spcBef>
                  <a:spcPts val="0"/>
                </a:spcBef>
                <a:spcAft>
                  <a:spcPts val="0"/>
                </a:spcAft>
                <a:buNone/>
              </a:pPr>
              <a:r>
                <a:t/>
              </a:r>
              <a:endParaRPr/>
            </a:p>
          </p:txBody>
        </p:sp>
      </p:grpSp>
      <p:cxnSp>
        <p:nvCxnSpPr>
          <p:cNvPr id="148" name="Google Shape;148;p24"/>
          <p:cNvCxnSpPr>
            <a:stCxn id="146" idx="4"/>
          </p:cNvCxnSpPr>
          <p:nvPr/>
        </p:nvCxnSpPr>
        <p:spPr>
          <a:xfrm>
            <a:off x="8586023" y="2950913"/>
            <a:ext cx="0" cy="341100"/>
          </a:xfrm>
          <a:prstGeom prst="straightConnector1">
            <a:avLst/>
          </a:prstGeom>
          <a:noFill/>
          <a:ln cap="flat" cmpd="sng" w="38100">
            <a:solidFill>
              <a:srgbClr val="565A5D"/>
            </a:solidFill>
            <a:prstDash val="solid"/>
            <a:miter lim="800000"/>
            <a:headEnd len="sm" w="sm" type="none"/>
            <a:tailEnd len="lg" w="lg" type="oval"/>
          </a:ln>
        </p:spPr>
      </p:cxnSp>
      <p:cxnSp>
        <p:nvCxnSpPr>
          <p:cNvPr id="149" name="Google Shape;149;p24"/>
          <p:cNvCxnSpPr/>
          <p:nvPr/>
        </p:nvCxnSpPr>
        <p:spPr>
          <a:xfrm>
            <a:off x="7025515" y="2705381"/>
            <a:ext cx="1314900" cy="0"/>
          </a:xfrm>
          <a:prstGeom prst="straightConnector1">
            <a:avLst/>
          </a:prstGeom>
          <a:noFill/>
          <a:ln cap="flat" cmpd="sng" w="38100">
            <a:solidFill>
              <a:schemeClr val="dk2"/>
            </a:solidFill>
            <a:prstDash val="solid"/>
            <a:round/>
            <a:headEnd len="med" w="med" type="none"/>
            <a:tailEnd len="med" w="med" type="none"/>
          </a:ln>
        </p:spPr>
      </p:cxnSp>
      <p:sp>
        <p:nvSpPr>
          <p:cNvPr id="150" name="Google Shape;150;p24"/>
          <p:cNvSpPr/>
          <p:nvPr/>
        </p:nvSpPr>
        <p:spPr>
          <a:xfrm>
            <a:off x="7784106" y="3772709"/>
            <a:ext cx="1478100" cy="491100"/>
          </a:xfrm>
          <a:prstGeom prst="rect">
            <a:avLst/>
          </a:prstGeom>
          <a:noFill/>
          <a:ln>
            <a:noFill/>
          </a:ln>
        </p:spPr>
        <p:txBody>
          <a:bodyPr anchorCtr="0" anchor="ctr" bIns="46725" lIns="93425" spcFirstLastPara="1" rIns="93425" wrap="square" tIns="46725">
            <a:noAutofit/>
          </a:bodyPr>
          <a:lstStyle/>
          <a:p>
            <a:pPr indent="0" lvl="0" marL="0" rtl="0" algn="ctr">
              <a:spcBef>
                <a:spcPts val="0"/>
              </a:spcBef>
              <a:spcAft>
                <a:spcPts val="0"/>
              </a:spcAft>
              <a:buSzPts val="1100"/>
              <a:buNone/>
            </a:pPr>
            <a:r>
              <a:rPr lang="en" sz="1100">
                <a:solidFill>
                  <a:srgbClr val="565A5D"/>
                </a:solidFill>
                <a:latin typeface="Open Sans"/>
                <a:ea typeface="Open Sans"/>
                <a:cs typeface="Open Sans"/>
                <a:sym typeface="Open Sans"/>
              </a:rPr>
              <a:t>Separate storage and compute, pay as you go.</a:t>
            </a:r>
            <a:endParaRPr sz="1100">
              <a:solidFill>
                <a:srgbClr val="565A5D"/>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4" name="Shape 154"/>
        <p:cNvGrpSpPr/>
        <p:nvPr/>
      </p:nvGrpSpPr>
      <p:grpSpPr>
        <a:xfrm>
          <a:off x="0" y="0"/>
          <a:ext cx="0" cy="0"/>
          <a:chOff x="0" y="0"/>
          <a:chExt cx="0" cy="0"/>
        </a:xfrm>
      </p:grpSpPr>
      <p:pic>
        <p:nvPicPr>
          <p:cNvPr id="155" name="Google Shape;155;p25"/>
          <p:cNvPicPr preferRelativeResize="0"/>
          <p:nvPr/>
        </p:nvPicPr>
        <p:blipFill rotWithShape="1">
          <a:blip r:embed="rId4">
            <a:alphaModFix/>
          </a:blip>
          <a:srcRect b="23445" l="0" r="0" t="17557"/>
          <a:stretch/>
        </p:blipFill>
        <p:spPr>
          <a:xfrm>
            <a:off x="2020087" y="0"/>
            <a:ext cx="5103827" cy="5143501"/>
          </a:xfrm>
          <a:prstGeom prst="rect">
            <a:avLst/>
          </a:prstGeom>
          <a:noFill/>
          <a:ln>
            <a:noFill/>
          </a:ln>
        </p:spPr>
      </p:pic>
      <p:sp>
        <p:nvSpPr>
          <p:cNvPr id="156" name="Google Shape;156;p25"/>
          <p:cNvSpPr txBox="1"/>
          <p:nvPr/>
        </p:nvSpPr>
        <p:spPr>
          <a:xfrm rot="-3583543">
            <a:off x="6467467" y="3182897"/>
            <a:ext cx="3535922" cy="35950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Source: </a:t>
            </a:r>
            <a:r>
              <a:rPr lang="en" u="sng">
                <a:solidFill>
                  <a:schemeClr val="hlink"/>
                </a:solidFill>
                <a:latin typeface="Open Sans"/>
                <a:ea typeface="Open Sans"/>
                <a:cs typeface="Open Sans"/>
                <a:sym typeface="Open Sans"/>
                <a:hlinkClick r:id="rId5"/>
              </a:rPr>
              <a:t>Domo’s Data Never Sleeps 7</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904 Styl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