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d912a221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d912a221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d90bfb010_0_99: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d90bfb01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f42695ead_0_20: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f42695e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Replication works hand in hand with partitions. If partitions are the topic divided into chunks and distributed across servers.</a:t>
            </a:r>
            <a:endParaRPr/>
          </a:p>
          <a:p>
            <a:pPr indent="0" lvl="0" marL="0" rtl="0" algn="l">
              <a:spcBef>
                <a:spcPts val="0"/>
              </a:spcBef>
              <a:spcAft>
                <a:spcPts val="0"/>
              </a:spcAft>
              <a:buNone/>
            </a:pPr>
            <a:r>
              <a:rPr lang="en"/>
              <a:t>Replication means to make a copy or multiple copies of each partition, and distributing them across the available servers too.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fedd0b8c6_0_0: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fedd0b8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Topics, Partitions, and Replicas are a big part of Kafka. So let’s set three minutes aside to practice. Create a kafka topic with 3-6 partitions and a replication factor of 2. And describe that topic, to check if those partitions are distributed across the three nodes.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You can connect to the cloud GCP instance.</a:t>
            </a: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f42695ead_0_26: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f42695ea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0d12a6835_2_6: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0d12a683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d90bfb010_0_105: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90bfb01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partition is an append only log. Each record within the partition is assigned an id. And, chronologically, if record A was appended to a partition directly after record B, then record A’s offset will be 1 higher than record B.</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e738149e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e738149e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covered what is going on in Kafka. Now, let’s turn to interacting with Kafka. And that means we turn to producers and consumers.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d912a2212_0_91: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d912a221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Connect a producer on the console. Leave that producer up, and let’s create a consumer!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marR="152400" rtl="0" algn="l">
              <a:lnSpc>
                <a:spcPct val="115000"/>
              </a:lnSpc>
              <a:spcBef>
                <a:spcPts val="0"/>
              </a:spcBef>
              <a:spcAft>
                <a:spcPts val="0"/>
              </a:spcAft>
              <a:buClr>
                <a:schemeClr val="dk1"/>
              </a:buClr>
              <a:buSzPts val="1100"/>
              <a:buFont typeface="Arial"/>
              <a:buNone/>
            </a:pPr>
            <a:r>
              <a:rPr lang="en">
                <a:solidFill>
                  <a:schemeClr val="dk1"/>
                </a:solidFill>
              </a:rPr>
              <a:t>Aside: </a:t>
            </a:r>
            <a:r>
              <a:rPr b="1" lang="en" sz="1200">
                <a:solidFill>
                  <a:srgbClr val="222222"/>
                </a:solidFill>
                <a:highlight>
                  <a:srgbClr val="FFFFFF"/>
                </a:highlight>
                <a:latin typeface="Roboto"/>
                <a:ea typeface="Roboto"/>
                <a:cs typeface="Roboto"/>
                <a:sym typeface="Roboto"/>
              </a:rPr>
              <a:t>Idempotent producer</a:t>
            </a:r>
            <a:r>
              <a:rPr lang="en" sz="1200">
                <a:solidFill>
                  <a:srgbClr val="222222"/>
                </a:solidFill>
                <a:highlight>
                  <a:srgbClr val="FFFFFF"/>
                </a:highlight>
                <a:latin typeface="Roboto"/>
                <a:ea typeface="Roboto"/>
                <a:cs typeface="Roboto"/>
                <a:sym typeface="Roboto"/>
              </a:rPr>
              <a:t> ensures exactly once message delivery per partition, in order to do so in multiple partitions, </a:t>
            </a:r>
            <a:r>
              <a:rPr b="1" lang="en" sz="1200">
                <a:solidFill>
                  <a:srgbClr val="222222"/>
                </a:solidFill>
                <a:highlight>
                  <a:srgbClr val="FFFFFF"/>
                </a:highlight>
                <a:latin typeface="Roboto"/>
                <a:ea typeface="Roboto"/>
                <a:cs typeface="Roboto"/>
                <a:sym typeface="Roboto"/>
              </a:rPr>
              <a:t>Kafka</a:t>
            </a:r>
            <a:r>
              <a:rPr lang="en" sz="1200">
                <a:solidFill>
                  <a:srgbClr val="222222"/>
                </a:solidFill>
                <a:highlight>
                  <a:srgbClr val="FFFFFF"/>
                </a:highlight>
                <a:latin typeface="Roboto"/>
                <a:ea typeface="Roboto"/>
                <a:cs typeface="Roboto"/>
                <a:sym typeface="Roboto"/>
              </a:rPr>
              <a:t> guarantees atomic transactions, which powers the applications to produce to multiple TopicPartitions atomically. All writes to these TopicPartitions will either succeed or fail as a single unit.</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d912a2212_0_97: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d912a221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Consumers read data from a topic. </a:t>
            </a:r>
            <a:endParaRPr/>
          </a:p>
          <a:p>
            <a:pPr indent="0" lvl="0" marL="0" rtl="0" algn="l">
              <a:spcBef>
                <a:spcPts val="0"/>
              </a:spcBef>
              <a:spcAft>
                <a:spcPts val="0"/>
              </a:spcAft>
              <a:buNone/>
            </a:pPr>
            <a:r>
              <a:rPr lang="en"/>
              <a:t>Consumers only need to know how to connect to the cluster, they don’t need to be told which Broker to read from. </a:t>
            </a:r>
            <a:endParaRPr/>
          </a:p>
          <a:p>
            <a:pPr indent="0" lvl="0" marL="0" rtl="0" algn="l">
              <a:spcBef>
                <a:spcPts val="0"/>
              </a:spcBef>
              <a:spcAft>
                <a:spcPts val="0"/>
              </a:spcAft>
              <a:buNone/>
            </a:pPr>
            <a:r>
              <a:rPr lang="en"/>
              <a:t>Consumers read from an offset.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ffbd6d622_2_6: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ffbd6d62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d90bfb010_0_6: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d90bfb0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ffbd6d622_2_0: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ffbd6d62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Specify “acks”. Can someone explain what acks is doing. Test it out after killing a server.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Data Engineering lingo, what happens what a `partition`, slightly loaded term there, occurs between two servers? When the two servers can’t communicate with each other.</a:t>
            </a:r>
            <a:endParaRPr>
              <a:solidFill>
                <a:schemeClr val="dk1"/>
              </a:solidFill>
            </a:endParaRPr>
          </a:p>
          <a:p>
            <a:pPr indent="0" lvl="0" marL="0" marR="152400" rtl="0" algn="l">
              <a:lnSpc>
                <a:spcPct val="115000"/>
              </a:lnSpc>
              <a:spcBef>
                <a:spcPts val="0"/>
              </a:spcBef>
              <a:spcAft>
                <a:spcPts val="0"/>
              </a:spcAft>
              <a:buClr>
                <a:schemeClr val="dk1"/>
              </a:buClr>
              <a:buSzPts val="1100"/>
              <a:buFont typeface="Arial"/>
              <a:buNone/>
            </a:pPr>
            <a:r>
              <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d90bfb01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d90bfb01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2c65eeeff_0_16: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2c65eeef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for discussion: Should customer signup and customer preference publish to the same topic?</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f42695ead_0_0: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f42695e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0eec3c782_0_16: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0eec3c7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d90bfb01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d90bfb01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d90bfb010_0_123: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d90bfb01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CAP theorem.</a:t>
            </a:r>
            <a:endParaRPr/>
          </a:p>
          <a:p>
            <a:pPr indent="0" lvl="0" marL="0" rtl="0" algn="l">
              <a:spcBef>
                <a:spcPts val="0"/>
              </a:spcBef>
              <a:spcAft>
                <a:spcPts val="0"/>
              </a:spcAft>
              <a:buNone/>
            </a:pPr>
            <a:r>
              <a:rPr lang="en"/>
              <a:t>Does anybody want to explain what it is?</a:t>
            </a:r>
            <a:endParaRPr/>
          </a:p>
          <a:p>
            <a:pPr indent="0" lvl="0" marL="0" rtl="0" algn="l">
              <a:spcBef>
                <a:spcPts val="0"/>
              </a:spcBef>
              <a:spcAft>
                <a:spcPts val="0"/>
              </a:spcAft>
              <a:buNone/>
            </a:pPr>
            <a:r>
              <a:rPr lang="en"/>
              <a:t>Where does Kafka fit within the CAP theorem.</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d912a2212_0_103: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d912a221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Kafka is the industry leader of pub / sub within the Data Ecosystem. Why?</a:t>
            </a:r>
            <a:endParaRPr/>
          </a:p>
          <a:p>
            <a:pPr indent="0" lvl="0" marL="0" rtl="0" algn="l">
              <a:spcBef>
                <a:spcPts val="0"/>
              </a:spcBef>
              <a:spcAft>
                <a:spcPts val="0"/>
              </a:spcAft>
              <a:buNone/>
            </a:pPr>
            <a:r>
              <a:rPr lang="en"/>
              <a:t>35% of the Fortune 500. Many others use systems or concepts similar to Kafka.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299a7ee872a9dd38_1: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99a7ee872a9dd3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299a7ee872a9dd38_7: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9a7ee872a9dd3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d90bfb01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d90bfb01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e9466b551_0_0: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e9466b5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Leader based replication.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e99ed62e9_0_2: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e99ed62e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Leader based replication.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0eec3c78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0eec3c78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0eec3c782_0_8: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0eec3c78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Leader based replication.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80eec3c782_1_0: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0eec3c7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Leader based replication.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e738149e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e738149e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e738149ef_0_16: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e738149e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middle section are the different categories, or topics.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the other squares here are applications that server as either producers or consumers. And in some case serve as both.</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2c65eeeff_0_7: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2c65eee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d912a2212_0_110: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d912a221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Kit gave an introduction to the Big Data Space. What is Kafka’s most used role within the Big Data space?</a:t>
            </a:r>
            <a:endParaRPr/>
          </a:p>
          <a:p>
            <a:pPr indent="0" lvl="0" marL="0" rtl="0" algn="l">
              <a:spcBef>
                <a:spcPts val="0"/>
              </a:spcBef>
              <a:spcAft>
                <a:spcPts val="0"/>
              </a:spcAft>
              <a:buNone/>
            </a:pPr>
            <a:r>
              <a:rPr lang="en"/>
              <a:t>Used as a middle layer to decouple data pipelines. Kafka acts as a go between for services, applications, pipelines. Way for them to pass on information to each other.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t>Three people have used Kafka before.</a:t>
            </a:r>
            <a:endParaRPr/>
          </a:p>
          <a:p>
            <a:pPr indent="0" lvl="0" marL="0" rtl="0" algn="l">
              <a:lnSpc>
                <a:spcPct val="115000"/>
              </a:lnSpc>
              <a:spcBef>
                <a:spcPts val="0"/>
              </a:spcBef>
              <a:spcAft>
                <a:spcPts val="0"/>
              </a:spcAft>
              <a:buClr>
                <a:schemeClr val="dk1"/>
              </a:buClr>
              <a:buSzPts val="1100"/>
              <a:buFont typeface="Arial"/>
              <a:buNone/>
            </a:pPr>
            <a:r>
              <a:rPr lang="en"/>
              <a:t>Brian Keeter</a:t>
            </a:r>
            <a:endParaRPr/>
          </a:p>
          <a:p>
            <a:pPr indent="0" lvl="0" marL="0" rtl="0" algn="l">
              <a:lnSpc>
                <a:spcPct val="115000"/>
              </a:lnSpc>
              <a:spcBef>
                <a:spcPts val="0"/>
              </a:spcBef>
              <a:spcAft>
                <a:spcPts val="0"/>
              </a:spcAft>
              <a:buClr>
                <a:schemeClr val="dk1"/>
              </a:buClr>
              <a:buSzPts val="1100"/>
              <a:buFont typeface="Arial"/>
              <a:buNone/>
            </a:pPr>
            <a:r>
              <a:rPr lang="en"/>
              <a:t>Matt Denton</a:t>
            </a:r>
            <a:endParaRPr/>
          </a:p>
          <a:p>
            <a:pPr indent="0" lvl="0" marL="0" rtl="0" algn="l">
              <a:lnSpc>
                <a:spcPct val="115000"/>
              </a:lnSpc>
              <a:spcBef>
                <a:spcPts val="0"/>
              </a:spcBef>
              <a:spcAft>
                <a:spcPts val="0"/>
              </a:spcAft>
              <a:buClr>
                <a:schemeClr val="dk1"/>
              </a:buClr>
              <a:buSzPts val="1100"/>
              <a:buFont typeface="Arial"/>
              <a:buNone/>
            </a:pPr>
            <a:r>
              <a:rPr lang="en"/>
              <a:t>Nate Liston</a:t>
            </a:r>
            <a:endParaRPr/>
          </a:p>
          <a:p>
            <a:pPr indent="0" lvl="0" marL="0" rtl="0" algn="l">
              <a:spcBef>
                <a:spcPts val="0"/>
              </a:spcBef>
              <a:spcAft>
                <a:spcPts val="0"/>
              </a:spcAft>
              <a:buNone/>
            </a:pPr>
            <a:r>
              <a:rPr lang="en"/>
              <a:t>Use them to share their ideas on Kafka and explain concepts.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d912a2212_0_70: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d912a221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Kafka? It is a pub-sub messaging system. </a:t>
            </a:r>
            <a:endParaRPr/>
          </a:p>
          <a:p>
            <a:pPr indent="0" lvl="0" marL="0" rtl="0" algn="l">
              <a:spcBef>
                <a:spcPts val="0"/>
              </a:spcBef>
              <a:spcAft>
                <a:spcPts val="0"/>
              </a:spcAft>
              <a:buNone/>
            </a:pPr>
            <a:r>
              <a:rPr lang="en"/>
              <a:t>Applications that send messages to Kafka are called producers.</a:t>
            </a:r>
            <a:endParaRPr/>
          </a:p>
          <a:p>
            <a:pPr indent="0" lvl="0" marL="0" rtl="0" algn="l">
              <a:spcBef>
                <a:spcPts val="0"/>
              </a:spcBef>
              <a:spcAft>
                <a:spcPts val="0"/>
              </a:spcAft>
              <a:buNone/>
            </a:pPr>
            <a:r>
              <a:rPr lang="en"/>
              <a:t>Applications that read messages from Kafka are consumers.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Kafka acts as the message broker. The producers don’t need to have knowledge of the consumers, and visa versa. </a:t>
            </a:r>
            <a:endParaRPr/>
          </a:p>
          <a:p>
            <a:pPr indent="0" lvl="0" marL="0" rtl="0" algn="l">
              <a:spcBef>
                <a:spcPts val="0"/>
              </a:spcBef>
              <a:spcAft>
                <a:spcPts val="0"/>
              </a:spcAft>
              <a:buNone/>
            </a:pPr>
            <a:r>
              <a:rPr lang="en"/>
              <a:t>Without Kafka, each of the source applications need to have knowledge of their consuming applications.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d912a2212_0_80: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d912a221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number of brokers can scale horizontally. Kafka clusters can scale to 100s of brokers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d912a2212_0_124: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d912a221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Diving into Kafka introduces a whole set of new words. Topic, producer, consumer, offset, partition, replication.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e738149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e738149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export BOOTSTRAP_SERVERS=</a:t>
            </a:r>
            <a:r>
              <a:rPr lang="en" sz="1400">
                <a:solidFill>
                  <a:schemeClr val="dk1"/>
                </a:solidFill>
                <a:highlight>
                  <a:schemeClr val="lt1"/>
                </a:highlight>
                <a:latin typeface="Courier New"/>
                <a:ea typeface="Courier New"/>
                <a:cs typeface="Courier New"/>
                <a:sym typeface="Courier New"/>
              </a:rPr>
              <a:t>35.208.65.122</a:t>
            </a:r>
            <a:r>
              <a:rPr lang="en" sz="1400">
                <a:solidFill>
                  <a:schemeClr val="dk1"/>
                </a:solidFill>
                <a:latin typeface="Courier New"/>
                <a:ea typeface="Courier New"/>
                <a:cs typeface="Courier New"/>
                <a:sym typeface="Courier New"/>
              </a:rPr>
              <a:t>:9092,34.68.16.1:9092,35.225.151.65:9092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d90bfb010_0_93:notes"/>
          <p:cNvSpPr/>
          <p:nvPr>
            <p:ph idx="2" type="sldImg"/>
          </p:nvPr>
        </p:nvSpPr>
        <p:spPr>
          <a:xfrm>
            <a:off x="38131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d90bfb01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The entry point into Kafka world.</a:t>
            </a:r>
            <a:endParaRPr/>
          </a:p>
          <a:p>
            <a:pPr indent="0" lvl="0" marL="0" rtl="0" algn="l">
              <a:spcBef>
                <a:spcPts val="0"/>
              </a:spcBef>
              <a:spcAft>
                <a:spcPts val="0"/>
              </a:spcAft>
              <a:buNone/>
            </a:pPr>
            <a:r>
              <a:rPr lang="en"/>
              <a:t>A topic can be thought of as a category, or a stream of data to which messages are stored.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simplified picture here. A producer adds a message to the topic. And the consumer is reading from the topic.</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ght Background">
  <p:cSld name="TITLE_1">
    <p:spTree>
      <p:nvGrpSpPr>
        <p:cNvPr id="50" name="Shape 50"/>
        <p:cNvGrpSpPr/>
        <p:nvPr/>
      </p:nvGrpSpPr>
      <p:grpSpPr>
        <a:xfrm>
          <a:off x="0" y="0"/>
          <a:ext cx="0" cy="0"/>
          <a:chOff x="0" y="0"/>
          <a:chExt cx="0" cy="0"/>
        </a:xfrm>
      </p:grpSpPr>
      <p:grpSp>
        <p:nvGrpSpPr>
          <p:cNvPr id="51" name="Google Shape;51;p13"/>
          <p:cNvGrpSpPr/>
          <p:nvPr/>
        </p:nvGrpSpPr>
        <p:grpSpPr>
          <a:xfrm>
            <a:off x="175854" y="0"/>
            <a:ext cx="900587" cy="5141627"/>
            <a:chOff x="247287" y="0"/>
            <a:chExt cx="900677" cy="5143685"/>
          </a:xfrm>
        </p:grpSpPr>
        <p:pic>
          <p:nvPicPr>
            <p:cNvPr id="52" name="Google Shape;52;p13"/>
            <p:cNvPicPr preferRelativeResize="0"/>
            <p:nvPr/>
          </p:nvPicPr>
          <p:blipFill>
            <a:blip r:embed="rId2">
              <a:alphaModFix/>
            </a:blip>
            <a:stretch>
              <a:fillRect/>
            </a:stretch>
          </p:blipFill>
          <p:spPr>
            <a:xfrm>
              <a:off x="247287" y="4823867"/>
              <a:ext cx="900677" cy="194225"/>
            </a:xfrm>
            <a:prstGeom prst="rect">
              <a:avLst/>
            </a:prstGeom>
            <a:noFill/>
            <a:ln>
              <a:noFill/>
            </a:ln>
          </p:spPr>
        </p:pic>
        <p:sp>
          <p:nvSpPr>
            <p:cNvPr id="53" name="Google Shape;53;p13"/>
            <p:cNvSpPr/>
            <p:nvPr/>
          </p:nvSpPr>
          <p:spPr>
            <a:xfrm>
              <a:off x="571425" y="682177"/>
              <a:ext cx="149700" cy="4079100"/>
            </a:xfrm>
            <a:prstGeom prst="rect">
              <a:avLst/>
            </a:prstGeom>
            <a:solidFill>
              <a:srgbClr val="333E48"/>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54" name="Google Shape;54;p13"/>
            <p:cNvSpPr/>
            <p:nvPr/>
          </p:nvSpPr>
          <p:spPr>
            <a:xfrm>
              <a:off x="421727" y="681900"/>
              <a:ext cx="149700" cy="4079100"/>
            </a:xfrm>
            <a:prstGeom prst="rect">
              <a:avLst/>
            </a:prstGeom>
            <a:solidFill>
              <a:srgbClr val="62A0A5"/>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55" name="Google Shape;55;p13"/>
            <p:cNvSpPr/>
            <p:nvPr/>
          </p:nvSpPr>
          <p:spPr>
            <a:xfrm>
              <a:off x="272050" y="682455"/>
              <a:ext cx="149700" cy="4079100"/>
            </a:xfrm>
            <a:prstGeom prst="rect">
              <a:avLst/>
            </a:prstGeom>
            <a:solidFill>
              <a:srgbClr val="5BB75B"/>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56" name="Google Shape;56;p13"/>
            <p:cNvSpPr/>
            <p:nvPr/>
          </p:nvSpPr>
          <p:spPr>
            <a:xfrm>
              <a:off x="571403" y="14"/>
              <a:ext cx="149700" cy="194100"/>
            </a:xfrm>
            <a:prstGeom prst="rect">
              <a:avLst/>
            </a:prstGeom>
            <a:solidFill>
              <a:srgbClr val="333E48"/>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57" name="Google Shape;57;p13"/>
            <p:cNvSpPr/>
            <p:nvPr/>
          </p:nvSpPr>
          <p:spPr>
            <a:xfrm>
              <a:off x="421716" y="0"/>
              <a:ext cx="149700" cy="194100"/>
            </a:xfrm>
            <a:prstGeom prst="rect">
              <a:avLst/>
            </a:prstGeom>
            <a:solidFill>
              <a:srgbClr val="62A0A5"/>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58" name="Google Shape;58;p13"/>
            <p:cNvSpPr/>
            <p:nvPr/>
          </p:nvSpPr>
          <p:spPr>
            <a:xfrm>
              <a:off x="272050" y="27"/>
              <a:ext cx="149700" cy="194100"/>
            </a:xfrm>
            <a:prstGeom prst="rect">
              <a:avLst/>
            </a:prstGeom>
            <a:solidFill>
              <a:srgbClr val="5BB75B"/>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59" name="Google Shape;59;p13"/>
            <p:cNvSpPr/>
            <p:nvPr/>
          </p:nvSpPr>
          <p:spPr>
            <a:xfrm>
              <a:off x="571425" y="5083681"/>
              <a:ext cx="149700" cy="60000"/>
            </a:xfrm>
            <a:prstGeom prst="rect">
              <a:avLst/>
            </a:prstGeom>
            <a:solidFill>
              <a:srgbClr val="333E48"/>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60" name="Google Shape;60;p13"/>
            <p:cNvSpPr/>
            <p:nvPr/>
          </p:nvSpPr>
          <p:spPr>
            <a:xfrm>
              <a:off x="421727" y="5083677"/>
              <a:ext cx="149700" cy="60000"/>
            </a:xfrm>
            <a:prstGeom prst="rect">
              <a:avLst/>
            </a:prstGeom>
            <a:solidFill>
              <a:srgbClr val="62A0A5"/>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61" name="Google Shape;61;p13"/>
            <p:cNvSpPr/>
            <p:nvPr/>
          </p:nvSpPr>
          <p:spPr>
            <a:xfrm>
              <a:off x="272050" y="5083685"/>
              <a:ext cx="149700" cy="60000"/>
            </a:xfrm>
            <a:prstGeom prst="rect">
              <a:avLst/>
            </a:prstGeom>
            <a:solidFill>
              <a:srgbClr val="5BB75B"/>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s://github.com/farrellw/kafka-exampl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hyperlink" Target="https://gist.github.com/jkreps/c7ddb4041ef62a900e6c" TargetMode="External"/><Relationship Id="rId5" Type="http://schemas.openxmlformats.org/officeDocument/2006/relationships/hyperlink" Target="https://gist.github.com/jkreps/c7ddb4041ef62a900e6c"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hyperlink" Target="https://www.infoq.com/articles/apache-kafka-best-practices-to-optimize-your-deploymen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1" Type="http://schemas.openxmlformats.org/officeDocument/2006/relationships/hyperlink" Target="https://www.infoq.com/articles/apache-kafka-best-practices-to-optimize-your-deployment/" TargetMode="External"/><Relationship Id="rId10" Type="http://schemas.openxmlformats.org/officeDocument/2006/relationships/hyperlink" Target="https://www.cloudkarafka.com/blog/2018-07-04-cloudkarafka_what_is_zookeeper.html" TargetMode="External"/><Relationship Id="rId12" Type="http://schemas.openxmlformats.org/officeDocument/2006/relationships/hyperlink" Target="https://martin.kleppmann.com/2015/05/11/please-stop-calling-databases-cp-or-ap.html" TargetMode="External"/><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hyperlink" Target="https://www.signal.co/dev-log/kafka-consumer-assignments/" TargetMode="External"/><Relationship Id="rId4" Type="http://schemas.openxmlformats.org/officeDocument/2006/relationships/hyperlink" Target="https://hackernoon.com/thorough-introduction-to-apache-kafka-6fbf2989bbc1" TargetMode="External"/><Relationship Id="rId9" Type="http://schemas.openxmlformats.org/officeDocument/2006/relationships/hyperlink" Target="https://www.cloudkarafka.com/blog/2018-07-04-cloudkarafka_what_is_zookeeper.html" TargetMode="External"/><Relationship Id="rId5" Type="http://schemas.openxmlformats.org/officeDocument/2006/relationships/hyperlink" Target="https://codahale.com/you-cant-sacrifice-partition-tolerance/" TargetMode="External"/><Relationship Id="rId6" Type="http://schemas.openxmlformats.org/officeDocument/2006/relationships/hyperlink" Target="https://www.datanami.com/2019/10/01/kafka-transforming-into-event-streaming-database/" TargetMode="External"/><Relationship Id="rId7" Type="http://schemas.openxmlformats.org/officeDocument/2006/relationships/hyperlink" Target="https://gist.github.com/jkreps/c7ddb4041ef62a900e6c" TargetMode="External"/><Relationship Id="rId8" Type="http://schemas.openxmlformats.org/officeDocument/2006/relationships/hyperlink" Target="https://gist.github.com/jkreps/c7ddb4041ef62a900e6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www.techrepublic.com/article/an-inside-look-at-why-apache-kafka-adoption-is-exploding/"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github.com/farrellw/kafka-exampl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4"/>
          <p:cNvSpPr txBox="1"/>
          <p:nvPr/>
        </p:nvSpPr>
        <p:spPr>
          <a:xfrm>
            <a:off x="751300" y="853200"/>
            <a:ext cx="7398600" cy="343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600">
                <a:solidFill>
                  <a:srgbClr val="FFFFFF"/>
                </a:solidFill>
                <a:latin typeface="Open Sans"/>
                <a:ea typeface="Open Sans"/>
                <a:cs typeface="Open Sans"/>
                <a:sym typeface="Open Sans"/>
              </a:rPr>
              <a:t>Kafka</a:t>
            </a:r>
            <a:endParaRPr b="1" sz="3600">
              <a:solidFill>
                <a:srgbClr val="FFFFFF"/>
              </a:solidFill>
              <a:latin typeface="Open Sans"/>
              <a:ea typeface="Open Sans"/>
              <a:cs typeface="Open Sans"/>
              <a:sym typeface="Open Sans"/>
            </a:endParaRPr>
          </a:p>
          <a:p>
            <a:pPr indent="0" lvl="0" marL="0" rtl="0" algn="ctr">
              <a:spcBef>
                <a:spcPts val="0"/>
              </a:spcBef>
              <a:spcAft>
                <a:spcPts val="0"/>
              </a:spcAft>
              <a:buClr>
                <a:srgbClr val="000000"/>
              </a:buClr>
              <a:buSzPts val="1100"/>
              <a:buFont typeface="Arial"/>
              <a:buNone/>
            </a:pPr>
            <a:r>
              <a:t/>
            </a:r>
            <a:endParaRPr b="1" sz="3600">
              <a:solidFill>
                <a:srgbClr val="FFFFFF"/>
              </a:solidFill>
              <a:latin typeface="Open Sans"/>
              <a:ea typeface="Open Sans"/>
              <a:cs typeface="Open Sans"/>
              <a:sym typeface="Open Sans"/>
            </a:endParaRPr>
          </a:p>
          <a:p>
            <a:pPr indent="0" lvl="0" marL="0" rtl="0" algn="ctr">
              <a:spcBef>
                <a:spcPts val="0"/>
              </a:spcBef>
              <a:spcAft>
                <a:spcPts val="0"/>
              </a:spcAft>
              <a:buNone/>
            </a:pPr>
            <a:r>
              <a:rPr b="1" lang="en" sz="3600">
                <a:solidFill>
                  <a:srgbClr val="FFFFFF"/>
                </a:solidFill>
                <a:latin typeface="Open Sans"/>
                <a:ea typeface="Open Sans"/>
                <a:cs typeface="Open Sans"/>
                <a:sym typeface="Open Sans"/>
              </a:rPr>
              <a:t>Mar 3, 2020</a:t>
            </a:r>
            <a:endParaRPr>
              <a:solidFill>
                <a:srgbClr val="D9D9D9"/>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Partitions in Kafka</a:t>
            </a:r>
            <a:endParaRPr sz="1800"/>
          </a:p>
        </p:txBody>
      </p:sp>
      <p:sp>
        <p:nvSpPr>
          <p:cNvPr id="124" name="Google Shape;124;p23"/>
          <p:cNvSpPr txBox="1"/>
          <p:nvPr>
            <p:ph idx="4294967295" type="body"/>
          </p:nvPr>
        </p:nvSpPr>
        <p:spPr>
          <a:xfrm>
            <a:off x="623400" y="781450"/>
            <a:ext cx="8520600" cy="4362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Our cluster is running three nodes. Our earlier command created a topic with four partitions. And those four chunks are spread among the three nodes available.</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Kafka automatically distributes these partitions across the servers.</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Horizontal Scaling. </a:t>
            </a:r>
            <a:endParaRPr>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If we added another machine and create a topic, those partitions would be spread across four machines.</a:t>
            </a:r>
            <a:endParaRPr sz="1800">
              <a:solidFill>
                <a:schemeClr val="dk1"/>
              </a:solidFill>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rPr>
              <a:t>Question: Why is horizontal scaling </a:t>
            </a:r>
            <a:r>
              <a:rPr lang="en" sz="1800">
                <a:solidFill>
                  <a:schemeClr val="dk1"/>
                </a:solidFill>
              </a:rPr>
              <a:t>advantageous? Vs. Vertical Scaling.</a:t>
            </a:r>
            <a:endParaRPr sz="1800">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Describe the topic:</a:t>
            </a:r>
            <a:endParaRPr b="1">
              <a:solidFill>
                <a:schemeClr val="dk1"/>
              </a:solidFill>
            </a:endParaRPr>
          </a:p>
          <a:p>
            <a:pPr indent="0" lvl="0" marL="0" rtl="0" algn="l">
              <a:lnSpc>
                <a:spcPct val="100000"/>
              </a:lnSpc>
              <a:spcBef>
                <a:spcPts val="0"/>
              </a:spcBef>
              <a:spcAft>
                <a:spcPts val="0"/>
              </a:spcAft>
              <a:buNone/>
            </a:pPr>
            <a:r>
              <a:rPr lang="en">
                <a:solidFill>
                  <a:schemeClr val="dk1"/>
                </a:solidFill>
              </a:rPr>
              <a:t>kafka-topics --describe --bootstrap-server $BOOTSTRAP_SERVERS --topic orders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Replication in Kafka</a:t>
            </a:r>
            <a:endParaRPr sz="1800"/>
          </a:p>
        </p:txBody>
      </p:sp>
      <p:sp>
        <p:nvSpPr>
          <p:cNvPr id="130" name="Google Shape;130;p24"/>
          <p:cNvSpPr txBox="1"/>
          <p:nvPr>
            <p:ph idx="4294967295" type="body"/>
          </p:nvPr>
        </p:nvSpPr>
        <p:spPr>
          <a:xfrm>
            <a:off x="623400" y="628400"/>
            <a:ext cx="8520600" cy="4515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Replication factor is specified when we create the topic.</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How many copies of each partition.  If we create a topic with a replication factor of two.  Each of our four partitions will have the original and a copy. The copy will be placed on a different node than the original.</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Question: </a:t>
            </a:r>
            <a:r>
              <a:rPr lang="en">
                <a:solidFill>
                  <a:schemeClr val="dk1"/>
                </a:solidFill>
              </a:rPr>
              <a:t>Difference between replication and partitions?</a:t>
            </a:r>
            <a:endParaRPr>
              <a:solidFill>
                <a:schemeClr val="dk1"/>
              </a:solidFill>
            </a:endParaRPr>
          </a:p>
          <a:p>
            <a:pPr indent="0" lvl="0" marL="0" rtl="0" algn="l">
              <a:lnSpc>
                <a:spcPct val="100000"/>
              </a:lnSpc>
              <a:spcBef>
                <a:spcPts val="0"/>
              </a:spcBef>
              <a:spcAft>
                <a:spcPts val="0"/>
              </a:spcAft>
              <a:buNone/>
            </a:pPr>
            <a:r>
              <a:rPr b="1" lang="en">
                <a:solidFill>
                  <a:schemeClr val="dk1"/>
                </a:solidFill>
              </a:rPr>
              <a:t>Creating a topic with replication:</a:t>
            </a:r>
            <a:endParaRPr b="1">
              <a:solidFill>
                <a:schemeClr val="dk1"/>
              </a:solidFill>
            </a:endParaRPr>
          </a:p>
          <a:p>
            <a:pPr indent="0" lvl="0" marL="0" rtl="0" algn="l">
              <a:lnSpc>
                <a:spcPct val="100000"/>
              </a:lnSpc>
              <a:spcBef>
                <a:spcPts val="0"/>
              </a:spcBef>
              <a:spcAft>
                <a:spcPts val="0"/>
              </a:spcAft>
              <a:buNone/>
            </a:pPr>
            <a:r>
              <a:rPr lang="en">
                <a:solidFill>
                  <a:schemeClr val="dk1"/>
                </a:solidFill>
              </a:rPr>
              <a:t>kafka-topics --bootstrap-server $BOOTSTRAP_SERVERS --topic orders --create --partitions 4 --replication-factor 2</a:t>
            </a:r>
            <a:endParaRPr>
              <a:solidFill>
                <a:schemeClr val="dk1"/>
              </a:solidFill>
            </a:endParaRPr>
          </a:p>
        </p:txBody>
      </p:sp>
      <p:pic>
        <p:nvPicPr>
          <p:cNvPr id="131" name="Google Shape;131;p24"/>
          <p:cNvPicPr preferRelativeResize="0"/>
          <p:nvPr/>
        </p:nvPicPr>
        <p:blipFill>
          <a:blip r:embed="rId3">
            <a:alphaModFix/>
          </a:blip>
          <a:stretch>
            <a:fillRect/>
          </a:stretch>
        </p:blipFill>
        <p:spPr>
          <a:xfrm>
            <a:off x="2540000" y="1884300"/>
            <a:ext cx="6448151" cy="200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3 min practice</a:t>
            </a:r>
            <a:endParaRPr sz="1800"/>
          </a:p>
        </p:txBody>
      </p:sp>
      <p:sp>
        <p:nvSpPr>
          <p:cNvPr id="137" name="Google Shape;137;p25"/>
          <p:cNvSpPr txBox="1"/>
          <p:nvPr>
            <p:ph idx="4294967295" type="body"/>
          </p:nvPr>
        </p:nvSpPr>
        <p:spPr>
          <a:xfrm>
            <a:off x="623400" y="946725"/>
            <a:ext cx="8520600" cy="419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export BOOTSTRAP_SERVERS=</a:t>
            </a:r>
            <a:r>
              <a:rPr lang="en" sz="1400">
                <a:solidFill>
                  <a:schemeClr val="dk1"/>
                </a:solidFill>
                <a:highlight>
                  <a:schemeClr val="lt1"/>
                </a:highlight>
                <a:latin typeface="Courier New"/>
                <a:ea typeface="Courier New"/>
                <a:cs typeface="Courier New"/>
                <a:sym typeface="Courier New"/>
              </a:rPr>
              <a:t>35.208.65.122</a:t>
            </a:r>
            <a:r>
              <a:rPr lang="en" sz="1400">
                <a:solidFill>
                  <a:schemeClr val="dk1"/>
                </a:solidFill>
                <a:latin typeface="Courier New"/>
                <a:ea typeface="Courier New"/>
                <a:cs typeface="Courier New"/>
                <a:sym typeface="Courier New"/>
              </a:rPr>
              <a:t>:9092,34.68.16.1:9092,35.225.151.65:9092</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solidFill>
                <a:schemeClr val="dk1"/>
              </a:solidFill>
              <a:latin typeface="Courier New"/>
              <a:ea typeface="Courier New"/>
              <a:cs typeface="Courier New"/>
              <a:sym typeface="Courier New"/>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highlight>
                  <a:srgbClr val="FFFFFF"/>
                </a:highlight>
              </a:rPr>
              <a:t>Create a kafka topic with 3-6 partitions and a replication factor of 2-3. </a:t>
            </a:r>
            <a:endParaRPr>
              <a:solidFill>
                <a:schemeClr val="dk1"/>
              </a:solidFill>
              <a:highlight>
                <a:srgbClr val="FFFFFF"/>
              </a:highlight>
            </a:endParaRPr>
          </a:p>
          <a:p>
            <a:pPr indent="-342900" lvl="1" marL="914400" rtl="0" algn="l">
              <a:lnSpc>
                <a:spcPct val="100000"/>
              </a:lnSpc>
              <a:spcBef>
                <a:spcPts val="0"/>
              </a:spcBef>
              <a:spcAft>
                <a:spcPts val="0"/>
              </a:spcAft>
              <a:buClr>
                <a:schemeClr val="dk1"/>
              </a:buClr>
              <a:buSzPts val="1800"/>
              <a:buChar char="○"/>
            </a:pPr>
            <a:r>
              <a:rPr lang="en" sz="1800">
                <a:solidFill>
                  <a:schemeClr val="dk1"/>
                </a:solidFill>
                <a:highlight>
                  <a:srgbClr val="FFFFFF"/>
                </a:highlight>
              </a:rPr>
              <a:t>Give it your own name.</a:t>
            </a:r>
            <a:endParaRPr sz="1800">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highlight>
                  <a:srgbClr val="FFFFFF"/>
                </a:highlight>
              </a:rPr>
              <a:t>Run the describe command on your topic, seeing how the partitions are distributed across the three nodes.</a:t>
            </a:r>
            <a:endParaRPr>
              <a:solidFill>
                <a:schemeClr val="dk1"/>
              </a:solidFill>
              <a:highlight>
                <a:srgbClr val="FFFFFF"/>
              </a:highlight>
            </a:endParaRPr>
          </a:p>
          <a:p>
            <a:pPr indent="0" lvl="0" marL="0" rtl="0" algn="l">
              <a:lnSpc>
                <a:spcPct val="100000"/>
              </a:lnSpc>
              <a:spcBef>
                <a:spcPts val="0"/>
              </a:spcBef>
              <a:spcAft>
                <a:spcPts val="0"/>
              </a:spcAft>
              <a:buNone/>
            </a:pPr>
            <a:r>
              <a:rPr lang="en">
                <a:solidFill>
                  <a:schemeClr val="dk1"/>
                </a:solidFill>
                <a:highlight>
                  <a:schemeClr val="lt1"/>
                </a:highlight>
              </a:rPr>
              <a:t>Question: </a:t>
            </a:r>
            <a:endParaRPr>
              <a:solidFill>
                <a:schemeClr val="dk1"/>
              </a:solidFill>
              <a:highlight>
                <a:schemeClr val="lt1"/>
              </a:highlight>
            </a:endParaRPr>
          </a:p>
          <a:p>
            <a:pPr indent="0" lvl="0" marL="0" rtl="0" algn="l">
              <a:lnSpc>
                <a:spcPct val="100000"/>
              </a:lnSpc>
              <a:spcBef>
                <a:spcPts val="0"/>
              </a:spcBef>
              <a:spcAft>
                <a:spcPts val="0"/>
              </a:spcAft>
              <a:buNone/>
            </a:pPr>
            <a:r>
              <a:rPr lang="en">
                <a:solidFill>
                  <a:schemeClr val="dk1"/>
                </a:solidFill>
                <a:highlight>
                  <a:schemeClr val="lt1"/>
                </a:highlight>
              </a:rPr>
              <a:t>What happens if you create a topic with a large number of partitions? </a:t>
            </a:r>
            <a:endParaRPr>
              <a:solidFill>
                <a:schemeClr val="dk1"/>
              </a:solidFill>
              <a:highlight>
                <a:schemeClr val="lt1"/>
              </a:highlight>
            </a:endParaRPr>
          </a:p>
          <a:p>
            <a:pPr indent="0" lvl="0" marL="0" rtl="0" algn="l">
              <a:lnSpc>
                <a:spcPct val="100000"/>
              </a:lnSpc>
              <a:spcBef>
                <a:spcPts val="0"/>
              </a:spcBef>
              <a:spcAft>
                <a:spcPts val="0"/>
              </a:spcAft>
              <a:buNone/>
            </a:pPr>
            <a:r>
              <a:rPr lang="en">
                <a:solidFill>
                  <a:schemeClr val="dk1"/>
                </a:solidFill>
                <a:highlight>
                  <a:schemeClr val="lt1"/>
                </a:highlight>
              </a:rPr>
              <a:t>What about a large replication factor. Say.. 4 or 5?</a:t>
            </a:r>
            <a:endParaRPr>
              <a:solidFill>
                <a:schemeClr val="dk1"/>
              </a:solidFill>
              <a:highlight>
                <a:schemeClr val="lt1"/>
              </a:highlight>
            </a:endParaRPr>
          </a:p>
          <a:p>
            <a:pPr indent="0" lvl="0" marL="0" rtl="0" algn="l">
              <a:lnSpc>
                <a:spcPct val="100000"/>
              </a:lnSpc>
              <a:spcBef>
                <a:spcPts val="0"/>
              </a:spcBef>
              <a:spcAft>
                <a:spcPts val="0"/>
              </a:spcAft>
              <a:buNone/>
            </a:pPr>
            <a:r>
              <a:t/>
            </a:r>
            <a:endParaRPr>
              <a:solidFill>
                <a:schemeClr val="dk1"/>
              </a:solidFill>
              <a:highlight>
                <a:schemeClr val="lt1"/>
              </a:highlight>
            </a:endParaRPr>
          </a:p>
          <a:p>
            <a:pPr indent="0" lvl="0" marL="0" rtl="0" algn="l">
              <a:lnSpc>
                <a:spcPct val="100000"/>
              </a:lnSpc>
              <a:spcBef>
                <a:spcPts val="0"/>
              </a:spcBef>
              <a:spcAft>
                <a:spcPts val="0"/>
              </a:spcAft>
              <a:buNone/>
            </a:pPr>
            <a:r>
              <a:rPr lang="en" sz="1800">
                <a:solidFill>
                  <a:schemeClr val="dk1"/>
                </a:solidFill>
                <a:highlight>
                  <a:srgbClr val="FFFFFF"/>
                </a:highlight>
              </a:rPr>
              <a:t>Cheat Sheet :)</a:t>
            </a:r>
            <a:endParaRPr sz="1800">
              <a:solidFill>
                <a:schemeClr val="dk1"/>
              </a:solidFill>
              <a:highlight>
                <a:srgbClr val="FFFFFF"/>
              </a:highlight>
            </a:endParaRPr>
          </a:p>
          <a:p>
            <a:pPr indent="0" lvl="0" marL="0" rtl="0" algn="l">
              <a:lnSpc>
                <a:spcPct val="100000"/>
              </a:lnSpc>
              <a:spcBef>
                <a:spcPts val="0"/>
              </a:spcBef>
              <a:spcAft>
                <a:spcPts val="0"/>
              </a:spcAft>
              <a:buNone/>
            </a:pPr>
            <a:r>
              <a:rPr lang="en">
                <a:solidFill>
                  <a:schemeClr val="dk1"/>
                </a:solidFill>
                <a:highlight>
                  <a:srgbClr val="FFFFFF"/>
                </a:highlight>
              </a:rPr>
              <a:t>	</a:t>
            </a:r>
            <a:r>
              <a:rPr lang="en">
                <a:solidFill>
                  <a:schemeClr val="dk1"/>
                </a:solidFill>
              </a:rPr>
              <a:t>kafka-topics --bootstrap-server $BOOTSTRAP_SERVERS --topic will_f --create --partitions 4 --replication-factor 2</a:t>
            </a:r>
            <a:endParaRPr>
              <a:solidFill>
                <a:schemeClr val="dk1"/>
              </a:solidFill>
            </a:endParaRPr>
          </a:p>
          <a:p>
            <a:pPr indent="0" lvl="0" marL="457200" rtl="0" algn="l">
              <a:lnSpc>
                <a:spcPct val="100000"/>
              </a:lnSpc>
              <a:spcBef>
                <a:spcPts val="0"/>
              </a:spcBef>
              <a:spcAft>
                <a:spcPts val="0"/>
              </a:spcAft>
              <a:buNone/>
            </a:pPr>
            <a:r>
              <a:rPr lang="en" sz="1800">
                <a:solidFill>
                  <a:schemeClr val="dk1"/>
                </a:solidFill>
                <a:highlight>
                  <a:schemeClr val="lt1"/>
                </a:highlight>
              </a:rPr>
              <a:t>kafka-topics --bootstrap-server </a:t>
            </a:r>
            <a:r>
              <a:rPr lang="en" sz="1800">
                <a:solidFill>
                  <a:schemeClr val="dk1"/>
                </a:solidFill>
              </a:rPr>
              <a:t>$BOOTSTRAP_SERVERS</a:t>
            </a:r>
            <a:r>
              <a:rPr lang="en" sz="1800">
                <a:solidFill>
                  <a:schemeClr val="dk1"/>
                </a:solidFill>
                <a:highlight>
                  <a:schemeClr val="lt1"/>
                </a:highlight>
              </a:rPr>
              <a:t> --describe --topic will_f</a:t>
            </a:r>
            <a:endParaRPr>
              <a:solidFill>
                <a:schemeClr val="dk1"/>
              </a:solidFill>
            </a:endParaRPr>
          </a:p>
          <a:p>
            <a:pPr indent="0" lvl="0" marL="0" rtl="0" algn="l">
              <a:lnSpc>
                <a:spcPct val="100000"/>
              </a:lnSpc>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6"/>
          <p:cNvPicPr preferRelativeResize="0"/>
          <p:nvPr/>
        </p:nvPicPr>
        <p:blipFill>
          <a:blip r:embed="rId3">
            <a:alphaModFix/>
          </a:blip>
          <a:stretch>
            <a:fillRect/>
          </a:stretch>
        </p:blipFill>
        <p:spPr>
          <a:xfrm>
            <a:off x="584200" y="0"/>
            <a:ext cx="8559799" cy="4774651"/>
          </a:xfrm>
          <a:prstGeom prst="rect">
            <a:avLst/>
          </a:prstGeom>
          <a:noFill/>
          <a:ln>
            <a:noFill/>
          </a:ln>
        </p:spPr>
      </p:pic>
      <p:sp>
        <p:nvSpPr>
          <p:cNvPr id="143" name="Google Shape;143;p26"/>
          <p:cNvSpPr txBox="1"/>
          <p:nvPr/>
        </p:nvSpPr>
        <p:spPr>
          <a:xfrm>
            <a:off x="1275075" y="4598475"/>
            <a:ext cx="58890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Add the concept of a leader to our diagram.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Questions</a:t>
            </a:r>
            <a:endParaRPr sz="1800"/>
          </a:p>
        </p:txBody>
      </p:sp>
      <p:pic>
        <p:nvPicPr>
          <p:cNvPr id="149" name="Google Shape;149;p27"/>
          <p:cNvPicPr preferRelativeResize="0"/>
          <p:nvPr/>
        </p:nvPicPr>
        <p:blipFill>
          <a:blip r:embed="rId3">
            <a:alphaModFix/>
          </a:blip>
          <a:stretch>
            <a:fillRect/>
          </a:stretch>
        </p:blipFill>
        <p:spPr>
          <a:xfrm>
            <a:off x="5229608" y="0"/>
            <a:ext cx="3914384" cy="5143500"/>
          </a:xfrm>
          <a:prstGeom prst="rect">
            <a:avLst/>
          </a:prstGeom>
          <a:noFill/>
          <a:ln>
            <a:noFill/>
          </a:ln>
        </p:spPr>
      </p:pic>
      <p:sp>
        <p:nvSpPr>
          <p:cNvPr id="150" name="Google Shape;150;p27"/>
          <p:cNvSpPr txBox="1"/>
          <p:nvPr>
            <p:ph idx="4294967295" type="body"/>
          </p:nvPr>
        </p:nvSpPr>
        <p:spPr>
          <a:xfrm>
            <a:off x="634925" y="704550"/>
            <a:ext cx="5269800" cy="4196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AutoNum type="arabicPeriod"/>
            </a:pPr>
            <a:r>
              <a:rPr lang="en">
                <a:solidFill>
                  <a:schemeClr val="dk1"/>
                </a:solidFill>
                <a:highlight>
                  <a:srgbClr val="FFFFFF"/>
                </a:highlight>
              </a:rPr>
              <a:t>What happens when we kill a node?</a:t>
            </a:r>
            <a:endParaRPr>
              <a:solidFill>
                <a:schemeClr val="dk1"/>
              </a:solidFill>
              <a:highlight>
                <a:srgbClr val="FFFFFF"/>
              </a:highlight>
            </a:endParaRPr>
          </a:p>
          <a:p>
            <a:pPr indent="-342900" lvl="1" marL="914400" rtl="0" algn="l">
              <a:lnSpc>
                <a:spcPct val="100000"/>
              </a:lnSpc>
              <a:spcBef>
                <a:spcPts val="0"/>
              </a:spcBef>
              <a:spcAft>
                <a:spcPts val="0"/>
              </a:spcAft>
              <a:buClr>
                <a:schemeClr val="dk1"/>
              </a:buClr>
              <a:buSzPts val="1800"/>
              <a:buAutoNum type="alphaLcPeriod"/>
            </a:pPr>
            <a:r>
              <a:rPr lang="en" sz="1800">
                <a:solidFill>
                  <a:schemeClr val="dk1"/>
                </a:solidFill>
                <a:highlight>
                  <a:srgbClr val="FFFFFF"/>
                </a:highlight>
              </a:rPr>
              <a:t>Leader / ISR</a:t>
            </a:r>
            <a:endParaRPr sz="1800">
              <a:solidFill>
                <a:schemeClr val="dk1"/>
              </a:solidFill>
              <a:highlight>
                <a:srgbClr val="FFFFFF"/>
              </a:highlight>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highlight>
                  <a:srgbClr val="FFFFFF"/>
                </a:highlight>
              </a:rPr>
              <a:t>When you bring that node back up, what happens to the leader?</a:t>
            </a:r>
            <a:endParaRPr>
              <a:solidFill>
                <a:schemeClr val="dk1"/>
              </a:solidFill>
              <a:highlight>
                <a:srgbClr val="FFFFFF"/>
              </a:highlight>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highlight>
                  <a:srgbClr val="FFFFFF"/>
                </a:highlight>
              </a:rPr>
              <a:t>How many machines can we afford to lose before we have data loss?</a:t>
            </a:r>
            <a:endParaRPr>
              <a:solidFill>
                <a:schemeClr val="dk1"/>
              </a:solidFill>
              <a:highlight>
                <a:srgbClr val="FFFFFF"/>
              </a:highlight>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highlight>
                  <a:srgbClr val="FFFFFF"/>
                </a:highlight>
              </a:rPr>
              <a:t>Does changing any of the following affect data loss?</a:t>
            </a:r>
            <a:endParaRPr>
              <a:solidFill>
                <a:schemeClr val="dk1"/>
              </a:solidFill>
              <a:highlight>
                <a:srgbClr val="FFFFFF"/>
              </a:highlight>
            </a:endParaRPr>
          </a:p>
          <a:p>
            <a:pPr indent="-342900" lvl="2" marL="1371600" rtl="0" algn="l">
              <a:lnSpc>
                <a:spcPct val="100000"/>
              </a:lnSpc>
              <a:spcBef>
                <a:spcPts val="0"/>
              </a:spcBef>
              <a:spcAft>
                <a:spcPts val="0"/>
              </a:spcAft>
              <a:buClr>
                <a:schemeClr val="dk1"/>
              </a:buClr>
              <a:buSzPts val="1800"/>
              <a:buAutoNum type="romanLcPeriod"/>
            </a:pPr>
            <a:r>
              <a:rPr lang="en" sz="1800">
                <a:solidFill>
                  <a:schemeClr val="dk1"/>
                </a:solidFill>
                <a:highlight>
                  <a:srgbClr val="FFFFFF"/>
                </a:highlight>
              </a:rPr>
              <a:t># of nodes</a:t>
            </a:r>
            <a:endParaRPr sz="1800">
              <a:solidFill>
                <a:schemeClr val="dk1"/>
              </a:solidFill>
              <a:highlight>
                <a:srgbClr val="FFFFFF"/>
              </a:highlight>
            </a:endParaRPr>
          </a:p>
          <a:p>
            <a:pPr indent="-342900" lvl="2" marL="1371600" rtl="0" algn="l">
              <a:lnSpc>
                <a:spcPct val="100000"/>
              </a:lnSpc>
              <a:spcBef>
                <a:spcPts val="0"/>
              </a:spcBef>
              <a:spcAft>
                <a:spcPts val="0"/>
              </a:spcAft>
              <a:buClr>
                <a:schemeClr val="dk1"/>
              </a:buClr>
              <a:buSzPts val="1800"/>
              <a:buAutoNum type="romanLcPeriod"/>
            </a:pPr>
            <a:r>
              <a:rPr lang="en" sz="1800">
                <a:solidFill>
                  <a:schemeClr val="dk1"/>
                </a:solidFill>
                <a:highlight>
                  <a:schemeClr val="lt1"/>
                </a:highlight>
              </a:rPr>
              <a:t># of replicas</a:t>
            </a:r>
            <a:endParaRPr sz="1800">
              <a:solidFill>
                <a:schemeClr val="dk1"/>
              </a:solidFill>
              <a:highlight>
                <a:schemeClr val="lt1"/>
              </a:highlight>
            </a:endParaRPr>
          </a:p>
          <a:p>
            <a:pPr indent="-342900" lvl="2" marL="1371600" rtl="0" algn="l">
              <a:lnSpc>
                <a:spcPct val="100000"/>
              </a:lnSpc>
              <a:spcBef>
                <a:spcPts val="0"/>
              </a:spcBef>
              <a:spcAft>
                <a:spcPts val="0"/>
              </a:spcAft>
              <a:buClr>
                <a:schemeClr val="dk1"/>
              </a:buClr>
              <a:buSzPts val="1800"/>
              <a:buAutoNum type="romanLcPeriod"/>
            </a:pPr>
            <a:r>
              <a:rPr lang="en" sz="1800">
                <a:solidFill>
                  <a:schemeClr val="dk1"/>
                </a:solidFill>
                <a:highlight>
                  <a:srgbClr val="FFFFFF"/>
                </a:highlight>
              </a:rPr>
              <a:t># of partitions</a:t>
            </a:r>
            <a:endParaRPr>
              <a:solidFill>
                <a:schemeClr val="dk1"/>
              </a:solidFill>
              <a:highlight>
                <a:srgbClr val="FFFFFF"/>
              </a:highlight>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highlight>
                  <a:srgbClr val="FFFFFF"/>
                </a:highlight>
              </a:rPr>
              <a:t>What does it signify if the replicas stay out of sync for a long time?</a:t>
            </a:r>
            <a:endParaRPr>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Offsets</a:t>
            </a:r>
            <a:endParaRPr sz="1800"/>
          </a:p>
        </p:txBody>
      </p:sp>
      <p:sp>
        <p:nvSpPr>
          <p:cNvPr id="156" name="Google Shape;156;p28"/>
          <p:cNvSpPr txBox="1"/>
          <p:nvPr>
            <p:ph idx="4294967295" type="body"/>
          </p:nvPr>
        </p:nvSpPr>
        <p:spPr>
          <a:xfrm>
            <a:off x="623400" y="781450"/>
            <a:ext cx="8520600" cy="2596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333E48"/>
              </a:buClr>
              <a:buSzPts val="1800"/>
              <a:buChar char="●"/>
            </a:pPr>
            <a:r>
              <a:rPr lang="en">
                <a:solidFill>
                  <a:schemeClr val="dk1"/>
                </a:solidFill>
              </a:rPr>
              <a:t>The records in the partitions are each assigned a sequential id number called the </a:t>
            </a:r>
            <a:r>
              <a:rPr i="1" lang="en">
                <a:solidFill>
                  <a:schemeClr val="dk1"/>
                </a:solidFill>
              </a:rPr>
              <a:t>offset</a:t>
            </a:r>
            <a:r>
              <a:rPr lang="en">
                <a:solidFill>
                  <a:schemeClr val="dk1"/>
                </a:solidFill>
              </a:rPr>
              <a:t> that uniquely identifies each record within the partition.</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Questions: </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Which record was appended first? Partition 0, Offset 3 vs. Partition 0, Offset 6.</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Which record was appended first? Partition 0, Offset 3 vs. Partition 1, Offset 6</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Guarantees chronological order within a partition.</a:t>
            </a:r>
            <a:endParaRPr>
              <a:solidFill>
                <a:schemeClr val="dk1"/>
              </a:solidFill>
            </a:endParaRPr>
          </a:p>
        </p:txBody>
      </p:sp>
      <p:pic>
        <p:nvPicPr>
          <p:cNvPr id="157" name="Google Shape;157;p28"/>
          <p:cNvPicPr preferRelativeResize="0"/>
          <p:nvPr/>
        </p:nvPicPr>
        <p:blipFill>
          <a:blip r:embed="rId3">
            <a:alphaModFix/>
          </a:blip>
          <a:stretch>
            <a:fillRect/>
          </a:stretch>
        </p:blipFill>
        <p:spPr>
          <a:xfrm>
            <a:off x="2552700" y="1975402"/>
            <a:ext cx="6591300" cy="1875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29"/>
          <p:cNvSpPr txBox="1"/>
          <p:nvPr/>
        </p:nvSpPr>
        <p:spPr>
          <a:xfrm>
            <a:off x="751300" y="3068800"/>
            <a:ext cx="7398600" cy="12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Open Sans"/>
                <a:ea typeface="Open Sans"/>
                <a:cs typeface="Open Sans"/>
                <a:sym typeface="Open Sans"/>
              </a:rPr>
              <a:t>Producers and Consumers</a:t>
            </a:r>
            <a:endParaRPr>
              <a:solidFill>
                <a:srgbClr val="D9D9D9"/>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Producers</a:t>
            </a:r>
            <a:endParaRPr sz="1800"/>
          </a:p>
        </p:txBody>
      </p:sp>
      <p:sp>
        <p:nvSpPr>
          <p:cNvPr id="168" name="Google Shape;168;p30"/>
          <p:cNvSpPr txBox="1"/>
          <p:nvPr>
            <p:ph idx="4294967295" type="body"/>
          </p:nvPr>
        </p:nvSpPr>
        <p:spPr>
          <a:xfrm>
            <a:off x="623400" y="727500"/>
            <a:ext cx="8520600" cy="4416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222222"/>
              </a:buClr>
              <a:buSzPts val="1800"/>
              <a:buChar char="●"/>
            </a:pPr>
            <a:r>
              <a:rPr lang="en">
                <a:solidFill>
                  <a:srgbClr val="222222"/>
                </a:solidFill>
                <a:highlight>
                  <a:srgbClr val="FFFFFF"/>
                </a:highlight>
              </a:rPr>
              <a:t>Kafka producers send messages to topics. </a:t>
            </a:r>
            <a:endParaRPr>
              <a:solidFill>
                <a:srgbClr val="222222"/>
              </a:solidFill>
              <a:highlight>
                <a:srgbClr val="FFFFFF"/>
              </a:highlight>
            </a:endParaRPr>
          </a:p>
          <a:p>
            <a:pPr indent="-342900" lvl="0" marL="457200" rtl="0" algn="l">
              <a:lnSpc>
                <a:spcPct val="100000"/>
              </a:lnSpc>
              <a:spcBef>
                <a:spcPts val="0"/>
              </a:spcBef>
              <a:spcAft>
                <a:spcPts val="0"/>
              </a:spcAft>
              <a:buClr>
                <a:srgbClr val="222222"/>
              </a:buClr>
              <a:buSzPts val="1800"/>
              <a:buChar char="●"/>
            </a:pPr>
            <a:r>
              <a:rPr lang="en">
                <a:solidFill>
                  <a:srgbClr val="222222"/>
                </a:solidFill>
              </a:rPr>
              <a:t>Append to the furthest offset. </a:t>
            </a:r>
            <a:endParaRPr>
              <a:solidFill>
                <a:srgbClr val="222222"/>
              </a:solidFill>
            </a:endParaRPr>
          </a:p>
          <a:p>
            <a:pPr indent="-342900" lvl="0" marL="457200" rtl="0" algn="l">
              <a:lnSpc>
                <a:spcPct val="100000"/>
              </a:lnSpc>
              <a:spcBef>
                <a:spcPts val="0"/>
              </a:spcBef>
              <a:spcAft>
                <a:spcPts val="0"/>
              </a:spcAft>
              <a:buClr>
                <a:srgbClr val="222222"/>
              </a:buClr>
              <a:buSzPts val="1800"/>
              <a:buChar char="●"/>
            </a:pPr>
            <a:r>
              <a:rPr lang="en">
                <a:solidFill>
                  <a:srgbClr val="222222"/>
                </a:solidFill>
              </a:rPr>
              <a:t>Distribute messages between partitions/brokers automatically.</a:t>
            </a:r>
            <a:endParaRPr>
              <a:solidFill>
                <a:srgbClr val="222222"/>
              </a:solidFill>
            </a:endParaRPr>
          </a:p>
          <a:p>
            <a:pPr indent="0" lvl="0" marL="457200" rtl="0" algn="l">
              <a:lnSpc>
                <a:spcPct val="100000"/>
              </a:lnSpc>
              <a:spcBef>
                <a:spcPts val="0"/>
              </a:spcBef>
              <a:spcAft>
                <a:spcPts val="0"/>
              </a:spcAft>
              <a:buNone/>
            </a:pPr>
            <a:r>
              <a:t/>
            </a:r>
            <a:endParaRPr>
              <a:solidFill>
                <a:srgbClr val="222222"/>
              </a:solidFill>
              <a:highlight>
                <a:srgbClr val="FFFFFF"/>
              </a:highlight>
            </a:endParaRPr>
          </a:p>
          <a:p>
            <a:pPr indent="0" lvl="0" marL="457200" rtl="0" algn="l">
              <a:lnSpc>
                <a:spcPct val="100000"/>
              </a:lnSpc>
              <a:spcBef>
                <a:spcPts val="0"/>
              </a:spcBef>
              <a:spcAft>
                <a:spcPts val="0"/>
              </a:spcAft>
              <a:buNone/>
            </a:pPr>
            <a:r>
              <a:t/>
            </a:r>
            <a:endParaRPr>
              <a:solidFill>
                <a:srgbClr val="222222"/>
              </a:solidFill>
              <a:highlight>
                <a:srgbClr val="FFFFFF"/>
              </a:highlight>
            </a:endParaRPr>
          </a:p>
          <a:p>
            <a:pPr indent="0" lvl="0" marL="457200" rtl="0" algn="l">
              <a:lnSpc>
                <a:spcPct val="100000"/>
              </a:lnSpc>
              <a:spcBef>
                <a:spcPts val="0"/>
              </a:spcBef>
              <a:spcAft>
                <a:spcPts val="0"/>
              </a:spcAft>
              <a:buNone/>
            </a:pPr>
            <a:r>
              <a:t/>
            </a:r>
            <a:endParaRPr>
              <a:solidFill>
                <a:srgbClr val="222222"/>
              </a:solidFill>
              <a:highlight>
                <a:srgbClr val="FFFFFF"/>
              </a:highlight>
            </a:endParaRPr>
          </a:p>
          <a:p>
            <a:pPr indent="0" lvl="0" marL="457200" rtl="0" algn="l">
              <a:lnSpc>
                <a:spcPct val="100000"/>
              </a:lnSpc>
              <a:spcBef>
                <a:spcPts val="0"/>
              </a:spcBef>
              <a:spcAft>
                <a:spcPts val="0"/>
              </a:spcAft>
              <a:buNone/>
            </a:pPr>
            <a:r>
              <a:t/>
            </a:r>
            <a:endParaRPr>
              <a:solidFill>
                <a:srgbClr val="222222"/>
              </a:solidFill>
              <a:highlight>
                <a:srgbClr val="FFFFFF"/>
              </a:highlight>
            </a:endParaRPr>
          </a:p>
          <a:p>
            <a:pPr indent="0" lvl="0" marL="457200" rtl="0" algn="l">
              <a:lnSpc>
                <a:spcPct val="100000"/>
              </a:lnSpc>
              <a:spcBef>
                <a:spcPts val="0"/>
              </a:spcBef>
              <a:spcAft>
                <a:spcPts val="0"/>
              </a:spcAft>
              <a:buNone/>
            </a:pPr>
            <a:r>
              <a:t/>
            </a:r>
            <a:endParaRPr>
              <a:solidFill>
                <a:srgbClr val="222222"/>
              </a:solidFill>
              <a:highlight>
                <a:srgbClr val="FFFFFF"/>
              </a:highlight>
            </a:endParaRPr>
          </a:p>
          <a:p>
            <a:pPr indent="0" lvl="0" marL="457200" rtl="0" algn="l">
              <a:lnSpc>
                <a:spcPct val="100000"/>
              </a:lnSpc>
              <a:spcBef>
                <a:spcPts val="0"/>
              </a:spcBef>
              <a:spcAft>
                <a:spcPts val="0"/>
              </a:spcAft>
              <a:buNone/>
            </a:pPr>
            <a:r>
              <a:t/>
            </a:r>
            <a:endParaRPr>
              <a:solidFill>
                <a:srgbClr val="222222"/>
              </a:solidFill>
              <a:highlight>
                <a:srgbClr val="FFFFFF"/>
              </a:highlight>
            </a:endParaRPr>
          </a:p>
          <a:p>
            <a:pPr indent="0" lvl="0" marL="457200" rtl="0" algn="l">
              <a:lnSpc>
                <a:spcPct val="100000"/>
              </a:lnSpc>
              <a:spcBef>
                <a:spcPts val="0"/>
              </a:spcBef>
              <a:spcAft>
                <a:spcPts val="0"/>
              </a:spcAft>
              <a:buNone/>
            </a:pPr>
            <a:r>
              <a:t/>
            </a:r>
            <a:endParaRPr>
              <a:solidFill>
                <a:srgbClr val="222222"/>
              </a:solidFill>
              <a:highlight>
                <a:srgbClr val="FFFFFF"/>
              </a:highlight>
            </a:endParaRPr>
          </a:p>
          <a:p>
            <a:pPr indent="0" lvl="0" marL="0" rtl="0" algn="l">
              <a:lnSpc>
                <a:spcPct val="100000"/>
              </a:lnSpc>
              <a:spcBef>
                <a:spcPts val="0"/>
              </a:spcBef>
              <a:spcAft>
                <a:spcPts val="0"/>
              </a:spcAft>
              <a:buNone/>
            </a:pPr>
            <a:r>
              <a:t/>
            </a:r>
            <a:endParaRPr>
              <a:solidFill>
                <a:srgbClr val="222222"/>
              </a:solidFill>
            </a:endParaRPr>
          </a:p>
          <a:p>
            <a:pPr indent="0" lvl="0" marL="0" rtl="0" algn="l">
              <a:lnSpc>
                <a:spcPct val="100000"/>
              </a:lnSpc>
              <a:spcBef>
                <a:spcPts val="0"/>
              </a:spcBef>
              <a:spcAft>
                <a:spcPts val="0"/>
              </a:spcAft>
              <a:buNone/>
            </a:pPr>
            <a:r>
              <a:t/>
            </a:r>
            <a:endParaRPr>
              <a:solidFill>
                <a:srgbClr val="222222"/>
              </a:solidFill>
            </a:endParaRPr>
          </a:p>
          <a:p>
            <a:pPr indent="0" lvl="0" marL="0" rtl="0" algn="l">
              <a:lnSpc>
                <a:spcPct val="100000"/>
              </a:lnSpc>
              <a:spcBef>
                <a:spcPts val="0"/>
              </a:spcBef>
              <a:spcAft>
                <a:spcPts val="0"/>
              </a:spcAft>
              <a:buNone/>
            </a:pPr>
            <a:r>
              <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kafka-console-producer --broker-list </a:t>
            </a:r>
            <a:r>
              <a:rPr lang="en">
                <a:solidFill>
                  <a:schemeClr val="dk1"/>
                </a:solidFill>
              </a:rPr>
              <a:t>$BOOTSTRAP_SERVERS</a:t>
            </a:r>
            <a:r>
              <a:rPr lang="en">
                <a:solidFill>
                  <a:srgbClr val="222222"/>
                </a:solidFill>
              </a:rPr>
              <a:t> --topic orders </a:t>
            </a:r>
            <a:endParaRPr>
              <a:solidFill>
                <a:srgbClr val="222222"/>
              </a:solidFill>
            </a:endParaRPr>
          </a:p>
          <a:p>
            <a:pPr indent="0" lvl="0" marL="457200" rtl="0" algn="l">
              <a:spcBef>
                <a:spcPts val="0"/>
              </a:spcBef>
              <a:spcAft>
                <a:spcPts val="0"/>
              </a:spcAft>
              <a:buNone/>
            </a:pPr>
            <a:r>
              <a:t/>
            </a:r>
            <a:endParaRPr>
              <a:solidFill>
                <a:srgbClr val="222222"/>
              </a:solidFill>
            </a:endParaRPr>
          </a:p>
        </p:txBody>
      </p:sp>
      <p:pic>
        <p:nvPicPr>
          <p:cNvPr id="169" name="Google Shape;169;p30"/>
          <p:cNvPicPr preferRelativeResize="0"/>
          <p:nvPr/>
        </p:nvPicPr>
        <p:blipFill>
          <a:blip r:embed="rId3">
            <a:alphaModFix/>
          </a:blip>
          <a:stretch>
            <a:fillRect/>
          </a:stretch>
        </p:blipFill>
        <p:spPr>
          <a:xfrm>
            <a:off x="786600" y="1732975"/>
            <a:ext cx="8194198" cy="2506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Consumers</a:t>
            </a:r>
            <a:endParaRPr sz="1800"/>
          </a:p>
        </p:txBody>
      </p:sp>
      <p:sp>
        <p:nvSpPr>
          <p:cNvPr id="175" name="Google Shape;175;p31"/>
          <p:cNvSpPr txBox="1"/>
          <p:nvPr>
            <p:ph idx="4294967295" type="body"/>
          </p:nvPr>
        </p:nvSpPr>
        <p:spPr>
          <a:xfrm>
            <a:off x="635000" y="711200"/>
            <a:ext cx="8508900" cy="4432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highlight>
                  <a:srgbClr val="FFFFFF"/>
                </a:highlight>
              </a:rPr>
              <a:t>Consumers read data from a topic.</a:t>
            </a:r>
            <a:endParaRPr>
              <a:solidFill>
                <a:schemeClr val="dk1"/>
              </a:solidFill>
              <a:highlight>
                <a:srgbClr val="FFFFFF"/>
              </a:highlight>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rgbClr val="FFFFFF"/>
                </a:highlight>
              </a:rPr>
              <a:t>Consumers automatically know which broker to read from.</a:t>
            </a:r>
            <a:endParaRPr>
              <a:solidFill>
                <a:schemeClr val="dk1"/>
              </a:solidFill>
              <a:highlight>
                <a:srgbClr val="FFFFFF"/>
              </a:highlight>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rgbClr val="FFFFFF"/>
                </a:highlight>
              </a:rPr>
              <a:t>Data is read in order, within each partition. Order not guaranteed across partitions.</a:t>
            </a:r>
            <a:endParaRPr>
              <a:solidFill>
                <a:schemeClr val="dk1"/>
              </a:solidFill>
              <a:highlight>
                <a:srgbClr val="FFFFFF"/>
              </a:highlight>
            </a:endParaRPr>
          </a:p>
          <a:p>
            <a:pPr indent="0" lvl="0" marL="0" rtl="0" algn="l">
              <a:lnSpc>
                <a:spcPct val="100000"/>
              </a:lnSpc>
              <a:spcBef>
                <a:spcPts val="0"/>
              </a:spcBef>
              <a:spcAft>
                <a:spcPts val="0"/>
              </a:spcAft>
              <a:buNone/>
            </a:pPr>
            <a:r>
              <a:t/>
            </a:r>
            <a:endParaRPr sz="1800">
              <a:solidFill>
                <a:schemeClr val="dk1"/>
              </a:solidFill>
              <a:highlight>
                <a:srgbClr val="FFFFFF"/>
              </a:highlight>
            </a:endParaRPr>
          </a:p>
          <a:p>
            <a:pPr indent="0" lvl="0" marL="0" rtl="0" algn="l">
              <a:lnSpc>
                <a:spcPct val="100000"/>
              </a:lnSpc>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None/>
            </a:pPr>
            <a:r>
              <a:t/>
            </a:r>
            <a:endParaRPr>
              <a:solidFill>
                <a:srgbClr val="333E48"/>
              </a:solidFill>
            </a:endParaRPr>
          </a:p>
          <a:p>
            <a:pPr indent="-317500" lvl="0" marL="457200" rtl="0" algn="l">
              <a:spcBef>
                <a:spcPts val="0"/>
              </a:spcBef>
              <a:spcAft>
                <a:spcPts val="0"/>
              </a:spcAft>
              <a:buClr>
                <a:srgbClr val="333E48"/>
              </a:buClr>
              <a:buSzPts val="1400"/>
              <a:buChar char="●"/>
            </a:pPr>
            <a:r>
              <a:rPr lang="en" sz="1400">
                <a:solidFill>
                  <a:srgbClr val="333E48"/>
                </a:solidFill>
              </a:rPr>
              <a:t>kafka-console-consumer --bootstrap-server </a:t>
            </a:r>
            <a:r>
              <a:rPr lang="en" sz="1400">
                <a:solidFill>
                  <a:schemeClr val="dk1"/>
                </a:solidFill>
              </a:rPr>
              <a:t>$BOOTSTRAP_SERVERS</a:t>
            </a:r>
            <a:r>
              <a:rPr lang="en" sz="1400">
                <a:solidFill>
                  <a:srgbClr val="333E48"/>
                </a:solidFill>
              </a:rPr>
              <a:t> --topic orders</a:t>
            </a:r>
            <a:endParaRPr sz="1400">
              <a:solidFill>
                <a:srgbClr val="333E48"/>
              </a:solidFill>
            </a:endParaRPr>
          </a:p>
          <a:p>
            <a:pPr indent="-317500" lvl="0" marL="457200" rtl="0" algn="l">
              <a:spcBef>
                <a:spcPts val="0"/>
              </a:spcBef>
              <a:spcAft>
                <a:spcPts val="0"/>
              </a:spcAft>
              <a:buClr>
                <a:srgbClr val="333E48"/>
              </a:buClr>
              <a:buSzPts val="1400"/>
              <a:buChar char="●"/>
            </a:pPr>
            <a:r>
              <a:rPr lang="en" sz="1400">
                <a:solidFill>
                  <a:srgbClr val="333E48"/>
                </a:solidFill>
              </a:rPr>
              <a:t>kafka-console-consumer --bootstrap-server </a:t>
            </a:r>
            <a:r>
              <a:rPr lang="en" sz="1400">
                <a:solidFill>
                  <a:schemeClr val="dk1"/>
                </a:solidFill>
              </a:rPr>
              <a:t>$BOOTSTRAP_SERVERS</a:t>
            </a:r>
            <a:r>
              <a:rPr lang="en" sz="1400">
                <a:solidFill>
                  <a:srgbClr val="333E48"/>
                </a:solidFill>
              </a:rPr>
              <a:t> --topic orders --from-beginning</a:t>
            </a:r>
            <a:endParaRPr sz="1400">
              <a:solidFill>
                <a:srgbClr val="333E48"/>
              </a:solidFill>
            </a:endParaRPr>
          </a:p>
        </p:txBody>
      </p:sp>
      <p:pic>
        <p:nvPicPr>
          <p:cNvPr id="176" name="Google Shape;176;p31"/>
          <p:cNvPicPr preferRelativeResize="0"/>
          <p:nvPr/>
        </p:nvPicPr>
        <p:blipFill>
          <a:blip r:embed="rId3">
            <a:alphaModFix/>
          </a:blip>
          <a:stretch>
            <a:fillRect/>
          </a:stretch>
        </p:blipFill>
        <p:spPr>
          <a:xfrm>
            <a:off x="2184400" y="1906776"/>
            <a:ext cx="6870699" cy="2062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5</a:t>
            </a:r>
            <a:r>
              <a:rPr lang="en" sz="1800"/>
              <a:t> min practice</a:t>
            </a:r>
            <a:endParaRPr sz="1800"/>
          </a:p>
        </p:txBody>
      </p:sp>
      <p:sp>
        <p:nvSpPr>
          <p:cNvPr id="182" name="Google Shape;182;p32"/>
          <p:cNvSpPr txBox="1"/>
          <p:nvPr>
            <p:ph idx="4294967295" type="body"/>
          </p:nvPr>
        </p:nvSpPr>
        <p:spPr>
          <a:xfrm>
            <a:off x="623400" y="781450"/>
            <a:ext cx="8520600" cy="436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latin typeface="Courier New"/>
                <a:ea typeface="Courier New"/>
                <a:cs typeface="Courier New"/>
                <a:sym typeface="Courier New"/>
              </a:rPr>
              <a:t>export BOOTSTRAP_SERVERS=</a:t>
            </a:r>
            <a:r>
              <a:rPr lang="en" sz="1400">
                <a:solidFill>
                  <a:schemeClr val="dk1"/>
                </a:solidFill>
                <a:highlight>
                  <a:schemeClr val="lt1"/>
                </a:highlight>
                <a:latin typeface="Courier New"/>
                <a:ea typeface="Courier New"/>
                <a:cs typeface="Courier New"/>
                <a:sym typeface="Courier New"/>
              </a:rPr>
              <a:t>35.208.65.122</a:t>
            </a:r>
            <a:r>
              <a:rPr lang="en" sz="1400">
                <a:solidFill>
                  <a:schemeClr val="dk1"/>
                </a:solidFill>
                <a:latin typeface="Courier New"/>
                <a:ea typeface="Courier New"/>
                <a:cs typeface="Courier New"/>
                <a:sym typeface="Courier New"/>
              </a:rPr>
              <a:t>:9092,34.68.16.1:9092,35.225.151.65:9092</a:t>
            </a:r>
            <a:endParaRPr sz="1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solidFill>
                <a:schemeClr val="dk1"/>
              </a:solidFill>
              <a:latin typeface="Courier New"/>
              <a:ea typeface="Courier New"/>
              <a:cs typeface="Courier New"/>
              <a:sym typeface="Courier New"/>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highlight>
                  <a:srgbClr val="FFFFFF"/>
                </a:highlight>
              </a:rPr>
              <a:t>Find a shoulder partner.</a:t>
            </a:r>
            <a:endParaRPr>
              <a:solidFill>
                <a:schemeClr val="dk1"/>
              </a:solidFill>
              <a:highlight>
                <a:srgbClr val="FFFFFF"/>
              </a:highlight>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highlight>
                  <a:srgbClr val="FFFFFF"/>
                </a:highlight>
              </a:rPr>
              <a:t>Connect a producer to your neighbor’s topic they created earlier. </a:t>
            </a:r>
            <a:endParaRPr>
              <a:solidFill>
                <a:schemeClr val="dk1"/>
              </a:solidFill>
              <a:highlight>
                <a:srgbClr val="FFFFFF"/>
              </a:highlight>
            </a:endParaRPr>
          </a:p>
          <a:p>
            <a:pPr indent="-317500" lvl="1" marL="914400" rtl="0" algn="l">
              <a:lnSpc>
                <a:spcPct val="100000"/>
              </a:lnSpc>
              <a:spcBef>
                <a:spcPts val="0"/>
              </a:spcBef>
              <a:spcAft>
                <a:spcPts val="0"/>
              </a:spcAft>
              <a:buClr>
                <a:schemeClr val="dk1"/>
              </a:buClr>
              <a:buSzPts val="1400"/>
              <a:buChar char="○"/>
            </a:pPr>
            <a:r>
              <a:rPr lang="en" sz="1800">
                <a:solidFill>
                  <a:srgbClr val="333E48"/>
                </a:solidFill>
              </a:rPr>
              <a:t>kafka-console-producer --broker-list </a:t>
            </a:r>
            <a:r>
              <a:rPr lang="en" sz="1800">
                <a:solidFill>
                  <a:schemeClr val="dk1"/>
                </a:solidFill>
              </a:rPr>
              <a:t>$BOOTSTRAP_SERVERS</a:t>
            </a:r>
            <a:r>
              <a:rPr lang="en" sz="1800">
                <a:solidFill>
                  <a:srgbClr val="333E48"/>
                </a:solidFill>
              </a:rPr>
              <a:t> --topic tim_s</a:t>
            </a:r>
            <a:endParaRPr sz="1800">
              <a:solidFill>
                <a:srgbClr val="333E48"/>
              </a:solidFill>
            </a:endParaRPr>
          </a:p>
          <a:p>
            <a:pPr indent="-342900" lvl="0" marL="457200" rtl="0" algn="l">
              <a:lnSpc>
                <a:spcPct val="100000"/>
              </a:lnSpc>
              <a:spcBef>
                <a:spcPts val="0"/>
              </a:spcBef>
              <a:spcAft>
                <a:spcPts val="0"/>
              </a:spcAft>
              <a:buClr>
                <a:srgbClr val="333E48"/>
              </a:buClr>
              <a:buSzPts val="1800"/>
              <a:buAutoNum type="arabicPeriod"/>
            </a:pPr>
            <a:r>
              <a:rPr lang="en">
                <a:solidFill>
                  <a:srgbClr val="333E48"/>
                </a:solidFill>
              </a:rPr>
              <a:t>Connect a consumer to your own topic you created earlier</a:t>
            </a:r>
            <a:endParaRPr>
              <a:solidFill>
                <a:srgbClr val="333E48"/>
              </a:solidFill>
            </a:endParaRPr>
          </a:p>
          <a:p>
            <a:pPr indent="-317500" lvl="1" marL="914400" rtl="0" algn="l">
              <a:spcBef>
                <a:spcPts val="0"/>
              </a:spcBef>
              <a:spcAft>
                <a:spcPts val="0"/>
              </a:spcAft>
              <a:buClr>
                <a:srgbClr val="333E48"/>
              </a:buClr>
              <a:buSzPts val="1400"/>
              <a:buChar char="○"/>
            </a:pPr>
            <a:r>
              <a:rPr lang="en" sz="1800">
                <a:solidFill>
                  <a:srgbClr val="333E48"/>
                </a:solidFill>
              </a:rPr>
              <a:t>kafka-console-consumer --bootstrap-server=</a:t>
            </a:r>
            <a:r>
              <a:rPr lang="en" sz="1800">
                <a:solidFill>
                  <a:schemeClr val="dk1"/>
                </a:solidFill>
              </a:rPr>
              <a:t>$BOOTSTRAP_SERVERS</a:t>
            </a:r>
            <a:r>
              <a:rPr lang="en" sz="1800">
                <a:solidFill>
                  <a:srgbClr val="333E48"/>
                </a:solidFill>
              </a:rPr>
              <a:t> --topic will_f</a:t>
            </a:r>
            <a:endParaRPr sz="1800">
              <a:solidFill>
                <a:srgbClr val="333E48"/>
              </a:solidFill>
            </a:endParaRPr>
          </a:p>
          <a:p>
            <a:pPr indent="-342900" lvl="0" marL="457200" rtl="0" algn="l">
              <a:spcBef>
                <a:spcPts val="0"/>
              </a:spcBef>
              <a:spcAft>
                <a:spcPts val="0"/>
              </a:spcAft>
              <a:buClr>
                <a:srgbClr val="333E48"/>
              </a:buClr>
              <a:buSzPts val="1800"/>
              <a:buAutoNum type="arabicPeriod"/>
            </a:pPr>
            <a:r>
              <a:rPr lang="en">
                <a:solidFill>
                  <a:srgbClr val="333E48"/>
                </a:solidFill>
              </a:rPr>
              <a:t>Send messages to your partner’s topic through the producer.</a:t>
            </a:r>
            <a:endParaRPr>
              <a:solidFill>
                <a:srgbClr val="333E48"/>
              </a:solidFill>
            </a:endParaRPr>
          </a:p>
          <a:p>
            <a:pPr indent="0" lvl="0" marL="0" rtl="0" algn="l">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None/>
            </a:pPr>
            <a:r>
              <a:rPr lang="en">
                <a:solidFill>
                  <a:schemeClr val="dk1"/>
                </a:solidFill>
                <a:highlight>
                  <a:srgbClr val="FFFFFF"/>
                </a:highlight>
              </a:rPr>
              <a:t>If you finish early</a:t>
            </a:r>
            <a:r>
              <a:rPr lang="en">
                <a:solidFill>
                  <a:schemeClr val="dk1"/>
                </a:solidFill>
                <a:highlight>
                  <a:srgbClr val="FFFFFF"/>
                </a:highlight>
              </a:rPr>
              <a:t>: Work with your shoulder partner to create a consumer group. Pick one topic, and both applications should consume from the same application using the consumer group setting.</a:t>
            </a:r>
            <a:endParaRPr>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Agenda</a:t>
            </a:r>
            <a:endParaRPr sz="1800"/>
          </a:p>
        </p:txBody>
      </p:sp>
      <p:sp>
        <p:nvSpPr>
          <p:cNvPr id="72" name="Google Shape;72;p15"/>
          <p:cNvSpPr txBox="1"/>
          <p:nvPr>
            <p:ph idx="4294967295" type="body"/>
          </p:nvPr>
        </p:nvSpPr>
        <p:spPr>
          <a:xfrm>
            <a:off x="623400" y="728275"/>
            <a:ext cx="8520600" cy="35892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333E48"/>
              </a:buClr>
              <a:buSzPts val="2400"/>
              <a:buChar char="●"/>
            </a:pPr>
            <a:r>
              <a:rPr lang="en" sz="2400">
                <a:solidFill>
                  <a:srgbClr val="333E48"/>
                </a:solidFill>
              </a:rPr>
              <a:t>Kafka Architecture ( 5 min )</a:t>
            </a:r>
            <a:endParaRPr sz="2400">
              <a:solidFill>
                <a:srgbClr val="333E48"/>
              </a:solidFill>
            </a:endParaRPr>
          </a:p>
          <a:p>
            <a:pPr indent="-381000" lvl="0" marL="457200" rtl="0" algn="l">
              <a:lnSpc>
                <a:spcPct val="100000"/>
              </a:lnSpc>
              <a:spcBef>
                <a:spcPts val="0"/>
              </a:spcBef>
              <a:spcAft>
                <a:spcPts val="0"/>
              </a:spcAft>
              <a:buClr>
                <a:srgbClr val="333E48"/>
              </a:buClr>
              <a:buSzPts val="2400"/>
              <a:buChar char="●"/>
            </a:pPr>
            <a:r>
              <a:rPr lang="en" sz="2400">
                <a:solidFill>
                  <a:srgbClr val="333E48"/>
                </a:solidFill>
              </a:rPr>
              <a:t>Kafka Basics ( 15 min ) </a:t>
            </a:r>
            <a:endParaRPr sz="2400">
              <a:solidFill>
                <a:srgbClr val="333E48"/>
              </a:solidFill>
            </a:endParaRPr>
          </a:p>
          <a:p>
            <a:pPr indent="-381000" lvl="1" marL="914400" rtl="0" algn="l">
              <a:lnSpc>
                <a:spcPct val="100000"/>
              </a:lnSpc>
              <a:spcBef>
                <a:spcPts val="0"/>
              </a:spcBef>
              <a:spcAft>
                <a:spcPts val="0"/>
              </a:spcAft>
              <a:buClr>
                <a:srgbClr val="333E48"/>
              </a:buClr>
              <a:buSzPts val="2400"/>
              <a:buChar char="○"/>
            </a:pPr>
            <a:r>
              <a:rPr lang="en" sz="2400">
                <a:solidFill>
                  <a:srgbClr val="333E48"/>
                </a:solidFill>
              </a:rPr>
              <a:t>Topics</a:t>
            </a:r>
            <a:endParaRPr sz="2400">
              <a:solidFill>
                <a:srgbClr val="333E48"/>
              </a:solidFill>
            </a:endParaRPr>
          </a:p>
          <a:p>
            <a:pPr indent="-381000" lvl="1" marL="914400" rtl="0" algn="l">
              <a:lnSpc>
                <a:spcPct val="100000"/>
              </a:lnSpc>
              <a:spcBef>
                <a:spcPts val="0"/>
              </a:spcBef>
              <a:spcAft>
                <a:spcPts val="0"/>
              </a:spcAft>
              <a:buClr>
                <a:srgbClr val="333E48"/>
              </a:buClr>
              <a:buSzPts val="2400"/>
              <a:buChar char="○"/>
            </a:pPr>
            <a:r>
              <a:rPr lang="en" sz="2400">
                <a:solidFill>
                  <a:srgbClr val="333E48"/>
                </a:solidFill>
              </a:rPr>
              <a:t>Partitions &amp; Offsets</a:t>
            </a:r>
            <a:endParaRPr sz="2400">
              <a:solidFill>
                <a:srgbClr val="333E48"/>
              </a:solidFill>
            </a:endParaRPr>
          </a:p>
          <a:p>
            <a:pPr indent="-381000" lvl="0" marL="457200" rtl="0" algn="l">
              <a:lnSpc>
                <a:spcPct val="100000"/>
              </a:lnSpc>
              <a:spcBef>
                <a:spcPts val="0"/>
              </a:spcBef>
              <a:spcAft>
                <a:spcPts val="0"/>
              </a:spcAft>
              <a:buClr>
                <a:srgbClr val="333E48"/>
              </a:buClr>
              <a:buSzPts val="2400"/>
              <a:buChar char="●"/>
            </a:pPr>
            <a:r>
              <a:rPr lang="en" sz="2400">
                <a:solidFill>
                  <a:srgbClr val="333E48"/>
                </a:solidFill>
              </a:rPr>
              <a:t>Producers &amp; Consumers ( 15 min ) </a:t>
            </a:r>
            <a:endParaRPr sz="2400">
              <a:solidFill>
                <a:srgbClr val="333E48"/>
              </a:solidFill>
            </a:endParaRPr>
          </a:p>
          <a:p>
            <a:pPr indent="-381000" lvl="0" marL="457200" rtl="0" algn="l">
              <a:lnSpc>
                <a:spcPct val="100000"/>
              </a:lnSpc>
              <a:spcBef>
                <a:spcPts val="0"/>
              </a:spcBef>
              <a:spcAft>
                <a:spcPts val="0"/>
              </a:spcAft>
              <a:buClr>
                <a:srgbClr val="333E48"/>
              </a:buClr>
              <a:buSzPts val="2400"/>
              <a:buChar char="●"/>
            </a:pPr>
            <a:r>
              <a:rPr lang="en" sz="2400">
                <a:solidFill>
                  <a:srgbClr val="333E48"/>
                </a:solidFill>
              </a:rPr>
              <a:t>DE Theory if time ( 5 min )</a:t>
            </a:r>
            <a:endParaRPr sz="2400">
              <a:solidFill>
                <a:srgbClr val="333E48"/>
              </a:solidFill>
            </a:endParaRPr>
          </a:p>
          <a:p>
            <a:pPr indent="-381000" lvl="0" marL="457200" rtl="0" algn="l">
              <a:lnSpc>
                <a:spcPct val="100000"/>
              </a:lnSpc>
              <a:spcBef>
                <a:spcPts val="0"/>
              </a:spcBef>
              <a:spcAft>
                <a:spcPts val="0"/>
              </a:spcAft>
              <a:buClr>
                <a:srgbClr val="333E48"/>
              </a:buClr>
              <a:buSzPts val="2400"/>
              <a:buChar char="●"/>
            </a:pPr>
            <a:r>
              <a:rPr lang="en" sz="2400">
                <a:solidFill>
                  <a:srgbClr val="333E48"/>
                </a:solidFill>
              </a:rPr>
              <a:t>Activity: Building Consumers &amp; Producers ( 2 hr 20 min ) </a:t>
            </a:r>
            <a:endParaRPr sz="2400">
              <a:solidFill>
                <a:srgbClr val="333E48"/>
              </a:solidFill>
            </a:endParaRPr>
          </a:p>
          <a:p>
            <a:pPr indent="0" lvl="0" marL="0" rtl="0" algn="l">
              <a:lnSpc>
                <a:spcPct val="100000"/>
              </a:lnSpc>
              <a:spcBef>
                <a:spcPts val="0"/>
              </a:spcBef>
              <a:spcAft>
                <a:spcPts val="0"/>
              </a:spcAft>
              <a:buNone/>
            </a:pPr>
            <a:r>
              <a:t/>
            </a:r>
            <a:endParaRPr sz="2400">
              <a:solidFill>
                <a:srgbClr val="333E48"/>
              </a:solidFill>
            </a:endParaRPr>
          </a:p>
        </p:txBody>
      </p:sp>
      <p:sp>
        <p:nvSpPr>
          <p:cNvPr id="73" name="Google Shape;73;p15"/>
          <p:cNvSpPr txBox="1"/>
          <p:nvPr/>
        </p:nvSpPr>
        <p:spPr>
          <a:xfrm>
            <a:off x="1199425" y="3928525"/>
            <a:ext cx="6484500" cy="10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Purpose of today:</a:t>
            </a:r>
            <a:r>
              <a:rPr lang="en"/>
              <a:t> </a:t>
            </a:r>
            <a:endParaRPr/>
          </a:p>
          <a:p>
            <a:pPr indent="-317500" lvl="0" marL="457200" rtl="0" algn="l">
              <a:spcBef>
                <a:spcPts val="0"/>
              </a:spcBef>
              <a:spcAft>
                <a:spcPts val="0"/>
              </a:spcAft>
              <a:buSzPts val="1400"/>
              <a:buAutoNum type="arabicPeriod"/>
            </a:pPr>
            <a:r>
              <a:rPr lang="en"/>
              <a:t>Learn from each other.</a:t>
            </a:r>
            <a:endParaRPr/>
          </a:p>
          <a:p>
            <a:pPr indent="-317500" lvl="0" marL="457200" rtl="0" algn="l">
              <a:spcBef>
                <a:spcPts val="0"/>
              </a:spcBef>
              <a:spcAft>
                <a:spcPts val="0"/>
              </a:spcAft>
              <a:buSzPts val="1400"/>
              <a:buAutoNum type="arabicPeriod"/>
            </a:pPr>
            <a:r>
              <a:rPr lang="en"/>
              <a:t>Understand Kafka and some DE theory.</a:t>
            </a:r>
            <a:endParaRPr/>
          </a:p>
          <a:p>
            <a:pPr indent="-317500" lvl="0" marL="457200" rtl="0" algn="l">
              <a:spcBef>
                <a:spcPts val="0"/>
              </a:spcBef>
              <a:spcAft>
                <a:spcPts val="0"/>
              </a:spcAft>
              <a:buSzPts val="1400"/>
              <a:buAutoNum type="arabicPeriod"/>
            </a:pPr>
            <a:r>
              <a:rPr lang="en"/>
              <a:t>Write consumers and producers that interact with a Kafka system.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idx="4294967295" type="title"/>
          </p:nvPr>
        </p:nvSpPr>
        <p:spPr>
          <a:xfrm>
            <a:off x="623400" y="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Producers &amp; Acks</a:t>
            </a:r>
            <a:endParaRPr sz="1800"/>
          </a:p>
        </p:txBody>
      </p:sp>
      <p:sp>
        <p:nvSpPr>
          <p:cNvPr id="188" name="Google Shape;188;p33"/>
          <p:cNvSpPr txBox="1"/>
          <p:nvPr>
            <p:ph idx="4294967295" type="body"/>
          </p:nvPr>
        </p:nvSpPr>
        <p:spPr>
          <a:xfrm>
            <a:off x="623400" y="415950"/>
            <a:ext cx="8520600" cy="4727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333E48"/>
              </a:buClr>
              <a:buSzPts val="1800"/>
              <a:buChar char="●"/>
            </a:pPr>
            <a:r>
              <a:rPr lang="en">
                <a:solidFill>
                  <a:srgbClr val="555555"/>
                </a:solidFill>
                <a:highlight>
                  <a:srgbClr val="FFFFFF"/>
                </a:highlight>
              </a:rPr>
              <a:t>Acks = </a:t>
            </a:r>
            <a:r>
              <a:rPr lang="en">
                <a:solidFill>
                  <a:srgbClr val="555555"/>
                </a:solidFill>
                <a:highlight>
                  <a:srgbClr val="FFFFFF"/>
                </a:highlight>
              </a:rPr>
              <a:t>acknowledgements</a:t>
            </a:r>
            <a:r>
              <a:rPr lang="en">
                <a:solidFill>
                  <a:srgbClr val="555555"/>
                </a:solidFill>
                <a:highlight>
                  <a:srgbClr val="FFFFFF"/>
                </a:highlight>
              </a:rPr>
              <a:t>.</a:t>
            </a:r>
            <a:endParaRPr>
              <a:solidFill>
                <a:srgbClr val="555555"/>
              </a:solidFill>
              <a:highlight>
                <a:srgbClr val="FFFFFF"/>
              </a:highlight>
            </a:endParaRPr>
          </a:p>
          <a:p>
            <a:pPr indent="-317500" lvl="1" marL="914400" rtl="0" algn="l">
              <a:lnSpc>
                <a:spcPct val="100000"/>
              </a:lnSpc>
              <a:spcBef>
                <a:spcPts val="0"/>
              </a:spcBef>
              <a:spcAft>
                <a:spcPts val="0"/>
              </a:spcAft>
              <a:buClr>
                <a:srgbClr val="555555"/>
              </a:buClr>
              <a:buSzPts val="1400"/>
              <a:buChar char="○"/>
            </a:pPr>
            <a:r>
              <a:rPr lang="en">
                <a:solidFill>
                  <a:srgbClr val="555555"/>
                </a:solidFill>
                <a:highlight>
                  <a:srgbClr val="FFFFFF"/>
                </a:highlight>
              </a:rPr>
              <a:t>Setting to specify how many servers must your message be safely committed to before returning a success.</a:t>
            </a:r>
            <a:endParaRPr>
              <a:solidFill>
                <a:srgbClr val="555555"/>
              </a:solidFill>
              <a:highlight>
                <a:srgbClr val="FFFFFF"/>
              </a:highlight>
            </a:endParaRPr>
          </a:p>
          <a:p>
            <a:pPr indent="-342900" lvl="0" marL="457200" rtl="0" algn="l">
              <a:lnSpc>
                <a:spcPct val="100000"/>
              </a:lnSpc>
              <a:spcBef>
                <a:spcPts val="0"/>
              </a:spcBef>
              <a:spcAft>
                <a:spcPts val="0"/>
              </a:spcAft>
              <a:buClr>
                <a:srgbClr val="555555"/>
              </a:buClr>
              <a:buSzPts val="1800"/>
              <a:buChar char="●"/>
            </a:pPr>
            <a:r>
              <a:rPr lang="en">
                <a:solidFill>
                  <a:srgbClr val="555555"/>
                </a:solidFill>
                <a:highlight>
                  <a:srgbClr val="FFFFFF"/>
                </a:highlight>
              </a:rPr>
              <a:t>Question:</a:t>
            </a:r>
            <a:endParaRPr>
              <a:solidFill>
                <a:srgbClr val="555555"/>
              </a:solidFill>
              <a:highlight>
                <a:srgbClr val="FFFFFF"/>
              </a:highlight>
            </a:endParaRPr>
          </a:p>
          <a:p>
            <a:pPr indent="-317500" lvl="1" marL="914400" rtl="0" algn="l">
              <a:lnSpc>
                <a:spcPct val="100000"/>
              </a:lnSpc>
              <a:spcBef>
                <a:spcPts val="0"/>
              </a:spcBef>
              <a:spcAft>
                <a:spcPts val="0"/>
              </a:spcAft>
              <a:buClr>
                <a:srgbClr val="555555"/>
              </a:buClr>
              <a:buSzPts val="1400"/>
              <a:buChar char="○"/>
            </a:pPr>
            <a:r>
              <a:rPr lang="en">
                <a:solidFill>
                  <a:srgbClr val="555555"/>
                </a:solidFill>
                <a:highlight>
                  <a:srgbClr val="FFFFFF"/>
                </a:highlight>
              </a:rPr>
              <a:t>If we specify acks = all, what will happen if a server goes down?</a:t>
            </a:r>
            <a:endParaRPr>
              <a:solidFill>
                <a:srgbClr val="555555"/>
              </a:solidFill>
              <a:highlight>
                <a:srgbClr val="FFFFFF"/>
              </a:highlight>
            </a:endParaRPr>
          </a:p>
          <a:p>
            <a:pPr indent="-317500" lvl="1" marL="914400" rtl="0" algn="l">
              <a:lnSpc>
                <a:spcPct val="100000"/>
              </a:lnSpc>
              <a:spcBef>
                <a:spcPts val="0"/>
              </a:spcBef>
              <a:spcAft>
                <a:spcPts val="0"/>
              </a:spcAft>
              <a:buClr>
                <a:srgbClr val="555555"/>
              </a:buClr>
              <a:buSzPts val="1400"/>
              <a:buChar char="○"/>
            </a:pPr>
            <a:r>
              <a:rPr lang="en">
                <a:solidFill>
                  <a:srgbClr val="555555"/>
                </a:solidFill>
                <a:highlight>
                  <a:srgbClr val="FFFFFF"/>
                </a:highlight>
              </a:rPr>
              <a:t>Data Engineering concept of a `partition`, a slightly loaded term.</a:t>
            </a:r>
            <a:endParaRPr>
              <a:solidFill>
                <a:srgbClr val="555555"/>
              </a:solidFill>
              <a:highlight>
                <a:srgbClr val="FFFFFF"/>
              </a:highlight>
            </a:endParaRPr>
          </a:p>
          <a:p>
            <a:pPr indent="0" lvl="0" marL="457200" rtl="0" algn="l">
              <a:lnSpc>
                <a:spcPct val="100000"/>
              </a:lnSpc>
              <a:spcBef>
                <a:spcPts val="0"/>
              </a:spcBef>
              <a:spcAft>
                <a:spcPts val="0"/>
              </a:spcAft>
              <a:buNone/>
            </a:pPr>
            <a:r>
              <a:t/>
            </a:r>
            <a:endParaRPr>
              <a:solidFill>
                <a:srgbClr val="555555"/>
              </a:solidFill>
              <a:highlight>
                <a:srgbClr val="FFFFFF"/>
              </a:highlight>
            </a:endParaRPr>
          </a:p>
          <a:p>
            <a:pPr indent="0" lvl="0" marL="457200" rtl="0" algn="l">
              <a:lnSpc>
                <a:spcPct val="100000"/>
              </a:lnSpc>
              <a:spcBef>
                <a:spcPts val="0"/>
              </a:spcBef>
              <a:spcAft>
                <a:spcPts val="0"/>
              </a:spcAft>
              <a:buNone/>
            </a:pPr>
            <a:r>
              <a:t/>
            </a:r>
            <a:endParaRPr>
              <a:solidFill>
                <a:srgbClr val="555555"/>
              </a:solidFill>
              <a:highlight>
                <a:srgbClr val="FFFFFF"/>
              </a:highlight>
            </a:endParaRPr>
          </a:p>
          <a:p>
            <a:pPr indent="0" lvl="0" marL="457200" rtl="0" algn="l">
              <a:lnSpc>
                <a:spcPct val="100000"/>
              </a:lnSpc>
              <a:spcBef>
                <a:spcPts val="0"/>
              </a:spcBef>
              <a:spcAft>
                <a:spcPts val="0"/>
              </a:spcAft>
              <a:buNone/>
            </a:pPr>
            <a:r>
              <a:t/>
            </a:r>
            <a:endParaRPr>
              <a:solidFill>
                <a:srgbClr val="555555"/>
              </a:solidFill>
              <a:highlight>
                <a:srgbClr val="FFFFFF"/>
              </a:highlight>
            </a:endParaRPr>
          </a:p>
          <a:p>
            <a:pPr indent="0" lvl="0" marL="457200" rtl="0" algn="l">
              <a:lnSpc>
                <a:spcPct val="100000"/>
              </a:lnSpc>
              <a:spcBef>
                <a:spcPts val="0"/>
              </a:spcBef>
              <a:spcAft>
                <a:spcPts val="0"/>
              </a:spcAft>
              <a:buNone/>
            </a:pPr>
            <a:r>
              <a:t/>
            </a:r>
            <a:endParaRPr>
              <a:solidFill>
                <a:srgbClr val="555555"/>
              </a:solidFill>
              <a:highlight>
                <a:srgbClr val="FFFFFF"/>
              </a:highlight>
            </a:endParaRPr>
          </a:p>
          <a:p>
            <a:pPr indent="0" lvl="0" marL="457200" rtl="0" algn="l">
              <a:lnSpc>
                <a:spcPct val="100000"/>
              </a:lnSpc>
              <a:spcBef>
                <a:spcPts val="0"/>
              </a:spcBef>
              <a:spcAft>
                <a:spcPts val="0"/>
              </a:spcAft>
              <a:buNone/>
            </a:pPr>
            <a:r>
              <a:t/>
            </a:r>
            <a:endParaRPr>
              <a:solidFill>
                <a:srgbClr val="555555"/>
              </a:solidFill>
              <a:highlight>
                <a:srgbClr val="FFFFFF"/>
              </a:highlight>
            </a:endParaRPr>
          </a:p>
          <a:p>
            <a:pPr indent="0" lvl="0" marL="457200" rtl="0" algn="l">
              <a:lnSpc>
                <a:spcPct val="100000"/>
              </a:lnSpc>
              <a:spcBef>
                <a:spcPts val="0"/>
              </a:spcBef>
              <a:spcAft>
                <a:spcPts val="0"/>
              </a:spcAft>
              <a:buNone/>
            </a:pPr>
            <a:r>
              <a:t/>
            </a:r>
            <a:endParaRPr>
              <a:solidFill>
                <a:srgbClr val="555555"/>
              </a:solidFill>
              <a:highlight>
                <a:srgbClr val="FFFFFF"/>
              </a:highlight>
            </a:endParaRPr>
          </a:p>
          <a:p>
            <a:pPr indent="0" lvl="0" marL="0" rtl="0" algn="l">
              <a:lnSpc>
                <a:spcPct val="100000"/>
              </a:lnSpc>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None/>
            </a:pPr>
            <a:r>
              <a:t/>
            </a:r>
            <a:endParaRPr>
              <a:solidFill>
                <a:srgbClr val="333E48"/>
              </a:solidFill>
            </a:endParaRPr>
          </a:p>
          <a:p>
            <a:pPr indent="-342900" lvl="0" marL="457200" rtl="0" algn="l">
              <a:spcBef>
                <a:spcPts val="0"/>
              </a:spcBef>
              <a:spcAft>
                <a:spcPts val="0"/>
              </a:spcAft>
              <a:buClr>
                <a:srgbClr val="333E48"/>
              </a:buClr>
              <a:buSzPts val="1800"/>
              <a:buChar char="●"/>
            </a:pPr>
            <a:r>
              <a:rPr lang="en">
                <a:solidFill>
                  <a:srgbClr val="333E48"/>
                </a:solidFill>
              </a:rPr>
              <a:t>kafka-console-producer --broker-list </a:t>
            </a:r>
            <a:r>
              <a:rPr lang="en">
                <a:solidFill>
                  <a:schemeClr val="dk1"/>
                </a:solidFill>
              </a:rPr>
              <a:t>$BOOTSTRAP_SERVERS</a:t>
            </a:r>
            <a:r>
              <a:rPr lang="en">
                <a:solidFill>
                  <a:srgbClr val="333E48"/>
                </a:solidFill>
              </a:rPr>
              <a:t> --topic orders --producer-property acks = all</a:t>
            </a:r>
            <a:endParaRPr>
              <a:solidFill>
                <a:srgbClr val="333E48"/>
              </a:solidFill>
            </a:endParaRPr>
          </a:p>
        </p:txBody>
      </p:sp>
      <p:pic>
        <p:nvPicPr>
          <p:cNvPr id="189" name="Google Shape;189;p33"/>
          <p:cNvPicPr preferRelativeResize="0"/>
          <p:nvPr/>
        </p:nvPicPr>
        <p:blipFill>
          <a:blip r:embed="rId3">
            <a:alphaModFix/>
          </a:blip>
          <a:stretch>
            <a:fillRect/>
          </a:stretch>
        </p:blipFill>
        <p:spPr>
          <a:xfrm>
            <a:off x="786600" y="2109650"/>
            <a:ext cx="8014800" cy="2234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34"/>
          <p:cNvSpPr txBox="1"/>
          <p:nvPr/>
        </p:nvSpPr>
        <p:spPr>
          <a:xfrm>
            <a:off x="872700" y="669925"/>
            <a:ext cx="7398600" cy="12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Open Sans"/>
                <a:ea typeface="Open Sans"/>
                <a:cs typeface="Open Sans"/>
                <a:sym typeface="Open Sans"/>
              </a:rPr>
              <a:t>Building a Kafka System Together</a:t>
            </a:r>
            <a:endParaRPr>
              <a:solidFill>
                <a:srgbClr val="D9D9D9"/>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5"/>
          <p:cNvSpPr txBox="1"/>
          <p:nvPr>
            <p:ph idx="4294967295" type="body"/>
          </p:nvPr>
        </p:nvSpPr>
        <p:spPr>
          <a:xfrm>
            <a:off x="623400" y="0"/>
            <a:ext cx="8520600" cy="505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333E48"/>
                </a:solidFill>
              </a:rPr>
              <a:t>Building a Kafka System Together. </a:t>
            </a:r>
            <a:endParaRPr b="1" sz="1400">
              <a:solidFill>
                <a:srgbClr val="333E48"/>
              </a:solidFill>
            </a:endParaRPr>
          </a:p>
          <a:p>
            <a:pPr indent="0" lvl="0" marL="0" rtl="0" algn="l">
              <a:lnSpc>
                <a:spcPct val="100000"/>
              </a:lnSpc>
              <a:spcBef>
                <a:spcPts val="0"/>
              </a:spcBef>
              <a:spcAft>
                <a:spcPts val="0"/>
              </a:spcAft>
              <a:buNone/>
            </a:pPr>
            <a:r>
              <a:rPr lang="en" sz="1400">
                <a:solidFill>
                  <a:srgbClr val="333E48"/>
                </a:solidFill>
              </a:rPr>
              <a:t>Client checks out of her cart using a web application. That request is transmitted to a server, which acts as a Kafka producer, publishing to a topic orders.</a:t>
            </a:r>
            <a:endParaRPr sz="1400">
              <a:solidFill>
                <a:srgbClr val="333E48"/>
              </a:solidFill>
            </a:endParaRPr>
          </a:p>
          <a:p>
            <a:pPr indent="0" lvl="0" marL="0" rtl="0" algn="l">
              <a:lnSpc>
                <a:spcPct val="100000"/>
              </a:lnSpc>
              <a:spcBef>
                <a:spcPts val="0"/>
              </a:spcBef>
              <a:spcAft>
                <a:spcPts val="0"/>
              </a:spcAft>
              <a:buNone/>
            </a:pPr>
            <a:r>
              <a:t/>
            </a:r>
            <a:endParaRPr sz="1400">
              <a:solidFill>
                <a:srgbClr val="333E48"/>
              </a:solidFill>
            </a:endParaRPr>
          </a:p>
          <a:p>
            <a:pPr indent="0" lvl="0" marL="0" rtl="0" algn="l">
              <a:lnSpc>
                <a:spcPct val="100000"/>
              </a:lnSpc>
              <a:spcBef>
                <a:spcPts val="0"/>
              </a:spcBef>
              <a:spcAft>
                <a:spcPts val="0"/>
              </a:spcAft>
              <a:buNone/>
            </a:pPr>
            <a:r>
              <a:rPr lang="en" sz="1400">
                <a:solidFill>
                  <a:srgbClr val="333E48"/>
                </a:solidFill>
              </a:rPr>
              <a:t>Group 1 ( Fraud Detection Service ) :</a:t>
            </a:r>
            <a:endParaRPr sz="1400">
              <a:solidFill>
                <a:srgbClr val="333E48"/>
              </a:solidFill>
            </a:endParaRPr>
          </a:p>
          <a:p>
            <a:pPr indent="-317500" lvl="0" marL="457200" rtl="0" algn="l">
              <a:lnSpc>
                <a:spcPct val="100000"/>
              </a:lnSpc>
              <a:spcBef>
                <a:spcPts val="0"/>
              </a:spcBef>
              <a:spcAft>
                <a:spcPts val="0"/>
              </a:spcAft>
              <a:buClr>
                <a:srgbClr val="333E48"/>
              </a:buClr>
              <a:buSzPts val="1400"/>
              <a:buAutoNum type="arabicPeriod"/>
            </a:pPr>
            <a:r>
              <a:rPr lang="en" sz="1400">
                <a:solidFill>
                  <a:srgbClr val="333E48"/>
                </a:solidFill>
              </a:rPr>
              <a:t>Builds an application that consumes from orders.</a:t>
            </a:r>
            <a:endParaRPr sz="1400">
              <a:solidFill>
                <a:srgbClr val="333E48"/>
              </a:solidFill>
            </a:endParaRPr>
          </a:p>
          <a:p>
            <a:pPr indent="-317500" lvl="0" marL="457200" rtl="0" algn="l">
              <a:lnSpc>
                <a:spcPct val="100000"/>
              </a:lnSpc>
              <a:spcBef>
                <a:spcPts val="0"/>
              </a:spcBef>
              <a:spcAft>
                <a:spcPts val="0"/>
              </a:spcAft>
              <a:buClr>
                <a:srgbClr val="333E48"/>
              </a:buClr>
              <a:buSzPts val="1400"/>
              <a:buAutoNum type="arabicPeriod"/>
            </a:pPr>
            <a:r>
              <a:rPr lang="en" sz="1400">
                <a:solidFill>
                  <a:srgbClr val="333E48"/>
                </a:solidFill>
              </a:rPr>
              <a:t>Application checks for fraud. Depending on if its a fraud, publishes a message to order-validation or fraud-detection.</a:t>
            </a:r>
            <a:endParaRPr sz="1400">
              <a:solidFill>
                <a:srgbClr val="333E48"/>
              </a:solidFill>
            </a:endParaRPr>
          </a:p>
          <a:p>
            <a:pPr indent="0" lvl="0" marL="0" rtl="0" algn="l">
              <a:lnSpc>
                <a:spcPct val="100000"/>
              </a:lnSpc>
              <a:spcBef>
                <a:spcPts val="0"/>
              </a:spcBef>
              <a:spcAft>
                <a:spcPts val="0"/>
              </a:spcAft>
              <a:buNone/>
            </a:pPr>
            <a:r>
              <a:t/>
            </a:r>
            <a:endParaRPr sz="1400">
              <a:solidFill>
                <a:srgbClr val="333E48"/>
              </a:solidFill>
            </a:endParaRPr>
          </a:p>
          <a:p>
            <a:pPr indent="0" lvl="0" marL="0" rtl="0" algn="l">
              <a:lnSpc>
                <a:spcPct val="100000"/>
              </a:lnSpc>
              <a:spcBef>
                <a:spcPts val="0"/>
              </a:spcBef>
              <a:spcAft>
                <a:spcPts val="0"/>
              </a:spcAft>
              <a:buNone/>
            </a:pPr>
            <a:r>
              <a:rPr lang="en" sz="1400">
                <a:solidFill>
                  <a:srgbClr val="333E48"/>
                </a:solidFill>
              </a:rPr>
              <a:t>Group 2 ( Customer Signup ) :</a:t>
            </a:r>
            <a:endParaRPr sz="1400">
              <a:solidFill>
                <a:srgbClr val="333E48"/>
              </a:solidFill>
            </a:endParaRPr>
          </a:p>
          <a:p>
            <a:pPr indent="-317500" lvl="0" marL="457200" rtl="0" algn="l">
              <a:lnSpc>
                <a:spcPct val="100000"/>
              </a:lnSpc>
              <a:spcBef>
                <a:spcPts val="0"/>
              </a:spcBef>
              <a:spcAft>
                <a:spcPts val="0"/>
              </a:spcAft>
              <a:buClr>
                <a:srgbClr val="333E48"/>
              </a:buClr>
              <a:buSzPts val="1400"/>
              <a:buAutoNum type="arabicPeriod"/>
            </a:pPr>
            <a:r>
              <a:rPr lang="en" sz="1400">
                <a:solidFill>
                  <a:srgbClr val="333E48"/>
                </a:solidFill>
              </a:rPr>
              <a:t>An application which creates new customers ( faker ) and publishes a message to the customers topic.</a:t>
            </a:r>
            <a:endParaRPr sz="1400">
              <a:solidFill>
                <a:srgbClr val="333E48"/>
              </a:solidFill>
            </a:endParaRPr>
          </a:p>
          <a:p>
            <a:pPr indent="-317500" lvl="0" marL="457200" rtl="0" algn="l">
              <a:lnSpc>
                <a:spcPct val="100000"/>
              </a:lnSpc>
              <a:spcBef>
                <a:spcPts val="0"/>
              </a:spcBef>
              <a:spcAft>
                <a:spcPts val="0"/>
              </a:spcAft>
              <a:buClr>
                <a:srgbClr val="333E48"/>
              </a:buClr>
              <a:buSzPts val="1400"/>
              <a:buAutoNum type="arabicPeriod"/>
            </a:pPr>
            <a:r>
              <a:rPr lang="en" sz="1400">
                <a:solidFill>
                  <a:srgbClr val="333E48"/>
                </a:solidFill>
              </a:rPr>
              <a:t>An application which listens to customers sends out email notifications ( prints to console )</a:t>
            </a:r>
            <a:endParaRPr sz="1400">
              <a:solidFill>
                <a:srgbClr val="333E48"/>
              </a:solidFill>
            </a:endParaRPr>
          </a:p>
          <a:p>
            <a:pPr indent="-317500" lvl="0" marL="457200" rtl="0" algn="l">
              <a:lnSpc>
                <a:spcPct val="100000"/>
              </a:lnSpc>
              <a:spcBef>
                <a:spcPts val="0"/>
              </a:spcBef>
              <a:spcAft>
                <a:spcPts val="0"/>
              </a:spcAft>
              <a:buClr>
                <a:srgbClr val="333E48"/>
              </a:buClr>
              <a:buSzPts val="1400"/>
              <a:buAutoNum type="arabicPeriod"/>
            </a:pPr>
            <a:r>
              <a:rPr lang="en" sz="1400">
                <a:solidFill>
                  <a:srgbClr val="333E48"/>
                </a:solidFill>
              </a:rPr>
              <a:t>Same application listens to orders and fraud-detection, sending out email notifications. </a:t>
            </a:r>
            <a:endParaRPr sz="1400">
              <a:solidFill>
                <a:srgbClr val="333E48"/>
              </a:solidFill>
            </a:endParaRPr>
          </a:p>
          <a:p>
            <a:pPr indent="0" lvl="0" marL="457200" rtl="0" algn="l">
              <a:lnSpc>
                <a:spcPct val="100000"/>
              </a:lnSpc>
              <a:spcBef>
                <a:spcPts val="0"/>
              </a:spcBef>
              <a:spcAft>
                <a:spcPts val="0"/>
              </a:spcAft>
              <a:buNone/>
            </a:pPr>
            <a:r>
              <a:t/>
            </a:r>
            <a:endParaRPr sz="1400">
              <a:solidFill>
                <a:srgbClr val="333E48"/>
              </a:solidFill>
            </a:endParaRPr>
          </a:p>
          <a:p>
            <a:pPr indent="0" lvl="0" marL="0" rtl="0" algn="l">
              <a:lnSpc>
                <a:spcPct val="100000"/>
              </a:lnSpc>
              <a:spcBef>
                <a:spcPts val="0"/>
              </a:spcBef>
              <a:spcAft>
                <a:spcPts val="0"/>
              </a:spcAft>
              <a:buNone/>
            </a:pPr>
            <a:r>
              <a:rPr lang="en" sz="1400">
                <a:solidFill>
                  <a:srgbClr val="333E48"/>
                </a:solidFill>
              </a:rPr>
              <a:t>Group 3 ( Customer Preferences ) </a:t>
            </a:r>
            <a:endParaRPr sz="1400">
              <a:solidFill>
                <a:srgbClr val="333E48"/>
              </a:solidFill>
            </a:endParaRPr>
          </a:p>
          <a:p>
            <a:pPr indent="-317500" lvl="0" marL="457200" rtl="0" algn="l">
              <a:lnSpc>
                <a:spcPct val="100000"/>
              </a:lnSpc>
              <a:spcBef>
                <a:spcPts val="0"/>
              </a:spcBef>
              <a:spcAft>
                <a:spcPts val="0"/>
              </a:spcAft>
              <a:buClr>
                <a:srgbClr val="333E48"/>
              </a:buClr>
              <a:buSzPts val="1400"/>
              <a:buAutoNum type="arabicPeriod"/>
            </a:pPr>
            <a:r>
              <a:rPr lang="en" sz="1400">
                <a:solidFill>
                  <a:srgbClr val="333E48"/>
                </a:solidFill>
              </a:rPr>
              <a:t>Builds an application which generates and publishes new orders to the orders topic.</a:t>
            </a:r>
            <a:endParaRPr sz="1400">
              <a:solidFill>
                <a:srgbClr val="333E48"/>
              </a:solidFill>
            </a:endParaRPr>
          </a:p>
          <a:p>
            <a:pPr indent="-317500" lvl="0" marL="457200" rtl="0" algn="l">
              <a:lnSpc>
                <a:spcPct val="100000"/>
              </a:lnSpc>
              <a:spcBef>
                <a:spcPts val="0"/>
              </a:spcBef>
              <a:spcAft>
                <a:spcPts val="0"/>
              </a:spcAft>
              <a:buClr>
                <a:srgbClr val="333E48"/>
              </a:buClr>
              <a:buSzPts val="1400"/>
              <a:buAutoNum type="arabicPeriod"/>
            </a:pPr>
            <a:r>
              <a:rPr lang="en" sz="1400">
                <a:solidFill>
                  <a:srgbClr val="333E48"/>
                </a:solidFill>
              </a:rPr>
              <a:t>An application which consumes from the orders topic.</a:t>
            </a:r>
            <a:endParaRPr sz="1400">
              <a:solidFill>
                <a:srgbClr val="333E48"/>
              </a:solidFill>
            </a:endParaRPr>
          </a:p>
          <a:p>
            <a:pPr indent="-317500" lvl="0" marL="457200" rtl="0" algn="l">
              <a:lnSpc>
                <a:spcPct val="100000"/>
              </a:lnSpc>
              <a:spcBef>
                <a:spcPts val="0"/>
              </a:spcBef>
              <a:spcAft>
                <a:spcPts val="0"/>
              </a:spcAft>
              <a:buClr>
                <a:srgbClr val="333E48"/>
              </a:buClr>
              <a:buSzPts val="1400"/>
              <a:buAutoNum type="arabicPeriod"/>
            </a:pPr>
            <a:r>
              <a:rPr lang="en" sz="1400">
                <a:solidFill>
                  <a:srgbClr val="333E48"/>
                </a:solidFill>
              </a:rPr>
              <a:t>Appends incoming order details to existing customer preferences ( faker ). Publishes an update of the customer preferences to the topic customers</a:t>
            </a:r>
            <a:endParaRPr sz="1400">
              <a:solidFill>
                <a:srgbClr val="333E48"/>
              </a:solidFill>
            </a:endParaRPr>
          </a:p>
          <a:p>
            <a:pPr indent="0" lvl="0" marL="0" rtl="0" algn="l">
              <a:lnSpc>
                <a:spcPct val="100000"/>
              </a:lnSpc>
              <a:spcBef>
                <a:spcPts val="0"/>
              </a:spcBef>
              <a:spcAft>
                <a:spcPts val="0"/>
              </a:spcAft>
              <a:buNone/>
            </a:pPr>
            <a:r>
              <a:t/>
            </a:r>
            <a:endParaRPr sz="1400">
              <a:solidFill>
                <a:srgbClr val="333E48"/>
              </a:solidFill>
            </a:endParaRPr>
          </a:p>
          <a:p>
            <a:pPr indent="0" lvl="0" marL="0" rtl="0" algn="l">
              <a:lnSpc>
                <a:spcPct val="100000"/>
              </a:lnSpc>
              <a:spcBef>
                <a:spcPts val="0"/>
              </a:spcBef>
              <a:spcAft>
                <a:spcPts val="0"/>
              </a:spcAft>
              <a:buNone/>
            </a:pPr>
            <a:r>
              <a:rPr lang="en">
                <a:solidFill>
                  <a:srgbClr val="333E48"/>
                </a:solidFill>
              </a:rPr>
              <a:t>Repo with premade CLI commands, Java clients, and Python clients: </a:t>
            </a:r>
            <a:r>
              <a:rPr lang="en" u="sng">
                <a:solidFill>
                  <a:schemeClr val="hlink"/>
                </a:solidFill>
                <a:hlinkClick r:id="rId3"/>
              </a:rPr>
              <a:t>https://github.com/farrellw/kafka-examples</a:t>
            </a:r>
            <a:endParaRPr sz="1400">
              <a:solidFill>
                <a:srgbClr val="333E48"/>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idx="4294967295" type="body"/>
          </p:nvPr>
        </p:nvSpPr>
        <p:spPr>
          <a:xfrm>
            <a:off x="623400" y="64825"/>
            <a:ext cx="8520600" cy="498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333E48"/>
                </a:solidFill>
              </a:rPr>
              <a:t>Instructions to work in pairs:</a:t>
            </a:r>
            <a:endParaRPr b="1">
              <a:solidFill>
                <a:srgbClr val="333E48"/>
              </a:solidFill>
            </a:endParaRPr>
          </a:p>
          <a:p>
            <a:pPr indent="0" lvl="0" marL="0" rtl="0" algn="l">
              <a:lnSpc>
                <a:spcPct val="100000"/>
              </a:lnSpc>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Divide the room into 6 groups. These groups are numbered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1A, 2A, 3A, </a:t>
            </a:r>
            <a:r>
              <a:rPr lang="en">
                <a:solidFill>
                  <a:schemeClr val="dk1"/>
                </a:solidFill>
              </a:rPr>
              <a:t>1</a:t>
            </a:r>
            <a:r>
              <a:rPr lang="en">
                <a:solidFill>
                  <a:schemeClr val="dk1"/>
                </a:solidFill>
              </a:rPr>
              <a:t>B, 2B, 3B.</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Groups 1A, 2A, 3A all work with the topics appended with _A ( e.g. orders_A )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Groups 1B, 2B, 3B all work with the topics appended with _B ( e.g. orders_B )</a:t>
            </a:r>
            <a:endParaRPr>
              <a:solidFill>
                <a:srgbClr val="333E48"/>
              </a:solidFill>
            </a:endParaRPr>
          </a:p>
          <a:p>
            <a:pPr indent="0" lvl="0" marL="0" rtl="0" algn="l">
              <a:lnSpc>
                <a:spcPct val="100000"/>
              </a:lnSpc>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None/>
            </a:pPr>
            <a:r>
              <a:rPr lang="en">
                <a:solidFill>
                  <a:srgbClr val="333E48"/>
                </a:solidFill>
              </a:rPr>
              <a:t>Working with your partner to complete your piece of the application.</a:t>
            </a:r>
            <a:endParaRPr>
              <a:solidFill>
                <a:srgbClr val="333E48"/>
              </a:solidFill>
            </a:endParaRPr>
          </a:p>
          <a:p>
            <a:pPr indent="0" lvl="0" marL="0" rtl="0" algn="l">
              <a:lnSpc>
                <a:spcPct val="100000"/>
              </a:lnSpc>
              <a:spcBef>
                <a:spcPts val="0"/>
              </a:spcBef>
              <a:spcAft>
                <a:spcPts val="0"/>
              </a:spcAft>
              <a:buNone/>
            </a:pPr>
            <a:r>
              <a:rPr lang="en">
                <a:solidFill>
                  <a:srgbClr val="333E48"/>
                </a:solidFill>
              </a:rPr>
              <a:t>Diagraming your specific piece of the architecture ( which partitions are on which nodes, replication, etc. )</a:t>
            </a:r>
            <a:endParaRPr>
              <a:solidFill>
                <a:srgbClr val="333E48"/>
              </a:solidFill>
            </a:endParaRPr>
          </a:p>
          <a:p>
            <a:pPr indent="0" lvl="0" marL="0" rtl="0" algn="l">
              <a:lnSpc>
                <a:spcPct val="100000"/>
              </a:lnSpc>
              <a:spcBef>
                <a:spcPts val="0"/>
              </a:spcBef>
              <a:spcAft>
                <a:spcPts val="0"/>
              </a:spcAft>
              <a:buNone/>
            </a:pPr>
            <a:r>
              <a:rPr lang="en">
                <a:solidFill>
                  <a:srgbClr val="333E48"/>
                </a:solidFill>
              </a:rPr>
              <a:t>Diagraming how your specific piece fits into the overall architecture.</a:t>
            </a:r>
            <a:endParaRPr>
              <a:solidFill>
                <a:srgbClr val="333E48"/>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7"/>
          <p:cNvSpPr txBox="1"/>
          <p:nvPr>
            <p:ph idx="4294967295" type="body"/>
          </p:nvPr>
        </p:nvSpPr>
        <p:spPr>
          <a:xfrm>
            <a:off x="623400" y="64825"/>
            <a:ext cx="8520600" cy="498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333E48"/>
                </a:solidFill>
              </a:rPr>
              <a:t>Questions:</a:t>
            </a:r>
            <a:endParaRPr b="1">
              <a:solidFill>
                <a:srgbClr val="333E48"/>
              </a:solidFill>
            </a:endParaRPr>
          </a:p>
          <a:p>
            <a:pPr indent="0" lvl="0" marL="0" rtl="0" algn="l">
              <a:lnSpc>
                <a:spcPct val="100000"/>
              </a:lnSpc>
              <a:spcBef>
                <a:spcPts val="0"/>
              </a:spcBef>
              <a:spcAft>
                <a:spcPts val="0"/>
              </a:spcAft>
              <a:buNone/>
            </a:pPr>
            <a:r>
              <a:t/>
            </a:r>
            <a:endParaRPr b="1">
              <a:solidFill>
                <a:srgbClr val="333E48"/>
              </a:solidFill>
            </a:endParaRPr>
          </a:p>
          <a:p>
            <a:pPr indent="0" lvl="0" marL="0" rtl="0" algn="l">
              <a:lnSpc>
                <a:spcPct val="100000"/>
              </a:lnSpc>
              <a:spcBef>
                <a:spcPts val="0"/>
              </a:spcBef>
              <a:spcAft>
                <a:spcPts val="0"/>
              </a:spcAft>
              <a:buNone/>
            </a:pPr>
            <a:r>
              <a:rPr lang="en">
                <a:solidFill>
                  <a:srgbClr val="333E48"/>
                </a:solidFill>
              </a:rPr>
              <a:t>What does flush do?</a:t>
            </a:r>
            <a:endParaRPr>
              <a:solidFill>
                <a:srgbClr val="333E48"/>
              </a:solidFill>
            </a:endParaRPr>
          </a:p>
          <a:p>
            <a:pPr indent="0" lvl="0" marL="0" rtl="0" algn="l">
              <a:lnSpc>
                <a:spcPct val="100000"/>
              </a:lnSpc>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None/>
            </a:pPr>
            <a:r>
              <a:rPr lang="en">
                <a:solidFill>
                  <a:srgbClr val="333E48"/>
                </a:solidFill>
              </a:rPr>
              <a:t>What is the encoding?</a:t>
            </a:r>
            <a:endParaRPr>
              <a:solidFill>
                <a:srgbClr val="333E48"/>
              </a:solidFill>
            </a:endParaRPr>
          </a:p>
          <a:p>
            <a:pPr indent="0" lvl="0" marL="0" rtl="0" algn="l">
              <a:lnSpc>
                <a:spcPct val="100000"/>
              </a:lnSpc>
              <a:spcBef>
                <a:spcPts val="0"/>
              </a:spcBef>
              <a:spcAft>
                <a:spcPts val="0"/>
              </a:spcAft>
              <a:buNone/>
            </a:pPr>
            <a:r>
              <a:t/>
            </a:r>
            <a:endParaRPr>
              <a:solidFill>
                <a:srgbClr val="333E4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38"/>
          <p:cNvSpPr txBox="1"/>
          <p:nvPr/>
        </p:nvSpPr>
        <p:spPr>
          <a:xfrm>
            <a:off x="872700" y="669925"/>
            <a:ext cx="7398600" cy="12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Open Sans"/>
                <a:ea typeface="Open Sans"/>
                <a:cs typeface="Open Sans"/>
                <a:sym typeface="Open Sans"/>
              </a:rPr>
              <a:t>Theory + Kafka More if Time.</a:t>
            </a:r>
            <a:endParaRPr>
              <a:solidFill>
                <a:srgbClr val="D9D9D9"/>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9"/>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CAP</a:t>
            </a:r>
            <a:endParaRPr sz="1800"/>
          </a:p>
        </p:txBody>
      </p:sp>
      <p:sp>
        <p:nvSpPr>
          <p:cNvPr id="220" name="Google Shape;220;p39"/>
          <p:cNvSpPr txBox="1"/>
          <p:nvPr/>
        </p:nvSpPr>
        <p:spPr>
          <a:xfrm>
            <a:off x="64975" y="4759775"/>
            <a:ext cx="1017900" cy="292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p39"/>
          <p:cNvPicPr preferRelativeResize="0"/>
          <p:nvPr/>
        </p:nvPicPr>
        <p:blipFill>
          <a:blip r:embed="rId3">
            <a:alphaModFix/>
          </a:blip>
          <a:stretch>
            <a:fillRect/>
          </a:stretch>
        </p:blipFill>
        <p:spPr>
          <a:xfrm>
            <a:off x="802350" y="781450"/>
            <a:ext cx="8341650" cy="40160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0"/>
          <p:cNvSpPr txBox="1"/>
          <p:nvPr>
            <p:ph idx="4294967295" type="title"/>
          </p:nvPr>
        </p:nvSpPr>
        <p:spPr>
          <a:xfrm>
            <a:off x="155850" y="208750"/>
            <a:ext cx="8220600" cy="5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Kafka Differentiator: Why is Kafka popular?</a:t>
            </a:r>
            <a:endParaRPr sz="1800"/>
          </a:p>
        </p:txBody>
      </p:sp>
      <p:sp>
        <p:nvSpPr>
          <p:cNvPr id="227" name="Google Shape;227;p40"/>
          <p:cNvSpPr txBox="1"/>
          <p:nvPr/>
        </p:nvSpPr>
        <p:spPr>
          <a:xfrm>
            <a:off x="782425" y="855100"/>
            <a:ext cx="7175700" cy="30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555555"/>
                </a:solidFill>
                <a:highlight>
                  <a:srgbClr val="FFFFFF"/>
                </a:highlight>
              </a:rPr>
              <a:t>Kafka is simple</a:t>
            </a:r>
            <a:endParaRPr sz="1600">
              <a:solidFill>
                <a:srgbClr val="555555"/>
              </a:solidFill>
              <a:highlight>
                <a:srgbClr val="FFFFFF"/>
              </a:highlight>
            </a:endParaRPr>
          </a:p>
          <a:p>
            <a:pPr indent="-330200" lvl="0" marL="457200" rtl="0" algn="l">
              <a:spcBef>
                <a:spcPts val="0"/>
              </a:spcBef>
              <a:spcAft>
                <a:spcPts val="0"/>
              </a:spcAft>
              <a:buClr>
                <a:srgbClr val="555555"/>
              </a:buClr>
              <a:buSzPts val="1600"/>
              <a:buChar char="-"/>
            </a:pPr>
            <a:r>
              <a:rPr lang="en" sz="1600">
                <a:solidFill>
                  <a:srgbClr val="555555"/>
                </a:solidFill>
                <a:highlight>
                  <a:srgbClr val="FFFFFF"/>
                </a:highlight>
              </a:rPr>
              <a:t>Easy to reason about</a:t>
            </a:r>
            <a:endParaRPr sz="1600">
              <a:solidFill>
                <a:srgbClr val="555555"/>
              </a:solidFill>
              <a:highlight>
                <a:srgbClr val="FFFFFF"/>
              </a:highlight>
            </a:endParaRPr>
          </a:p>
          <a:p>
            <a:pPr indent="-330200" lvl="0" marL="457200" rtl="0" algn="l">
              <a:spcBef>
                <a:spcPts val="0"/>
              </a:spcBef>
              <a:spcAft>
                <a:spcPts val="0"/>
              </a:spcAft>
              <a:buClr>
                <a:srgbClr val="555555"/>
              </a:buClr>
              <a:buSzPts val="1600"/>
              <a:buChar char="-"/>
            </a:pPr>
            <a:r>
              <a:rPr lang="en" sz="1600">
                <a:solidFill>
                  <a:srgbClr val="555555"/>
                </a:solidFill>
                <a:highlight>
                  <a:srgbClr val="FFFFFF"/>
                </a:highlight>
              </a:rPr>
              <a:t>Scales horizontally</a:t>
            </a:r>
            <a:endParaRPr sz="1600">
              <a:solidFill>
                <a:srgbClr val="555555"/>
              </a:solidFill>
              <a:highlight>
                <a:srgbClr val="FFFFFF"/>
              </a:highlight>
            </a:endParaRPr>
          </a:p>
          <a:p>
            <a:pPr indent="0" lvl="0" marL="0" rtl="0" algn="l">
              <a:spcBef>
                <a:spcPts val="0"/>
              </a:spcBef>
              <a:spcAft>
                <a:spcPts val="0"/>
              </a:spcAft>
              <a:buNone/>
            </a:pPr>
            <a:r>
              <a:rPr lang="en" sz="1600">
                <a:solidFill>
                  <a:srgbClr val="555555"/>
                </a:solidFill>
                <a:highlight>
                  <a:srgbClr val="FFFFFF"/>
                </a:highlight>
              </a:rPr>
              <a:t>Kafka is fast</a:t>
            </a:r>
            <a:endParaRPr sz="1600">
              <a:solidFill>
                <a:srgbClr val="555555"/>
              </a:solidFill>
              <a:highlight>
                <a:srgbClr val="FFFFFF"/>
              </a:highlight>
            </a:endParaRPr>
          </a:p>
          <a:p>
            <a:pPr indent="-330200" lvl="0" marL="457200" rtl="0" algn="l">
              <a:spcBef>
                <a:spcPts val="0"/>
              </a:spcBef>
              <a:spcAft>
                <a:spcPts val="0"/>
              </a:spcAft>
              <a:buClr>
                <a:srgbClr val="555555"/>
              </a:buClr>
              <a:buSzPts val="1600"/>
              <a:buChar char="-"/>
            </a:pPr>
            <a:r>
              <a:rPr lang="en" sz="1600">
                <a:solidFill>
                  <a:srgbClr val="555555"/>
                </a:solidFill>
                <a:highlight>
                  <a:srgbClr val="FFFFFF"/>
                </a:highlight>
              </a:rPr>
              <a:t>An append only, totally ordered data structure.</a:t>
            </a:r>
            <a:endParaRPr sz="1600">
              <a:solidFill>
                <a:srgbClr val="555555"/>
              </a:solidFill>
              <a:highlight>
                <a:srgbClr val="FFFFFF"/>
              </a:highlight>
            </a:endParaRPr>
          </a:p>
          <a:p>
            <a:pPr indent="-330200" lvl="1" marL="914400" rtl="0" algn="l">
              <a:spcBef>
                <a:spcPts val="0"/>
              </a:spcBef>
              <a:spcAft>
                <a:spcPts val="0"/>
              </a:spcAft>
              <a:buClr>
                <a:srgbClr val="555555"/>
              </a:buClr>
              <a:buSzPts val="1600"/>
              <a:buChar char="-"/>
            </a:pPr>
            <a:r>
              <a:rPr lang="en" sz="1600">
                <a:solidFill>
                  <a:srgbClr val="555555"/>
                </a:solidFill>
                <a:highlight>
                  <a:srgbClr val="FFFFFF"/>
                </a:highlight>
              </a:rPr>
              <a:t>Writing to disk is often slow because it has to seek where to put the data.</a:t>
            </a:r>
            <a:endParaRPr sz="1600">
              <a:solidFill>
                <a:srgbClr val="555555"/>
              </a:solidFill>
              <a:highlight>
                <a:srgbClr val="FFFFFF"/>
              </a:highlight>
            </a:endParaRPr>
          </a:p>
          <a:p>
            <a:pPr indent="-330200" lvl="1" marL="914400" rtl="0" algn="l">
              <a:spcBef>
                <a:spcPts val="0"/>
              </a:spcBef>
              <a:spcAft>
                <a:spcPts val="0"/>
              </a:spcAft>
              <a:buClr>
                <a:srgbClr val="555555"/>
              </a:buClr>
              <a:buSzPts val="1600"/>
              <a:buChar char="-"/>
            </a:pPr>
            <a:r>
              <a:rPr lang="en" sz="1600">
                <a:solidFill>
                  <a:srgbClr val="555555"/>
                </a:solidFill>
                <a:highlight>
                  <a:srgbClr val="FFFFFF"/>
                </a:highlight>
              </a:rPr>
              <a:t>Kafka writes to the immutable commit log to the disk sequential; thus, avoids random disk access, slow disk seeking. </a:t>
            </a:r>
            <a:endParaRPr sz="1600">
              <a:solidFill>
                <a:srgbClr val="555555"/>
              </a:solidFill>
              <a:highlight>
                <a:srgbClr val="FFFFFF"/>
              </a:highlight>
            </a:endParaRPr>
          </a:p>
          <a:p>
            <a:pPr indent="-330200" lvl="0" marL="457200" rtl="0" algn="l">
              <a:spcBef>
                <a:spcPts val="0"/>
              </a:spcBef>
              <a:spcAft>
                <a:spcPts val="0"/>
              </a:spcAft>
              <a:buClr>
                <a:srgbClr val="555555"/>
              </a:buClr>
              <a:buSzPts val="1600"/>
              <a:buChar char="-"/>
            </a:pPr>
            <a:r>
              <a:rPr lang="en" sz="1600">
                <a:solidFill>
                  <a:srgbClr val="555555"/>
                </a:solidFill>
                <a:highlight>
                  <a:srgbClr val="FFFFFF"/>
                </a:highlight>
              </a:rPr>
              <a:t>Compression. Multiple messages sent to Kafka are compressed together.</a:t>
            </a:r>
            <a:endParaRPr sz="1600">
              <a:solidFill>
                <a:srgbClr val="555555"/>
              </a:solidFill>
              <a:highlight>
                <a:srgbClr val="FFFFFF"/>
              </a:highlight>
            </a:endParaRPr>
          </a:p>
          <a:p>
            <a:pPr indent="0" lvl="0" marL="0" rtl="0" algn="l">
              <a:spcBef>
                <a:spcPts val="0"/>
              </a:spcBef>
              <a:spcAft>
                <a:spcPts val="0"/>
              </a:spcAft>
              <a:buNone/>
            </a:pPr>
            <a:r>
              <a:t/>
            </a:r>
            <a:endParaRPr sz="1600">
              <a:solidFill>
                <a:srgbClr val="555555"/>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555555"/>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555555"/>
              </a:solidFill>
              <a:highlight>
                <a:srgbClr val="FFFFFF"/>
              </a:highlight>
              <a:latin typeface="Roboto"/>
              <a:ea typeface="Roboto"/>
              <a:cs typeface="Roboto"/>
              <a:sym typeface="Roboto"/>
            </a:endParaRPr>
          </a:p>
        </p:txBody>
      </p:sp>
      <p:pic>
        <p:nvPicPr>
          <p:cNvPr id="228" name="Google Shape;228;p40"/>
          <p:cNvPicPr preferRelativeResize="0"/>
          <p:nvPr/>
        </p:nvPicPr>
        <p:blipFill>
          <a:blip r:embed="rId3">
            <a:alphaModFix/>
          </a:blip>
          <a:stretch>
            <a:fillRect/>
          </a:stretch>
        </p:blipFill>
        <p:spPr>
          <a:xfrm>
            <a:off x="7467600" y="2419350"/>
            <a:ext cx="1676400" cy="2724150"/>
          </a:xfrm>
          <a:prstGeom prst="rect">
            <a:avLst/>
          </a:prstGeom>
          <a:noFill/>
          <a:ln>
            <a:noFill/>
          </a:ln>
        </p:spPr>
      </p:pic>
      <p:sp>
        <p:nvSpPr>
          <p:cNvPr id="229" name="Google Shape;229;p40"/>
          <p:cNvSpPr txBox="1"/>
          <p:nvPr/>
        </p:nvSpPr>
        <p:spPr>
          <a:xfrm>
            <a:off x="706925" y="4014250"/>
            <a:ext cx="4798500" cy="9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Benchmark:</a:t>
            </a:r>
            <a:r>
              <a:rPr lang="en" sz="1100">
                <a:solidFill>
                  <a:schemeClr val="dk1"/>
                </a:solidFill>
              </a:rPr>
              <a:t> https://engineering.linkedin.com/kafka/benchmarking-apache-kafka-2-million-writes-second-three-cheap-machines</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Benchmark Code:</a:t>
            </a:r>
            <a:r>
              <a:rPr b="1" lang="en" sz="1100">
                <a:solidFill>
                  <a:schemeClr val="dk1"/>
                </a:solidFill>
                <a:uFill>
                  <a:noFill/>
                </a:uFill>
                <a:hlinkClick r:id="rId4"/>
              </a:rPr>
              <a:t> </a:t>
            </a:r>
            <a:r>
              <a:rPr lang="en" sz="1100" u="sng">
                <a:solidFill>
                  <a:schemeClr val="hlink"/>
                </a:solidFill>
                <a:hlinkClick r:id="rId5"/>
              </a:rPr>
              <a:t>https://gist.github.com/jkreps/c7ddb4041ef62a900e6c</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1"/>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Producers w/ Keys</a:t>
            </a:r>
            <a:endParaRPr sz="1800"/>
          </a:p>
        </p:txBody>
      </p:sp>
      <p:sp>
        <p:nvSpPr>
          <p:cNvPr id="235" name="Google Shape;235;p41"/>
          <p:cNvSpPr txBox="1"/>
          <p:nvPr>
            <p:ph idx="4294967295" type="body"/>
          </p:nvPr>
        </p:nvSpPr>
        <p:spPr>
          <a:xfrm>
            <a:off x="623400" y="946725"/>
            <a:ext cx="8520600" cy="41967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333E48"/>
              </a:buClr>
              <a:buSzPts val="2400"/>
              <a:buChar char="●"/>
            </a:pPr>
            <a:r>
              <a:rPr lang="en" sz="2400">
                <a:solidFill>
                  <a:srgbClr val="333E48"/>
                </a:solidFill>
              </a:rPr>
              <a:t>Producers publish messages with an accompanying key when order matters. </a:t>
            </a:r>
            <a:endParaRPr sz="2400">
              <a:solidFill>
                <a:srgbClr val="333E48"/>
              </a:solidFill>
            </a:endParaRPr>
          </a:p>
          <a:p>
            <a:pPr indent="-381000" lvl="0" marL="457200" rtl="0" algn="l">
              <a:lnSpc>
                <a:spcPct val="100000"/>
              </a:lnSpc>
              <a:spcBef>
                <a:spcPts val="0"/>
              </a:spcBef>
              <a:spcAft>
                <a:spcPts val="0"/>
              </a:spcAft>
              <a:buClr>
                <a:srgbClr val="333E48"/>
              </a:buClr>
              <a:buSzPts val="2400"/>
              <a:buChar char="●"/>
            </a:pPr>
            <a:r>
              <a:rPr lang="en" sz="2400">
                <a:solidFill>
                  <a:srgbClr val="333E48"/>
                </a:solidFill>
              </a:rPr>
              <a:t>Messages with the same key go to the same partition (customer_id as an example ).</a:t>
            </a:r>
            <a:endParaRPr sz="2400">
              <a:solidFill>
                <a:srgbClr val="333E48"/>
              </a:solidFill>
            </a:endParaRPr>
          </a:p>
          <a:p>
            <a:pPr indent="0" lvl="0" marL="0" rtl="0" algn="l">
              <a:lnSpc>
                <a:spcPct val="100000"/>
              </a:lnSpc>
              <a:spcBef>
                <a:spcPts val="0"/>
              </a:spcBef>
              <a:spcAft>
                <a:spcPts val="0"/>
              </a:spcAft>
              <a:buNone/>
            </a:pPr>
            <a:r>
              <a:t/>
            </a:r>
            <a:endParaRPr sz="2400">
              <a:solidFill>
                <a:srgbClr val="333E48"/>
              </a:solidFill>
            </a:endParaRPr>
          </a:p>
          <a:p>
            <a:pPr indent="0" lvl="0" marL="0" rtl="0" algn="l">
              <a:lnSpc>
                <a:spcPct val="100000"/>
              </a:lnSpc>
              <a:spcBef>
                <a:spcPts val="0"/>
              </a:spcBef>
              <a:spcAft>
                <a:spcPts val="0"/>
              </a:spcAft>
              <a:buNone/>
            </a:pPr>
            <a:r>
              <a:t/>
            </a:r>
            <a:endParaRPr sz="2400">
              <a:solidFill>
                <a:srgbClr val="333E48"/>
              </a:solidFill>
            </a:endParaRPr>
          </a:p>
          <a:p>
            <a:pPr indent="0" lvl="0" marL="0" rtl="0" algn="l">
              <a:lnSpc>
                <a:spcPct val="100000"/>
              </a:lnSpc>
              <a:spcBef>
                <a:spcPts val="0"/>
              </a:spcBef>
              <a:spcAft>
                <a:spcPts val="0"/>
              </a:spcAft>
              <a:buNone/>
            </a:pPr>
            <a:r>
              <a:t/>
            </a:r>
            <a:endParaRPr sz="2400">
              <a:solidFill>
                <a:srgbClr val="333E48"/>
              </a:solidFill>
            </a:endParaRPr>
          </a:p>
          <a:p>
            <a:pPr indent="-342900" lvl="0" marL="457200" rtl="0" algn="l">
              <a:spcBef>
                <a:spcPts val="0"/>
              </a:spcBef>
              <a:spcAft>
                <a:spcPts val="0"/>
              </a:spcAft>
              <a:buClr>
                <a:srgbClr val="333E48"/>
              </a:buClr>
              <a:buSzPts val="1800"/>
              <a:buChar char="●"/>
            </a:pPr>
            <a:r>
              <a:rPr lang="en">
                <a:solidFill>
                  <a:srgbClr val="333E48"/>
                </a:solidFill>
              </a:rPr>
              <a:t>kafka-console-producer --broker-list 127.0.0.1:9092 --topic orders --property parse.key=true --property key.separator=,</a:t>
            </a:r>
            <a:endParaRPr>
              <a:solidFill>
                <a:srgbClr val="333E48"/>
              </a:solidFill>
            </a:endParaRPr>
          </a:p>
        </p:txBody>
      </p:sp>
      <p:sp>
        <p:nvSpPr>
          <p:cNvPr id="236" name="Google Shape;236;p41"/>
          <p:cNvSpPr txBox="1"/>
          <p:nvPr/>
        </p:nvSpPr>
        <p:spPr>
          <a:xfrm>
            <a:off x="64975" y="4759775"/>
            <a:ext cx="1017900" cy="292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2"/>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Consumer Groups</a:t>
            </a:r>
            <a:endParaRPr sz="1800"/>
          </a:p>
        </p:txBody>
      </p:sp>
      <p:sp>
        <p:nvSpPr>
          <p:cNvPr id="242" name="Google Shape;242;p42"/>
          <p:cNvSpPr txBox="1"/>
          <p:nvPr>
            <p:ph idx="4294967295" type="body"/>
          </p:nvPr>
        </p:nvSpPr>
        <p:spPr>
          <a:xfrm>
            <a:off x="623400" y="946725"/>
            <a:ext cx="8520600" cy="419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400">
              <a:solidFill>
                <a:srgbClr val="333E48"/>
              </a:solidFill>
            </a:endParaRPr>
          </a:p>
          <a:p>
            <a:pPr indent="0" lvl="0" marL="0" rtl="0" algn="l">
              <a:lnSpc>
                <a:spcPct val="100000"/>
              </a:lnSpc>
              <a:spcBef>
                <a:spcPts val="0"/>
              </a:spcBef>
              <a:spcAft>
                <a:spcPts val="0"/>
              </a:spcAft>
              <a:buNone/>
            </a:pPr>
            <a:r>
              <a:t/>
            </a:r>
            <a:endParaRPr sz="2400">
              <a:solidFill>
                <a:srgbClr val="333E48"/>
              </a:solidFill>
            </a:endParaRPr>
          </a:p>
          <a:p>
            <a:pPr indent="0" lvl="0" marL="0" rtl="0" algn="l">
              <a:lnSpc>
                <a:spcPct val="100000"/>
              </a:lnSpc>
              <a:spcBef>
                <a:spcPts val="0"/>
              </a:spcBef>
              <a:spcAft>
                <a:spcPts val="0"/>
              </a:spcAft>
              <a:buNone/>
            </a:pPr>
            <a:r>
              <a:t/>
            </a:r>
            <a:endParaRPr sz="2400">
              <a:solidFill>
                <a:srgbClr val="333E48"/>
              </a:solidFill>
            </a:endParaRPr>
          </a:p>
          <a:p>
            <a:pPr indent="0" lvl="0" marL="0" rtl="0" algn="l">
              <a:lnSpc>
                <a:spcPct val="100000"/>
              </a:lnSpc>
              <a:spcBef>
                <a:spcPts val="0"/>
              </a:spcBef>
              <a:spcAft>
                <a:spcPts val="0"/>
              </a:spcAft>
              <a:buNone/>
            </a:pPr>
            <a:r>
              <a:t/>
            </a:r>
            <a:endParaRPr sz="2400">
              <a:solidFill>
                <a:srgbClr val="333E48"/>
              </a:solidFill>
            </a:endParaRPr>
          </a:p>
          <a:p>
            <a:pPr indent="0" lvl="0" marL="0" rtl="0" algn="l">
              <a:lnSpc>
                <a:spcPct val="100000"/>
              </a:lnSpc>
              <a:spcBef>
                <a:spcPts val="0"/>
              </a:spcBef>
              <a:spcAft>
                <a:spcPts val="0"/>
              </a:spcAft>
              <a:buNone/>
            </a:pPr>
            <a:r>
              <a:t/>
            </a:r>
            <a:endParaRPr sz="2400">
              <a:solidFill>
                <a:srgbClr val="333E48"/>
              </a:solidFill>
            </a:endParaRPr>
          </a:p>
          <a:p>
            <a:pPr indent="0" lvl="0" marL="0" rtl="0" algn="l">
              <a:lnSpc>
                <a:spcPct val="100000"/>
              </a:lnSpc>
              <a:spcBef>
                <a:spcPts val="0"/>
              </a:spcBef>
              <a:spcAft>
                <a:spcPts val="0"/>
              </a:spcAft>
              <a:buNone/>
            </a:pPr>
            <a:r>
              <a:t/>
            </a:r>
            <a:endParaRPr sz="2400">
              <a:solidFill>
                <a:srgbClr val="333E48"/>
              </a:solidFill>
            </a:endParaRPr>
          </a:p>
          <a:p>
            <a:pPr indent="0" lvl="0" marL="0" rtl="0" algn="l">
              <a:spcBef>
                <a:spcPts val="0"/>
              </a:spcBef>
              <a:spcAft>
                <a:spcPts val="0"/>
              </a:spcAft>
              <a:buNone/>
            </a:pPr>
            <a:r>
              <a:t/>
            </a:r>
            <a:endParaRPr sz="1400">
              <a:solidFill>
                <a:srgbClr val="333E48"/>
              </a:solidFill>
            </a:endParaRPr>
          </a:p>
          <a:p>
            <a:pPr indent="-381000" lvl="0" marL="457200" rtl="0" algn="l">
              <a:spcBef>
                <a:spcPts val="0"/>
              </a:spcBef>
              <a:spcAft>
                <a:spcPts val="0"/>
              </a:spcAft>
              <a:buClr>
                <a:srgbClr val="333E48"/>
              </a:buClr>
              <a:buSzPts val="2400"/>
              <a:buChar char="●"/>
            </a:pPr>
            <a:r>
              <a:rPr lang="en" sz="1400">
                <a:solidFill>
                  <a:srgbClr val="333E48"/>
                </a:solidFill>
              </a:rPr>
              <a:t>kafka-console-consumer --bootstrap-server=127.0.0.1:9092 --topic orders --group my-first-application</a:t>
            </a:r>
            <a:endParaRPr sz="1400">
              <a:solidFill>
                <a:srgbClr val="333E48"/>
              </a:solidFill>
            </a:endParaRPr>
          </a:p>
          <a:p>
            <a:pPr indent="-317500" lvl="0" marL="457200" rtl="0" algn="l">
              <a:spcBef>
                <a:spcPts val="0"/>
              </a:spcBef>
              <a:spcAft>
                <a:spcPts val="0"/>
              </a:spcAft>
              <a:buClr>
                <a:srgbClr val="333E48"/>
              </a:buClr>
              <a:buSzPts val="1400"/>
              <a:buChar char="●"/>
            </a:pPr>
            <a:r>
              <a:rPr lang="en" sz="1400">
                <a:solidFill>
                  <a:srgbClr val="333E48"/>
                </a:solidFill>
              </a:rPr>
              <a:t>kafka-console-consumer --bootstrap-server=127.0.0.1:9092 --topic orders --group my-first-application</a:t>
            </a:r>
            <a:endParaRPr sz="1400">
              <a:solidFill>
                <a:srgbClr val="333E48"/>
              </a:solidFill>
            </a:endParaRPr>
          </a:p>
        </p:txBody>
      </p:sp>
      <p:sp>
        <p:nvSpPr>
          <p:cNvPr id="243" name="Google Shape;243;p42"/>
          <p:cNvSpPr txBox="1"/>
          <p:nvPr/>
        </p:nvSpPr>
        <p:spPr>
          <a:xfrm>
            <a:off x="64975" y="4759775"/>
            <a:ext cx="1017900" cy="292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p42"/>
          <p:cNvPicPr preferRelativeResize="0"/>
          <p:nvPr/>
        </p:nvPicPr>
        <p:blipFill>
          <a:blip r:embed="rId3">
            <a:alphaModFix/>
          </a:blip>
          <a:stretch>
            <a:fillRect/>
          </a:stretch>
        </p:blipFill>
        <p:spPr>
          <a:xfrm>
            <a:off x="2184400" y="286000"/>
            <a:ext cx="6959600" cy="3077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6"/>
          <p:cNvSpPr txBox="1"/>
          <p:nvPr/>
        </p:nvSpPr>
        <p:spPr>
          <a:xfrm>
            <a:off x="751300" y="3068800"/>
            <a:ext cx="7398600" cy="12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Open Sans"/>
                <a:ea typeface="Open Sans"/>
                <a:cs typeface="Open Sans"/>
                <a:sym typeface="Open Sans"/>
              </a:rPr>
              <a:t>Kafka Architecture</a:t>
            </a:r>
            <a:endParaRPr>
              <a:solidFill>
                <a:srgbClr val="D9D9D9"/>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3"/>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Leader based replication</a:t>
            </a:r>
            <a:endParaRPr sz="1800"/>
          </a:p>
        </p:txBody>
      </p:sp>
      <p:sp>
        <p:nvSpPr>
          <p:cNvPr id="250" name="Google Shape;250;p43"/>
          <p:cNvSpPr txBox="1"/>
          <p:nvPr/>
        </p:nvSpPr>
        <p:spPr>
          <a:xfrm>
            <a:off x="64975" y="4759775"/>
            <a:ext cx="1017900" cy="292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3"/>
          <p:cNvSpPr txBox="1"/>
          <p:nvPr/>
        </p:nvSpPr>
        <p:spPr>
          <a:xfrm>
            <a:off x="949225" y="781450"/>
            <a:ext cx="6357600" cy="427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One of the replicas is designated the leader. When clients want to write to the database, they must send their requests to the leader, which first writes the new data to its local storage.</a:t>
            </a:r>
            <a:endParaRPr/>
          </a:p>
          <a:p>
            <a:pPr indent="-317500" lvl="0" marL="457200" rtl="0" algn="l">
              <a:spcBef>
                <a:spcPts val="0"/>
              </a:spcBef>
              <a:spcAft>
                <a:spcPts val="0"/>
              </a:spcAft>
              <a:buSzPts val="1400"/>
              <a:buAutoNum type="arabicPeriod"/>
            </a:pPr>
            <a:r>
              <a:rPr lang="en"/>
              <a:t>The other replicas are known as followers. Whenever the leader writes new data to its local storage, it also sends the data change to all of its followers as part of the replication log or change stream. Each follower takes the log from the leader and updates it local copy of the database accordingly.</a:t>
            </a:r>
            <a:endParaRPr/>
          </a:p>
          <a:p>
            <a:pPr indent="-317500" lvl="0" marL="457200" rtl="0" algn="l">
              <a:spcBef>
                <a:spcPts val="0"/>
              </a:spcBef>
              <a:spcAft>
                <a:spcPts val="0"/>
              </a:spcAft>
              <a:buSzPts val="1400"/>
              <a:buAutoNum type="arabicPeriod"/>
            </a:pPr>
            <a:r>
              <a:rPr lang="en"/>
              <a:t>When a client wants to read from the database, it can query either the leader or any of the followers. However, writes are only accepted on the leader. </a:t>
            </a:r>
            <a:endParaRPr/>
          </a:p>
          <a:p>
            <a:pPr indent="-317500" lvl="1" marL="914400" rtl="0" algn="l">
              <a:spcBef>
                <a:spcPts val="0"/>
              </a:spcBef>
              <a:spcAft>
                <a:spcPts val="0"/>
              </a:spcAft>
              <a:buSzPts val="1400"/>
              <a:buAutoNum type="alphaLcPeriod"/>
            </a:pPr>
            <a:r>
              <a:rPr lang="en"/>
              <a:t>In Kafka’s case, reads and writes both are only accepted on the leader.</a:t>
            </a:r>
            <a:endParaRPr/>
          </a:p>
          <a:p>
            <a:pPr indent="-317500" lvl="1" marL="914400" rtl="0" algn="l">
              <a:spcBef>
                <a:spcPts val="0"/>
              </a:spcBef>
              <a:spcAft>
                <a:spcPts val="0"/>
              </a:spcAft>
              <a:buSzPts val="1400"/>
              <a:buAutoNum type="alphaLcPeriod"/>
            </a:pPr>
            <a:r>
              <a:rPr lang="en"/>
              <a:t>From the docs:</a:t>
            </a:r>
            <a:endParaRPr/>
          </a:p>
          <a:p>
            <a:pPr indent="0" lvl="0" marL="914400" rtl="0" algn="l">
              <a:spcBef>
                <a:spcPts val="0"/>
              </a:spcBef>
              <a:spcAft>
                <a:spcPts val="0"/>
              </a:spcAft>
              <a:buNone/>
            </a:pPr>
            <a:r>
              <a:rPr lang="en" sz="1150">
                <a:solidFill>
                  <a:schemeClr val="dk1"/>
                </a:solidFill>
                <a:latin typeface="Roboto"/>
                <a:ea typeface="Roboto"/>
                <a:cs typeface="Roboto"/>
                <a:sym typeface="Roboto"/>
              </a:rPr>
              <a:t>Each partition has one server which acts as the "leader" and zero or more servers which act as "followers". The leader handles all read and write requests for the partition while the followers passively replicate the leader. If the leader fails, one of the followers will automatically become the new leader. Each server acts as a leader for some of its partitions and a follower for others so load is well balanced within the cluster.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4"/>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Finding the Right Number of Partitions</a:t>
            </a:r>
            <a:endParaRPr sz="1800"/>
          </a:p>
        </p:txBody>
      </p:sp>
      <p:sp>
        <p:nvSpPr>
          <p:cNvPr id="257" name="Google Shape;257;p44"/>
          <p:cNvSpPr txBox="1"/>
          <p:nvPr/>
        </p:nvSpPr>
        <p:spPr>
          <a:xfrm>
            <a:off x="64975" y="4759775"/>
            <a:ext cx="1017900" cy="292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4"/>
          <p:cNvSpPr txBox="1"/>
          <p:nvPr/>
        </p:nvSpPr>
        <p:spPr>
          <a:xfrm>
            <a:off x="949225" y="781450"/>
            <a:ext cx="6357600" cy="42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200">
                <a:solidFill>
                  <a:srgbClr val="222222"/>
                </a:solidFill>
                <a:highlight>
                  <a:srgbClr val="FFFFFF"/>
                </a:highlight>
                <a:latin typeface="Roboto"/>
                <a:ea typeface="Roboto"/>
                <a:cs typeface="Roboto"/>
                <a:sym typeface="Roboto"/>
              </a:rPr>
              <a:t>“ </a:t>
            </a:r>
            <a:endParaRPr sz="1200">
              <a:solidFill>
                <a:srgbClr val="222222"/>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Clr>
                <a:schemeClr val="dk1"/>
              </a:buClr>
              <a:buSzPts val="1100"/>
              <a:buFont typeface="Arial"/>
              <a:buNone/>
            </a:pPr>
            <a:r>
              <a:rPr lang="en" sz="1200">
                <a:solidFill>
                  <a:srgbClr val="222222"/>
                </a:solidFill>
                <a:highlight>
                  <a:srgbClr val="FFFFFF"/>
                </a:highlight>
                <a:latin typeface="Roboto"/>
                <a:ea typeface="Roboto"/>
                <a:cs typeface="Roboto"/>
                <a:sym typeface="Roboto"/>
              </a:rPr>
              <a:t>Finding your optimal partition settings is as simple as calculating the throughput you wish to achieve for your hardware, and then doing the math to find the number of partitions needed. By a conservative estimate, one partition on a single topic can deliver 10 MB/s, and by extrapolating from that estimate you can arrive at the total throughput you require. An alternative method that gets straight into testing is to use one partition per broker per topic, and then to check the results and double the partitions if more throughput is needed.</a:t>
            </a:r>
            <a:endParaRPr sz="1200">
              <a:solidFill>
                <a:srgbClr val="222222"/>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Clr>
                <a:schemeClr val="dk1"/>
              </a:buClr>
              <a:buSzPts val="1100"/>
              <a:buFont typeface="Arial"/>
              <a:buNone/>
            </a:pPr>
            <a:r>
              <a:rPr lang="en" sz="1200">
                <a:solidFill>
                  <a:srgbClr val="222222"/>
                </a:solidFill>
                <a:highlight>
                  <a:srgbClr val="FFFFFF"/>
                </a:highlight>
                <a:latin typeface="Roboto"/>
                <a:ea typeface="Roboto"/>
                <a:cs typeface="Roboto"/>
                <a:sym typeface="Roboto"/>
              </a:rPr>
              <a:t>Overall, a useful rule here is to aim to keep total partitions for a topic below 10, and to keep total partitions for the cluster below 10,000. If you don’t, your monitoring must be highly capable and ready to take on what can be very challenging rebalances and outages “</a:t>
            </a:r>
            <a:endParaRPr sz="1200">
              <a:solidFill>
                <a:srgbClr val="222222"/>
              </a:solidFill>
              <a:highlight>
                <a:srgbClr val="FFFFFF"/>
              </a:highlight>
              <a:latin typeface="Roboto"/>
              <a:ea typeface="Roboto"/>
              <a:cs typeface="Roboto"/>
              <a:sym typeface="Roboto"/>
            </a:endParaRPr>
          </a:p>
          <a:p>
            <a:pPr indent="0" lvl="0" marL="914400" rtl="0" algn="l">
              <a:spcBef>
                <a:spcPts val="0"/>
              </a:spcBef>
              <a:spcAft>
                <a:spcPts val="0"/>
              </a:spcAft>
              <a:buNone/>
            </a:pPr>
            <a:r>
              <a:rPr lang="en"/>
              <a:t>Source: </a:t>
            </a:r>
            <a:r>
              <a:rPr lang="en" sz="1100" u="sng">
                <a:solidFill>
                  <a:schemeClr val="hlink"/>
                </a:solidFill>
                <a:hlinkClick r:id="rId3"/>
              </a:rPr>
              <a:t>https://www.infoq.com/articles/apache-kafka-best-practices-to-optimize-your-deployment/</a:t>
            </a:r>
            <a:endParaRPr/>
          </a:p>
          <a:p>
            <a:pPr indent="0" lvl="0" marL="91440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45"/>
          <p:cNvSpPr txBox="1"/>
          <p:nvPr/>
        </p:nvSpPr>
        <p:spPr>
          <a:xfrm>
            <a:off x="872700" y="669925"/>
            <a:ext cx="7398600" cy="12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Open Sans"/>
                <a:ea typeface="Open Sans"/>
                <a:cs typeface="Open Sans"/>
                <a:sym typeface="Open Sans"/>
              </a:rPr>
              <a:t>Feedback</a:t>
            </a:r>
            <a:endParaRPr>
              <a:solidFill>
                <a:srgbClr val="D9D9D9"/>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6"/>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Feedback</a:t>
            </a:r>
            <a:endParaRPr sz="1800"/>
          </a:p>
        </p:txBody>
      </p:sp>
      <p:sp>
        <p:nvSpPr>
          <p:cNvPr id="269" name="Google Shape;269;p46"/>
          <p:cNvSpPr txBox="1"/>
          <p:nvPr/>
        </p:nvSpPr>
        <p:spPr>
          <a:xfrm>
            <a:off x="64975" y="4759775"/>
            <a:ext cx="1017900" cy="292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6"/>
          <p:cNvSpPr txBox="1"/>
          <p:nvPr/>
        </p:nvSpPr>
        <p:spPr>
          <a:xfrm>
            <a:off x="949225" y="781450"/>
            <a:ext cx="6357600" cy="42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want to make this course useful. Understanding that people come from many different experience levels.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Was the homework load about right?</a:t>
            </a:r>
            <a:endParaRPr/>
          </a:p>
          <a:p>
            <a:pPr indent="-317500" lvl="1" marL="914400" rtl="0" algn="l">
              <a:spcBef>
                <a:spcPts val="0"/>
              </a:spcBef>
              <a:spcAft>
                <a:spcPts val="0"/>
              </a:spcAft>
              <a:buSzPts val="1400"/>
              <a:buChar char="○"/>
            </a:pPr>
            <a:r>
              <a:rPr lang="en"/>
              <a:t>Who watched the videos</a:t>
            </a:r>
            <a:endParaRPr/>
          </a:p>
          <a:p>
            <a:pPr indent="-317500" lvl="0" marL="457200" rtl="0" algn="l">
              <a:spcBef>
                <a:spcPts val="0"/>
              </a:spcBef>
              <a:spcAft>
                <a:spcPts val="0"/>
              </a:spcAft>
              <a:buSzPts val="1400"/>
              <a:buChar char="●"/>
            </a:pPr>
            <a:r>
              <a:rPr lang="en"/>
              <a:t>Mix of work time vs. class time?</a:t>
            </a:r>
            <a:endParaRPr/>
          </a:p>
          <a:p>
            <a:pPr indent="-317500" lvl="0" marL="457200" rtl="0" algn="l">
              <a:spcBef>
                <a:spcPts val="0"/>
              </a:spcBef>
              <a:spcAft>
                <a:spcPts val="0"/>
              </a:spcAft>
              <a:buSzPts val="1400"/>
              <a:buChar char="●"/>
            </a:pPr>
            <a:r>
              <a:rPr lang="en"/>
              <a:t>Reinforcing the basics versus going super advanced?</a:t>
            </a:r>
            <a:endParaRPr/>
          </a:p>
          <a:p>
            <a:pPr indent="-317500" lvl="0" marL="457200" rtl="0" algn="l">
              <a:spcBef>
                <a:spcPts val="0"/>
              </a:spcBef>
              <a:spcAft>
                <a:spcPts val="0"/>
              </a:spcAft>
              <a:buClr>
                <a:schemeClr val="dk1"/>
              </a:buClr>
              <a:buSzPts val="1400"/>
              <a:buChar char="●"/>
            </a:pPr>
            <a:r>
              <a:rPr lang="en">
                <a:solidFill>
                  <a:schemeClr val="dk1"/>
                </a:solidFill>
              </a:rPr>
              <a:t>Logistics all right?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Food all right?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7"/>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Next week</a:t>
            </a:r>
            <a:endParaRPr sz="1800"/>
          </a:p>
        </p:txBody>
      </p:sp>
      <p:sp>
        <p:nvSpPr>
          <p:cNvPr id="276" name="Google Shape;276;p47"/>
          <p:cNvSpPr txBox="1"/>
          <p:nvPr/>
        </p:nvSpPr>
        <p:spPr>
          <a:xfrm>
            <a:off x="64975" y="4759775"/>
            <a:ext cx="1017900" cy="292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7"/>
          <p:cNvSpPr txBox="1"/>
          <p:nvPr/>
        </p:nvSpPr>
        <p:spPr>
          <a:xfrm>
            <a:off x="949225" y="781450"/>
            <a:ext cx="6357600" cy="42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Apache Spark (Week 1 of 2)</a:t>
            </a:r>
            <a:endParaRPr/>
          </a:p>
          <a:p>
            <a:pPr indent="0" lvl="0" marL="0" rtl="0" algn="l">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en"/>
              <a:t>Videos</a:t>
            </a:r>
            <a:endParaRPr/>
          </a:p>
          <a:p>
            <a:pPr indent="-317500" lvl="1" marL="914400" rtl="0" algn="l">
              <a:spcBef>
                <a:spcPts val="0"/>
              </a:spcBef>
              <a:spcAft>
                <a:spcPts val="0"/>
              </a:spcAft>
              <a:buSzPts val="1400"/>
              <a:buChar char="○"/>
            </a:pPr>
            <a:r>
              <a:rPr lang="en"/>
              <a:t>Scala Crash Course (Sections 1, 3 &amp; 5) - 36 min</a:t>
            </a:r>
            <a:endParaRPr/>
          </a:p>
          <a:p>
            <a:pPr indent="-317500" lvl="1" marL="914400" rtl="0" algn="l">
              <a:spcBef>
                <a:spcPts val="0"/>
              </a:spcBef>
              <a:spcAft>
                <a:spcPts val="0"/>
              </a:spcAft>
              <a:buSzPts val="1400"/>
              <a:buChar char="○"/>
            </a:pPr>
            <a:r>
              <a:rPr lang="en"/>
              <a:t>Spark Basics and Simple Examples - 64 min</a:t>
            </a:r>
            <a:endParaRPr/>
          </a:p>
          <a:p>
            <a:pPr indent="-317500" lvl="2" marL="1371600" rtl="0" algn="l">
              <a:spcBef>
                <a:spcPts val="0"/>
              </a:spcBef>
              <a:spcAft>
                <a:spcPts val="0"/>
              </a:spcAft>
              <a:buSzPts val="1400"/>
              <a:buChar char="■"/>
            </a:pPr>
            <a:r>
              <a:rPr lang="en"/>
              <a:t>Introduction to Spark</a:t>
            </a:r>
            <a:endParaRPr/>
          </a:p>
          <a:p>
            <a:pPr indent="-317500" lvl="2" marL="1371600" rtl="0" algn="l">
              <a:spcBef>
                <a:spcPts val="0"/>
              </a:spcBef>
              <a:spcAft>
                <a:spcPts val="0"/>
              </a:spcAft>
              <a:buSzPts val="1400"/>
              <a:buChar char="■"/>
            </a:pPr>
            <a:r>
              <a:rPr lang="en"/>
              <a:t>The Resilient Distributed Dataset</a:t>
            </a:r>
            <a:endParaRPr/>
          </a:p>
          <a:p>
            <a:pPr indent="-317500" lvl="2" marL="1371600" rtl="0" algn="l">
              <a:spcBef>
                <a:spcPts val="0"/>
              </a:spcBef>
              <a:spcAft>
                <a:spcPts val="0"/>
              </a:spcAft>
              <a:buSzPts val="1400"/>
              <a:buChar char="■"/>
            </a:pPr>
            <a:r>
              <a:rPr lang="en"/>
              <a:t>Ratings Histogram Walkthrough</a:t>
            </a:r>
            <a:endParaRPr/>
          </a:p>
          <a:p>
            <a:pPr indent="-317500" lvl="2" marL="1371600" rtl="0" algn="l">
              <a:spcBef>
                <a:spcPts val="0"/>
              </a:spcBef>
              <a:spcAft>
                <a:spcPts val="0"/>
              </a:spcAft>
              <a:buSzPts val="1400"/>
              <a:buChar char="■"/>
            </a:pPr>
            <a:r>
              <a:rPr lang="en" strike="sngStrike"/>
              <a:t>Spark Internals</a:t>
            </a:r>
            <a:endParaRPr strike="sngStrike"/>
          </a:p>
          <a:p>
            <a:pPr indent="-317500" lvl="2" marL="1371600" rtl="0" algn="l">
              <a:spcBef>
                <a:spcPts val="0"/>
              </a:spcBef>
              <a:spcAft>
                <a:spcPts val="0"/>
              </a:spcAft>
              <a:buSzPts val="1400"/>
              <a:buChar char="■"/>
            </a:pPr>
            <a:r>
              <a:rPr lang="en"/>
              <a:t>Average Friends by Age Example</a:t>
            </a:r>
            <a:endParaRPr/>
          </a:p>
          <a:p>
            <a:pPr indent="-317500" lvl="2" marL="1371600" rtl="0" algn="l">
              <a:spcBef>
                <a:spcPts val="0"/>
              </a:spcBef>
              <a:spcAft>
                <a:spcPts val="0"/>
              </a:spcAft>
              <a:buSzPts val="1400"/>
              <a:buChar char="■"/>
            </a:pPr>
            <a:r>
              <a:rPr lang="en"/>
              <a:t>Minimum Temperature by Location Example</a:t>
            </a:r>
            <a:endParaRPr/>
          </a:p>
          <a:p>
            <a:pPr indent="-317500" lvl="2" marL="1371600" rtl="0" algn="l">
              <a:spcBef>
                <a:spcPts val="0"/>
              </a:spcBef>
              <a:spcAft>
                <a:spcPts val="0"/>
              </a:spcAft>
              <a:buSzPts val="1400"/>
              <a:buChar char="■"/>
            </a:pPr>
            <a:r>
              <a:rPr lang="en" strike="sngStrike"/>
              <a:t>Word Count</a:t>
            </a:r>
            <a:endParaRPr strike="sngStrike"/>
          </a:p>
          <a:p>
            <a:pPr indent="-317500" lvl="2" marL="1371600" rtl="0" algn="l">
              <a:spcBef>
                <a:spcPts val="0"/>
              </a:spcBef>
              <a:spcAft>
                <a:spcPts val="0"/>
              </a:spcAft>
              <a:buSzPts val="1400"/>
              <a:buChar char="■"/>
            </a:pPr>
            <a:r>
              <a:rPr lang="en" strike="sngStrike"/>
              <a:t>Total Amount Spent By Customer</a:t>
            </a:r>
            <a:endParaRPr strike="sngStrike"/>
          </a:p>
          <a:p>
            <a:pPr indent="-317500" lvl="2" marL="1371600" rtl="0" algn="l">
              <a:spcBef>
                <a:spcPts val="0"/>
              </a:spcBef>
              <a:spcAft>
                <a:spcPts val="0"/>
              </a:spcAft>
              <a:buSzPts val="1400"/>
              <a:buChar char="■"/>
            </a:pPr>
            <a:r>
              <a:rPr lang="en" strike="sngStrike"/>
              <a:t>Check your results against mine</a:t>
            </a:r>
            <a:endParaRPr strike="sngStrike"/>
          </a:p>
          <a:p>
            <a:pPr indent="-317500" lvl="1" marL="914400" rtl="0" algn="l">
              <a:spcBef>
                <a:spcPts val="0"/>
              </a:spcBef>
              <a:spcAft>
                <a:spcPts val="0"/>
              </a:spcAft>
              <a:buSzPts val="1400"/>
              <a:buChar char="○"/>
            </a:pPr>
            <a:r>
              <a:rPr lang="en"/>
              <a:t>Spark SQL, DataFrames, and DataSets - 28 min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48"/>
          <p:cNvSpPr txBox="1"/>
          <p:nvPr/>
        </p:nvSpPr>
        <p:spPr>
          <a:xfrm>
            <a:off x="872700" y="669925"/>
            <a:ext cx="7398600" cy="12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Open Sans"/>
                <a:ea typeface="Open Sans"/>
                <a:cs typeface="Open Sans"/>
                <a:sym typeface="Open Sans"/>
              </a:rPr>
              <a:t>Appendix</a:t>
            </a:r>
            <a:endParaRPr>
              <a:solidFill>
                <a:srgbClr val="D9D9D9"/>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9"/>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Topics</a:t>
            </a:r>
            <a:endParaRPr sz="1800"/>
          </a:p>
        </p:txBody>
      </p:sp>
      <p:sp>
        <p:nvSpPr>
          <p:cNvPr id="288" name="Google Shape;288;p49"/>
          <p:cNvSpPr txBox="1"/>
          <p:nvPr>
            <p:ph idx="4294967295" type="body"/>
          </p:nvPr>
        </p:nvSpPr>
        <p:spPr>
          <a:xfrm>
            <a:off x="623400" y="946725"/>
            <a:ext cx="8520600" cy="4196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highlight>
                  <a:srgbClr val="FFFFFF"/>
                </a:highlight>
              </a:rPr>
              <a:t>A Topic is a category to which messages are stored and published. </a:t>
            </a:r>
            <a:endParaRPr>
              <a:solidFill>
                <a:schemeClr val="dk1"/>
              </a:solidFill>
              <a:highlight>
                <a:srgbClr val="FFFFFF"/>
              </a:highlight>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rgbClr val="FFFFFF"/>
                </a:highlight>
              </a:rPr>
              <a:t>Messages are byte arrays that can store any object in any format</a:t>
            </a:r>
            <a:endParaRPr>
              <a:solidFill>
                <a:schemeClr val="dk1"/>
              </a:solidFill>
              <a:highlight>
                <a:srgbClr val="FFFFFF"/>
              </a:highlight>
            </a:endParaRPr>
          </a:p>
          <a:p>
            <a:pPr indent="-342900" lvl="0" marL="457200" rtl="0" algn="l">
              <a:lnSpc>
                <a:spcPct val="100000"/>
              </a:lnSpc>
              <a:spcBef>
                <a:spcPts val="0"/>
              </a:spcBef>
              <a:spcAft>
                <a:spcPts val="0"/>
              </a:spcAft>
              <a:buClr>
                <a:schemeClr val="dk1"/>
              </a:buClr>
              <a:buSzPts val="1800"/>
              <a:buChar char="●"/>
            </a:pPr>
            <a:r>
              <a:t/>
            </a:r>
            <a:endParaRPr>
              <a:solidFill>
                <a:schemeClr val="dk1"/>
              </a:solidFill>
              <a:highlight>
                <a:srgbClr val="FFFFFF"/>
              </a:highlight>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rgbClr val="FFFFFF"/>
                </a:highlight>
              </a:rPr>
              <a:t>Producer applications write data to topics and consumer applications read from topics.</a:t>
            </a:r>
            <a:endParaRPr>
              <a:solidFill>
                <a:schemeClr val="dk1"/>
              </a:solidFill>
              <a:highlight>
                <a:srgbClr val="FFFFFF"/>
              </a:highlight>
            </a:endParaRPr>
          </a:p>
          <a:p>
            <a:pPr indent="0" lvl="0" marL="0" rtl="0" algn="l">
              <a:lnSpc>
                <a:spcPct val="100000"/>
              </a:lnSpc>
              <a:spcBef>
                <a:spcPts val="0"/>
              </a:spcBef>
              <a:spcAft>
                <a:spcPts val="0"/>
              </a:spcAft>
              <a:buNone/>
            </a:pPr>
            <a:r>
              <a:t/>
            </a:r>
            <a:endParaRPr>
              <a:solidFill>
                <a:schemeClr val="dk1"/>
              </a:solidFill>
              <a:highlight>
                <a:srgbClr val="FFFFFF"/>
              </a:highlight>
            </a:endParaRPr>
          </a:p>
          <a:p>
            <a:pPr indent="0" lvl="0" marL="0" rtl="0" algn="l">
              <a:lnSpc>
                <a:spcPct val="100000"/>
              </a:lnSpc>
              <a:spcBef>
                <a:spcPts val="0"/>
              </a:spcBef>
              <a:spcAft>
                <a:spcPts val="0"/>
              </a:spcAft>
              <a:buNone/>
            </a:pPr>
            <a:r>
              <a:t/>
            </a:r>
            <a:endParaRPr>
              <a:solidFill>
                <a:srgbClr val="333E48"/>
              </a:solidFill>
            </a:endParaRPr>
          </a:p>
          <a:p>
            <a:pPr indent="-342900" lvl="0" marL="457200" rtl="0" algn="l">
              <a:lnSpc>
                <a:spcPct val="100000"/>
              </a:lnSpc>
              <a:spcBef>
                <a:spcPts val="0"/>
              </a:spcBef>
              <a:spcAft>
                <a:spcPts val="0"/>
              </a:spcAft>
              <a:buClr>
                <a:srgbClr val="333E48"/>
              </a:buClr>
              <a:buSzPts val="1800"/>
              <a:buChar char="●"/>
            </a:pPr>
            <a:r>
              <a:rPr lang="en">
                <a:solidFill>
                  <a:schemeClr val="dk1"/>
                </a:solidFill>
              </a:rPr>
              <a:t>kafka-topics --bootstrap-server localhost:9092 --topic class_practice --create --partitions 6 --replication-factor 2</a:t>
            </a:r>
            <a:endParaRPr>
              <a:solidFill>
                <a:srgbClr val="333E48"/>
              </a:solidFill>
            </a:endParaRPr>
          </a:p>
        </p:txBody>
      </p:sp>
      <p:sp>
        <p:nvSpPr>
          <p:cNvPr id="289" name="Google Shape;289;p49"/>
          <p:cNvSpPr txBox="1"/>
          <p:nvPr/>
        </p:nvSpPr>
        <p:spPr>
          <a:xfrm>
            <a:off x="64975" y="4759775"/>
            <a:ext cx="1017900" cy="292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90" name="Google Shape;290;p49"/>
          <p:cNvPicPr preferRelativeResize="0"/>
          <p:nvPr/>
        </p:nvPicPr>
        <p:blipFill>
          <a:blip r:embed="rId3">
            <a:alphaModFix/>
          </a:blip>
          <a:stretch>
            <a:fillRect/>
          </a:stretch>
        </p:blipFill>
        <p:spPr>
          <a:xfrm>
            <a:off x="842703" y="644901"/>
            <a:ext cx="7905643" cy="385369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50"/>
          <p:cNvSpPr txBox="1"/>
          <p:nvPr>
            <p:ph idx="4294967295" type="body"/>
          </p:nvPr>
        </p:nvSpPr>
        <p:spPr>
          <a:xfrm>
            <a:off x="623400" y="381825"/>
            <a:ext cx="8520600" cy="370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333E48"/>
                </a:solidFill>
              </a:rPr>
              <a:t>Notes and readings:</a:t>
            </a:r>
            <a:endParaRPr b="1" sz="1400">
              <a:solidFill>
                <a:srgbClr val="333E48"/>
              </a:solidFill>
            </a:endParaRPr>
          </a:p>
          <a:p>
            <a:pPr indent="-317500" lvl="0" marL="457200" rtl="0" algn="l">
              <a:lnSpc>
                <a:spcPct val="100000"/>
              </a:lnSpc>
              <a:spcBef>
                <a:spcPts val="0"/>
              </a:spcBef>
              <a:spcAft>
                <a:spcPts val="0"/>
              </a:spcAft>
              <a:buSzPts val="1400"/>
              <a:buChar char="●"/>
            </a:pPr>
            <a:r>
              <a:rPr b="1" lang="en" sz="1400">
                <a:solidFill>
                  <a:srgbClr val="333E48"/>
                </a:solidFill>
              </a:rPr>
              <a:t>Consumer Assignments: </a:t>
            </a:r>
            <a:r>
              <a:rPr lang="en" sz="1100" u="sng">
                <a:solidFill>
                  <a:schemeClr val="hlink"/>
                </a:solidFill>
                <a:hlinkClick r:id="rId3"/>
              </a:rPr>
              <a:t>https://www.signal.co/dev-log/kafka-consumer-assignments/</a:t>
            </a:r>
            <a:endParaRPr b="1" sz="1400">
              <a:solidFill>
                <a:srgbClr val="333E48"/>
              </a:solidFill>
            </a:endParaRPr>
          </a:p>
          <a:p>
            <a:pPr indent="-317500" lvl="0" marL="457200" rtl="0" algn="l">
              <a:lnSpc>
                <a:spcPct val="100000"/>
              </a:lnSpc>
              <a:spcBef>
                <a:spcPts val="0"/>
              </a:spcBef>
              <a:spcAft>
                <a:spcPts val="0"/>
              </a:spcAft>
              <a:buSzPts val="1400"/>
              <a:buChar char="●"/>
            </a:pPr>
            <a:r>
              <a:rPr b="1" lang="en" sz="1400">
                <a:solidFill>
                  <a:srgbClr val="333E48"/>
                </a:solidFill>
              </a:rPr>
              <a:t>Thorough Introduction To Kafka: </a:t>
            </a:r>
            <a:r>
              <a:rPr lang="en" sz="1100" u="sng">
                <a:solidFill>
                  <a:schemeClr val="hlink"/>
                </a:solidFill>
                <a:hlinkClick r:id="rId4"/>
              </a:rPr>
              <a:t>https://hackernoon.com/thorough-introduction-to-apache-kafka-6fbf2989bbc1</a:t>
            </a:r>
            <a:endParaRPr b="1" sz="1400">
              <a:solidFill>
                <a:srgbClr val="333E48"/>
              </a:solidFill>
            </a:endParaRPr>
          </a:p>
          <a:p>
            <a:pPr indent="-317500" lvl="0" marL="457200" rtl="0" algn="l">
              <a:lnSpc>
                <a:spcPct val="100000"/>
              </a:lnSpc>
              <a:spcBef>
                <a:spcPts val="0"/>
              </a:spcBef>
              <a:spcAft>
                <a:spcPts val="0"/>
              </a:spcAft>
              <a:buSzPts val="1400"/>
              <a:buChar char="●"/>
            </a:pPr>
            <a:r>
              <a:rPr b="1" lang="en" sz="1400">
                <a:solidFill>
                  <a:srgbClr val="333E48"/>
                </a:solidFill>
              </a:rPr>
              <a:t>You can’t sacrifice partition tolerance: </a:t>
            </a:r>
            <a:r>
              <a:rPr lang="en" sz="1400" u="sng">
                <a:solidFill>
                  <a:schemeClr val="hlink"/>
                </a:solidFill>
                <a:hlinkClick r:id="rId5"/>
              </a:rPr>
              <a:t>https://codahale.com/you-cant-sacrifice-partition-tolerance/</a:t>
            </a:r>
            <a:endParaRPr b="1" sz="1400">
              <a:solidFill>
                <a:srgbClr val="333E48"/>
              </a:solidFill>
            </a:endParaRPr>
          </a:p>
          <a:p>
            <a:pPr indent="-317500" lvl="0" marL="457200" rtl="0" algn="l">
              <a:lnSpc>
                <a:spcPct val="100000"/>
              </a:lnSpc>
              <a:spcBef>
                <a:spcPts val="0"/>
              </a:spcBef>
              <a:spcAft>
                <a:spcPts val="0"/>
              </a:spcAft>
              <a:buSzPts val="1400"/>
              <a:buChar char="●"/>
            </a:pPr>
            <a:r>
              <a:rPr b="1" lang="en" sz="1400">
                <a:solidFill>
                  <a:srgbClr val="333E48"/>
                </a:solidFill>
              </a:rPr>
              <a:t>Kafka Transforming into “Event streaming database”: </a:t>
            </a:r>
            <a:r>
              <a:rPr lang="en" sz="1400" u="sng">
                <a:solidFill>
                  <a:schemeClr val="hlink"/>
                </a:solidFill>
                <a:hlinkClick r:id="rId6"/>
              </a:rPr>
              <a:t>https://www.datanami.com/2019/10/01/kafka-transforming-into-event-streaming-database/</a:t>
            </a:r>
            <a:endParaRPr b="1" sz="1400">
              <a:solidFill>
                <a:srgbClr val="333E48"/>
              </a:solidFill>
            </a:endParaRPr>
          </a:p>
          <a:p>
            <a:pPr indent="-317500" lvl="0" marL="457200" rtl="0" algn="l">
              <a:spcBef>
                <a:spcPts val="0"/>
              </a:spcBef>
              <a:spcAft>
                <a:spcPts val="0"/>
              </a:spcAft>
              <a:buClr>
                <a:srgbClr val="333E48"/>
              </a:buClr>
              <a:buSzPts val="1400"/>
              <a:buChar char="●"/>
            </a:pPr>
            <a:r>
              <a:rPr lang="en" sz="1400">
                <a:solidFill>
                  <a:schemeClr val="dk1"/>
                </a:solidFill>
              </a:rPr>
              <a:t>Benchmark: https://engineering.linkedin.com/kafka/benchmarking-apache-kafka-2-million-writes-second-three-cheap-machines</a:t>
            </a:r>
            <a:endParaRPr sz="1400">
              <a:solidFill>
                <a:schemeClr val="dk1"/>
              </a:solidFill>
            </a:endParaRPr>
          </a:p>
          <a:p>
            <a:pPr indent="-317500" lvl="0" marL="457200" rtl="0" algn="l">
              <a:spcBef>
                <a:spcPts val="0"/>
              </a:spcBef>
              <a:spcAft>
                <a:spcPts val="0"/>
              </a:spcAft>
              <a:buClr>
                <a:srgbClr val="333E48"/>
              </a:buClr>
              <a:buSzPts val="1400"/>
              <a:buChar char="●"/>
            </a:pPr>
            <a:r>
              <a:rPr b="1" lang="en" sz="1400">
                <a:solidFill>
                  <a:schemeClr val="dk1"/>
                </a:solidFill>
              </a:rPr>
              <a:t>Benchmark Code:</a:t>
            </a:r>
            <a:r>
              <a:rPr b="1" lang="en" sz="1400">
                <a:solidFill>
                  <a:schemeClr val="dk1"/>
                </a:solidFill>
                <a:uFill>
                  <a:noFill/>
                </a:uFill>
                <a:hlinkClick r:id="rId7"/>
              </a:rPr>
              <a:t> </a:t>
            </a:r>
            <a:r>
              <a:rPr lang="en" sz="1400" u="sng">
                <a:solidFill>
                  <a:schemeClr val="hlink"/>
                </a:solidFill>
                <a:hlinkClick r:id="rId8"/>
              </a:rPr>
              <a:t>https://gist.github.com/jkreps/c7ddb4041ef62a900e6c</a:t>
            </a:r>
            <a:endParaRPr sz="1400" u="sng">
              <a:solidFill>
                <a:schemeClr val="hlink"/>
              </a:solidFill>
            </a:endParaRPr>
          </a:p>
          <a:p>
            <a:pPr indent="-317500" lvl="0" marL="457200" rtl="0" algn="l">
              <a:spcBef>
                <a:spcPts val="0"/>
              </a:spcBef>
              <a:spcAft>
                <a:spcPts val="0"/>
              </a:spcAft>
              <a:buClr>
                <a:srgbClr val="333E48"/>
              </a:buClr>
              <a:buSzPts val="1400"/>
              <a:buChar char="●"/>
            </a:pPr>
            <a:r>
              <a:rPr b="1" lang="en" sz="1400">
                <a:solidFill>
                  <a:schemeClr val="dk1"/>
                </a:solidFill>
              </a:rPr>
              <a:t>Zookeeper &amp; Kafka:</a:t>
            </a:r>
            <a:r>
              <a:rPr b="1" lang="en" sz="1400">
                <a:solidFill>
                  <a:schemeClr val="dk1"/>
                </a:solidFill>
                <a:uFill>
                  <a:noFill/>
                </a:uFill>
                <a:hlinkClick r:id="rId9"/>
              </a:rPr>
              <a:t> </a:t>
            </a:r>
            <a:r>
              <a:rPr lang="en" sz="1400" u="sng">
                <a:solidFill>
                  <a:schemeClr val="hlink"/>
                </a:solidFill>
                <a:hlinkClick r:id="rId10"/>
              </a:rPr>
              <a:t>https://www.cloudkarafka.com/blog/2018-07-04-cloudkarafka_what_is_zookeeper.html</a:t>
            </a:r>
            <a:endParaRPr sz="1400" u="sng">
              <a:solidFill>
                <a:schemeClr val="hlink"/>
              </a:solidFill>
            </a:endParaRPr>
          </a:p>
          <a:p>
            <a:pPr indent="-317500" lvl="0" marL="457200" rtl="0" algn="l">
              <a:spcBef>
                <a:spcPts val="0"/>
              </a:spcBef>
              <a:spcAft>
                <a:spcPts val="0"/>
              </a:spcAft>
              <a:buClr>
                <a:schemeClr val="hlink"/>
              </a:buClr>
              <a:buSzPts val="1400"/>
              <a:buChar char="●"/>
            </a:pPr>
            <a:r>
              <a:rPr b="1" lang="en" sz="1400" u="sng">
                <a:solidFill>
                  <a:srgbClr val="000000"/>
                </a:solidFill>
              </a:rPr>
              <a:t>Practices to Optimize Deployment: </a:t>
            </a:r>
            <a:r>
              <a:rPr lang="en" sz="1100" u="sng">
                <a:solidFill>
                  <a:schemeClr val="hlink"/>
                </a:solidFill>
                <a:hlinkClick r:id="rId11"/>
              </a:rPr>
              <a:t>https://www.infoq.com/articles/apache-kafka-best-practices-to-optimize-your-deployment/</a:t>
            </a:r>
            <a:endParaRPr b="1" sz="1400" u="sng">
              <a:solidFill>
                <a:srgbClr val="000000"/>
              </a:solidFill>
            </a:endParaRPr>
          </a:p>
          <a:p>
            <a:pPr indent="-317500" lvl="0" marL="457200" rtl="0" algn="l">
              <a:spcBef>
                <a:spcPts val="0"/>
              </a:spcBef>
              <a:spcAft>
                <a:spcPts val="0"/>
              </a:spcAft>
              <a:buClr>
                <a:schemeClr val="hlink"/>
              </a:buClr>
              <a:buSzPts val="1400"/>
              <a:buChar char="●"/>
            </a:pPr>
            <a:r>
              <a:rPr b="1" lang="en" sz="1400" u="sng">
                <a:solidFill>
                  <a:srgbClr val="000000"/>
                </a:solidFill>
              </a:rPr>
              <a:t>Stop Calling databases CP or AP: </a:t>
            </a:r>
            <a:r>
              <a:rPr lang="en" sz="1400" u="sng">
                <a:solidFill>
                  <a:schemeClr val="hlink"/>
                </a:solidFill>
                <a:hlinkClick r:id="rId12"/>
              </a:rPr>
              <a:t>https://martin.kleppmann.com/2015/05/11/please-stop-calling-databases-cp-or-ap.html</a:t>
            </a:r>
            <a:endParaRPr sz="1400" u="sng">
              <a:solidFill>
                <a:schemeClr val="hlink"/>
              </a:solidFill>
            </a:endParaRPr>
          </a:p>
          <a:p>
            <a:pPr indent="-317500" lvl="0" marL="457200" rtl="0" algn="l">
              <a:spcBef>
                <a:spcPts val="0"/>
              </a:spcBef>
              <a:spcAft>
                <a:spcPts val="0"/>
              </a:spcAft>
              <a:buClr>
                <a:schemeClr val="hlink"/>
              </a:buClr>
              <a:buSzPts val="1400"/>
              <a:buChar char="●"/>
            </a:pPr>
            <a:r>
              <a:t/>
            </a:r>
            <a:endParaRPr sz="1400" u="sng">
              <a:solidFill>
                <a:schemeClr val="hlink"/>
              </a:solidFill>
            </a:endParaRPr>
          </a:p>
          <a:p>
            <a:pPr indent="0" lvl="0" marL="0" rtl="0" algn="l">
              <a:lnSpc>
                <a:spcPct val="100000"/>
              </a:lnSpc>
              <a:spcBef>
                <a:spcPts val="0"/>
              </a:spcBef>
              <a:spcAft>
                <a:spcPts val="0"/>
              </a:spcAft>
              <a:buNone/>
            </a:pPr>
            <a:r>
              <a:t/>
            </a:r>
            <a:endParaRPr b="1" sz="1400">
              <a:solidFill>
                <a:srgbClr val="333E48"/>
              </a:solidFill>
            </a:endParaRPr>
          </a:p>
        </p:txBody>
      </p:sp>
      <p:sp>
        <p:nvSpPr>
          <p:cNvPr id="296" name="Google Shape;296;p50"/>
          <p:cNvSpPr txBox="1"/>
          <p:nvPr/>
        </p:nvSpPr>
        <p:spPr>
          <a:xfrm>
            <a:off x="64975" y="4759775"/>
            <a:ext cx="1017900" cy="292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idx="4294967295" type="title"/>
          </p:nvPr>
        </p:nvSpPr>
        <p:spPr>
          <a:xfrm>
            <a:off x="155850" y="208750"/>
            <a:ext cx="8220600" cy="5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HWE:</a:t>
            </a:r>
            <a:r>
              <a:rPr lang="en" sz="1800"/>
              <a:t> Kafka’s place within Big Data.</a:t>
            </a:r>
            <a:endParaRPr sz="1800"/>
          </a:p>
        </p:txBody>
      </p:sp>
      <p:sp>
        <p:nvSpPr>
          <p:cNvPr id="84" name="Google Shape;84;p17"/>
          <p:cNvSpPr txBox="1"/>
          <p:nvPr/>
        </p:nvSpPr>
        <p:spPr>
          <a:xfrm>
            <a:off x="782425" y="855100"/>
            <a:ext cx="3138900" cy="3785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rgbClr val="555555"/>
                </a:solidFill>
                <a:highlight>
                  <a:srgbClr val="FFFFFF"/>
                </a:highlight>
              </a:rPr>
              <a:t>Kafka’s </a:t>
            </a:r>
            <a:r>
              <a:rPr lang="en" sz="1800">
                <a:solidFill>
                  <a:srgbClr val="00BFFF"/>
                </a:solidFill>
                <a:highlight>
                  <a:srgbClr val="FFFFFF"/>
                </a:highlight>
                <a:uFill>
                  <a:noFill/>
                </a:uFill>
                <a:hlinkClick r:id="rId3"/>
              </a:rPr>
              <a:t>growth is exploding</a:t>
            </a:r>
            <a:r>
              <a:rPr lang="en" sz="1800">
                <a:solidFill>
                  <a:srgbClr val="555555"/>
                </a:solidFill>
                <a:highlight>
                  <a:srgbClr val="FFFFFF"/>
                </a:highlight>
              </a:rPr>
              <a:t>, more than ⅓ of all Fortune 500 companies use Kafka.</a:t>
            </a:r>
            <a:endParaRPr sz="1800">
              <a:solidFill>
                <a:srgbClr val="555555"/>
              </a:solidFill>
              <a:highlight>
                <a:srgbClr val="FFFFFF"/>
              </a:highlight>
            </a:endParaRPr>
          </a:p>
          <a:p>
            <a:pPr indent="0" lvl="0" marL="457200" rtl="0" algn="l">
              <a:spcBef>
                <a:spcPts val="0"/>
              </a:spcBef>
              <a:spcAft>
                <a:spcPts val="0"/>
              </a:spcAft>
              <a:buNone/>
            </a:pPr>
            <a:r>
              <a:t/>
            </a:r>
            <a:endParaRPr sz="1800">
              <a:solidFill>
                <a:srgbClr val="555555"/>
              </a:solidFill>
              <a:highlight>
                <a:srgbClr val="FFFFFF"/>
              </a:highlight>
            </a:endParaRPr>
          </a:p>
          <a:p>
            <a:pPr indent="-342900" lvl="0" marL="457200" rtl="0" algn="l">
              <a:spcBef>
                <a:spcPts val="0"/>
              </a:spcBef>
              <a:spcAft>
                <a:spcPts val="0"/>
              </a:spcAft>
              <a:buClr>
                <a:srgbClr val="555555"/>
              </a:buClr>
              <a:buSzPts val="1800"/>
              <a:buChar char="●"/>
            </a:pPr>
            <a:r>
              <a:rPr lang="en" sz="1800">
                <a:solidFill>
                  <a:srgbClr val="555555"/>
                </a:solidFill>
                <a:highlight>
                  <a:srgbClr val="FFFFFF"/>
                </a:highlight>
              </a:rPr>
              <a:t>Kafka gets used most often for real-time streaming of data into other systems. </a:t>
            </a:r>
            <a:endParaRPr sz="1800">
              <a:solidFill>
                <a:srgbClr val="555555"/>
              </a:solidFill>
              <a:highlight>
                <a:srgbClr val="FFFFFF"/>
              </a:highlight>
            </a:endParaRPr>
          </a:p>
          <a:p>
            <a:pPr indent="-342900" lvl="0" marL="457200" rtl="0" algn="l">
              <a:spcBef>
                <a:spcPts val="0"/>
              </a:spcBef>
              <a:spcAft>
                <a:spcPts val="0"/>
              </a:spcAft>
              <a:buClr>
                <a:srgbClr val="555555"/>
              </a:buClr>
              <a:buSzPts val="1800"/>
              <a:buChar char="●"/>
            </a:pPr>
            <a:r>
              <a:rPr lang="en" sz="1800">
                <a:solidFill>
                  <a:srgbClr val="555555"/>
                </a:solidFill>
                <a:highlight>
                  <a:srgbClr val="FFFFFF"/>
                </a:highlight>
              </a:rPr>
              <a:t>Kafka is a middle layer to decouple your real-time data pipelines.</a:t>
            </a:r>
            <a:endParaRPr sz="1800">
              <a:solidFill>
                <a:srgbClr val="555555"/>
              </a:solidFill>
              <a:highlight>
                <a:srgbClr val="FFFFFF"/>
              </a:highlight>
            </a:endParaRPr>
          </a:p>
        </p:txBody>
      </p:sp>
      <p:pic>
        <p:nvPicPr>
          <p:cNvPr id="85" name="Google Shape;85;p17"/>
          <p:cNvPicPr preferRelativeResize="0"/>
          <p:nvPr/>
        </p:nvPicPr>
        <p:blipFill>
          <a:blip r:embed="rId4">
            <a:alphaModFix/>
          </a:blip>
          <a:stretch>
            <a:fillRect/>
          </a:stretch>
        </p:blipFill>
        <p:spPr>
          <a:xfrm>
            <a:off x="3989497" y="1280100"/>
            <a:ext cx="5047699" cy="3608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Apache Kafka</a:t>
            </a:r>
            <a:endParaRPr sz="1800"/>
          </a:p>
        </p:txBody>
      </p:sp>
      <p:sp>
        <p:nvSpPr>
          <p:cNvPr id="91" name="Google Shape;91;p18"/>
          <p:cNvSpPr txBox="1"/>
          <p:nvPr>
            <p:ph idx="4294967295" type="body"/>
          </p:nvPr>
        </p:nvSpPr>
        <p:spPr>
          <a:xfrm>
            <a:off x="623400" y="971700"/>
            <a:ext cx="8520600" cy="41715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chemeClr val="dk1"/>
              </a:buClr>
              <a:buSzPts val="2400"/>
              <a:buChar char="●"/>
            </a:pPr>
            <a:r>
              <a:rPr lang="en" sz="2400">
                <a:solidFill>
                  <a:schemeClr val="dk1"/>
                </a:solidFill>
                <a:highlight>
                  <a:srgbClr val="FFFFFF"/>
                </a:highlight>
              </a:rPr>
              <a:t>Apache Kafka is a publish-subscribe messaging system. </a:t>
            </a:r>
            <a:endParaRPr sz="2400">
              <a:solidFill>
                <a:schemeClr val="dk1"/>
              </a:solidFill>
              <a:highlight>
                <a:srgbClr val="FFFFFF"/>
              </a:highlight>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highlight>
                  <a:srgbClr val="FFFFFF"/>
                </a:highlight>
              </a:rPr>
              <a:t>A messaging system lets you send messages between processes, applications, and servers.</a:t>
            </a:r>
            <a:endParaRPr sz="2400">
              <a:solidFill>
                <a:schemeClr val="dk1"/>
              </a:solidFill>
            </a:endParaRPr>
          </a:p>
        </p:txBody>
      </p:sp>
      <p:pic>
        <p:nvPicPr>
          <p:cNvPr id="92" name="Google Shape;92;p18"/>
          <p:cNvPicPr preferRelativeResize="0"/>
          <p:nvPr/>
        </p:nvPicPr>
        <p:blipFill>
          <a:blip r:embed="rId3">
            <a:alphaModFix/>
          </a:blip>
          <a:stretch>
            <a:fillRect/>
          </a:stretch>
        </p:blipFill>
        <p:spPr>
          <a:xfrm>
            <a:off x="2447950" y="2373775"/>
            <a:ext cx="4466124" cy="2323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2769150" y="-1"/>
            <a:ext cx="6374850" cy="3569925"/>
          </a:xfrm>
          <a:prstGeom prst="rect">
            <a:avLst/>
          </a:prstGeom>
          <a:noFill/>
          <a:ln>
            <a:noFill/>
          </a:ln>
        </p:spPr>
      </p:pic>
      <p:sp>
        <p:nvSpPr>
          <p:cNvPr id="98" name="Google Shape;98;p19"/>
          <p:cNvSpPr txBox="1"/>
          <p:nvPr/>
        </p:nvSpPr>
        <p:spPr>
          <a:xfrm>
            <a:off x="747450" y="3374350"/>
            <a:ext cx="7175700" cy="14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Broker: </a:t>
            </a:r>
            <a:r>
              <a:rPr lang="en"/>
              <a:t>A server running Kafka</a:t>
            </a:r>
            <a:endParaRPr/>
          </a:p>
          <a:p>
            <a:pPr indent="0" lvl="0" marL="0" rtl="0" algn="l">
              <a:spcBef>
                <a:spcPts val="0"/>
              </a:spcBef>
              <a:spcAft>
                <a:spcPts val="0"/>
              </a:spcAft>
              <a:buNone/>
            </a:pPr>
            <a:r>
              <a:rPr b="1" lang="en"/>
              <a:t>ZooKeeper:</a:t>
            </a:r>
            <a:r>
              <a:rPr lang="en"/>
              <a:t> The manager. </a:t>
            </a:r>
            <a:r>
              <a:rPr lang="en">
                <a:solidFill>
                  <a:srgbClr val="333E48"/>
                </a:solidFill>
                <a:highlight>
                  <a:srgbClr val="FFFFFF"/>
                </a:highlight>
              </a:rPr>
              <a:t>Zookeeper keeps track of status of the Kafka cluster nodes and it also keeps track of Kafka topics, partitions etc.</a:t>
            </a:r>
            <a:endParaRPr>
              <a:solidFill>
                <a:srgbClr val="333E48"/>
              </a:solidFill>
              <a:highlight>
                <a:srgbClr val="FFFFFF"/>
              </a:highlight>
            </a:endParaRPr>
          </a:p>
          <a:p>
            <a:pPr indent="0" lvl="0" marL="0" rtl="0" algn="l">
              <a:spcBef>
                <a:spcPts val="0"/>
              </a:spcBef>
              <a:spcAft>
                <a:spcPts val="0"/>
              </a:spcAft>
              <a:buNone/>
            </a:pPr>
            <a:r>
              <a:rPr lang="en">
                <a:solidFill>
                  <a:srgbClr val="333E48"/>
                </a:solidFill>
                <a:highlight>
                  <a:srgbClr val="FFFFFF"/>
                </a:highlight>
              </a:rPr>
              <a:t>	Zookeeper is popular in distributed systems.</a:t>
            </a:r>
            <a:endParaRPr>
              <a:solidFill>
                <a:srgbClr val="333E48"/>
              </a:solidFill>
              <a:highlight>
                <a:srgbClr val="FFFFFF"/>
              </a:highlight>
            </a:endParaRPr>
          </a:p>
          <a:p>
            <a:pPr indent="0" lvl="0" marL="0" rtl="0" algn="l">
              <a:spcBef>
                <a:spcPts val="0"/>
              </a:spcBef>
              <a:spcAft>
                <a:spcPts val="0"/>
              </a:spcAft>
              <a:buNone/>
            </a:pPr>
            <a:r>
              <a:rPr b="1" lang="en"/>
              <a:t>Producer and Consumers:</a:t>
            </a:r>
            <a:r>
              <a:rPr lang="en"/>
              <a:t> Applications which publish to (producer ) or read from (consumer ) the Kafka cluster.</a:t>
            </a:r>
            <a:endParaRPr/>
          </a:p>
        </p:txBody>
      </p:sp>
      <p:sp>
        <p:nvSpPr>
          <p:cNvPr id="99" name="Google Shape;99;p19"/>
          <p:cNvSpPr txBox="1"/>
          <p:nvPr>
            <p:ph idx="4294967295" type="title"/>
          </p:nvPr>
        </p:nvSpPr>
        <p:spPr>
          <a:xfrm>
            <a:off x="155850" y="208750"/>
            <a:ext cx="3722400" cy="5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What is in the Kafka Cluster?</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7196350" y="1906800"/>
            <a:ext cx="1676400" cy="2724150"/>
          </a:xfrm>
          <a:prstGeom prst="rect">
            <a:avLst/>
          </a:prstGeom>
          <a:noFill/>
          <a:ln>
            <a:noFill/>
          </a:ln>
        </p:spPr>
      </p:pic>
      <p:sp>
        <p:nvSpPr>
          <p:cNvPr id="105" name="Google Shape;105;p20"/>
          <p:cNvSpPr txBox="1"/>
          <p:nvPr>
            <p:ph idx="4294967295" type="title"/>
          </p:nvPr>
        </p:nvSpPr>
        <p:spPr>
          <a:xfrm>
            <a:off x="155850" y="208750"/>
            <a:ext cx="8220600" cy="5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Kafka Resource available to HWE - Data Engineering</a:t>
            </a:r>
            <a:endParaRPr sz="1800"/>
          </a:p>
        </p:txBody>
      </p:sp>
      <p:sp>
        <p:nvSpPr>
          <p:cNvPr id="106" name="Google Shape;106;p20"/>
          <p:cNvSpPr txBox="1"/>
          <p:nvPr/>
        </p:nvSpPr>
        <p:spPr>
          <a:xfrm>
            <a:off x="782425" y="855100"/>
            <a:ext cx="7175700" cy="264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555555"/>
              </a:buClr>
              <a:buSzPts val="1800"/>
              <a:buChar char="-"/>
            </a:pPr>
            <a:r>
              <a:rPr lang="en" sz="1800">
                <a:solidFill>
                  <a:srgbClr val="555555"/>
                </a:solidFill>
                <a:highlight>
                  <a:srgbClr val="FFFFFF"/>
                </a:highlight>
              </a:rPr>
              <a:t>Tim set up a cluster in Google Cloud Platform.</a:t>
            </a:r>
            <a:endParaRPr sz="1800">
              <a:solidFill>
                <a:srgbClr val="555555"/>
              </a:solidFill>
              <a:highlight>
                <a:srgbClr val="FFFFFF"/>
              </a:highlight>
            </a:endParaRPr>
          </a:p>
          <a:p>
            <a:pPr indent="-342900" lvl="0" marL="457200" rtl="0" algn="l">
              <a:spcBef>
                <a:spcPts val="0"/>
              </a:spcBef>
              <a:spcAft>
                <a:spcPts val="0"/>
              </a:spcAft>
              <a:buClr>
                <a:srgbClr val="555555"/>
              </a:buClr>
              <a:buSzPts val="1800"/>
              <a:buChar char="-"/>
            </a:pPr>
            <a:r>
              <a:rPr lang="en" sz="1800">
                <a:solidFill>
                  <a:srgbClr val="555555"/>
                </a:solidFill>
                <a:highlight>
                  <a:srgbClr val="FFFFFF"/>
                </a:highlight>
              </a:rPr>
              <a:t>Three node Kafka instance w/ zookeeper.</a:t>
            </a:r>
            <a:endParaRPr sz="1800">
              <a:solidFill>
                <a:srgbClr val="555555"/>
              </a:solidFill>
              <a:highlight>
                <a:srgbClr val="FFFFFF"/>
              </a:highlight>
            </a:endParaRPr>
          </a:p>
          <a:p>
            <a:pPr indent="-342900" lvl="0" marL="457200" rtl="0" algn="l">
              <a:spcBef>
                <a:spcPts val="0"/>
              </a:spcBef>
              <a:spcAft>
                <a:spcPts val="0"/>
              </a:spcAft>
              <a:buClr>
                <a:srgbClr val="555555"/>
              </a:buClr>
              <a:buSzPts val="1800"/>
              <a:buChar char="-"/>
            </a:pPr>
            <a:r>
              <a:rPr lang="en" sz="1800">
                <a:solidFill>
                  <a:srgbClr val="555555"/>
                </a:solidFill>
                <a:highlight>
                  <a:srgbClr val="FFFFFF"/>
                </a:highlight>
              </a:rPr>
              <a:t>Bootstrap Server Address: </a:t>
            </a:r>
            <a:endParaRPr sz="1800">
              <a:solidFill>
                <a:srgbClr val="555555"/>
              </a:solidFill>
              <a:highlight>
                <a:srgbClr val="FFFFFF"/>
              </a:highlight>
            </a:endParaRPr>
          </a:p>
          <a:p>
            <a:pPr indent="-342900" lvl="1" marL="914400" rtl="0" algn="l">
              <a:spcBef>
                <a:spcPts val="0"/>
              </a:spcBef>
              <a:spcAft>
                <a:spcPts val="0"/>
              </a:spcAft>
              <a:buClr>
                <a:srgbClr val="555555"/>
              </a:buClr>
              <a:buSzPts val="1800"/>
              <a:buChar char="-"/>
            </a:pPr>
            <a:r>
              <a:rPr lang="en" sz="1150">
                <a:solidFill>
                  <a:schemeClr val="dk1"/>
                </a:solidFill>
                <a:highlight>
                  <a:schemeClr val="lt1"/>
                </a:highlight>
              </a:rPr>
              <a:t>35.208.65.122</a:t>
            </a:r>
            <a:r>
              <a:rPr lang="en" sz="1150">
                <a:solidFill>
                  <a:srgbClr val="1D1C1D"/>
                </a:solidFill>
                <a:highlight>
                  <a:srgbClr val="F8F8F8"/>
                </a:highlight>
              </a:rPr>
              <a:t>:9092</a:t>
            </a:r>
            <a:endParaRPr sz="1150">
              <a:solidFill>
                <a:srgbClr val="1D1C1D"/>
              </a:solidFill>
              <a:highlight>
                <a:srgbClr val="F8F8F8"/>
              </a:highlight>
            </a:endParaRPr>
          </a:p>
          <a:p>
            <a:pPr indent="-342900" lvl="1" marL="914400" rtl="0" algn="l">
              <a:spcBef>
                <a:spcPts val="0"/>
              </a:spcBef>
              <a:spcAft>
                <a:spcPts val="0"/>
              </a:spcAft>
              <a:buClr>
                <a:srgbClr val="555555"/>
              </a:buClr>
              <a:buSzPts val="1800"/>
              <a:buChar char="-"/>
            </a:pPr>
            <a:r>
              <a:rPr lang="en" sz="1150">
                <a:solidFill>
                  <a:srgbClr val="1D1C1D"/>
                </a:solidFill>
                <a:highlight>
                  <a:srgbClr val="F8F8F8"/>
                </a:highlight>
              </a:rPr>
              <a:t>34.68.16.1:9092</a:t>
            </a:r>
            <a:endParaRPr sz="1150">
              <a:solidFill>
                <a:srgbClr val="1D1C1D"/>
              </a:solidFill>
              <a:highlight>
                <a:srgbClr val="F8F8F8"/>
              </a:highlight>
            </a:endParaRPr>
          </a:p>
          <a:p>
            <a:pPr indent="-342900" lvl="1" marL="914400" rtl="0" algn="l">
              <a:spcBef>
                <a:spcPts val="0"/>
              </a:spcBef>
              <a:spcAft>
                <a:spcPts val="0"/>
              </a:spcAft>
              <a:buClr>
                <a:srgbClr val="555555"/>
              </a:buClr>
              <a:buSzPts val="1800"/>
              <a:buChar char="-"/>
            </a:pPr>
            <a:r>
              <a:rPr lang="en" sz="1150">
                <a:solidFill>
                  <a:srgbClr val="1D1C1D"/>
                </a:solidFill>
                <a:highlight>
                  <a:srgbClr val="F8F8F8"/>
                </a:highlight>
              </a:rPr>
              <a:t>35.225.151.65:9092</a:t>
            </a:r>
            <a:endParaRPr sz="1800">
              <a:solidFill>
                <a:srgbClr val="555555"/>
              </a:solidFill>
              <a:highlight>
                <a:srgbClr val="FFFFFF"/>
              </a:highlight>
            </a:endParaRPr>
          </a:p>
          <a:p>
            <a:pPr indent="0" lvl="0" marL="0" rtl="0" algn="l">
              <a:spcBef>
                <a:spcPts val="0"/>
              </a:spcBef>
              <a:spcAft>
                <a:spcPts val="0"/>
              </a:spcAft>
              <a:buNone/>
            </a:pPr>
            <a:r>
              <a:t/>
            </a:r>
            <a:endParaRPr sz="1800">
              <a:solidFill>
                <a:srgbClr val="555555"/>
              </a:solidFill>
              <a:highlight>
                <a:srgbClr val="FFFFFF"/>
              </a:highlight>
            </a:endParaRPr>
          </a:p>
          <a:p>
            <a:pPr indent="0" lvl="0" marL="0" rtl="0" algn="l">
              <a:spcBef>
                <a:spcPts val="0"/>
              </a:spcBef>
              <a:spcAft>
                <a:spcPts val="0"/>
              </a:spcAft>
              <a:buNone/>
            </a:pPr>
            <a:r>
              <a:rPr lang="en" sz="1800">
                <a:solidFill>
                  <a:srgbClr val="555555"/>
                </a:solidFill>
                <a:highlight>
                  <a:srgbClr val="FFFFFF"/>
                </a:highlight>
              </a:rPr>
              <a:t>As we cover each section, let’s play with the server</a:t>
            </a:r>
            <a:endParaRPr sz="1800">
              <a:solidFill>
                <a:srgbClr val="555555"/>
              </a:solidFill>
              <a:highlight>
                <a:srgbClr val="FFFFFF"/>
              </a:highlight>
            </a:endParaRPr>
          </a:p>
          <a:p>
            <a:pPr indent="0" lvl="0" marL="0" rtl="0" algn="l">
              <a:spcBef>
                <a:spcPts val="0"/>
              </a:spcBef>
              <a:spcAft>
                <a:spcPts val="0"/>
              </a:spcAft>
              <a:buNone/>
            </a:pPr>
            <a:r>
              <a:rPr lang="en" sz="1800">
                <a:solidFill>
                  <a:srgbClr val="555555"/>
                </a:solidFill>
                <a:highlight>
                  <a:srgbClr val="FFFFFF"/>
                </a:highlight>
              </a:rPr>
              <a:t>in GCP.</a:t>
            </a:r>
            <a:endParaRPr sz="1800">
              <a:solidFill>
                <a:srgbClr val="555555"/>
              </a:solidFill>
              <a:highlight>
                <a:srgbClr val="FFFFFF"/>
              </a:highlight>
            </a:endParaRPr>
          </a:p>
          <a:p>
            <a:pPr indent="0" lvl="0" marL="0" rtl="0" algn="l">
              <a:spcBef>
                <a:spcPts val="0"/>
              </a:spcBef>
              <a:spcAft>
                <a:spcPts val="0"/>
              </a:spcAft>
              <a:buNone/>
            </a:pPr>
            <a:r>
              <a:t/>
            </a:r>
            <a:endParaRPr sz="1800">
              <a:solidFill>
                <a:srgbClr val="555555"/>
              </a:solidFill>
              <a:highlight>
                <a:srgbClr val="FFFFFF"/>
              </a:highlight>
            </a:endParaRPr>
          </a:p>
          <a:p>
            <a:pPr indent="0" lvl="0" marL="0" rtl="0" algn="l">
              <a:spcBef>
                <a:spcPts val="0"/>
              </a:spcBef>
              <a:spcAft>
                <a:spcPts val="0"/>
              </a:spcAft>
              <a:buNone/>
            </a:pPr>
            <a:r>
              <a:rPr lang="en" sz="1800">
                <a:solidFill>
                  <a:srgbClr val="555555"/>
                </a:solidFill>
                <a:highlight>
                  <a:srgbClr val="FFFFFF"/>
                </a:highlight>
              </a:rPr>
              <a:t>Also, there are CLI, Java, and Python examples here:</a:t>
            </a:r>
            <a:endParaRPr sz="1800">
              <a:solidFill>
                <a:srgbClr val="555555"/>
              </a:solidFill>
              <a:highlight>
                <a:srgbClr val="FFFFFF"/>
              </a:highlight>
            </a:endParaRPr>
          </a:p>
          <a:p>
            <a:pPr indent="0" lvl="0" marL="0" rtl="0" algn="l">
              <a:spcBef>
                <a:spcPts val="0"/>
              </a:spcBef>
              <a:spcAft>
                <a:spcPts val="0"/>
              </a:spcAft>
              <a:buNone/>
            </a:pPr>
            <a:r>
              <a:rPr lang="en" sz="1800" u="sng">
                <a:solidFill>
                  <a:schemeClr val="hlink"/>
                </a:solidFill>
                <a:hlinkClick r:id="rId4"/>
              </a:rPr>
              <a:t>https://github.com/farrellw/kafka-examples</a:t>
            </a:r>
            <a:endParaRPr sz="1800">
              <a:solidFill>
                <a:srgbClr val="555555"/>
              </a:solidFill>
              <a:highlight>
                <a:srgbClr val="FFFFFF"/>
              </a:highlight>
            </a:endParaRPr>
          </a:p>
          <a:p>
            <a:pPr indent="0" lvl="0" marL="0" rtl="0" algn="l">
              <a:spcBef>
                <a:spcPts val="0"/>
              </a:spcBef>
              <a:spcAft>
                <a:spcPts val="0"/>
              </a:spcAft>
              <a:buNone/>
            </a:pPr>
            <a:r>
              <a:t/>
            </a:r>
            <a:endParaRPr sz="1800">
              <a:solidFill>
                <a:srgbClr val="555555"/>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1"/>
          <p:cNvSpPr txBox="1"/>
          <p:nvPr/>
        </p:nvSpPr>
        <p:spPr>
          <a:xfrm>
            <a:off x="751300" y="3068800"/>
            <a:ext cx="7398600" cy="12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600">
                <a:solidFill>
                  <a:srgbClr val="FFFFFF"/>
                </a:solidFill>
                <a:latin typeface="Open Sans"/>
                <a:ea typeface="Open Sans"/>
                <a:cs typeface="Open Sans"/>
                <a:sym typeface="Open Sans"/>
              </a:rPr>
              <a:t>Kafka Basics</a:t>
            </a:r>
            <a:endParaRPr b="1" sz="3600">
              <a:solidFill>
                <a:srgbClr val="FFFFFF"/>
              </a:solidFill>
              <a:latin typeface="Open Sans"/>
              <a:ea typeface="Open Sans"/>
              <a:cs typeface="Open Sans"/>
              <a:sym typeface="Open Sans"/>
            </a:endParaRPr>
          </a:p>
          <a:p>
            <a:pPr indent="0" lvl="0" marL="0" rtl="0" algn="ctr">
              <a:spcBef>
                <a:spcPts val="0"/>
              </a:spcBef>
              <a:spcAft>
                <a:spcPts val="0"/>
              </a:spcAft>
              <a:buNone/>
            </a:pPr>
            <a:r>
              <a:t/>
            </a:r>
            <a:endParaRPr>
              <a:solidFill>
                <a:srgbClr val="D9D9D9"/>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idx="4294967295" type="title"/>
          </p:nvPr>
        </p:nvSpPr>
        <p:spPr>
          <a:xfrm>
            <a:off x="155850" y="2087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Topics</a:t>
            </a:r>
            <a:endParaRPr sz="1800"/>
          </a:p>
        </p:txBody>
      </p:sp>
      <p:sp>
        <p:nvSpPr>
          <p:cNvPr id="117" name="Google Shape;117;p22"/>
          <p:cNvSpPr txBox="1"/>
          <p:nvPr>
            <p:ph idx="4294967295" type="body"/>
          </p:nvPr>
        </p:nvSpPr>
        <p:spPr>
          <a:xfrm>
            <a:off x="623400" y="946725"/>
            <a:ext cx="8520600" cy="4196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highlight>
                  <a:srgbClr val="FFFFFF"/>
                </a:highlight>
              </a:rPr>
              <a:t>A Topic is a category / stream of data to which messages are stored.</a:t>
            </a:r>
            <a:endParaRPr>
              <a:solidFill>
                <a:schemeClr val="dk1"/>
              </a:solidFill>
              <a:highlight>
                <a:srgbClr val="FFFFFF"/>
              </a:highlight>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rgbClr val="FFFFFF"/>
                </a:highlight>
              </a:rPr>
              <a:t>Messages are byte arrays that can store any object.</a:t>
            </a:r>
            <a:endParaRPr>
              <a:solidFill>
                <a:schemeClr val="dk1"/>
              </a:solidFill>
              <a:highlight>
                <a:srgbClr val="FFFFFF"/>
              </a:highlight>
            </a:endParaRPr>
          </a:p>
          <a:p>
            <a:pPr indent="0" lvl="0" marL="457200" rtl="0" algn="l">
              <a:lnSpc>
                <a:spcPct val="100000"/>
              </a:lnSpc>
              <a:spcBef>
                <a:spcPts val="0"/>
              </a:spcBef>
              <a:spcAft>
                <a:spcPts val="0"/>
              </a:spcAft>
              <a:buNone/>
            </a:pPr>
            <a:r>
              <a:t/>
            </a:r>
            <a:endParaRPr>
              <a:solidFill>
                <a:schemeClr val="dk1"/>
              </a:solidFill>
              <a:highlight>
                <a:srgbClr val="FFFFFF"/>
              </a:highlight>
            </a:endParaRPr>
          </a:p>
          <a:p>
            <a:pPr indent="0" lvl="0" marL="0" rtl="0" algn="l">
              <a:lnSpc>
                <a:spcPct val="100000"/>
              </a:lnSpc>
              <a:spcBef>
                <a:spcPts val="0"/>
              </a:spcBef>
              <a:spcAft>
                <a:spcPts val="0"/>
              </a:spcAft>
              <a:buNone/>
            </a:pPr>
            <a:r>
              <a:t/>
            </a:r>
            <a:endParaRPr>
              <a:solidFill>
                <a:schemeClr val="dk1"/>
              </a:solidFill>
              <a:highlight>
                <a:srgbClr val="FFFFFF"/>
              </a:highlight>
            </a:endParaRPr>
          </a:p>
          <a:p>
            <a:pPr indent="-342900" lvl="0" marL="457200" rtl="0" algn="l">
              <a:lnSpc>
                <a:spcPct val="100000"/>
              </a:lnSpc>
              <a:spcBef>
                <a:spcPts val="0"/>
              </a:spcBef>
              <a:spcAft>
                <a:spcPts val="0"/>
              </a:spcAft>
              <a:buClr>
                <a:schemeClr val="dk1"/>
              </a:buClr>
              <a:buSzPts val="1800"/>
              <a:buChar char="●"/>
            </a:pPr>
            <a:r>
              <a:rPr lang="en">
                <a:solidFill>
                  <a:schemeClr val="dk1"/>
                </a:solidFill>
                <a:highlight>
                  <a:srgbClr val="FFFFFF"/>
                </a:highlight>
              </a:rPr>
              <a:t>Producer applications write data to topics and consumer applications read from topics.</a:t>
            </a:r>
            <a:endParaRPr>
              <a:solidFill>
                <a:schemeClr val="dk1"/>
              </a:solidFill>
              <a:highlight>
                <a:srgbClr val="FFFFFF"/>
              </a:highlight>
            </a:endParaRPr>
          </a:p>
          <a:p>
            <a:pPr indent="0" lvl="0" marL="0" rtl="0" algn="l">
              <a:lnSpc>
                <a:spcPct val="100000"/>
              </a:lnSpc>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None/>
            </a:pPr>
            <a:r>
              <a:t/>
            </a:r>
            <a:endParaRPr>
              <a:solidFill>
                <a:srgbClr val="333E48"/>
              </a:solidFill>
            </a:endParaRPr>
          </a:p>
          <a:p>
            <a:pPr indent="0" lvl="0" marL="0" rtl="0" algn="l">
              <a:lnSpc>
                <a:spcPct val="100000"/>
              </a:lnSpc>
              <a:spcBef>
                <a:spcPts val="0"/>
              </a:spcBef>
              <a:spcAft>
                <a:spcPts val="0"/>
              </a:spcAft>
              <a:buNone/>
            </a:pPr>
            <a:r>
              <a:t/>
            </a:r>
            <a:endParaRPr>
              <a:solidFill>
                <a:srgbClr val="333E48"/>
              </a:solidFill>
            </a:endParaRPr>
          </a:p>
          <a:p>
            <a:pPr indent="-342900" lvl="0" marL="457200" rtl="0" algn="l">
              <a:lnSpc>
                <a:spcPct val="100000"/>
              </a:lnSpc>
              <a:spcBef>
                <a:spcPts val="0"/>
              </a:spcBef>
              <a:spcAft>
                <a:spcPts val="0"/>
              </a:spcAft>
              <a:buClr>
                <a:srgbClr val="333E48"/>
              </a:buClr>
              <a:buSzPts val="1800"/>
              <a:buChar char="●"/>
            </a:pPr>
            <a:r>
              <a:rPr lang="en">
                <a:solidFill>
                  <a:schemeClr val="dk1"/>
                </a:solidFill>
              </a:rPr>
              <a:t>kafka-topics --bootstrap-server </a:t>
            </a:r>
            <a:r>
              <a:rPr lang="en">
                <a:solidFill>
                  <a:schemeClr val="dk1"/>
                </a:solidFill>
              </a:rPr>
              <a:t>$BOOTSTRAP_SERVERS</a:t>
            </a:r>
            <a:r>
              <a:rPr lang="en">
                <a:solidFill>
                  <a:schemeClr val="dk1"/>
                </a:solidFill>
              </a:rPr>
              <a:t> --topic orders --create --partitions 4 --replication-factor 1</a:t>
            </a:r>
            <a:endParaRPr>
              <a:solidFill>
                <a:schemeClr val="dk1"/>
              </a:solidFill>
            </a:endParaRPr>
          </a:p>
        </p:txBody>
      </p:sp>
      <p:pic>
        <p:nvPicPr>
          <p:cNvPr id="118" name="Google Shape;118;p22"/>
          <p:cNvPicPr preferRelativeResize="0"/>
          <p:nvPr/>
        </p:nvPicPr>
        <p:blipFill>
          <a:blip r:embed="rId3">
            <a:alphaModFix/>
          </a:blip>
          <a:stretch>
            <a:fillRect/>
          </a:stretch>
        </p:blipFill>
        <p:spPr>
          <a:xfrm>
            <a:off x="4275602" y="2511077"/>
            <a:ext cx="4232825" cy="148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