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20574000" cx="36576000"/>
  <p:notesSz cx="6858000" cy="9144000"/>
  <p:embeddedFontLst>
    <p:embeddedFont>
      <p:font typeface="Open Sans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02">
          <p15:clr>
            <a:srgbClr val="9AA0A6"/>
          </p15:clr>
        </p15:guide>
        <p15:guide id="2" orient="horz" pos="1720">
          <p15:clr>
            <a:srgbClr val="9AA0A6"/>
          </p15:clr>
        </p15:guide>
        <p15:guide id="3" pos="204">
          <p15:clr>
            <a:srgbClr val="9AA0A6"/>
          </p15:clr>
        </p15:guide>
        <p15:guide id="4" pos="2376">
          <p15:clr>
            <a:srgbClr val="9AA0A6"/>
          </p15:clr>
        </p15:guide>
        <p15:guide id="5" orient="horz" pos="225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E0B0540-B284-43D2-A96B-3658EC349010}">
  <a:tblStyle styleId="{4E0B0540-B284-43D2-A96B-3658EC3490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02" orient="horz"/>
        <p:guide pos="1720" orient="horz"/>
        <p:guide pos="204"/>
        <p:guide pos="2376"/>
        <p:guide pos="225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OpenSans-regular.fntdata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OpenSans-italic.fntdata"/><Relationship Id="rId47" Type="http://schemas.openxmlformats.org/officeDocument/2006/relationships/font" Target="fonts/OpenSans-bold.fntdata"/><Relationship Id="rId49" Type="http://schemas.openxmlformats.org/officeDocument/2006/relationships/font" Target="fonts/Open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1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ceea7db0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ceea7db0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127a5424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127a5424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Bullet Points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127a5424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127a5424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Bullet Points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13324c31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13324c31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Bullet Points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13324c31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13324c31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Bullet Points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117ae0a8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117ae0a8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Bullet Points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13324c31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13324c31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Bullet Points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117ae0a8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117ae0a8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Bullet Points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13324c31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13324c31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Bullet Points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117ae0a8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117ae0a8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Bullet Points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118506196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118506196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ceea7db0e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ceea7db0e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Bullet Points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13324c31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13324c31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Bullet Points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118506196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118506196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Bullet Points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117ae0a8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117ae0a8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Bullet Points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13324c31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13324c31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Bullet Points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117ae0a8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117ae0a8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Bullet Points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13464492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813464492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Bullet Points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13324c31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13324c31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Bullet Points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13324c31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813324c31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13324c31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813324c31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Bullet Points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813b26c1bf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813b26c1bf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Bullet Points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11850619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11850619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Bullet Points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13b26c1bf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813b26c1bf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Bullet Points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13b26c1bf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813b26c1bf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Bullet Points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13324c31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813324c31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Bullet Points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813b26c1b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813b26c1b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Bullet Points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813b26c1bf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813b26c1bf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Bullet Points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13324c31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13324c31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13b26c1bf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13b26c1bf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Bullet Points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13b26c1bf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13b26c1bf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Bullet Points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13b26c1bf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13b26c1bf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13b26c1b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13b26c1b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13324c31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13324c31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Bullet Points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118506196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118506196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Bullet Points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118506196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118506196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127a5424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127a5424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Bullet Points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118506196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118506196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Bullet Points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118506196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118506196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Bullet Points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drive.google.com/file/d/1iuIF_AIJ8MPXX9oEsVFpAaN-MTaciyIf/view" TargetMode="External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ght Background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03368" y="-1"/>
            <a:ext cx="3602167" cy="20566509"/>
            <a:chOff x="247287" y="0"/>
            <a:chExt cx="900677" cy="5143685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47287" y="4823867"/>
              <a:ext cx="900677" cy="194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12;p2"/>
            <p:cNvSpPr/>
            <p:nvPr/>
          </p:nvSpPr>
          <p:spPr>
            <a:xfrm>
              <a:off x="571425" y="682177"/>
              <a:ext cx="149700" cy="40791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21727" y="681900"/>
              <a:ext cx="149700" cy="4079100"/>
            </a:xfrm>
            <a:prstGeom prst="rect">
              <a:avLst/>
            </a:prstGeom>
            <a:solidFill>
              <a:srgbClr val="62A0A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72050" y="682455"/>
              <a:ext cx="149700" cy="4079100"/>
            </a:xfrm>
            <a:prstGeom prst="rect">
              <a:avLst/>
            </a:prstGeom>
            <a:solidFill>
              <a:srgbClr val="5BB75B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1403" y="14"/>
              <a:ext cx="149700" cy="1941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21716" y="0"/>
              <a:ext cx="149700" cy="194100"/>
            </a:xfrm>
            <a:prstGeom prst="rect">
              <a:avLst/>
            </a:prstGeom>
            <a:solidFill>
              <a:srgbClr val="62A0A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72050" y="27"/>
              <a:ext cx="149700" cy="194100"/>
            </a:xfrm>
            <a:prstGeom prst="rect">
              <a:avLst/>
            </a:prstGeom>
            <a:solidFill>
              <a:srgbClr val="5BB75B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71425" y="5083681"/>
              <a:ext cx="149700" cy="600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21727" y="5083677"/>
              <a:ext cx="149700" cy="60000"/>
            </a:xfrm>
            <a:prstGeom prst="rect">
              <a:avLst/>
            </a:prstGeom>
            <a:solidFill>
              <a:srgbClr val="62A0A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72050" y="5083685"/>
              <a:ext cx="149700" cy="60000"/>
            </a:xfrm>
            <a:prstGeom prst="rect">
              <a:avLst/>
            </a:prstGeom>
            <a:solidFill>
              <a:srgbClr val="5BB75B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2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28730192" y="0"/>
            <a:ext cx="7843847" cy="20574000"/>
          </a:xfrm>
          <a:prstGeom prst="rect">
            <a:avLst/>
          </a:prstGeom>
          <a:noFill/>
          <a:ln>
            <a:noFill/>
          </a:ln>
          <a:effectLst>
            <a:outerShdw blurRad="1100138" rotWithShape="0" algn="bl" dir="6060000" dist="428625">
              <a:srgbClr val="DDDDDD">
                <a:alpha val="8000"/>
              </a:srgbClr>
            </a:outerShdw>
          </a:effec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intro">
  <p:cSld name="CUSTOM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3" title="Logo animation 1_2.mp4">
            <a:hlinkClick r:id="rId2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4335" y="-3484294"/>
            <a:ext cx="36723451" cy="27542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33889831" y="18652869"/>
            <a:ext cx="2194800" cy="15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675" lIns="365675" spcFirstLastPara="1" rIns="365675" wrap="square" tIns="36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0" i="0" sz="4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0" i="0" sz="4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0" i="0" sz="4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0" i="0" sz="4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0" i="0" sz="4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0" i="0" sz="4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0" i="0" sz="4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0" i="0" sz="4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0" i="0" sz="4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" name="Google Shape;50;p14"/>
          <p:cNvGrpSpPr/>
          <p:nvPr/>
        </p:nvGrpSpPr>
        <p:grpSpPr>
          <a:xfrm>
            <a:off x="802401" y="0"/>
            <a:ext cx="1796034" cy="20566507"/>
            <a:chOff x="272049" y="1"/>
            <a:chExt cx="449076" cy="5143684"/>
          </a:xfrm>
        </p:grpSpPr>
        <p:sp>
          <p:nvSpPr>
            <p:cNvPr id="51" name="Google Shape;51;p14"/>
            <p:cNvSpPr/>
            <p:nvPr/>
          </p:nvSpPr>
          <p:spPr>
            <a:xfrm>
              <a:off x="571423" y="325"/>
              <a:ext cx="149700" cy="47610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4"/>
            <p:cNvSpPr/>
            <p:nvPr/>
          </p:nvSpPr>
          <p:spPr>
            <a:xfrm>
              <a:off x="421726" y="1"/>
              <a:ext cx="149700" cy="4761000"/>
            </a:xfrm>
            <a:prstGeom prst="rect">
              <a:avLst/>
            </a:prstGeom>
            <a:solidFill>
              <a:srgbClr val="62A0A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4"/>
            <p:cNvSpPr/>
            <p:nvPr/>
          </p:nvSpPr>
          <p:spPr>
            <a:xfrm>
              <a:off x="272049" y="649"/>
              <a:ext cx="149700" cy="4761000"/>
            </a:xfrm>
            <a:prstGeom prst="rect">
              <a:avLst/>
            </a:prstGeom>
            <a:solidFill>
              <a:srgbClr val="5BB75B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4"/>
            <p:cNvSpPr/>
            <p:nvPr/>
          </p:nvSpPr>
          <p:spPr>
            <a:xfrm>
              <a:off x="571425" y="5083681"/>
              <a:ext cx="149700" cy="600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4"/>
            <p:cNvSpPr/>
            <p:nvPr/>
          </p:nvSpPr>
          <p:spPr>
            <a:xfrm>
              <a:off x="421727" y="5083677"/>
              <a:ext cx="149700" cy="60000"/>
            </a:xfrm>
            <a:prstGeom prst="rect">
              <a:avLst/>
            </a:prstGeom>
            <a:solidFill>
              <a:srgbClr val="62A0A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272050" y="5083685"/>
              <a:ext cx="149700" cy="60000"/>
            </a:xfrm>
            <a:prstGeom prst="rect">
              <a:avLst/>
            </a:prstGeom>
            <a:solidFill>
              <a:srgbClr val="5BB75B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7" name="Google Shape;5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3369" y="19287746"/>
            <a:ext cx="3601267" cy="776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246800" y="1780100"/>
            <a:ext cx="34082400" cy="2290800"/>
          </a:xfrm>
          <a:prstGeom prst="rect">
            <a:avLst/>
          </a:prstGeom>
        </p:spPr>
        <p:txBody>
          <a:bodyPr anchorCtr="0" anchor="t" bIns="373750" lIns="373750" spcFirstLastPara="1" rIns="373750" wrap="square" tIns="3737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6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246800" y="4609900"/>
            <a:ext cx="34082400" cy="13665600"/>
          </a:xfrm>
          <a:prstGeom prst="rect">
            <a:avLst/>
          </a:prstGeom>
        </p:spPr>
        <p:txBody>
          <a:bodyPr anchorCtr="0" anchor="t" bIns="373750" lIns="373750" spcFirstLastPara="1" rIns="373750" wrap="square" tIns="373750">
            <a:noAutofit/>
          </a:bodyPr>
          <a:lstStyle>
            <a:lvl1pPr indent="-698500" lvl="0" marL="457200" rtl="0">
              <a:spcBef>
                <a:spcPts val="0"/>
              </a:spcBef>
              <a:spcAft>
                <a:spcPts val="0"/>
              </a:spcAft>
              <a:buSzPts val="7400"/>
              <a:buChar char="●"/>
              <a:defRPr/>
            </a:lvl1pPr>
            <a:lvl2pPr indent="-584200" lvl="1" marL="914400" rtl="0">
              <a:spcBef>
                <a:spcPts val="6500"/>
              </a:spcBef>
              <a:spcAft>
                <a:spcPts val="0"/>
              </a:spcAft>
              <a:buSzPts val="5600"/>
              <a:buChar char="○"/>
              <a:defRPr/>
            </a:lvl2pPr>
            <a:lvl3pPr indent="-584200" lvl="2" marL="1371600" rtl="0">
              <a:spcBef>
                <a:spcPts val="6500"/>
              </a:spcBef>
              <a:spcAft>
                <a:spcPts val="0"/>
              </a:spcAft>
              <a:buSzPts val="5600"/>
              <a:buChar char="■"/>
              <a:defRPr/>
            </a:lvl3pPr>
            <a:lvl4pPr indent="-584200" lvl="3" marL="1828800" rtl="0">
              <a:spcBef>
                <a:spcPts val="6500"/>
              </a:spcBef>
              <a:spcAft>
                <a:spcPts val="0"/>
              </a:spcAft>
              <a:buSzPts val="5600"/>
              <a:buChar char="●"/>
              <a:defRPr/>
            </a:lvl4pPr>
            <a:lvl5pPr indent="-584200" lvl="4" marL="2286000" rtl="0">
              <a:spcBef>
                <a:spcPts val="6500"/>
              </a:spcBef>
              <a:spcAft>
                <a:spcPts val="0"/>
              </a:spcAft>
              <a:buSzPts val="5600"/>
              <a:buChar char="○"/>
              <a:defRPr/>
            </a:lvl5pPr>
            <a:lvl6pPr indent="-584200" lvl="5" marL="2743200" rtl="0">
              <a:spcBef>
                <a:spcPts val="6500"/>
              </a:spcBef>
              <a:spcAft>
                <a:spcPts val="0"/>
              </a:spcAft>
              <a:buSzPts val="5600"/>
              <a:buChar char="■"/>
              <a:defRPr/>
            </a:lvl6pPr>
            <a:lvl7pPr indent="-584200" lvl="6" marL="3200400" rtl="0">
              <a:spcBef>
                <a:spcPts val="6500"/>
              </a:spcBef>
              <a:spcAft>
                <a:spcPts val="0"/>
              </a:spcAft>
              <a:buSzPts val="5600"/>
              <a:buChar char="●"/>
              <a:defRPr/>
            </a:lvl7pPr>
            <a:lvl8pPr indent="-584200" lvl="7" marL="3657600" rtl="0">
              <a:spcBef>
                <a:spcPts val="6500"/>
              </a:spcBef>
              <a:spcAft>
                <a:spcPts val="0"/>
              </a:spcAft>
              <a:buSzPts val="5600"/>
              <a:buChar char="○"/>
              <a:defRPr/>
            </a:lvl8pPr>
            <a:lvl9pPr indent="-584200" lvl="8" marL="4114800" rtl="0">
              <a:spcBef>
                <a:spcPts val="6500"/>
              </a:spcBef>
              <a:spcAft>
                <a:spcPts val="6500"/>
              </a:spcAft>
              <a:buSzPts val="56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33889831" y="18652867"/>
            <a:ext cx="2194800" cy="1574400"/>
          </a:xfrm>
          <a:prstGeom prst="rect">
            <a:avLst/>
          </a:prstGeom>
        </p:spPr>
        <p:txBody>
          <a:bodyPr anchorCtr="0" anchor="ctr" bIns="373750" lIns="373750" spcFirstLastPara="1" rIns="373750" wrap="square" tIns="3737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ght Background logo">
  <p:cSld name="TITLE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985336" y="7180249"/>
            <a:ext cx="18600676" cy="4543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ght Background plain">
  <p:cSld name="TITLE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ght Background plain 1">
  <p:cSld name="TITLE_1_1_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28730192" y="0"/>
            <a:ext cx="7843847" cy="20574000"/>
          </a:xfrm>
          <a:prstGeom prst="rect">
            <a:avLst/>
          </a:prstGeom>
          <a:noFill/>
          <a:ln>
            <a:noFill/>
          </a:ln>
          <a:effectLst>
            <a:outerShdw blurRad="442913" rotWithShape="0" algn="bl" dir="5040000" dist="381000">
              <a:srgbClr val="56595C">
                <a:alpha val="37000"/>
              </a:srgb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ght Background plain 1 1">
  <p:cSld name="TITLE_1_1_2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302255" y="0"/>
            <a:ext cx="7275938" cy="20574000"/>
          </a:xfrm>
          <a:prstGeom prst="rect">
            <a:avLst/>
          </a:prstGeom>
          <a:noFill/>
          <a:ln>
            <a:noFill/>
          </a:ln>
          <a:effectLst>
            <a:outerShdw blurRad="457200" rotWithShape="0" algn="bl" dir="5400000" dist="304800">
              <a:srgbClr val="56595C">
                <a:alpha val="17000"/>
              </a:srgb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ght Background dark bottom">
  <p:cSld name="TITLE_1_1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/>
          <p:nvPr/>
        </p:nvSpPr>
        <p:spPr>
          <a:xfrm>
            <a:off x="45086" y="10037363"/>
            <a:ext cx="36576300" cy="10512000"/>
          </a:xfrm>
          <a:prstGeom prst="rect">
            <a:avLst/>
          </a:prstGeom>
          <a:solidFill>
            <a:srgbClr val="333E4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" name="Google Shape;30;p7"/>
          <p:cNvGrpSpPr/>
          <p:nvPr/>
        </p:nvGrpSpPr>
        <p:grpSpPr>
          <a:xfrm rot="5400000">
            <a:off x="17457710" y="-8750830"/>
            <a:ext cx="1795521" cy="36801005"/>
            <a:chOff x="534802" y="1817670"/>
            <a:chExt cx="1197014" cy="10874680"/>
          </a:xfrm>
        </p:grpSpPr>
        <p:sp>
          <p:nvSpPr>
            <p:cNvPr id="31" name="Google Shape;31;p7"/>
            <p:cNvSpPr/>
            <p:nvPr/>
          </p:nvSpPr>
          <p:spPr>
            <a:xfrm>
              <a:off x="1332816" y="1818410"/>
              <a:ext cx="399000" cy="108732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7"/>
            <p:cNvSpPr/>
            <p:nvPr/>
          </p:nvSpPr>
          <p:spPr>
            <a:xfrm>
              <a:off x="933781" y="1817670"/>
              <a:ext cx="399000" cy="10873200"/>
            </a:xfrm>
            <a:prstGeom prst="rect">
              <a:avLst/>
            </a:prstGeom>
            <a:solidFill>
              <a:srgbClr val="62A0A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7"/>
            <p:cNvSpPr/>
            <p:nvPr/>
          </p:nvSpPr>
          <p:spPr>
            <a:xfrm>
              <a:off x="534802" y="1819150"/>
              <a:ext cx="399000" cy="10873200"/>
            </a:xfrm>
            <a:prstGeom prst="rect">
              <a:avLst/>
            </a:prstGeom>
            <a:solidFill>
              <a:srgbClr val="5BB75B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ark Background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ark Background logo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5336" y="7180249"/>
            <a:ext cx="18600676" cy="4543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ark Background white bottom">
  <p:cSld name="SECTION_HEADER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-75" y="10037363"/>
            <a:ext cx="36576300" cy="1051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10"/>
          <p:cNvGrpSpPr/>
          <p:nvPr/>
        </p:nvGrpSpPr>
        <p:grpSpPr>
          <a:xfrm rot="5400000">
            <a:off x="17390185" y="-8661103"/>
            <a:ext cx="1795521" cy="36621573"/>
            <a:chOff x="534802" y="1817670"/>
            <a:chExt cx="1197014" cy="10874680"/>
          </a:xfrm>
        </p:grpSpPr>
        <p:sp>
          <p:nvSpPr>
            <p:cNvPr id="40" name="Google Shape;40;p10"/>
            <p:cNvSpPr/>
            <p:nvPr/>
          </p:nvSpPr>
          <p:spPr>
            <a:xfrm>
              <a:off x="1332816" y="1818410"/>
              <a:ext cx="399000" cy="108732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10"/>
            <p:cNvSpPr/>
            <p:nvPr/>
          </p:nvSpPr>
          <p:spPr>
            <a:xfrm>
              <a:off x="933781" y="1817670"/>
              <a:ext cx="399000" cy="10873200"/>
            </a:xfrm>
            <a:prstGeom prst="rect">
              <a:avLst/>
            </a:prstGeom>
            <a:solidFill>
              <a:srgbClr val="62A0A5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10"/>
            <p:cNvSpPr/>
            <p:nvPr/>
          </p:nvSpPr>
          <p:spPr>
            <a:xfrm>
              <a:off x="534802" y="1819150"/>
              <a:ext cx="399000" cy="10873200"/>
            </a:xfrm>
            <a:prstGeom prst="rect">
              <a:avLst/>
            </a:prstGeom>
            <a:solidFill>
              <a:srgbClr val="5BB75B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17730" y="701975"/>
            <a:ext cx="34083000" cy="22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73750" lIns="373750" spcFirstLastPara="1" rIns="373750" wrap="square" tIns="3737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6595C"/>
              </a:buClr>
              <a:buSzPts val="11600"/>
              <a:buFont typeface="Open Sans"/>
              <a:buNone/>
              <a:defRPr sz="116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6595C"/>
              </a:buClr>
              <a:buSzPts val="11600"/>
              <a:buFont typeface="Open Sans"/>
              <a:buNone/>
              <a:defRPr sz="116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6595C"/>
              </a:buClr>
              <a:buSzPts val="11600"/>
              <a:buFont typeface="Open Sans"/>
              <a:buNone/>
              <a:defRPr sz="116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6595C"/>
              </a:buClr>
              <a:buSzPts val="11600"/>
              <a:buFont typeface="Open Sans"/>
              <a:buNone/>
              <a:defRPr sz="116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6595C"/>
              </a:buClr>
              <a:buSzPts val="11600"/>
              <a:buFont typeface="Open Sans"/>
              <a:buNone/>
              <a:defRPr sz="116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6595C"/>
              </a:buClr>
              <a:buSzPts val="11600"/>
              <a:buFont typeface="Open Sans"/>
              <a:buNone/>
              <a:defRPr sz="116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6595C"/>
              </a:buClr>
              <a:buSzPts val="11600"/>
              <a:buFont typeface="Open Sans"/>
              <a:buNone/>
              <a:defRPr sz="116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6595C"/>
              </a:buClr>
              <a:buSzPts val="11600"/>
              <a:buFont typeface="Open Sans"/>
              <a:buNone/>
              <a:defRPr sz="116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6595C"/>
              </a:buClr>
              <a:buSzPts val="11600"/>
              <a:buFont typeface="Open Sans"/>
              <a:buNone/>
              <a:defRPr sz="116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46800" y="4609900"/>
            <a:ext cx="34083000" cy="136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73750" lIns="373750" spcFirstLastPara="1" rIns="373750" wrap="square" tIns="373750">
            <a:noAutofit/>
          </a:bodyPr>
          <a:lstStyle>
            <a:lvl1pPr indent="-698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6595C"/>
              </a:buClr>
              <a:buSzPts val="7400"/>
              <a:buFont typeface="Open Sans"/>
              <a:buChar char="●"/>
              <a:defRPr sz="74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584200" lvl="1" marL="914400">
              <a:lnSpc>
                <a:spcPct val="115000"/>
              </a:lnSpc>
              <a:spcBef>
                <a:spcPts val="6500"/>
              </a:spcBef>
              <a:spcAft>
                <a:spcPts val="0"/>
              </a:spcAft>
              <a:buClr>
                <a:srgbClr val="56595C"/>
              </a:buClr>
              <a:buSzPts val="5600"/>
              <a:buFont typeface="Open Sans"/>
              <a:buChar char="○"/>
              <a:defRPr sz="56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584200" lvl="2" marL="1371600">
              <a:lnSpc>
                <a:spcPct val="115000"/>
              </a:lnSpc>
              <a:spcBef>
                <a:spcPts val="6500"/>
              </a:spcBef>
              <a:spcAft>
                <a:spcPts val="0"/>
              </a:spcAft>
              <a:buClr>
                <a:srgbClr val="56595C"/>
              </a:buClr>
              <a:buSzPts val="5600"/>
              <a:buFont typeface="Open Sans"/>
              <a:buChar char="■"/>
              <a:defRPr sz="56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584200" lvl="3" marL="1828800">
              <a:lnSpc>
                <a:spcPct val="115000"/>
              </a:lnSpc>
              <a:spcBef>
                <a:spcPts val="6500"/>
              </a:spcBef>
              <a:spcAft>
                <a:spcPts val="0"/>
              </a:spcAft>
              <a:buClr>
                <a:srgbClr val="56595C"/>
              </a:buClr>
              <a:buSzPts val="5600"/>
              <a:buFont typeface="Open Sans"/>
              <a:buChar char="●"/>
              <a:defRPr sz="56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584200" lvl="4" marL="2286000">
              <a:lnSpc>
                <a:spcPct val="115000"/>
              </a:lnSpc>
              <a:spcBef>
                <a:spcPts val="6500"/>
              </a:spcBef>
              <a:spcAft>
                <a:spcPts val="0"/>
              </a:spcAft>
              <a:buClr>
                <a:srgbClr val="56595C"/>
              </a:buClr>
              <a:buSzPts val="5600"/>
              <a:buFont typeface="Open Sans"/>
              <a:buChar char="○"/>
              <a:defRPr sz="56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584200" lvl="5" marL="2743200">
              <a:lnSpc>
                <a:spcPct val="115000"/>
              </a:lnSpc>
              <a:spcBef>
                <a:spcPts val="6500"/>
              </a:spcBef>
              <a:spcAft>
                <a:spcPts val="0"/>
              </a:spcAft>
              <a:buClr>
                <a:srgbClr val="56595C"/>
              </a:buClr>
              <a:buSzPts val="5600"/>
              <a:buFont typeface="Open Sans"/>
              <a:buChar char="■"/>
              <a:defRPr sz="56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584200" lvl="6" marL="3200400">
              <a:lnSpc>
                <a:spcPct val="115000"/>
              </a:lnSpc>
              <a:spcBef>
                <a:spcPts val="6500"/>
              </a:spcBef>
              <a:spcAft>
                <a:spcPts val="0"/>
              </a:spcAft>
              <a:buClr>
                <a:srgbClr val="56595C"/>
              </a:buClr>
              <a:buSzPts val="5600"/>
              <a:buFont typeface="Open Sans"/>
              <a:buChar char="●"/>
              <a:defRPr sz="56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584200" lvl="7" marL="3657600">
              <a:lnSpc>
                <a:spcPct val="115000"/>
              </a:lnSpc>
              <a:spcBef>
                <a:spcPts val="6500"/>
              </a:spcBef>
              <a:spcAft>
                <a:spcPts val="0"/>
              </a:spcAft>
              <a:buClr>
                <a:srgbClr val="56595C"/>
              </a:buClr>
              <a:buSzPts val="5600"/>
              <a:buFont typeface="Open Sans"/>
              <a:buChar char="○"/>
              <a:defRPr sz="56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584200" lvl="8" marL="4114800">
              <a:lnSpc>
                <a:spcPct val="115000"/>
              </a:lnSpc>
              <a:spcBef>
                <a:spcPts val="6500"/>
              </a:spcBef>
              <a:spcAft>
                <a:spcPts val="6500"/>
              </a:spcAft>
              <a:buClr>
                <a:srgbClr val="56595C"/>
              </a:buClr>
              <a:buSzPts val="5600"/>
              <a:buFont typeface="Open Sans"/>
              <a:buChar char="■"/>
              <a:defRPr sz="56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33889831" y="18652867"/>
            <a:ext cx="21951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750" lIns="373750" spcFirstLastPara="1" rIns="373750" wrap="square" tIns="373750">
            <a:noAutofit/>
          </a:bodyPr>
          <a:lstStyle>
            <a:lvl1pPr lvl="0" algn="r">
              <a:buNone/>
              <a:defRPr sz="4200">
                <a:solidFill>
                  <a:schemeClr val="dk2"/>
                </a:solidFill>
              </a:defRPr>
            </a:lvl1pPr>
            <a:lvl2pPr lvl="1" algn="r">
              <a:buNone/>
              <a:defRPr sz="4200">
                <a:solidFill>
                  <a:schemeClr val="dk2"/>
                </a:solidFill>
              </a:defRPr>
            </a:lvl2pPr>
            <a:lvl3pPr lvl="2" algn="r">
              <a:buNone/>
              <a:defRPr sz="4200">
                <a:solidFill>
                  <a:schemeClr val="dk2"/>
                </a:solidFill>
              </a:defRPr>
            </a:lvl3pPr>
            <a:lvl4pPr lvl="3" algn="r">
              <a:buNone/>
              <a:defRPr sz="4200">
                <a:solidFill>
                  <a:schemeClr val="dk2"/>
                </a:solidFill>
              </a:defRPr>
            </a:lvl4pPr>
            <a:lvl5pPr lvl="4" algn="r">
              <a:buNone/>
              <a:defRPr sz="4200">
                <a:solidFill>
                  <a:schemeClr val="dk2"/>
                </a:solidFill>
              </a:defRPr>
            </a:lvl5pPr>
            <a:lvl6pPr lvl="5" algn="r">
              <a:buNone/>
              <a:defRPr sz="4200">
                <a:solidFill>
                  <a:schemeClr val="dk2"/>
                </a:solidFill>
              </a:defRPr>
            </a:lvl6pPr>
            <a:lvl7pPr lvl="6" algn="r">
              <a:buNone/>
              <a:defRPr sz="4200">
                <a:solidFill>
                  <a:schemeClr val="dk2"/>
                </a:solidFill>
              </a:defRPr>
            </a:lvl7pPr>
            <a:lvl8pPr lvl="7" algn="r">
              <a:buNone/>
              <a:defRPr sz="4200">
                <a:solidFill>
                  <a:schemeClr val="dk2"/>
                </a:solidFill>
              </a:defRPr>
            </a:lvl8pPr>
            <a:lvl9pPr lvl="8" algn="r">
              <a:buNone/>
              <a:defRPr sz="42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github.com/1904labs/SparkScalaStarter" TargetMode="External"/><Relationship Id="rId4" Type="http://schemas.openxmlformats.org/officeDocument/2006/relationships/hyperlink" Target="https://github.com/1904labs/SparkPythonStarter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spark.apache.org/docs/latest/structured-streaming-programming-guide.html" TargetMode="External"/><Relationship Id="rId4" Type="http://schemas.openxmlformats.org/officeDocument/2006/relationships/hyperlink" Target="https://spark.apache.org/docs/latest/structured-streaming-kafka-integration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/>
        </p:nvSpPr>
        <p:spPr>
          <a:xfrm>
            <a:off x="123600" y="6316650"/>
            <a:ext cx="36328500" cy="79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750" lIns="373750" spcFirstLastPara="1" rIns="373750" wrap="square" tIns="373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900"/>
              <a:buFont typeface="Arial"/>
              <a:buNone/>
            </a:pPr>
            <a:r>
              <a:rPr b="1" lang="en" sz="14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Apache Spark</a:t>
            </a:r>
            <a:endParaRPr b="1" sz="14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Font typeface="Arial"/>
              <a:buNone/>
            </a:pPr>
            <a:r>
              <a:rPr lang="en" sz="7400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March 9, 2020</a:t>
            </a:r>
            <a:endParaRPr sz="14900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/>
        </p:nvSpPr>
        <p:spPr>
          <a:xfrm>
            <a:off x="3926032" y="3695513"/>
            <a:ext cx="27561300" cy="147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3750" lIns="373750" spcFirstLastPara="1" rIns="373750" wrap="square" tIns="373750">
            <a:noAutofit/>
          </a:bodyPr>
          <a:lstStyle/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case class Employee(name: String, age: Int, dept: String)</a:t>
            </a:r>
            <a:endParaRPr sz="56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RDDs (low level API):</a:t>
            </a:r>
            <a:endParaRPr b="1" sz="4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data.map(employee =&gt; {employee.dept -&gt; (employee.age, 1)})</a:t>
            </a:r>
            <a:endParaRPr sz="4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.reduceByKey{case ((a1, c1), (a2, c2)) =&gt; (a1 + a2, c1 + c2)}</a:t>
            </a:r>
            <a:endParaRPr sz="4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.map{case (dept, (age, c)) =&gt; dept -&gt; age / c }</a:t>
            </a:r>
            <a:endParaRPr sz="4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5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323894" y="796575"/>
            <a:ext cx="26311200" cy="19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750" lIns="373750" spcFirstLastPara="1" rIns="373750" wrap="square" tIns="37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8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rPr>
              <a:t>High Level vs. Low Level APIs</a:t>
            </a:r>
            <a:endParaRPr b="1" sz="10800">
              <a:solidFill>
                <a:srgbClr val="5659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79" name="Google Shape;179;p25"/>
          <p:cNvGraphicFramePr/>
          <p:nvPr/>
        </p:nvGraphicFramePr>
        <p:xfrm>
          <a:off x="4357350" y="561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{4E0B0540-B284-43D2-A96B-3658EC349010}</a:tableStyleId>
              </a:tblPr>
              <a:tblGrid>
                <a:gridCol w="8649600"/>
                <a:gridCol w="8649600"/>
                <a:gridCol w="8649600"/>
              </a:tblGrid>
              <a:tr h="64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/>
                        <a:t>Name</a:t>
                      </a:r>
                      <a:endParaRPr sz="4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/>
                        <a:t>String</a:t>
                      </a:r>
                      <a:endParaRPr sz="4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/>
                        <a:t>Dept</a:t>
                      </a:r>
                      <a:endParaRPr sz="4800"/>
                    </a:p>
                  </a:txBody>
                  <a:tcPr marT="91425" marB="91425" marR="91425" marL="91425"/>
                </a:tc>
              </a:tr>
              <a:tr h="64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/>
                        <a:t>Alice</a:t>
                      </a:r>
                      <a:endParaRPr sz="4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/>
                        <a:t>25</a:t>
                      </a:r>
                      <a:endParaRPr sz="4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/>
                        <a:t>Data Engineering</a:t>
                      </a:r>
                      <a:endParaRPr sz="4800"/>
                    </a:p>
                  </a:txBody>
                  <a:tcPr marT="91425" marB="91425" marR="91425" marL="91425"/>
                </a:tc>
              </a:tr>
              <a:tr h="64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/>
                        <a:t>Bob</a:t>
                      </a:r>
                      <a:endParaRPr sz="4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/>
                        <a:t>35</a:t>
                      </a:r>
                      <a:endParaRPr sz="4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/>
                        <a:t>Management</a:t>
                      </a:r>
                      <a:endParaRPr sz="4800"/>
                    </a:p>
                  </a:txBody>
                  <a:tcPr marT="91425" marB="91425" marR="91425" marL="91425"/>
                </a:tc>
              </a:tr>
              <a:tr h="64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/>
                        <a:t>Charlie</a:t>
                      </a:r>
                      <a:endParaRPr sz="4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/>
                        <a:t>45</a:t>
                      </a:r>
                      <a:endParaRPr sz="4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/>
                        <a:t>Data Engineering</a:t>
                      </a:r>
                      <a:endParaRPr sz="4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/>
        </p:nvSpPr>
        <p:spPr>
          <a:xfrm>
            <a:off x="3926032" y="3695513"/>
            <a:ext cx="27561300" cy="147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3750" lIns="373750" spcFirstLastPara="1" rIns="373750" wrap="square" tIns="373750">
            <a:noAutofit/>
          </a:bodyPr>
          <a:lstStyle/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case class Employee(name: String, age: Int, dept: String)</a:t>
            </a:r>
            <a:endParaRPr sz="56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RDDs (low level API):</a:t>
            </a:r>
            <a:endParaRPr b="1" sz="45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data.map(employee =&gt; {employee.dept -&gt; (employee.age, 1)})</a:t>
            </a:r>
            <a:endParaRPr sz="4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.reduceByKey{case ((a1, c1), (a2, c2)) =&gt; (a1 + a2, c1 + c2)}</a:t>
            </a:r>
            <a:endParaRPr sz="4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.map{case (dept, (age, c)) =&gt; dept -&gt; age / c }</a:t>
            </a:r>
            <a:endParaRPr sz="4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DataFrames/Datasets (High level API):</a:t>
            </a:r>
            <a:endParaRPr b="1" sz="4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data.groupBy("dept").avg("age")</a:t>
            </a:r>
            <a:endParaRPr sz="4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" name="Google Shape;185;p26"/>
          <p:cNvSpPr txBox="1"/>
          <p:nvPr/>
        </p:nvSpPr>
        <p:spPr>
          <a:xfrm>
            <a:off x="323894" y="796575"/>
            <a:ext cx="26311200" cy="19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750" lIns="373750" spcFirstLastPara="1" rIns="373750" wrap="square" tIns="37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8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rPr>
              <a:t>High</a:t>
            </a:r>
            <a:r>
              <a:rPr b="1" lang="en" sz="108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rPr>
              <a:t> Level vs. Low Level APIs</a:t>
            </a:r>
            <a:endParaRPr b="1" sz="10800">
              <a:solidFill>
                <a:srgbClr val="5659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86" name="Google Shape;186;p26"/>
          <p:cNvGraphicFramePr/>
          <p:nvPr/>
        </p:nvGraphicFramePr>
        <p:xfrm>
          <a:off x="4357350" y="561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{4E0B0540-B284-43D2-A96B-3658EC349010}</a:tableStyleId>
              </a:tblPr>
              <a:tblGrid>
                <a:gridCol w="8649600"/>
                <a:gridCol w="8649600"/>
                <a:gridCol w="8649600"/>
              </a:tblGrid>
              <a:tr h="64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/>
                        <a:t>Name</a:t>
                      </a:r>
                      <a:endParaRPr sz="4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/>
                        <a:t>String</a:t>
                      </a:r>
                      <a:endParaRPr sz="4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/>
                        <a:t>Dept</a:t>
                      </a:r>
                      <a:endParaRPr sz="4800"/>
                    </a:p>
                  </a:txBody>
                  <a:tcPr marT="91425" marB="91425" marR="91425" marL="91425"/>
                </a:tc>
              </a:tr>
              <a:tr h="64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/>
                        <a:t>Alice</a:t>
                      </a:r>
                      <a:endParaRPr sz="4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/>
                        <a:t>25</a:t>
                      </a:r>
                      <a:endParaRPr sz="4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/>
                        <a:t>Data Engineering</a:t>
                      </a:r>
                      <a:endParaRPr sz="4800"/>
                    </a:p>
                  </a:txBody>
                  <a:tcPr marT="91425" marB="91425" marR="91425" marL="91425"/>
                </a:tc>
              </a:tr>
              <a:tr h="64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/>
                        <a:t>Bob</a:t>
                      </a:r>
                      <a:endParaRPr sz="4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/>
                        <a:t>35</a:t>
                      </a:r>
                      <a:endParaRPr sz="4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/>
                        <a:t>Management</a:t>
                      </a:r>
                      <a:endParaRPr sz="4800"/>
                    </a:p>
                  </a:txBody>
                  <a:tcPr marT="91425" marB="91425" marR="91425" marL="91425"/>
                </a:tc>
              </a:tr>
              <a:tr h="64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/>
                        <a:t>Charlie</a:t>
                      </a:r>
                      <a:endParaRPr sz="4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/>
                        <a:t>45</a:t>
                      </a:r>
                      <a:endParaRPr sz="4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/>
                        <a:t>Data Engineering</a:t>
                      </a:r>
                      <a:endParaRPr sz="4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/>
        </p:nvSpPr>
        <p:spPr>
          <a:xfrm>
            <a:off x="3926032" y="3695513"/>
            <a:ext cx="27561300" cy="147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3750" lIns="373750" spcFirstLastPara="1" rIns="373750" wrap="square" tIns="373750">
            <a:noAutofit/>
          </a:bodyPr>
          <a:lstStyle/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 general...you shouldn't!</a:t>
            </a:r>
            <a:endParaRPr sz="6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Officially, they are first class citizens. (Uno</a:t>
            </a:r>
            <a:r>
              <a:rPr lang="en" sz="6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fficially, you are discouraged from using them.)</a:t>
            </a:r>
            <a:endParaRPr sz="6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However, it's good to understand they exist, since under the hood, DataFrames and Datasets are abstractions on top of RDDs.</a:t>
            </a:r>
            <a:endParaRPr sz="6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Caveat: There is some functionality that's only available via the low-level RDD API:</a:t>
            </a:r>
            <a:endParaRPr sz="6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609600" lvl="0" marL="13716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pen Sans"/>
              <a:buChar char="●"/>
            </a:pPr>
            <a:r>
              <a:rPr lang="en" sz="6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You need very tight control over how your data is partitioned across the cluster</a:t>
            </a:r>
            <a:endParaRPr sz="6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609600" lvl="0" marL="13716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pen Sans"/>
              <a:buChar char="●"/>
            </a:pPr>
            <a:r>
              <a:rPr lang="en" sz="6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You need to use Spark distributed shared variables like broadcast variables or accumulators</a:t>
            </a:r>
            <a:endParaRPr sz="6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323894" y="796575"/>
            <a:ext cx="26311200" cy="19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750" lIns="373750" spcFirstLastPara="1" rIns="373750" wrap="square" tIns="37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8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rPr>
              <a:t>Why would I ever use RDDs??</a:t>
            </a:r>
            <a:endParaRPr b="1" sz="10800">
              <a:solidFill>
                <a:srgbClr val="5659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/>
        </p:nvSpPr>
        <p:spPr>
          <a:xfrm>
            <a:off x="3926032" y="3695513"/>
            <a:ext cx="27561300" cy="147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3750" lIns="373750" spcFirstLastPara="1" rIns="373750" wrap="square" tIns="373750">
            <a:noAutofit/>
          </a:bodyPr>
          <a:lstStyle/>
          <a:p>
            <a:pPr indent="-8382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600"/>
              <a:buFont typeface="Open Sans"/>
              <a:buChar char="●"/>
            </a:pPr>
            <a:r>
              <a:rPr b="1" lang="en" sz="96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RDDs</a:t>
            </a:r>
            <a:endParaRPr b="1" sz="96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382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600"/>
              <a:buFont typeface="Open Sans"/>
              <a:buChar char="●"/>
            </a:pPr>
            <a:r>
              <a:rPr lang="en" sz="96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DataFrames</a:t>
            </a:r>
            <a:endParaRPr sz="96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382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600"/>
              <a:buFont typeface="Open Sans"/>
              <a:buChar char="●"/>
            </a:pPr>
            <a:r>
              <a:rPr lang="en" sz="96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Datasets</a:t>
            </a:r>
            <a:endParaRPr sz="96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323901" y="796575"/>
            <a:ext cx="28479600" cy="19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750" lIns="373750" spcFirstLastPara="1" rIns="373750" wrap="square" tIns="37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8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rPr>
              <a:t>Spark's Data Structures</a:t>
            </a:r>
            <a:endParaRPr b="1" sz="10800">
              <a:solidFill>
                <a:srgbClr val="5659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/>
        </p:nvSpPr>
        <p:spPr>
          <a:xfrm>
            <a:off x="3926032" y="3695513"/>
            <a:ext cx="27561300" cy="147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3750" lIns="373750" spcFirstLastPara="1" rIns="373750" wrap="square" tIns="373750">
            <a:noAutofit/>
          </a:bodyPr>
          <a:lstStyle/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RDDs - Primary API in Spark 1.0, still available in 2.0 </a:t>
            </a:r>
            <a:endParaRPr sz="6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295400" lvl="1" marL="28194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pen Sans"/>
              <a:buChar char="○"/>
            </a:pPr>
            <a:r>
              <a:rPr lang="en" sz="6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Distributed collection of objects</a:t>
            </a:r>
            <a:endParaRPr sz="6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295400" lvl="1" marL="28194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pen Sans"/>
              <a:buChar char="○"/>
            </a:pPr>
            <a:r>
              <a:rPr lang="en" sz="6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Low level API functions only - “feels like” functional programming</a:t>
            </a:r>
            <a:endParaRPr sz="6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5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val lines : RDD[String] = sc.textFile("file:///tmp/people.txt")</a:t>
            </a:r>
            <a:endParaRPr sz="45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5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lines.foreach(println)</a:t>
            </a:r>
            <a:endParaRPr sz="45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5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5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val header : String = lines.first()</a:t>
            </a:r>
            <a:endParaRPr sz="45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5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val notHeader :RDD[String] = lines.filter(line=&gt;line != header)</a:t>
            </a:r>
            <a:endParaRPr sz="45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5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5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val peopleTokens : RDD[Array[String]] = notHeader.map(line=&gt;line.split(","))</a:t>
            </a:r>
            <a:endParaRPr sz="45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5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val namesAndDoubledAges :RDD[(String,Int)]=</a:t>
            </a:r>
            <a:endParaRPr sz="45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peopleTokens.map(tokens=&gt;(tokens(0), tokens(1).toInt))</a:t>
            </a:r>
            <a:endParaRPr sz="45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namesAndDoubledAges.foreach(println)</a:t>
            </a:r>
            <a:endParaRPr sz="45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Google Shape;204;p29"/>
          <p:cNvSpPr txBox="1"/>
          <p:nvPr/>
        </p:nvSpPr>
        <p:spPr>
          <a:xfrm>
            <a:off x="323894" y="796575"/>
            <a:ext cx="26311200" cy="19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750" lIns="373750" spcFirstLastPara="1" rIns="373750" wrap="square" tIns="37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8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rPr>
              <a:t>RDDs</a:t>
            </a:r>
            <a:endParaRPr b="1" sz="10800">
              <a:solidFill>
                <a:srgbClr val="5659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/>
        </p:nvSpPr>
        <p:spPr>
          <a:xfrm>
            <a:off x="3926032" y="3695513"/>
            <a:ext cx="27561300" cy="147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3750" lIns="373750" spcFirstLastPara="1" rIns="373750" wrap="square" tIns="373750">
            <a:noAutofit/>
          </a:bodyPr>
          <a:lstStyle/>
          <a:p>
            <a:pPr indent="-8382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9600"/>
              <a:buFont typeface="Open Sans"/>
              <a:buChar char="●"/>
            </a:pPr>
            <a:r>
              <a:rPr lang="en" sz="9600">
                <a:latin typeface="Open Sans"/>
                <a:ea typeface="Open Sans"/>
                <a:cs typeface="Open Sans"/>
                <a:sym typeface="Open Sans"/>
              </a:rPr>
              <a:t>RDDs</a:t>
            </a:r>
            <a:endParaRPr sz="9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382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600"/>
              <a:buFont typeface="Open Sans"/>
              <a:buChar char="●"/>
            </a:pPr>
            <a:r>
              <a:rPr b="1" lang="en" sz="96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DataFrames</a:t>
            </a:r>
            <a:endParaRPr b="1" sz="96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382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600"/>
              <a:buFont typeface="Open Sans"/>
              <a:buChar char="●"/>
            </a:pPr>
            <a:r>
              <a:rPr lang="en" sz="96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Datasets</a:t>
            </a:r>
            <a:endParaRPr sz="96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0" name="Google Shape;210;p30"/>
          <p:cNvSpPr txBox="1"/>
          <p:nvPr/>
        </p:nvSpPr>
        <p:spPr>
          <a:xfrm>
            <a:off x="323901" y="796575"/>
            <a:ext cx="28479600" cy="19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750" lIns="373750" spcFirstLastPara="1" rIns="373750" wrap="square" tIns="37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8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rPr>
              <a:t>Spark's Data Structures</a:t>
            </a:r>
            <a:endParaRPr b="1" sz="10800">
              <a:solidFill>
                <a:srgbClr val="5659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/>
        </p:nvSpPr>
        <p:spPr>
          <a:xfrm>
            <a:off x="3926032" y="3695513"/>
            <a:ext cx="27561300" cy="147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3750" lIns="373750" spcFirstLastPara="1" rIns="373750" wrap="square" tIns="373750">
            <a:noAutofit/>
          </a:bodyPr>
          <a:lstStyle/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DataFrames</a:t>
            </a:r>
            <a:r>
              <a:rPr lang="en" sz="6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- introduced in Spark 2.0</a:t>
            </a:r>
            <a:endParaRPr sz="4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33400" lvl="1" marL="9144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Open Sans"/>
              <a:buChar char="○"/>
            </a:pPr>
            <a:r>
              <a:rPr lang="en" sz="4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“Collection” of Row objects which have a schema</a:t>
            </a:r>
            <a:endParaRPr sz="4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33400" lvl="1" marL="9144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Open Sans"/>
              <a:buChar char="○"/>
            </a:pPr>
            <a:r>
              <a:rPr lang="en" sz="4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Row objects "feel like" a database row</a:t>
            </a:r>
            <a:endParaRPr sz="4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33400" lvl="1" marL="9144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Open Sans"/>
              <a:buChar char="○"/>
            </a:pPr>
            <a:r>
              <a:rPr lang="en" sz="4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DataFrames "feel like" a table, </a:t>
            </a:r>
            <a:endParaRPr sz="4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33400" lvl="1" marL="9144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Open Sans"/>
              <a:buChar char="○"/>
            </a:pPr>
            <a:r>
              <a:rPr lang="en" sz="4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High level API functions - “feels like” writing SQL</a:t>
            </a:r>
            <a:endParaRPr sz="4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33400" lvl="1" marL="9144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Open Sans"/>
              <a:buChar char="○"/>
            </a:pPr>
            <a:r>
              <a:rPr lang="en" sz="4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Have a lot of memory management benefits and allows for better query optimization than RDDs</a:t>
            </a:r>
            <a:endParaRPr sz="4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val linesDf = spark.read.option("header", true).option("inferSchema", true).csv("people.txt")</a:t>
            </a:r>
            <a:endParaRPr sz="4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linesDf.printSchema</a:t>
            </a:r>
            <a:endParaRPr sz="4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val namesAndDoubledAges = linesDf.select($"name", $"age"*2)</a:t>
            </a:r>
            <a:endParaRPr sz="4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namesAndDoubledAges.foreach(row=&gt;println(row))</a:t>
            </a:r>
            <a:endParaRPr sz="4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p31"/>
          <p:cNvSpPr txBox="1"/>
          <p:nvPr/>
        </p:nvSpPr>
        <p:spPr>
          <a:xfrm>
            <a:off x="323894" y="796575"/>
            <a:ext cx="26311200" cy="19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750" lIns="373750" spcFirstLastPara="1" rIns="373750" wrap="square" tIns="37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8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rPr>
              <a:t>DataFrames</a:t>
            </a:r>
            <a:endParaRPr b="1" sz="10800">
              <a:solidFill>
                <a:srgbClr val="5659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/>
        </p:nvSpPr>
        <p:spPr>
          <a:xfrm>
            <a:off x="3926032" y="3695513"/>
            <a:ext cx="27561300" cy="147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3750" lIns="373750" spcFirstLastPara="1" rIns="373750" wrap="square" tIns="373750">
            <a:noAutofit/>
          </a:bodyPr>
          <a:lstStyle/>
          <a:p>
            <a:pPr indent="-8382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9600"/>
              <a:buFont typeface="Open Sans"/>
              <a:buChar char="●"/>
            </a:pPr>
            <a:r>
              <a:rPr lang="en" sz="9600">
                <a:latin typeface="Open Sans"/>
                <a:ea typeface="Open Sans"/>
                <a:cs typeface="Open Sans"/>
                <a:sym typeface="Open Sans"/>
              </a:rPr>
              <a:t>RDDs</a:t>
            </a:r>
            <a:endParaRPr sz="9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382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9600"/>
              <a:buFont typeface="Open Sans"/>
              <a:buChar char="●"/>
            </a:pPr>
            <a:r>
              <a:rPr lang="en" sz="9600">
                <a:latin typeface="Open Sans"/>
                <a:ea typeface="Open Sans"/>
                <a:cs typeface="Open Sans"/>
                <a:sym typeface="Open Sans"/>
              </a:rPr>
              <a:t>DataFrames</a:t>
            </a:r>
            <a:endParaRPr sz="9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382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600"/>
              <a:buFont typeface="Open Sans"/>
              <a:buChar char="●"/>
            </a:pPr>
            <a:r>
              <a:rPr b="1" lang="en" sz="96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Datasets</a:t>
            </a:r>
            <a:endParaRPr b="1" sz="96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" name="Google Shape;222;p32"/>
          <p:cNvSpPr txBox="1"/>
          <p:nvPr/>
        </p:nvSpPr>
        <p:spPr>
          <a:xfrm>
            <a:off x="323901" y="796575"/>
            <a:ext cx="28479600" cy="19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750" lIns="373750" spcFirstLastPara="1" rIns="373750" wrap="square" tIns="37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8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rPr>
              <a:t>Spark's Data Structures</a:t>
            </a:r>
            <a:endParaRPr b="1" sz="10800">
              <a:solidFill>
                <a:srgbClr val="5659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/>
        </p:nvSpPr>
        <p:spPr>
          <a:xfrm>
            <a:off x="3926032" y="3695513"/>
            <a:ext cx="27561300" cy="147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3750" lIns="373750" spcFirstLastPara="1" rIns="373750" wrap="square" tIns="373750">
            <a:noAutofit/>
          </a:bodyPr>
          <a:lstStyle/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Datasets</a:t>
            </a:r>
            <a:r>
              <a:rPr lang="en" sz="6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- introduced in Spark 2.0</a:t>
            </a:r>
            <a:endParaRPr sz="6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609600" lvl="1" marL="9144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pen Sans"/>
              <a:buChar char="○"/>
            </a:pPr>
            <a:r>
              <a:rPr lang="en" sz="6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Strongly typed</a:t>
            </a:r>
            <a:endParaRPr sz="6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609600" lvl="1" marL="9144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pen Sans"/>
              <a:buChar char="○"/>
            </a:pPr>
            <a:r>
              <a:rPr lang="en" sz="6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“Collection” of custom objects</a:t>
            </a:r>
            <a:endParaRPr sz="6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609600" lvl="1" marL="9144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pen Sans"/>
              <a:buChar char="○"/>
            </a:pPr>
            <a:r>
              <a:rPr lang="en" sz="6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High level API functions - “feels like” writing SQL</a:t>
            </a:r>
            <a:endParaRPr sz="6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609600" lvl="1" marL="9144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pen Sans"/>
              <a:buChar char="○"/>
            </a:pPr>
            <a:r>
              <a:rPr lang="en" sz="6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Only available in Scala/Java, since Python doesn't have static typing</a:t>
            </a:r>
            <a:endParaRPr sz="6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case class Person(name: String, age: Int, dept: String) {</a:t>
            </a:r>
            <a:endParaRPr sz="4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def prettyPrint() = { </a:t>
            </a:r>
            <a:endParaRPr sz="4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println(s"Name is $name, age is $age, dept is $dept") </a:t>
            </a:r>
            <a:endParaRPr sz="4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4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4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val peopleDf = spark.read.option("header", true).option("inferSchema", true).csv("people.txt")</a:t>
            </a:r>
            <a:endParaRPr sz="4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val peopleDs = peopleDf.as[Person]</a:t>
            </a:r>
            <a:endParaRPr sz="4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peopleDs.foreach(person=&gt;person.prettyPrint())</a:t>
            </a:r>
            <a:endParaRPr sz="4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8" name="Google Shape;228;p33"/>
          <p:cNvSpPr txBox="1"/>
          <p:nvPr/>
        </p:nvSpPr>
        <p:spPr>
          <a:xfrm>
            <a:off x="323894" y="796575"/>
            <a:ext cx="26311200" cy="19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750" lIns="373750" spcFirstLastPara="1" rIns="373750" wrap="square" tIns="37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8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rPr>
              <a:t>Datasets</a:t>
            </a:r>
            <a:endParaRPr b="1" sz="10800">
              <a:solidFill>
                <a:srgbClr val="5659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/>
        </p:nvSpPr>
        <p:spPr>
          <a:xfrm>
            <a:off x="123600" y="6316650"/>
            <a:ext cx="36328500" cy="79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750" lIns="373750" spcFirstLastPara="1" rIns="373750" wrap="square" tIns="373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Font typeface="Arial"/>
              <a:buNone/>
            </a:pPr>
            <a:r>
              <a:rPr b="1" lang="en" sz="14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Transformations vs. Actions</a:t>
            </a:r>
            <a:endParaRPr sz="14900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/>
        </p:nvSpPr>
        <p:spPr>
          <a:xfrm>
            <a:off x="3926032" y="3695513"/>
            <a:ext cx="27561300" cy="147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3750" lIns="373750" spcFirstLastPara="1" rIns="373750" wrap="square" tIns="373750">
            <a:noAutofit/>
          </a:bodyPr>
          <a:lstStyle/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Fast, general purpose computing engine for parallel data processing on clusters of computers</a:t>
            </a:r>
            <a:endParaRPr b="1" sz="60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333500" lvl="0" marL="18923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pen Sans"/>
              <a:buChar char="●"/>
            </a:pPr>
            <a:r>
              <a:rPr lang="en" sz="6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Runs on various cluster managers</a:t>
            </a:r>
            <a:endParaRPr sz="6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295400" lvl="1" marL="37338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pen Sans"/>
              <a:buChar char="○"/>
            </a:pPr>
            <a:r>
              <a:rPr lang="en" sz="6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YARN</a:t>
            </a:r>
            <a:endParaRPr sz="6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295400" lvl="1" marL="37338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pen Sans"/>
              <a:buChar char="○"/>
            </a:pPr>
            <a:r>
              <a:rPr lang="en" sz="6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Mesos</a:t>
            </a:r>
            <a:endParaRPr sz="6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295400" lvl="1" marL="37338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pen Sans"/>
              <a:buChar char="○"/>
            </a:pPr>
            <a:r>
              <a:rPr lang="en" sz="6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Kubernetes</a:t>
            </a:r>
            <a:endParaRPr sz="6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295400" lvl="1" marL="37338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pen Sans"/>
              <a:buChar char="○"/>
            </a:pPr>
            <a:r>
              <a:rPr lang="en" sz="6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Spark standalone</a:t>
            </a:r>
            <a:endParaRPr sz="6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333500" lvl="0" marL="18923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pen Sans"/>
              <a:buChar char="●"/>
            </a:pPr>
            <a:r>
              <a:rPr lang="en" sz="6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Languages supported</a:t>
            </a:r>
            <a:endParaRPr sz="6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295400" lvl="1" marL="37338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pen Sans"/>
              <a:buChar char="○"/>
            </a:pPr>
            <a:r>
              <a:rPr lang="en" sz="6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Scala</a:t>
            </a:r>
            <a:endParaRPr sz="6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295400" lvl="1" marL="37338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pen Sans"/>
              <a:buChar char="○"/>
            </a:pPr>
            <a:r>
              <a:rPr lang="en" sz="6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Python</a:t>
            </a:r>
            <a:endParaRPr sz="6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295400" lvl="1" marL="37338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pen Sans"/>
              <a:buChar char="○"/>
            </a:pPr>
            <a:r>
              <a:rPr lang="en" sz="6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Java</a:t>
            </a:r>
            <a:endParaRPr sz="6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295400" lvl="1" marL="37338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pen Sans"/>
              <a:buChar char="○"/>
            </a:pPr>
            <a:r>
              <a:rPr lang="en" sz="6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endParaRPr b="1" sz="60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17"/>
          <p:cNvSpPr txBox="1"/>
          <p:nvPr/>
        </p:nvSpPr>
        <p:spPr>
          <a:xfrm>
            <a:off x="323894" y="796575"/>
            <a:ext cx="26311200" cy="19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750" lIns="373750" spcFirstLastPara="1" rIns="373750" wrap="square" tIns="37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8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rPr>
              <a:t>What is Spark?</a:t>
            </a:r>
            <a:endParaRPr b="1" sz="10800">
              <a:solidFill>
                <a:srgbClr val="5659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/>
        </p:nvSpPr>
        <p:spPr>
          <a:xfrm>
            <a:off x="3926032" y="3695513"/>
            <a:ext cx="27561300" cy="147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3750" lIns="373750" spcFirstLastPara="1" rIns="373750" wrap="square" tIns="373750">
            <a:noAutofit/>
          </a:bodyPr>
          <a:lstStyle/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Any operation that returns another RDD/DataFrame</a:t>
            </a:r>
            <a:endParaRPr b="1" sz="7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Examples:</a:t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84200" lvl="1" marL="9144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Open Sans"/>
              <a:buChar char="○"/>
            </a:pP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“Double each element in my RDD” =&gt; an RDD with every element doubled</a:t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84200" lvl="1" marL="9144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Open Sans"/>
              <a:buChar char="○"/>
            </a:pP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“Read in a file and store its contents as an RDD” =&gt; an RDD containing the file’s contents</a:t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84200" lvl="1" marL="9144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Open Sans"/>
              <a:buChar char="○"/>
            </a:pP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“Repartition my RDD from 200 partitions to 20” =&gt; an RDD with the same elements but fewer partitions</a:t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84200" lvl="1" marL="9144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Open Sans"/>
              <a:buChar char="○"/>
            </a:pP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“Transform my RDD of words into a key-value pair using the first letter as key” =&gt; returns a key-value RDD</a:t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84200" lvl="2" marL="13716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Open Sans"/>
              <a:buChar char="■"/>
            </a:pP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“Hello” becomes (“H” -&gt; “Hello”)</a:t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9" name="Google Shape;239;p35"/>
          <p:cNvSpPr txBox="1"/>
          <p:nvPr/>
        </p:nvSpPr>
        <p:spPr>
          <a:xfrm>
            <a:off x="323894" y="796575"/>
            <a:ext cx="26311200" cy="19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750" lIns="373750" spcFirstLastPara="1" rIns="373750" wrap="square" tIns="37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8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rPr>
              <a:t>Transformations</a:t>
            </a:r>
            <a:endParaRPr b="1" sz="10800">
              <a:solidFill>
                <a:srgbClr val="5659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/>
        </p:nvSpPr>
        <p:spPr>
          <a:xfrm>
            <a:off x="323894" y="796575"/>
            <a:ext cx="26311200" cy="19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750" lIns="373750" spcFirstLastPara="1" rIns="373750" wrap="square" tIns="37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8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rPr>
              <a:t>Common Transformations</a:t>
            </a:r>
            <a:endParaRPr b="1" sz="10800">
              <a:solidFill>
                <a:srgbClr val="5659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5" name="Google Shape;245;p36"/>
          <p:cNvSpPr txBox="1"/>
          <p:nvPr/>
        </p:nvSpPr>
        <p:spPr>
          <a:xfrm>
            <a:off x="3771900" y="3342800"/>
            <a:ext cx="10846500" cy="15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73750" lIns="373750" spcFirstLastPara="1" rIns="373750" wrap="square" tIns="373750">
            <a:noAutofit/>
          </a:bodyPr>
          <a:lstStyle/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DataFrames/Datasets</a:t>
            </a:r>
            <a:endParaRPr b="1" sz="7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6858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200"/>
              <a:buFont typeface="Open Sans"/>
              <a:buChar char="●"/>
            </a:pPr>
            <a:r>
              <a:rPr lang="en" sz="7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select</a:t>
            </a:r>
            <a:endParaRPr sz="7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6858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200"/>
              <a:buFont typeface="Open Sans"/>
              <a:buChar char="●"/>
            </a:pPr>
            <a:r>
              <a:rPr lang="en" sz="7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filter</a:t>
            </a:r>
            <a:endParaRPr sz="7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6858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200"/>
              <a:buFont typeface="Open Sans"/>
              <a:buChar char="●"/>
            </a:pPr>
            <a:r>
              <a:rPr lang="en" sz="7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7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6858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200"/>
              <a:buFont typeface="Open Sans"/>
              <a:buChar char="●"/>
            </a:pPr>
            <a:r>
              <a:rPr lang="en" sz="7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flatMap</a:t>
            </a:r>
            <a:endParaRPr sz="7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6858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200"/>
              <a:buFont typeface="Open Sans"/>
              <a:buChar char="●"/>
            </a:pPr>
            <a:r>
              <a:rPr lang="en" sz="7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join</a:t>
            </a:r>
            <a:endParaRPr sz="7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6858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200"/>
              <a:buFont typeface="Open Sans"/>
              <a:buChar char="●"/>
            </a:pPr>
            <a:r>
              <a:rPr lang="en" sz="7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groupBy</a:t>
            </a:r>
            <a:endParaRPr sz="7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6858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200"/>
              <a:buFont typeface="Open Sans"/>
              <a:buChar char="●"/>
            </a:pPr>
            <a:r>
              <a:rPr lang="en" sz="7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repartition</a:t>
            </a:r>
            <a:endParaRPr sz="7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6858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200"/>
              <a:buFont typeface="Open Sans"/>
              <a:buChar char="●"/>
            </a:pPr>
            <a:r>
              <a:rPr lang="en" sz="7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partitionBy</a:t>
            </a:r>
            <a:endParaRPr sz="7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6858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200"/>
              <a:buFont typeface="Open Sans"/>
              <a:buChar char="●"/>
            </a:pPr>
            <a:r>
              <a:rPr lang="en" sz="7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sortBy</a:t>
            </a:r>
            <a:endParaRPr sz="7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6858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200"/>
              <a:buFont typeface="Open Sans"/>
              <a:buChar char="●"/>
            </a:pPr>
            <a:r>
              <a:rPr lang="en" sz="7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withColumn</a:t>
            </a:r>
            <a:endParaRPr sz="7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/>
        </p:nvSpPr>
        <p:spPr>
          <a:xfrm>
            <a:off x="3926024" y="3695525"/>
            <a:ext cx="31491300" cy="147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3750" lIns="373750" spcFirstLastPara="1" rIns="373750" wrap="square" tIns="373750">
            <a:noAutofit/>
          </a:bodyPr>
          <a:lstStyle/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Any operation that doesn't return</a:t>
            </a:r>
            <a:r>
              <a:rPr b="1" lang="en" sz="7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a</a:t>
            </a:r>
            <a:r>
              <a:rPr b="1" lang="en" sz="7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nother RDD/DataFrame</a:t>
            </a:r>
            <a:endParaRPr b="1" sz="70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Examples:</a:t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84200" lvl="1" marL="9144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Open Sans"/>
              <a:buChar char="○"/>
            </a:pP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“Print data to the console”</a:t>
            </a: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=&gt;</a:t>
            </a: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prints data to the console, has no return value</a:t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84200" lvl="1" marL="9144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Open Sans"/>
              <a:buChar char="○"/>
            </a:pP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“Save data to a file” =&gt; writes data to a file, has no return value</a:t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84200" lvl="1" marL="9144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Open Sans"/>
              <a:buChar char="○"/>
            </a:pP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“Write data externally” =&gt; writes data somewhere else, has no return value</a:t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84200" lvl="1" marL="9144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Open Sans"/>
              <a:buChar char="○"/>
            </a:pP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“Convert my RDD into a native object" (eg, RDD[Int] to Java Array of Ints) =&gt; returns a Java Array of Ints</a:t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1" name="Google Shape;251;p37"/>
          <p:cNvSpPr txBox="1"/>
          <p:nvPr/>
        </p:nvSpPr>
        <p:spPr>
          <a:xfrm>
            <a:off x="323894" y="796575"/>
            <a:ext cx="26311200" cy="19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750" lIns="373750" spcFirstLastPara="1" rIns="373750" wrap="square" tIns="37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8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rPr>
              <a:t>Actions</a:t>
            </a:r>
            <a:endParaRPr b="1" sz="10800">
              <a:solidFill>
                <a:srgbClr val="5659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/>
        </p:nvSpPr>
        <p:spPr>
          <a:xfrm>
            <a:off x="3926025" y="3695525"/>
            <a:ext cx="13663800" cy="15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73750" lIns="373750" spcFirstLastPara="1" rIns="373750" wrap="square" tIns="373750">
            <a:noAutofit/>
          </a:bodyPr>
          <a:lstStyle/>
          <a:p>
            <a:pPr indent="-6858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Open Sans"/>
              <a:buChar char="●"/>
            </a:pPr>
            <a:r>
              <a:rPr lang="en" sz="7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foreach</a:t>
            </a:r>
            <a:endParaRPr sz="7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6858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200"/>
              <a:buFont typeface="Open Sans"/>
              <a:buChar char="●"/>
            </a:pPr>
            <a:r>
              <a:rPr lang="en" sz="7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write</a:t>
            </a:r>
            <a:endParaRPr sz="7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6858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200"/>
              <a:buFont typeface="Open Sans"/>
              <a:buChar char="●"/>
            </a:pPr>
            <a:r>
              <a:rPr lang="en" sz="7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count</a:t>
            </a:r>
            <a:endParaRPr sz="7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6858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200"/>
              <a:buFont typeface="Open Sans"/>
              <a:buChar char="●"/>
            </a:pPr>
            <a:r>
              <a:rPr lang="en" sz="7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reduce</a:t>
            </a:r>
            <a:endParaRPr sz="7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6858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200"/>
              <a:buFont typeface="Open Sans"/>
              <a:buChar char="●"/>
            </a:pPr>
            <a:r>
              <a:rPr lang="en" sz="7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collect</a:t>
            </a:r>
            <a:endParaRPr sz="7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p38"/>
          <p:cNvSpPr txBox="1"/>
          <p:nvPr/>
        </p:nvSpPr>
        <p:spPr>
          <a:xfrm>
            <a:off x="323894" y="796575"/>
            <a:ext cx="26311200" cy="19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750" lIns="373750" spcFirstLastPara="1" rIns="373750" wrap="square" tIns="37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8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rPr>
              <a:t>Common Actions</a:t>
            </a:r>
            <a:endParaRPr b="1" sz="10800">
              <a:solidFill>
                <a:srgbClr val="5659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/>
        </p:nvSpPr>
        <p:spPr>
          <a:xfrm>
            <a:off x="3926024" y="3695525"/>
            <a:ext cx="31491300" cy="147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3750" lIns="373750" spcFirstLastPara="1" rIns="373750" wrap="square" tIns="373750">
            <a:noAutofit/>
          </a:bodyPr>
          <a:lstStyle/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Spark will execute nothing when you declare a new transformation!</a:t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842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Open Sans"/>
              <a:buChar char="●"/>
            </a:pP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Only actions trigger execution</a:t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842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Open Sans"/>
              <a:buChar char="●"/>
            </a:pP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Spark maintains an execution graph that is updated with every new transformation</a:t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842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Open Sans"/>
              <a:buChar char="●"/>
            </a:pP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Actions kick off the built up graph</a:t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842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Open Sans"/>
              <a:buChar char="●"/>
            </a:pP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Spark program consists of:</a:t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84200" lvl="1" marL="9144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Open Sans"/>
              <a:buChar char="○"/>
            </a:pP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Transformation 1 (</a:t>
            </a: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Adds it to the</a:t>
            </a: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DAG but executes nothing)</a:t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84200" lvl="1" marL="9144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Open Sans"/>
              <a:buChar char="○"/>
            </a:pP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Transformation 2 (Adds it to the DAG but executes nothing)</a:t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84200" lvl="1" marL="9144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Open Sans"/>
              <a:buChar char="○"/>
            </a:pP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Transformation 3 (Adds it to the DAG but executes nothing)</a:t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84200" lvl="1" marL="9144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Open Sans"/>
              <a:buChar char="○"/>
            </a:pP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Action 1 (kicks off the entire DAG)</a:t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84200" lvl="1" marL="9144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Open Sans"/>
              <a:buChar char="○"/>
            </a:pP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Transformation 1 (Adds it to a new DAG but executes nothing)</a:t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84200" lvl="1" marL="9144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Open Sans"/>
              <a:buChar char="○"/>
            </a:pP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...</a:t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3" name="Google Shape;263;p39"/>
          <p:cNvSpPr txBox="1"/>
          <p:nvPr/>
        </p:nvSpPr>
        <p:spPr>
          <a:xfrm>
            <a:off x="323894" y="796575"/>
            <a:ext cx="26311200" cy="19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750" lIns="373750" spcFirstLastPara="1" rIns="373750" wrap="square" tIns="37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8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rPr>
              <a:t>Transformations are lazy!</a:t>
            </a:r>
            <a:endParaRPr b="1" sz="10800">
              <a:solidFill>
                <a:srgbClr val="5659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/>
          <p:nvPr/>
        </p:nvSpPr>
        <p:spPr>
          <a:xfrm>
            <a:off x="3926024" y="3573225"/>
            <a:ext cx="31491300" cy="147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3750" lIns="373750" spcFirstLastPara="1" rIns="373750" wrap="square" tIns="373750">
            <a:noAutofit/>
          </a:bodyPr>
          <a:lstStyle/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 the Spark program below, how many actions are there?</a:t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</a:t>
            </a: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al linesDf</a:t>
            </a: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=</a:t>
            </a: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spark.read.option("header", true)</a:t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.option("inferSchema", true).csv("file:///tmp/people.txt")</a:t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val namesOnly = linesDf.select($"name")</a:t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</a:t>
            </a: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al notTim = namesOnly.filter($"name" =!= "Tim")</a:t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notTim</a:t>
            </a: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.foreach(name=&gt;println(name))</a:t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val agesOnly = linesDf.select($"age" *2)</a:t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agesOnly.write.format("csv").save("/tmp/agesOnly")</a:t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println(agesOnly.count())</a:t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val maxAge = linesDf.agg(max("Age")).head</a:t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println(s"maxAge is $maxAge")</a:t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" name="Google Shape;269;p40"/>
          <p:cNvSpPr txBox="1"/>
          <p:nvPr/>
        </p:nvSpPr>
        <p:spPr>
          <a:xfrm>
            <a:off x="323894" y="796575"/>
            <a:ext cx="26311200" cy="19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750" lIns="373750" spcFirstLastPara="1" rIns="373750" wrap="square" tIns="37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8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rPr>
              <a:t>How many actions?</a:t>
            </a:r>
            <a:endParaRPr b="1" sz="10800">
              <a:solidFill>
                <a:srgbClr val="5659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"/>
          <p:cNvSpPr txBox="1"/>
          <p:nvPr/>
        </p:nvSpPr>
        <p:spPr>
          <a:xfrm>
            <a:off x="3926024" y="3573225"/>
            <a:ext cx="31491300" cy="147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3750" lIns="373750" spcFirstLastPara="1" rIns="373750" wrap="square" tIns="373750">
            <a:noAutofit/>
          </a:bodyPr>
          <a:lstStyle/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 the Spark program below, how many actions are there?</a:t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val linesDf=spark.</a:t>
            </a:r>
            <a:r>
              <a:rPr b="1" lang="en" sz="56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read</a:t>
            </a: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.option("header", true)</a:t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.option("inferSchema", true).csv("file:///tmp/people.txt")</a:t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val namesOnly = linesDf.select($"name")</a:t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</a:t>
            </a: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al notTim = namesOnly.filter($"name" =!= "Tim")</a:t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notTim</a:t>
            </a: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b="1"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foreach</a:t>
            </a: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(name=&gt;println(name))</a:t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val agesOnly = linesDf.select($"age" *2)</a:t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agesOnly.write.format("csv").</a:t>
            </a:r>
            <a:r>
              <a:rPr b="1"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save</a:t>
            </a: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("/tmp/agesOnly")</a:t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println(agesOnly.</a:t>
            </a:r>
            <a:r>
              <a:rPr b="1"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count</a:t>
            </a: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())</a:t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val maxAge = linesDf.agg(max("Age")).</a:t>
            </a:r>
            <a:r>
              <a:rPr b="1"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head</a:t>
            </a:r>
            <a:endParaRPr b="1"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println(s"maxAge is $maxAge")</a:t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5" name="Google Shape;275;p41"/>
          <p:cNvSpPr txBox="1"/>
          <p:nvPr/>
        </p:nvSpPr>
        <p:spPr>
          <a:xfrm>
            <a:off x="323894" y="796575"/>
            <a:ext cx="26311200" cy="19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750" lIns="373750" spcFirstLastPara="1" rIns="373750" wrap="square" tIns="37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8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rPr>
              <a:t>How many actions?</a:t>
            </a:r>
            <a:endParaRPr b="1" sz="10800">
              <a:solidFill>
                <a:srgbClr val="5659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/>
          <p:cNvSpPr txBox="1"/>
          <p:nvPr/>
        </p:nvSpPr>
        <p:spPr>
          <a:xfrm>
            <a:off x="123600" y="6316650"/>
            <a:ext cx="36328500" cy="79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750" lIns="373750" spcFirstLastPara="1" rIns="373750" wrap="square" tIns="373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Font typeface="Arial"/>
              <a:buNone/>
            </a:pPr>
            <a:r>
              <a:rPr b="1" lang="en" sz="14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Useful Spark Functions</a:t>
            </a:r>
            <a:endParaRPr sz="14900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3"/>
          <p:cNvSpPr txBox="1"/>
          <p:nvPr/>
        </p:nvSpPr>
        <p:spPr>
          <a:xfrm>
            <a:off x="3926024" y="3573225"/>
            <a:ext cx="31491300" cy="147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3750" lIns="373750" spcFirstLastPara="1" rIns="373750" wrap="square" tIns="373750">
            <a:noAutofit/>
          </a:bodyPr>
          <a:lstStyle/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spark-submit</a:t>
            </a:r>
            <a:endParaRPr b="1"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5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park-submit </a:t>
            </a:r>
            <a:endParaRPr sz="5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--master yarn</a:t>
            </a:r>
            <a:endParaRPr sz="5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--class com.mypackage.Main</a:t>
            </a:r>
            <a:endParaRPr sz="5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--num-executors 200</a:t>
            </a:r>
            <a:endParaRPr sz="5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My-jar-file.jar</a:t>
            </a:r>
            <a:endParaRPr sz="5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Typically first line of program should be:</a:t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</a:t>
            </a: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al spark: SparkSession = SparkSession.builder().getOrCreate()</a:t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spark-shell or pyspark</a:t>
            </a:r>
            <a:endParaRPr b="1"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Automatic SparkSession available named "spark"</a:t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6" name="Google Shape;286;p43"/>
          <p:cNvSpPr txBox="1"/>
          <p:nvPr/>
        </p:nvSpPr>
        <p:spPr>
          <a:xfrm>
            <a:off x="323894" y="796575"/>
            <a:ext cx="26311200" cy="19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750" lIns="373750" spcFirstLastPara="1" rIns="373750" wrap="square" tIns="37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8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rPr>
              <a:t>Running a Spark Program</a:t>
            </a:r>
            <a:endParaRPr b="1" sz="10800">
              <a:solidFill>
                <a:srgbClr val="5659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/>
          <p:nvPr/>
        </p:nvSpPr>
        <p:spPr>
          <a:xfrm>
            <a:off x="3926024" y="3573225"/>
            <a:ext cx="31491300" cy="147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3750" lIns="373750" spcFirstLastPara="1" rIns="373750" wrap="square" tIns="373750">
            <a:noAutofit/>
          </a:bodyPr>
          <a:lstStyle/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Scala:</a:t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spark.read.format("json").load("file:///path/to/some_file.json")</a:t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spark.read.option("inferSchema", true)</a:t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.option("header", true").csv("file:///path/to/some_file.csv")</a:t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Python:</a:t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spark.read.format("json").load("file:///path/to/some_file.json")</a:t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spark.read.option("inferSchema", True)</a:t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.option("header", True").csv("file:///path/to/some_file.csv")</a:t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2" name="Google Shape;292;p44"/>
          <p:cNvSpPr txBox="1"/>
          <p:nvPr/>
        </p:nvSpPr>
        <p:spPr>
          <a:xfrm>
            <a:off x="323894" y="796575"/>
            <a:ext cx="26311200" cy="19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750" lIns="373750" spcFirstLastPara="1" rIns="373750" wrap="square" tIns="37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8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rPr>
              <a:t>Reading input files</a:t>
            </a:r>
            <a:endParaRPr b="1" sz="10800">
              <a:solidFill>
                <a:srgbClr val="5659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/>
        </p:nvSpPr>
        <p:spPr>
          <a:xfrm>
            <a:off x="3926032" y="3695513"/>
            <a:ext cx="27561300" cy="147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3750" lIns="373750" spcFirstLastPara="1" rIns="373750" wrap="square" tIns="373750">
            <a:noAutofit/>
          </a:bodyPr>
          <a:lstStyle/>
          <a:p>
            <a:pPr indent="-1200150" lvl="1" marL="37338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Open Sans"/>
              <a:buChar char="○"/>
            </a:pPr>
            <a:r>
              <a:t/>
            </a:r>
            <a:endParaRPr b="1" sz="45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8"/>
          <p:cNvSpPr txBox="1"/>
          <p:nvPr/>
        </p:nvSpPr>
        <p:spPr>
          <a:xfrm>
            <a:off x="323894" y="796575"/>
            <a:ext cx="26311200" cy="19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750" lIns="373750" spcFirstLastPara="1" rIns="373750" wrap="square" tIns="37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8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rPr>
              <a:t>Components and Libraries</a:t>
            </a:r>
            <a:endParaRPr b="1" sz="10800">
              <a:solidFill>
                <a:srgbClr val="5659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0498" y="3076475"/>
            <a:ext cx="28822825" cy="1503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5"/>
          <p:cNvSpPr txBox="1"/>
          <p:nvPr/>
        </p:nvSpPr>
        <p:spPr>
          <a:xfrm>
            <a:off x="3926024" y="3573225"/>
            <a:ext cx="31491300" cy="147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3750" lIns="373750" spcFirstLastPara="1" rIns="373750" wrap="square" tIns="373750">
            <a:noAutofit/>
          </a:bodyPr>
          <a:lstStyle/>
          <a:p>
            <a:pPr indent="-5842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Open Sans"/>
              <a:buChar char="●"/>
            </a:pP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Display the schema for a DataFrame</a:t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df.printSchema()</a:t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8" name="Google Shape;298;p45"/>
          <p:cNvSpPr txBox="1"/>
          <p:nvPr/>
        </p:nvSpPr>
        <p:spPr>
          <a:xfrm>
            <a:off x="323894" y="796575"/>
            <a:ext cx="26311200" cy="19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750" lIns="373750" spcFirstLastPara="1" rIns="373750" wrap="square" tIns="37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8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rPr>
              <a:t>printSchema</a:t>
            </a:r>
            <a:endParaRPr b="1" sz="10800">
              <a:solidFill>
                <a:srgbClr val="5659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6"/>
          <p:cNvSpPr txBox="1"/>
          <p:nvPr/>
        </p:nvSpPr>
        <p:spPr>
          <a:xfrm>
            <a:off x="3926024" y="3573225"/>
            <a:ext cx="31491300" cy="147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3750" lIns="373750" spcFirstLastPara="1" rIns="373750" wrap="square" tIns="373750">
            <a:noAutofit/>
          </a:bodyPr>
          <a:lstStyle/>
          <a:p>
            <a:pPr indent="-5842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Open Sans"/>
              <a:buChar char="●"/>
            </a:pP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Select and manipulates columns in your DataFrame</a:t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df.select(col("name"), col("price"))</a:t>
            </a:r>
            <a:endParaRPr sz="5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df.select(col("price")*2)</a:t>
            </a:r>
            <a:endParaRPr sz="5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df.select(col("price")+5)</a:t>
            </a:r>
            <a:endParaRPr sz="5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Python tip:</a:t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from pyspark.sql.functions import col</a:t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4" name="Google Shape;304;p46"/>
          <p:cNvSpPr txBox="1"/>
          <p:nvPr/>
        </p:nvSpPr>
        <p:spPr>
          <a:xfrm>
            <a:off x="323894" y="796575"/>
            <a:ext cx="26311200" cy="19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750" lIns="373750" spcFirstLastPara="1" rIns="373750" wrap="square" tIns="37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8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rPr>
              <a:t>SELECT</a:t>
            </a:r>
            <a:endParaRPr b="1" sz="10800">
              <a:solidFill>
                <a:srgbClr val="5659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7"/>
          <p:cNvSpPr txBox="1"/>
          <p:nvPr/>
        </p:nvSpPr>
        <p:spPr>
          <a:xfrm>
            <a:off x="3926024" y="3573225"/>
            <a:ext cx="31491300" cy="147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3750" lIns="373750" spcFirstLastPara="1" rIns="373750" wrap="square" tIns="373750">
            <a:noAutofit/>
          </a:bodyPr>
          <a:lstStyle/>
          <a:p>
            <a:pPr indent="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Scala:</a:t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df.filter(col("qty") &gt; 100)</a:t>
            </a:r>
            <a:endParaRPr sz="5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df.filter(col("name") =!= "Tim")</a:t>
            </a:r>
            <a:endParaRPr sz="5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Python:</a:t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df.filter(col("qty") &gt; 100)</a:t>
            </a:r>
            <a:endParaRPr sz="5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df.filter(col("name") != "Tim")</a:t>
            </a:r>
            <a:endParaRPr sz="5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0" name="Google Shape;310;p47"/>
          <p:cNvSpPr txBox="1"/>
          <p:nvPr/>
        </p:nvSpPr>
        <p:spPr>
          <a:xfrm>
            <a:off x="323894" y="796575"/>
            <a:ext cx="26311200" cy="19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750" lIns="373750" spcFirstLastPara="1" rIns="373750" wrap="square" tIns="37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8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rPr>
              <a:t>WHERE/FILTER</a:t>
            </a:r>
            <a:endParaRPr b="1" sz="10800">
              <a:solidFill>
                <a:srgbClr val="5659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8"/>
          <p:cNvSpPr txBox="1"/>
          <p:nvPr/>
        </p:nvSpPr>
        <p:spPr>
          <a:xfrm>
            <a:off x="3926024" y="3573225"/>
            <a:ext cx="31491300" cy="147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3750" lIns="373750" spcFirstLastPara="1" rIns="373750" wrap="square" tIns="373750">
            <a:noAutofit/>
          </a:bodyPr>
          <a:lstStyle/>
          <a:p>
            <a:pPr indent="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Min/Max/Sum/Avg</a:t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df.select(min("price"), max("price"), sum("qty"), avg("qty")).head()</a:t>
            </a:r>
            <a:endParaRPr sz="5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GroupBy</a:t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df.groupBy(col("price"), col("itemNumber")).count().head()</a:t>
            </a:r>
            <a:endParaRPr sz="5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6" name="Google Shape;316;p48"/>
          <p:cNvSpPr txBox="1"/>
          <p:nvPr/>
        </p:nvSpPr>
        <p:spPr>
          <a:xfrm>
            <a:off x="323894" y="796575"/>
            <a:ext cx="26311200" cy="19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750" lIns="373750" spcFirstLastPara="1" rIns="373750" wrap="square" tIns="37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8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rPr>
              <a:t>Aggregations</a:t>
            </a:r>
            <a:endParaRPr b="1" sz="10800">
              <a:solidFill>
                <a:srgbClr val="5659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9"/>
          <p:cNvSpPr txBox="1"/>
          <p:nvPr/>
        </p:nvSpPr>
        <p:spPr>
          <a:xfrm>
            <a:off x="3926024" y="3573225"/>
            <a:ext cx="31491300" cy="147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3750" lIns="373750" spcFirstLastPara="1" rIns="373750" wrap="square" tIns="373750">
            <a:noAutofit/>
          </a:bodyPr>
          <a:lstStyle/>
          <a:p>
            <a:pPr indent="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Sort</a:t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df.sort(asc("qty")).head()</a:t>
            </a:r>
            <a:endParaRPr sz="5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df.sort(desc("qty")).head()</a:t>
            </a:r>
            <a:endParaRPr sz="5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Python tip:</a:t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from pyspark.sql.functions import asc, desc</a:t>
            </a:r>
            <a:endParaRPr sz="5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2" name="Google Shape;322;p49"/>
          <p:cNvSpPr txBox="1"/>
          <p:nvPr/>
        </p:nvSpPr>
        <p:spPr>
          <a:xfrm>
            <a:off x="323894" y="796575"/>
            <a:ext cx="26311200" cy="19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750" lIns="373750" spcFirstLastPara="1" rIns="373750" wrap="square" tIns="37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8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rPr>
              <a:t>Sorting</a:t>
            </a:r>
            <a:endParaRPr b="1" sz="10800">
              <a:solidFill>
                <a:srgbClr val="5659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0"/>
          <p:cNvSpPr txBox="1"/>
          <p:nvPr/>
        </p:nvSpPr>
        <p:spPr>
          <a:xfrm>
            <a:off x="123600" y="6316650"/>
            <a:ext cx="36328500" cy="79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750" lIns="373750" spcFirstLastPara="1" rIns="373750" wrap="square" tIns="373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Font typeface="Arial"/>
              <a:buNone/>
            </a:pPr>
            <a:r>
              <a:rPr b="1" lang="en" sz="14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Lab Time</a:t>
            </a:r>
            <a:endParaRPr sz="14900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1"/>
          <p:cNvSpPr txBox="1"/>
          <p:nvPr/>
        </p:nvSpPr>
        <p:spPr>
          <a:xfrm>
            <a:off x="4012974" y="3573225"/>
            <a:ext cx="31491300" cy="147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3750" lIns="373750" spcFirstLastPara="1" rIns="373750" wrap="square" tIns="373750">
            <a:noAutofit/>
          </a:bodyPr>
          <a:lstStyle/>
          <a:p>
            <a:pPr indent="-5842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Open Sans"/>
              <a:buChar char="●"/>
            </a:pP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git clone</a:t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33400" lvl="1" marL="9144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Open Sans"/>
              <a:buChar char="○"/>
            </a:pPr>
            <a:r>
              <a:rPr lang="en" sz="4800" u="sng">
                <a:solidFill>
                  <a:schemeClr val="hlink"/>
                </a:solidFill>
                <a:hlinkClick r:id="rId3"/>
              </a:rPr>
              <a:t>https://github.com/1904labs/SparkScalaStarter</a:t>
            </a:r>
            <a:endParaRPr sz="4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Or</a:t>
            </a:r>
            <a:endParaRPr sz="4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33400" lvl="0" marL="9144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Open Sans"/>
              <a:buChar char="●"/>
            </a:pPr>
            <a:r>
              <a:rPr lang="en" sz="4800" u="sng">
                <a:solidFill>
                  <a:schemeClr val="accent5"/>
                </a:solidFill>
                <a:hlinkClick r:id="rId4"/>
              </a:rPr>
              <a:t>https://github.com/1904labs/SparkPythonStarter</a:t>
            </a:r>
            <a:endParaRPr sz="4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There are data sets under:</a:t>
            </a:r>
            <a:endParaRPr sz="4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334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Open Sans"/>
              <a:buChar char="●"/>
            </a:pPr>
            <a:r>
              <a:rPr lang="en" sz="4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src/main/data (Scala)</a:t>
            </a:r>
            <a:endParaRPr sz="4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334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Open Sans"/>
              <a:buChar char="●"/>
            </a:pPr>
            <a:r>
              <a:rPr lang="en" sz="4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data (Python)</a:t>
            </a:r>
            <a:endParaRPr sz="4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Data sets:</a:t>
            </a:r>
            <a:endParaRPr sz="4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334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Open Sans"/>
              <a:buChar char="●"/>
            </a:pPr>
            <a:r>
              <a:rPr lang="en" sz="4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population_data.json</a:t>
            </a:r>
            <a:endParaRPr sz="4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Take a look at the schema for yourself!</a:t>
            </a:r>
            <a:endParaRPr sz="4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3" name="Google Shape;333;p51"/>
          <p:cNvSpPr txBox="1"/>
          <p:nvPr/>
        </p:nvSpPr>
        <p:spPr>
          <a:xfrm>
            <a:off x="323894" y="796575"/>
            <a:ext cx="26311200" cy="19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750" lIns="373750" spcFirstLastPara="1" rIns="373750" wrap="square" tIns="37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8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rPr>
              <a:t>Lab setup</a:t>
            </a:r>
            <a:endParaRPr b="1" sz="10800">
              <a:solidFill>
                <a:srgbClr val="5659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2"/>
          <p:cNvSpPr txBox="1"/>
          <p:nvPr/>
        </p:nvSpPr>
        <p:spPr>
          <a:xfrm>
            <a:off x="4186824" y="3573225"/>
            <a:ext cx="31491300" cy="147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3750" lIns="373750" spcFirstLastPara="1" rIns="373750" wrap="square" tIns="373750">
            <a:noAutofit/>
          </a:bodyPr>
          <a:lstStyle/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u="sng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population_data.json</a:t>
            </a:r>
            <a:endParaRPr sz="6000" u="sng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6096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pen Sans"/>
              <a:buAutoNum type="arabicPeriod"/>
            </a:pPr>
            <a:r>
              <a:rPr lang="en" sz="6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What is the latest year in the dataset?</a:t>
            </a:r>
            <a:endParaRPr sz="6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6096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pen Sans"/>
              <a:buAutoNum type="arabicPeriod"/>
            </a:pPr>
            <a:r>
              <a:rPr lang="en" sz="6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How far back does this data go?</a:t>
            </a:r>
            <a:endParaRPr sz="6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6096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pen Sans"/>
              <a:buAutoNum type="arabicPeriod"/>
            </a:pPr>
            <a:r>
              <a:rPr lang="en" sz="6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What was the largest country in the world in 1980? How big was its population?</a:t>
            </a:r>
            <a:endParaRPr sz="6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6096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pen Sans"/>
              <a:buAutoNum type="arabicPeriod"/>
            </a:pPr>
            <a:r>
              <a:rPr lang="en" sz="6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This data set includes more than just country population data - it also includes income bands. How many income bands does it divide the world up into? (Hint: You will have to visually scan some data to determine the naming scheme they use for income bands. Try sorting on various columns until you find it…)</a:t>
            </a:r>
            <a:endParaRPr sz="6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u="sng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movie_ratings.csv</a:t>
            </a:r>
            <a:endParaRPr sz="6000" u="sng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6096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pen Sans"/>
              <a:buAutoNum type="arabicPeriod"/>
            </a:pPr>
            <a:r>
              <a:rPr lang="en" sz="6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Look at the ratings for "Star Wars: Episode III - Revenge of the Sith". What is unusual about this dataset?</a:t>
            </a:r>
            <a:endParaRPr sz="6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6096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pen Sans"/>
              <a:buAutoNum type="arabicPeriod"/>
            </a:pPr>
            <a:r>
              <a:rPr lang="en" sz="6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How can you handle this situation?</a:t>
            </a:r>
            <a:endParaRPr sz="6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6096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pen Sans"/>
              <a:buAutoNum type="arabicPeriod"/>
            </a:pPr>
            <a:r>
              <a:rPr lang="en" sz="6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What is the best reviewed movie in this data set? What is the worst?</a:t>
            </a:r>
            <a:endParaRPr sz="6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6096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pen Sans"/>
              <a:buAutoNum type="arabicPeriod"/>
            </a:pPr>
            <a:r>
              <a:rPr lang="en" sz="6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What is the best reviewed movie with "Home" in its title?</a:t>
            </a:r>
            <a:endParaRPr sz="6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9" name="Google Shape;339;p52"/>
          <p:cNvSpPr txBox="1"/>
          <p:nvPr/>
        </p:nvSpPr>
        <p:spPr>
          <a:xfrm>
            <a:off x="323894" y="796575"/>
            <a:ext cx="26311200" cy="19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750" lIns="373750" spcFirstLastPara="1" rIns="373750" wrap="square" tIns="37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8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rPr>
              <a:t>Lab questions</a:t>
            </a:r>
            <a:endParaRPr b="1" sz="10800">
              <a:solidFill>
                <a:srgbClr val="5659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0" name="Google Shape;340;p52"/>
          <p:cNvSpPr txBox="1"/>
          <p:nvPr/>
        </p:nvSpPr>
        <p:spPr>
          <a:xfrm>
            <a:off x="16082500" y="1506825"/>
            <a:ext cx="18198000" cy="1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Open Sans"/>
                <a:ea typeface="Open Sans"/>
                <a:cs typeface="Open Sans"/>
                <a:sym typeface="Open Sans"/>
              </a:rPr>
              <a:t>Imports!!!</a:t>
            </a:r>
            <a:endParaRPr sz="4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ourier New"/>
                <a:ea typeface="Courier New"/>
                <a:cs typeface="Courier New"/>
                <a:sym typeface="Courier New"/>
              </a:rPr>
              <a:t>Scala: import org.apache.spark.sql.function._</a:t>
            </a:r>
            <a:endParaRPr sz="4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Python: </a:t>
            </a:r>
            <a:r>
              <a:rPr lang="en" sz="5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from pyspark.sql.functions import *</a:t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3"/>
          <p:cNvSpPr txBox="1"/>
          <p:nvPr/>
        </p:nvSpPr>
        <p:spPr>
          <a:xfrm>
            <a:off x="123600" y="6316650"/>
            <a:ext cx="36328500" cy="79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750" lIns="373750" spcFirstLastPara="1" rIns="373750" wrap="square" tIns="373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Font typeface="Arial"/>
              <a:buNone/>
            </a:pPr>
            <a:r>
              <a:rPr b="1" lang="en" sz="14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Next Week</a:t>
            </a:r>
            <a:endParaRPr sz="14900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4"/>
          <p:cNvSpPr txBox="1"/>
          <p:nvPr/>
        </p:nvSpPr>
        <p:spPr>
          <a:xfrm>
            <a:off x="3926024" y="3573225"/>
            <a:ext cx="31491300" cy="147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3750" lIns="373750" spcFirstLastPara="1" rIns="373750" wrap="square" tIns="373750">
            <a:noAutofit/>
          </a:bodyPr>
          <a:lstStyle/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https://spark.apache.org/docs/latest/structured-streaming-programming-guide.html</a:t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https://spark.apache.org/docs/latest/structured-streaming-kafka-integration.html</a:t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Optional: Spark Class: Section 8: Intro to Spark Streaming</a:t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1" name="Google Shape;351;p54"/>
          <p:cNvSpPr txBox="1"/>
          <p:nvPr/>
        </p:nvSpPr>
        <p:spPr>
          <a:xfrm>
            <a:off x="323894" y="796575"/>
            <a:ext cx="26311200" cy="19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750" lIns="373750" spcFirstLastPara="1" rIns="373750" wrap="square" tIns="37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8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rPr>
              <a:t>Homework</a:t>
            </a:r>
            <a:endParaRPr b="1" sz="10800">
              <a:solidFill>
                <a:srgbClr val="5659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/>
        </p:nvSpPr>
        <p:spPr>
          <a:xfrm>
            <a:off x="3926032" y="3695513"/>
            <a:ext cx="27561300" cy="147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3750" lIns="373750" spcFirstLastPara="1" rIns="373750" wrap="square" tIns="373750">
            <a:noAutofit/>
          </a:bodyPr>
          <a:lstStyle/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Driver process</a:t>
            </a:r>
            <a:endParaRPr sz="60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333500" lvl="0" marL="18923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pen Sans"/>
              <a:buChar char="●"/>
            </a:pPr>
            <a:r>
              <a:rPr lang="en" sz="6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Controller of your Spark application</a:t>
            </a:r>
            <a:endParaRPr sz="6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333500" lvl="0" marL="18923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pen Sans"/>
              <a:buChar char="●"/>
            </a:pPr>
            <a:r>
              <a:rPr lang="en" sz="6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Responsible for asking cluster manager for resources and launching executors</a:t>
            </a:r>
            <a:endParaRPr sz="6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333500" lvl="0" marL="18923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pen Sans"/>
              <a:buChar char="●"/>
            </a:pPr>
            <a:r>
              <a:rPr lang="en" sz="6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Responsible for assigning tasks to executors</a:t>
            </a:r>
            <a:endParaRPr sz="6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333500" lvl="0" marL="18923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pen Sans"/>
              <a:buChar char="●"/>
            </a:pPr>
            <a:r>
              <a:rPr lang="en" sz="6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Monitors success or failure of executors</a:t>
            </a:r>
            <a:endParaRPr sz="6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Executors:</a:t>
            </a:r>
            <a:endParaRPr sz="6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333500" lvl="0" marL="18923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pen Sans"/>
              <a:buChar char="●"/>
            </a:pPr>
            <a:r>
              <a:rPr lang="en" sz="6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Processes which run on data nodes inside your cluster</a:t>
            </a:r>
            <a:endParaRPr sz="6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333500" lvl="0" marL="18923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pen Sans"/>
              <a:buChar char="●"/>
            </a:pPr>
            <a:r>
              <a:rPr lang="en" sz="6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Responsible for receiving tasks from the driver process and executing them on their individual slices of the data</a:t>
            </a:r>
            <a:endParaRPr sz="6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333500" lvl="0" marL="18923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pen Sans"/>
              <a:buChar char="●"/>
            </a:pPr>
            <a:r>
              <a:rPr lang="en" sz="6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Report back success or failure to the driver</a:t>
            </a:r>
            <a:endParaRPr sz="6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9"/>
          <p:cNvSpPr txBox="1"/>
          <p:nvPr/>
        </p:nvSpPr>
        <p:spPr>
          <a:xfrm>
            <a:off x="323894" y="796575"/>
            <a:ext cx="26311200" cy="19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750" lIns="373750" spcFirstLastPara="1" rIns="373750" wrap="square" tIns="37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8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rPr>
              <a:t>Spark Processes</a:t>
            </a:r>
            <a:endParaRPr b="1" sz="10800">
              <a:solidFill>
                <a:srgbClr val="5659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/>
        </p:nvSpPr>
        <p:spPr>
          <a:xfrm>
            <a:off x="323894" y="796575"/>
            <a:ext cx="26311200" cy="19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750" lIns="373750" spcFirstLastPara="1" rIns="373750" wrap="square" tIns="37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8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rPr>
              <a:t>Execution Flow</a:t>
            </a:r>
            <a:endParaRPr b="1" sz="10800">
              <a:solidFill>
                <a:srgbClr val="5659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20"/>
          <p:cNvSpPr/>
          <p:nvPr/>
        </p:nvSpPr>
        <p:spPr>
          <a:xfrm>
            <a:off x="4858050" y="8171650"/>
            <a:ext cx="7160700" cy="334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Driver Process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parkContext</a:t>
            </a:r>
            <a:r>
              <a:rPr lang="en" sz="3000"/>
              <a:t> </a:t>
            </a:r>
            <a:r>
              <a:rPr i="1" lang="en" sz="3000"/>
              <a:t>or</a:t>
            </a:r>
            <a:endParaRPr i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SparkSession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" name="Google Shape;92;p20"/>
          <p:cNvSpPr/>
          <p:nvPr/>
        </p:nvSpPr>
        <p:spPr>
          <a:xfrm>
            <a:off x="15108275" y="8877400"/>
            <a:ext cx="7160700" cy="193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Cluster Manager</a:t>
            </a:r>
            <a:endParaRPr sz="6000"/>
          </a:p>
        </p:txBody>
      </p:sp>
      <p:cxnSp>
        <p:nvCxnSpPr>
          <p:cNvPr id="93" name="Google Shape;93;p20"/>
          <p:cNvCxnSpPr>
            <a:stCxn id="91" idx="3"/>
            <a:endCxn id="92" idx="1"/>
          </p:cNvCxnSpPr>
          <p:nvPr/>
        </p:nvCxnSpPr>
        <p:spPr>
          <a:xfrm>
            <a:off x="12018750" y="9844750"/>
            <a:ext cx="3089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20"/>
          <p:cNvCxnSpPr>
            <a:stCxn id="92" idx="3"/>
            <a:endCxn id="95" idx="1"/>
          </p:cNvCxnSpPr>
          <p:nvPr/>
        </p:nvCxnSpPr>
        <p:spPr>
          <a:xfrm flipH="1" rot="10800000">
            <a:off x="22268975" y="2969050"/>
            <a:ext cx="3384300" cy="6875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20"/>
          <p:cNvCxnSpPr>
            <a:stCxn id="92" idx="3"/>
            <a:endCxn id="97" idx="1"/>
          </p:cNvCxnSpPr>
          <p:nvPr/>
        </p:nvCxnSpPr>
        <p:spPr>
          <a:xfrm>
            <a:off x="22268975" y="9844750"/>
            <a:ext cx="3447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20"/>
          <p:cNvCxnSpPr>
            <a:stCxn id="92" idx="3"/>
            <a:endCxn id="99" idx="1"/>
          </p:cNvCxnSpPr>
          <p:nvPr/>
        </p:nvCxnSpPr>
        <p:spPr>
          <a:xfrm>
            <a:off x="22268975" y="9844750"/>
            <a:ext cx="3587100" cy="7581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20"/>
          <p:cNvSpPr/>
          <p:nvPr/>
        </p:nvSpPr>
        <p:spPr>
          <a:xfrm>
            <a:off x="25856075" y="14236100"/>
            <a:ext cx="7160700" cy="638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Worker Node</a:t>
            </a:r>
            <a:endParaRPr sz="6000"/>
          </a:p>
        </p:txBody>
      </p:sp>
      <p:grpSp>
        <p:nvGrpSpPr>
          <p:cNvPr id="100" name="Google Shape;100;p20"/>
          <p:cNvGrpSpPr/>
          <p:nvPr/>
        </p:nvGrpSpPr>
        <p:grpSpPr>
          <a:xfrm>
            <a:off x="26532713" y="15654775"/>
            <a:ext cx="6052947" cy="2525625"/>
            <a:chOff x="26481450" y="2436463"/>
            <a:chExt cx="5615500" cy="3374700"/>
          </a:xfrm>
        </p:grpSpPr>
        <p:grpSp>
          <p:nvGrpSpPr>
            <p:cNvPr id="101" name="Google Shape;101;p20"/>
            <p:cNvGrpSpPr/>
            <p:nvPr/>
          </p:nvGrpSpPr>
          <p:grpSpPr>
            <a:xfrm>
              <a:off x="26481450" y="2436463"/>
              <a:ext cx="2466000" cy="3374700"/>
              <a:chOff x="26176650" y="2436425"/>
              <a:chExt cx="2466000" cy="3374700"/>
            </a:xfrm>
          </p:grpSpPr>
          <p:sp>
            <p:nvSpPr>
              <p:cNvPr id="102" name="Google Shape;102;p20"/>
              <p:cNvSpPr/>
              <p:nvPr/>
            </p:nvSpPr>
            <p:spPr>
              <a:xfrm>
                <a:off x="26176650" y="2436425"/>
                <a:ext cx="2466000" cy="3374700"/>
              </a:xfrm>
              <a:prstGeom prst="round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600"/>
                  <a:t>Executor</a:t>
                </a:r>
                <a:endParaRPr sz="3600"/>
              </a:p>
            </p:txBody>
          </p:sp>
          <p:sp>
            <p:nvSpPr>
              <p:cNvPr id="103" name="Google Shape;103;p20"/>
              <p:cNvSpPr/>
              <p:nvPr/>
            </p:nvSpPr>
            <p:spPr>
              <a:xfrm>
                <a:off x="26652000" y="3624925"/>
                <a:ext cx="1515300" cy="6240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/>
                  <a:t>CPU</a:t>
                </a:r>
                <a:endParaRPr sz="3000"/>
              </a:p>
            </p:txBody>
          </p:sp>
          <p:sp>
            <p:nvSpPr>
              <p:cNvPr id="104" name="Google Shape;104;p20"/>
              <p:cNvSpPr/>
              <p:nvPr/>
            </p:nvSpPr>
            <p:spPr>
              <a:xfrm>
                <a:off x="26652000" y="4728125"/>
                <a:ext cx="1515300" cy="6240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/>
                  <a:t>CPU</a:t>
                </a:r>
                <a:endParaRPr sz="3000"/>
              </a:p>
            </p:txBody>
          </p:sp>
        </p:grpSp>
        <p:grpSp>
          <p:nvGrpSpPr>
            <p:cNvPr id="105" name="Google Shape;105;p20"/>
            <p:cNvGrpSpPr/>
            <p:nvPr/>
          </p:nvGrpSpPr>
          <p:grpSpPr>
            <a:xfrm>
              <a:off x="29630950" y="2436463"/>
              <a:ext cx="2466000" cy="3374700"/>
              <a:chOff x="26176650" y="2436425"/>
              <a:chExt cx="2466000" cy="3374700"/>
            </a:xfrm>
          </p:grpSpPr>
          <p:sp>
            <p:nvSpPr>
              <p:cNvPr id="106" name="Google Shape;106;p20"/>
              <p:cNvSpPr/>
              <p:nvPr/>
            </p:nvSpPr>
            <p:spPr>
              <a:xfrm>
                <a:off x="26176650" y="2436425"/>
                <a:ext cx="2466000" cy="3374700"/>
              </a:xfrm>
              <a:prstGeom prst="round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600"/>
                  <a:t>Executor</a:t>
                </a:r>
                <a:endParaRPr sz="3600"/>
              </a:p>
            </p:txBody>
          </p:sp>
          <p:sp>
            <p:nvSpPr>
              <p:cNvPr id="107" name="Google Shape;107;p20"/>
              <p:cNvSpPr/>
              <p:nvPr/>
            </p:nvSpPr>
            <p:spPr>
              <a:xfrm>
                <a:off x="26652000" y="3624925"/>
                <a:ext cx="1515300" cy="6240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/>
                  <a:t>CPU</a:t>
                </a:r>
                <a:endParaRPr sz="3000"/>
              </a:p>
            </p:txBody>
          </p:sp>
          <p:sp>
            <p:nvSpPr>
              <p:cNvPr id="108" name="Google Shape;108;p20"/>
              <p:cNvSpPr/>
              <p:nvPr/>
            </p:nvSpPr>
            <p:spPr>
              <a:xfrm>
                <a:off x="26652000" y="4728125"/>
                <a:ext cx="1515300" cy="6240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/>
                  <a:t>CPU</a:t>
                </a:r>
                <a:endParaRPr sz="3000"/>
              </a:p>
            </p:txBody>
          </p:sp>
        </p:grpSp>
      </p:grpSp>
      <p:grpSp>
        <p:nvGrpSpPr>
          <p:cNvPr id="109" name="Google Shape;109;p20"/>
          <p:cNvGrpSpPr/>
          <p:nvPr/>
        </p:nvGrpSpPr>
        <p:grpSpPr>
          <a:xfrm>
            <a:off x="26837825" y="18793200"/>
            <a:ext cx="5442750" cy="1400400"/>
            <a:chOff x="26635100" y="5575000"/>
            <a:chExt cx="5442750" cy="1400400"/>
          </a:xfrm>
        </p:grpSpPr>
        <p:sp>
          <p:nvSpPr>
            <p:cNvPr id="110" name="Google Shape;110;p20"/>
            <p:cNvSpPr/>
            <p:nvPr/>
          </p:nvSpPr>
          <p:spPr>
            <a:xfrm>
              <a:off x="26635100" y="5575000"/>
              <a:ext cx="1400400" cy="1400400"/>
            </a:xfrm>
            <a:prstGeom prst="roundRect">
              <a:avLst>
                <a:gd fmla="val 16667" name="adj"/>
              </a:avLst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65700" lIns="365700" spcFirstLastPara="1" rIns="365700" wrap="square" tIns="36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D3</a:t>
              </a:r>
              <a:endParaRPr sz="3000"/>
            </a:p>
          </p:txBody>
        </p:sp>
        <p:sp>
          <p:nvSpPr>
            <p:cNvPr id="111" name="Google Shape;111;p20"/>
            <p:cNvSpPr/>
            <p:nvPr/>
          </p:nvSpPr>
          <p:spPr>
            <a:xfrm>
              <a:off x="28656263" y="5575000"/>
              <a:ext cx="1400400" cy="1400400"/>
            </a:xfrm>
            <a:prstGeom prst="roundRect">
              <a:avLst>
                <a:gd fmla="val 16667" name="adj"/>
              </a:avLst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65700" lIns="365700" spcFirstLastPara="1" rIns="365700" wrap="square" tIns="36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D6</a:t>
              </a:r>
              <a:endParaRPr sz="3000"/>
            </a:p>
          </p:txBody>
        </p:sp>
        <p:sp>
          <p:nvSpPr>
            <p:cNvPr id="112" name="Google Shape;112;p20"/>
            <p:cNvSpPr/>
            <p:nvPr/>
          </p:nvSpPr>
          <p:spPr>
            <a:xfrm>
              <a:off x="30677450" y="5575000"/>
              <a:ext cx="1400400" cy="1400400"/>
            </a:xfrm>
            <a:prstGeom prst="roundRect">
              <a:avLst>
                <a:gd fmla="val 16667" name="adj"/>
              </a:avLst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65700" lIns="365700" spcFirstLastPara="1" rIns="365700" wrap="square" tIns="36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D9</a:t>
              </a:r>
              <a:endParaRPr sz="3000"/>
            </a:p>
          </p:txBody>
        </p:sp>
      </p:grpSp>
      <p:grpSp>
        <p:nvGrpSpPr>
          <p:cNvPr id="113" name="Google Shape;113;p20"/>
          <p:cNvGrpSpPr/>
          <p:nvPr/>
        </p:nvGrpSpPr>
        <p:grpSpPr>
          <a:xfrm>
            <a:off x="4308300" y="12706200"/>
            <a:ext cx="8260200" cy="4113450"/>
            <a:chOff x="4308300" y="12020400"/>
            <a:chExt cx="8260200" cy="4113450"/>
          </a:xfrm>
        </p:grpSpPr>
        <p:pic>
          <p:nvPicPr>
            <p:cNvPr id="114" name="Google Shape;114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99651" y="12020400"/>
              <a:ext cx="5277499" cy="2968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115" name="Google Shape;115;p20"/>
            <p:cNvSpPr txBox="1"/>
            <p:nvPr/>
          </p:nvSpPr>
          <p:spPr>
            <a:xfrm>
              <a:off x="4308300" y="15391050"/>
              <a:ext cx="8260200" cy="74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>
                  <a:latin typeface="Open Sans"/>
                  <a:ea typeface="Open Sans"/>
                  <a:cs typeface="Open Sans"/>
                  <a:sym typeface="Open Sans"/>
                </a:rPr>
                <a:t>Your Spark program</a:t>
              </a:r>
              <a:br>
                <a:rPr lang="en" sz="6000"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" sz="6000">
                  <a:latin typeface="Open Sans"/>
                  <a:ea typeface="Open Sans"/>
                  <a:cs typeface="Open Sans"/>
                  <a:sym typeface="Open Sans"/>
                </a:rPr>
                <a:t>(Scala/Python/Java)</a:t>
              </a:r>
              <a:endParaRPr sz="6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116" name="Google Shape;116;p20"/>
          <p:cNvCxnSpPr>
            <a:stCxn id="90" idx="2"/>
          </p:cNvCxnSpPr>
          <p:nvPr/>
        </p:nvCxnSpPr>
        <p:spPr>
          <a:xfrm flipH="1">
            <a:off x="13474394" y="2731275"/>
            <a:ext cx="5100" cy="170892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20"/>
          <p:cNvSpPr/>
          <p:nvPr/>
        </p:nvSpPr>
        <p:spPr>
          <a:xfrm>
            <a:off x="25856075" y="520100"/>
            <a:ext cx="7160700" cy="638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Worker Node</a:t>
            </a:r>
            <a:endParaRPr sz="6000"/>
          </a:p>
        </p:txBody>
      </p:sp>
      <p:grpSp>
        <p:nvGrpSpPr>
          <p:cNvPr id="118" name="Google Shape;118;p20"/>
          <p:cNvGrpSpPr/>
          <p:nvPr/>
        </p:nvGrpSpPr>
        <p:grpSpPr>
          <a:xfrm>
            <a:off x="26532713" y="1938775"/>
            <a:ext cx="6052947" cy="2525625"/>
            <a:chOff x="26481450" y="2436463"/>
            <a:chExt cx="5615500" cy="3374700"/>
          </a:xfrm>
        </p:grpSpPr>
        <p:grpSp>
          <p:nvGrpSpPr>
            <p:cNvPr id="119" name="Google Shape;119;p20"/>
            <p:cNvGrpSpPr/>
            <p:nvPr/>
          </p:nvGrpSpPr>
          <p:grpSpPr>
            <a:xfrm>
              <a:off x="26481450" y="2436463"/>
              <a:ext cx="2466000" cy="3374700"/>
              <a:chOff x="26176650" y="2436425"/>
              <a:chExt cx="2466000" cy="3374700"/>
            </a:xfrm>
          </p:grpSpPr>
          <p:sp>
            <p:nvSpPr>
              <p:cNvPr id="120" name="Google Shape;120;p20"/>
              <p:cNvSpPr/>
              <p:nvPr/>
            </p:nvSpPr>
            <p:spPr>
              <a:xfrm>
                <a:off x="26176650" y="2436425"/>
                <a:ext cx="2466000" cy="3374700"/>
              </a:xfrm>
              <a:prstGeom prst="round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600"/>
                  <a:t>Executor</a:t>
                </a:r>
                <a:endParaRPr sz="3600"/>
              </a:p>
            </p:txBody>
          </p:sp>
          <p:sp>
            <p:nvSpPr>
              <p:cNvPr id="121" name="Google Shape;121;p20"/>
              <p:cNvSpPr/>
              <p:nvPr/>
            </p:nvSpPr>
            <p:spPr>
              <a:xfrm>
                <a:off x="26652000" y="3624925"/>
                <a:ext cx="1515300" cy="6240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/>
                  <a:t>CPU</a:t>
                </a:r>
                <a:endParaRPr sz="3000"/>
              </a:p>
            </p:txBody>
          </p:sp>
          <p:sp>
            <p:nvSpPr>
              <p:cNvPr id="122" name="Google Shape;122;p20"/>
              <p:cNvSpPr/>
              <p:nvPr/>
            </p:nvSpPr>
            <p:spPr>
              <a:xfrm>
                <a:off x="26652000" y="4728125"/>
                <a:ext cx="1515300" cy="6240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/>
                  <a:t>CPU</a:t>
                </a:r>
                <a:endParaRPr sz="3000"/>
              </a:p>
            </p:txBody>
          </p:sp>
        </p:grpSp>
        <p:grpSp>
          <p:nvGrpSpPr>
            <p:cNvPr id="123" name="Google Shape;123;p20"/>
            <p:cNvGrpSpPr/>
            <p:nvPr/>
          </p:nvGrpSpPr>
          <p:grpSpPr>
            <a:xfrm>
              <a:off x="29630950" y="2436463"/>
              <a:ext cx="2466000" cy="3374700"/>
              <a:chOff x="26176650" y="2436425"/>
              <a:chExt cx="2466000" cy="3374700"/>
            </a:xfrm>
          </p:grpSpPr>
          <p:sp>
            <p:nvSpPr>
              <p:cNvPr id="124" name="Google Shape;124;p20"/>
              <p:cNvSpPr/>
              <p:nvPr/>
            </p:nvSpPr>
            <p:spPr>
              <a:xfrm>
                <a:off x="26176650" y="2436425"/>
                <a:ext cx="2466000" cy="3374700"/>
              </a:xfrm>
              <a:prstGeom prst="round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600"/>
                  <a:t>Executor</a:t>
                </a:r>
                <a:endParaRPr sz="3600"/>
              </a:p>
            </p:txBody>
          </p:sp>
          <p:sp>
            <p:nvSpPr>
              <p:cNvPr id="125" name="Google Shape;125;p20"/>
              <p:cNvSpPr/>
              <p:nvPr/>
            </p:nvSpPr>
            <p:spPr>
              <a:xfrm>
                <a:off x="26652000" y="3624925"/>
                <a:ext cx="1515300" cy="6240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/>
                  <a:t>CPU</a:t>
                </a:r>
                <a:endParaRPr sz="3000"/>
              </a:p>
            </p:txBody>
          </p:sp>
          <p:sp>
            <p:nvSpPr>
              <p:cNvPr id="126" name="Google Shape;126;p20"/>
              <p:cNvSpPr/>
              <p:nvPr/>
            </p:nvSpPr>
            <p:spPr>
              <a:xfrm>
                <a:off x="26652000" y="4728125"/>
                <a:ext cx="1515300" cy="6240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/>
                  <a:t>CPU</a:t>
                </a:r>
                <a:endParaRPr sz="3000"/>
              </a:p>
            </p:txBody>
          </p:sp>
        </p:grpSp>
      </p:grpSp>
      <p:grpSp>
        <p:nvGrpSpPr>
          <p:cNvPr id="127" name="Google Shape;127;p20"/>
          <p:cNvGrpSpPr/>
          <p:nvPr/>
        </p:nvGrpSpPr>
        <p:grpSpPr>
          <a:xfrm>
            <a:off x="26837825" y="5077200"/>
            <a:ext cx="5442750" cy="1400400"/>
            <a:chOff x="26635100" y="5575000"/>
            <a:chExt cx="5442750" cy="1400400"/>
          </a:xfrm>
        </p:grpSpPr>
        <p:sp>
          <p:nvSpPr>
            <p:cNvPr id="128" name="Google Shape;128;p20"/>
            <p:cNvSpPr/>
            <p:nvPr/>
          </p:nvSpPr>
          <p:spPr>
            <a:xfrm>
              <a:off x="26635100" y="5575000"/>
              <a:ext cx="1400400" cy="1400400"/>
            </a:xfrm>
            <a:prstGeom prst="roundRect">
              <a:avLst>
                <a:gd fmla="val 16667" name="adj"/>
              </a:avLst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65700" lIns="365700" spcFirstLastPara="1" rIns="365700" wrap="square" tIns="36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D1</a:t>
              </a:r>
              <a:endParaRPr sz="3000"/>
            </a:p>
          </p:txBody>
        </p:sp>
        <p:sp>
          <p:nvSpPr>
            <p:cNvPr id="129" name="Google Shape;129;p20"/>
            <p:cNvSpPr/>
            <p:nvPr/>
          </p:nvSpPr>
          <p:spPr>
            <a:xfrm>
              <a:off x="28656263" y="5575000"/>
              <a:ext cx="1400400" cy="1400400"/>
            </a:xfrm>
            <a:prstGeom prst="roundRect">
              <a:avLst>
                <a:gd fmla="val 16667" name="adj"/>
              </a:avLst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65700" lIns="365700" spcFirstLastPara="1" rIns="365700" wrap="square" tIns="36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D4</a:t>
              </a:r>
              <a:endParaRPr sz="3000"/>
            </a:p>
          </p:txBody>
        </p:sp>
        <p:sp>
          <p:nvSpPr>
            <p:cNvPr id="130" name="Google Shape;130;p20"/>
            <p:cNvSpPr/>
            <p:nvPr/>
          </p:nvSpPr>
          <p:spPr>
            <a:xfrm>
              <a:off x="30677450" y="5575000"/>
              <a:ext cx="1400400" cy="1400400"/>
            </a:xfrm>
            <a:prstGeom prst="roundRect">
              <a:avLst>
                <a:gd fmla="val 16667" name="adj"/>
              </a:avLst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65700" lIns="365700" spcFirstLastPara="1" rIns="365700" wrap="square" tIns="36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D7</a:t>
              </a:r>
              <a:endParaRPr sz="3000"/>
            </a:p>
          </p:txBody>
        </p:sp>
      </p:grpSp>
      <p:sp>
        <p:nvSpPr>
          <p:cNvPr id="131" name="Google Shape;131;p20"/>
          <p:cNvSpPr/>
          <p:nvPr/>
        </p:nvSpPr>
        <p:spPr>
          <a:xfrm>
            <a:off x="25856075" y="7378100"/>
            <a:ext cx="7160700" cy="638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Worker Node</a:t>
            </a:r>
            <a:endParaRPr sz="6000"/>
          </a:p>
        </p:txBody>
      </p:sp>
      <p:grpSp>
        <p:nvGrpSpPr>
          <p:cNvPr id="132" name="Google Shape;132;p20"/>
          <p:cNvGrpSpPr/>
          <p:nvPr/>
        </p:nvGrpSpPr>
        <p:grpSpPr>
          <a:xfrm>
            <a:off x="26532713" y="8796775"/>
            <a:ext cx="6052947" cy="2525625"/>
            <a:chOff x="26481450" y="2436463"/>
            <a:chExt cx="5615500" cy="3374700"/>
          </a:xfrm>
        </p:grpSpPr>
        <p:grpSp>
          <p:nvGrpSpPr>
            <p:cNvPr id="133" name="Google Shape;133;p20"/>
            <p:cNvGrpSpPr/>
            <p:nvPr/>
          </p:nvGrpSpPr>
          <p:grpSpPr>
            <a:xfrm>
              <a:off x="26481450" y="2436463"/>
              <a:ext cx="2466000" cy="3374700"/>
              <a:chOff x="26176650" y="2436425"/>
              <a:chExt cx="2466000" cy="3374700"/>
            </a:xfrm>
          </p:grpSpPr>
          <p:sp>
            <p:nvSpPr>
              <p:cNvPr id="134" name="Google Shape;134;p20"/>
              <p:cNvSpPr/>
              <p:nvPr/>
            </p:nvSpPr>
            <p:spPr>
              <a:xfrm>
                <a:off x="26176650" y="2436425"/>
                <a:ext cx="2466000" cy="3374700"/>
              </a:xfrm>
              <a:prstGeom prst="round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600"/>
                  <a:t>Executor</a:t>
                </a:r>
                <a:endParaRPr sz="3600"/>
              </a:p>
            </p:txBody>
          </p:sp>
          <p:sp>
            <p:nvSpPr>
              <p:cNvPr id="135" name="Google Shape;135;p20"/>
              <p:cNvSpPr/>
              <p:nvPr/>
            </p:nvSpPr>
            <p:spPr>
              <a:xfrm>
                <a:off x="26652000" y="3624925"/>
                <a:ext cx="1515300" cy="6240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/>
                  <a:t>CPU</a:t>
                </a:r>
                <a:endParaRPr sz="3000"/>
              </a:p>
            </p:txBody>
          </p:sp>
          <p:sp>
            <p:nvSpPr>
              <p:cNvPr id="136" name="Google Shape;136;p20"/>
              <p:cNvSpPr/>
              <p:nvPr/>
            </p:nvSpPr>
            <p:spPr>
              <a:xfrm>
                <a:off x="26652000" y="4728125"/>
                <a:ext cx="1515300" cy="6240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/>
                  <a:t>CPU</a:t>
                </a:r>
                <a:endParaRPr sz="3000"/>
              </a:p>
            </p:txBody>
          </p:sp>
        </p:grpSp>
        <p:grpSp>
          <p:nvGrpSpPr>
            <p:cNvPr id="137" name="Google Shape;137;p20"/>
            <p:cNvGrpSpPr/>
            <p:nvPr/>
          </p:nvGrpSpPr>
          <p:grpSpPr>
            <a:xfrm>
              <a:off x="29630950" y="2436463"/>
              <a:ext cx="2466000" cy="3374700"/>
              <a:chOff x="26176650" y="2436425"/>
              <a:chExt cx="2466000" cy="3374700"/>
            </a:xfrm>
          </p:grpSpPr>
          <p:sp>
            <p:nvSpPr>
              <p:cNvPr id="138" name="Google Shape;138;p20"/>
              <p:cNvSpPr/>
              <p:nvPr/>
            </p:nvSpPr>
            <p:spPr>
              <a:xfrm>
                <a:off x="26176650" y="2436425"/>
                <a:ext cx="2466000" cy="3374700"/>
              </a:xfrm>
              <a:prstGeom prst="round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600"/>
                  <a:t>Executor</a:t>
                </a:r>
                <a:endParaRPr sz="3600"/>
              </a:p>
            </p:txBody>
          </p:sp>
          <p:sp>
            <p:nvSpPr>
              <p:cNvPr id="139" name="Google Shape;139;p20"/>
              <p:cNvSpPr/>
              <p:nvPr/>
            </p:nvSpPr>
            <p:spPr>
              <a:xfrm>
                <a:off x="26652000" y="3624925"/>
                <a:ext cx="1515300" cy="6240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/>
                  <a:t>CPU</a:t>
                </a:r>
                <a:endParaRPr sz="3000"/>
              </a:p>
            </p:txBody>
          </p:sp>
          <p:sp>
            <p:nvSpPr>
              <p:cNvPr id="140" name="Google Shape;140;p20"/>
              <p:cNvSpPr/>
              <p:nvPr/>
            </p:nvSpPr>
            <p:spPr>
              <a:xfrm>
                <a:off x="26652000" y="4728125"/>
                <a:ext cx="1515300" cy="6240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/>
                  <a:t>CPU</a:t>
                </a:r>
                <a:endParaRPr sz="3000"/>
              </a:p>
            </p:txBody>
          </p:sp>
        </p:grpSp>
      </p:grpSp>
      <p:grpSp>
        <p:nvGrpSpPr>
          <p:cNvPr id="141" name="Google Shape;141;p20"/>
          <p:cNvGrpSpPr/>
          <p:nvPr/>
        </p:nvGrpSpPr>
        <p:grpSpPr>
          <a:xfrm>
            <a:off x="26837825" y="11935200"/>
            <a:ext cx="5442750" cy="1400400"/>
            <a:chOff x="26635100" y="5575000"/>
            <a:chExt cx="5442750" cy="1400400"/>
          </a:xfrm>
        </p:grpSpPr>
        <p:sp>
          <p:nvSpPr>
            <p:cNvPr id="142" name="Google Shape;142;p20"/>
            <p:cNvSpPr/>
            <p:nvPr/>
          </p:nvSpPr>
          <p:spPr>
            <a:xfrm>
              <a:off x="26635100" y="5575000"/>
              <a:ext cx="1400400" cy="1400400"/>
            </a:xfrm>
            <a:prstGeom prst="roundRect">
              <a:avLst>
                <a:gd fmla="val 16667" name="adj"/>
              </a:avLst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65700" lIns="365700" spcFirstLastPara="1" rIns="365700" wrap="square" tIns="36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D2</a:t>
              </a:r>
              <a:endParaRPr sz="3000"/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28656263" y="5575000"/>
              <a:ext cx="1400400" cy="1400400"/>
            </a:xfrm>
            <a:prstGeom prst="roundRect">
              <a:avLst>
                <a:gd fmla="val 16667" name="adj"/>
              </a:avLst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65700" lIns="365700" spcFirstLastPara="1" rIns="365700" wrap="square" tIns="36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D5</a:t>
              </a:r>
              <a:endParaRPr sz="3000"/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30677450" y="5575000"/>
              <a:ext cx="1400400" cy="1400400"/>
            </a:xfrm>
            <a:prstGeom prst="roundRect">
              <a:avLst>
                <a:gd fmla="val 16667" name="adj"/>
              </a:avLst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65700" lIns="365700" spcFirstLastPara="1" rIns="365700" wrap="square" tIns="36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D8</a:t>
              </a:r>
              <a:endParaRPr sz="3000"/>
            </a:p>
          </p:txBody>
        </p:sp>
      </p:grpSp>
      <p:sp>
        <p:nvSpPr>
          <p:cNvPr id="145" name="Google Shape;145;p20"/>
          <p:cNvSpPr/>
          <p:nvPr/>
        </p:nvSpPr>
        <p:spPr>
          <a:xfrm>
            <a:off x="11076325" y="12879113"/>
            <a:ext cx="5823600" cy="25737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Cluster manager: Run my program with 6 executors with 2 CPUs each, please!</a:t>
            </a:r>
            <a:endParaRPr sz="3000"/>
          </a:p>
        </p:txBody>
      </p:sp>
      <p:sp>
        <p:nvSpPr>
          <p:cNvPr id="146" name="Google Shape;146;p20"/>
          <p:cNvSpPr txBox="1"/>
          <p:nvPr/>
        </p:nvSpPr>
        <p:spPr>
          <a:xfrm>
            <a:off x="3882975" y="18124325"/>
            <a:ext cx="88380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Open Sans"/>
                <a:ea typeface="Open Sans"/>
                <a:cs typeface="Open Sans"/>
                <a:sym typeface="Open Sans"/>
              </a:rPr>
              <a:t>Edge Node</a:t>
            </a:r>
            <a:endParaRPr sz="6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14246175" y="18124325"/>
            <a:ext cx="88380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Open Sans"/>
                <a:ea typeface="Open Sans"/>
                <a:cs typeface="Open Sans"/>
                <a:sym typeface="Open Sans"/>
              </a:rPr>
              <a:t>Data Nodes</a:t>
            </a:r>
            <a:endParaRPr sz="6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/>
        </p:nvSpPr>
        <p:spPr>
          <a:xfrm>
            <a:off x="123600" y="6316650"/>
            <a:ext cx="36328500" cy="79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750" lIns="373750" spcFirstLastPara="1" rIns="373750" wrap="square" tIns="373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Font typeface="Arial"/>
              <a:buNone/>
            </a:pPr>
            <a:r>
              <a:rPr b="1" lang="en" sz="14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Spark APIs</a:t>
            </a:r>
            <a:endParaRPr sz="14900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/>
        </p:nvSpPr>
        <p:spPr>
          <a:xfrm>
            <a:off x="3926032" y="3695513"/>
            <a:ext cx="27561300" cy="147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3750" lIns="373750" spcFirstLastPara="1" rIns="373750" wrap="square" tIns="373750">
            <a:noAutofit/>
          </a:bodyPr>
          <a:lstStyle/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case class Employee(name: String, age: Int, dept: String)</a:t>
            </a:r>
            <a:endParaRPr sz="56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323894" y="796575"/>
            <a:ext cx="26311200" cy="19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750" lIns="373750" spcFirstLastPara="1" rIns="373750" wrap="square" tIns="37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8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rPr>
              <a:t>Example Data</a:t>
            </a:r>
            <a:endParaRPr b="1" sz="10800">
              <a:solidFill>
                <a:srgbClr val="5659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59" name="Google Shape;159;p22"/>
          <p:cNvGraphicFramePr/>
          <p:nvPr/>
        </p:nvGraphicFramePr>
        <p:xfrm>
          <a:off x="4357350" y="737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{4E0B0540-B284-43D2-A96B-3658EC349010}</a:tableStyleId>
              </a:tblPr>
              <a:tblGrid>
                <a:gridCol w="8649600"/>
                <a:gridCol w="8649600"/>
                <a:gridCol w="8649600"/>
              </a:tblGrid>
              <a:tr h="64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/>
                        <a:t>Name</a:t>
                      </a:r>
                      <a:endParaRPr sz="4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/>
                        <a:t>String</a:t>
                      </a:r>
                      <a:endParaRPr sz="4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/>
                        <a:t>Dept</a:t>
                      </a:r>
                      <a:endParaRPr sz="4800"/>
                    </a:p>
                  </a:txBody>
                  <a:tcPr marT="91425" marB="91425" marR="91425" marL="91425"/>
                </a:tc>
              </a:tr>
              <a:tr h="64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/>
                        <a:t>Alice</a:t>
                      </a:r>
                      <a:endParaRPr sz="4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/>
                        <a:t>25</a:t>
                      </a:r>
                      <a:endParaRPr sz="4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/>
                        <a:t>Data Engineering</a:t>
                      </a:r>
                      <a:endParaRPr sz="4800"/>
                    </a:p>
                  </a:txBody>
                  <a:tcPr marT="91425" marB="91425" marR="91425" marL="91425"/>
                </a:tc>
              </a:tr>
              <a:tr h="64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/>
                        <a:t>Bob</a:t>
                      </a:r>
                      <a:endParaRPr sz="4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/>
                        <a:t>35</a:t>
                      </a:r>
                      <a:endParaRPr sz="4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/>
                        <a:t>Management</a:t>
                      </a:r>
                      <a:endParaRPr sz="4800"/>
                    </a:p>
                  </a:txBody>
                  <a:tcPr marT="91425" marB="91425" marR="91425" marL="91425"/>
                </a:tc>
              </a:tr>
              <a:tr h="64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/>
                        <a:t>Charlie</a:t>
                      </a:r>
                      <a:endParaRPr sz="4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/>
                        <a:t>45</a:t>
                      </a:r>
                      <a:endParaRPr sz="4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/>
                        <a:t>Data Engineering</a:t>
                      </a:r>
                      <a:endParaRPr sz="4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/>
        </p:nvSpPr>
        <p:spPr>
          <a:xfrm>
            <a:off x="3926032" y="3695513"/>
            <a:ext cx="27561300" cy="147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3750" lIns="373750" spcFirstLastPara="1" rIns="373750" wrap="square" tIns="373750">
            <a:noAutofit/>
          </a:bodyPr>
          <a:lstStyle/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Reading data from a local file into a list:</a:t>
            </a:r>
            <a:endParaRPr b="1" sz="7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Python</a:t>
            </a:r>
            <a:endParaRPr sz="60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with (open('/tmp/people.txt')) as f:</a:t>
            </a:r>
            <a:endParaRPr sz="60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content = f.readlines()</a:t>
            </a:r>
            <a:endParaRPr sz="60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#type(content) = list</a:t>
            </a:r>
            <a:endParaRPr sz="60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Scala</a:t>
            </a:r>
            <a:endParaRPr sz="60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 sz="60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al content =</a:t>
            </a:r>
            <a:endParaRPr sz="60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Source.fromFile("/tmp/people.txt").getLines.toList</a:t>
            </a:r>
            <a:endParaRPr sz="60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//content : List[String]</a:t>
            </a:r>
            <a:endParaRPr sz="60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323901" y="796575"/>
            <a:ext cx="28479600" cy="19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750" lIns="373750" spcFirstLastPara="1" rIns="373750" wrap="square" tIns="37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8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rPr>
              <a:t>Spark's Data Structures</a:t>
            </a:r>
            <a:endParaRPr b="1" sz="10800">
              <a:solidFill>
                <a:srgbClr val="5659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/>
        </p:nvSpPr>
        <p:spPr>
          <a:xfrm>
            <a:off x="3926032" y="3695513"/>
            <a:ext cx="27561300" cy="147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3750" lIns="373750" spcFirstLastPara="1" rIns="373750" wrap="square" tIns="373750">
            <a:noAutofit/>
          </a:bodyPr>
          <a:lstStyle/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case class Employee(name: String, age: Int, dept: String)</a:t>
            </a:r>
            <a:endParaRPr sz="56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323894" y="796575"/>
            <a:ext cx="26311200" cy="19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750" lIns="373750" spcFirstLastPara="1" rIns="373750" wrap="square" tIns="37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800">
                <a:solidFill>
                  <a:srgbClr val="56595C"/>
                </a:solidFill>
                <a:latin typeface="Open Sans"/>
                <a:ea typeface="Open Sans"/>
                <a:cs typeface="Open Sans"/>
                <a:sym typeface="Open Sans"/>
              </a:rPr>
              <a:t>High Level vs. Low Level APIs</a:t>
            </a:r>
            <a:endParaRPr b="1" sz="10800">
              <a:solidFill>
                <a:srgbClr val="5659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72" name="Google Shape;172;p24"/>
          <p:cNvGraphicFramePr/>
          <p:nvPr/>
        </p:nvGraphicFramePr>
        <p:xfrm>
          <a:off x="4357350" y="561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{4E0B0540-B284-43D2-A96B-3658EC349010}</a:tableStyleId>
              </a:tblPr>
              <a:tblGrid>
                <a:gridCol w="8649600"/>
                <a:gridCol w="8649600"/>
                <a:gridCol w="8649600"/>
              </a:tblGrid>
              <a:tr h="64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/>
                        <a:t>Name</a:t>
                      </a:r>
                      <a:endParaRPr sz="4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/>
                        <a:t>String</a:t>
                      </a:r>
                      <a:endParaRPr sz="4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/>
                        <a:t>Dept</a:t>
                      </a:r>
                      <a:endParaRPr sz="4800"/>
                    </a:p>
                  </a:txBody>
                  <a:tcPr marT="91425" marB="91425" marR="91425" marL="91425"/>
                </a:tc>
              </a:tr>
              <a:tr h="64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/>
                        <a:t>Alice</a:t>
                      </a:r>
                      <a:endParaRPr sz="4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/>
                        <a:t>25</a:t>
                      </a:r>
                      <a:endParaRPr sz="4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/>
                        <a:t>Data Engineering</a:t>
                      </a:r>
                      <a:endParaRPr sz="4800"/>
                    </a:p>
                  </a:txBody>
                  <a:tcPr marT="91425" marB="91425" marR="91425" marL="91425"/>
                </a:tc>
              </a:tr>
              <a:tr h="64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/>
                        <a:t>Bob</a:t>
                      </a:r>
                      <a:endParaRPr sz="4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/>
                        <a:t>35</a:t>
                      </a:r>
                      <a:endParaRPr sz="4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/>
                        <a:t>Management</a:t>
                      </a:r>
                      <a:endParaRPr sz="4800"/>
                    </a:p>
                  </a:txBody>
                  <a:tcPr marT="91425" marB="91425" marR="91425" marL="91425"/>
                </a:tc>
              </a:tr>
              <a:tr h="64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/>
                        <a:t>Charlie</a:t>
                      </a:r>
                      <a:endParaRPr sz="4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/>
                        <a:t>45</a:t>
                      </a:r>
                      <a:endParaRPr sz="4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/>
                        <a:t>Data Engineering</a:t>
                      </a:r>
                      <a:endParaRPr sz="4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904 Styl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