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9f1481b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9f1481b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702041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702041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words within 10 minute windows updating every 5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7a1ff7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7a1ff7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data and concept of watermarking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ngine automatically track the current event time in the data and attempt to clean up old state accordingly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use a timestamp within the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7a1ff7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7a1ff7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7a1ff7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7a1ff7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and foreachBatch - arbitrary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ForeachBatch - resuse existing data sources, write to multiple locations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702041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702041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7a1ff7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7a1ff7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7a1ff7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7a1ff7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7a1ff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7a1ff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7a1ff7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7a1ff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7a1ff7c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7a1ff7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2703aad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2703aad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9f1481b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9f1481b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702041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702041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70204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70204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sources like directories of files,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(which rows) and projection (which columns)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a, b,c is actually a PROJECTION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702041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702041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70204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70204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will express your streaming computation as standard batch-like query as on a static table, and Spark runs it as an </a:t>
            </a:r>
            <a:r>
              <a:rPr i="1" lang="en">
                <a:solidFill>
                  <a:schemeClr val="dk1"/>
                </a:solidFill>
              </a:rPr>
              <a:t>incremental</a:t>
            </a:r>
            <a:r>
              <a:rPr lang="en">
                <a:solidFill>
                  <a:schemeClr val="dk1"/>
                </a:solidFill>
              </a:rPr>
              <a:t> query on the </a:t>
            </a:r>
            <a:r>
              <a:rPr i="1" lang="en">
                <a:solidFill>
                  <a:schemeClr val="dk1"/>
                </a:solidFill>
              </a:rPr>
              <a:t>unbounded</a:t>
            </a:r>
            <a:r>
              <a:rPr lang="en">
                <a:solidFill>
                  <a:schemeClr val="dk1"/>
                </a:solidFill>
              </a:rPr>
              <a:t> input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 that Structured Streaming does not materialize the entire table</a:t>
            </a:r>
            <a:r>
              <a:rPr lang="en">
                <a:solidFill>
                  <a:schemeClr val="dk1"/>
                </a:solidFill>
              </a:rPr>
              <a:t>. It reads the latest available data from the streaming data source, processes it incrementally to update the result, and then discards the source data. It only keeps around the minimal intermediate </a:t>
            </a:r>
            <a:r>
              <a:rPr i="1" lang="en">
                <a:solidFill>
                  <a:schemeClr val="dk1"/>
                </a:solidFill>
              </a:rPr>
              <a:t>state</a:t>
            </a:r>
            <a:r>
              <a:rPr lang="en">
                <a:solidFill>
                  <a:schemeClr val="dk1"/>
                </a:solidFill>
              </a:rPr>
              <a:t> data as required to update the result (e.g. intermediate counts in the earlier example).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702041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702041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7a1ff7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7a1ff7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drive.google.com/file/d/1iuIF_AIJ8MPXX9oEsVFpAaN-MTaciyIf/view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5854" y="0"/>
            <a:ext cx="900587" cy="5141627"/>
            <a:chOff x="247287" y="0"/>
            <a:chExt cx="900677" cy="514368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7182548" y="-2"/>
            <a:ext cx="1960962" cy="5143502"/>
          </a:xfrm>
          <a:prstGeom prst="rect">
            <a:avLst/>
          </a:prstGeom>
          <a:noFill/>
          <a:ln>
            <a:noFill/>
          </a:ln>
          <a:effectLst>
            <a:outerShdw blurRad="1100138" rotWithShape="0" algn="bl" dir="6060000" dist="428625">
              <a:srgbClr val="DDDDDD">
                <a:alpha val="8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intro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 title="Logo animation 1_2.mp4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84" y="-871073"/>
            <a:ext cx="9180863" cy="688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14"/>
          <p:cNvGrpSpPr/>
          <p:nvPr/>
        </p:nvGrpSpPr>
        <p:grpSpPr>
          <a:xfrm>
            <a:off x="200614" y="0"/>
            <a:ext cx="449031" cy="5141627"/>
            <a:chOff x="272049" y="1"/>
            <a:chExt cx="449076" cy="5143684"/>
          </a:xfrm>
        </p:grpSpPr>
        <p:sp>
          <p:nvSpPr>
            <p:cNvPr id="51" name="Google Shape;51;p14"/>
            <p:cNvSpPr/>
            <p:nvPr/>
          </p:nvSpPr>
          <p:spPr>
            <a:xfrm>
              <a:off x="571423" y="325"/>
              <a:ext cx="149700" cy="4761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421726" y="1"/>
              <a:ext cx="149700" cy="4761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72049" y="649"/>
              <a:ext cx="149700" cy="4761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842" y="4821937"/>
            <a:ext cx="900317" cy="19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3425" lIns="93425" spcFirstLastPara="1" rIns="93425" wrap="square" tIns="93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3425" lIns="93425" spcFirstLastPara="1" rIns="93425" wrap="square" tIns="93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425" lIns="93425" spcFirstLastPara="1" rIns="93425" wrap="square" tIns="93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3425" lIns="93425" spcFirstLastPara="1" rIns="93425" wrap="square" tIns="93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3425" lIns="93425" spcFirstLastPara="1" rIns="93425" wrap="square" tIns="93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3425" lIns="93425" spcFirstLastPara="1" rIns="93425" wrap="square" tIns="93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logo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6334" y="1795062"/>
            <a:ext cx="4650170" cy="113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 1">
  <p:cSld name="TITLE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182548" y="-2"/>
            <a:ext cx="1960962" cy="5143502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5040000" dist="381000">
              <a:srgbClr val="56595C">
                <a:alpha val="37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 1 1">
  <p:cSld name="TITLE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5564" y="0"/>
            <a:ext cx="1818985" cy="5143502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304800">
              <a:srgbClr val="56595C">
                <a:alpha val="17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dark bottom">
  <p:cSld name="TITLE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1613" y="2511786"/>
            <a:ext cx="9147300" cy="26316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7"/>
          <p:cNvGrpSpPr/>
          <p:nvPr/>
        </p:nvGrpSpPr>
        <p:grpSpPr>
          <a:xfrm>
            <a:off x="-1238" y="2187984"/>
            <a:ext cx="9146588" cy="448884"/>
            <a:chOff x="-3300" y="5834625"/>
            <a:chExt cx="24384400" cy="1197025"/>
          </a:xfrm>
        </p:grpSpPr>
        <p:sp>
          <p:nvSpPr>
            <p:cNvPr id="31" name="Google Shape;31;p7"/>
            <p:cNvSpPr/>
            <p:nvPr/>
          </p:nvSpPr>
          <p:spPr>
            <a:xfrm rot="5400000">
              <a:off x="11988600" y="-5359250"/>
              <a:ext cx="399000" cy="243828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  <p:sp>
          <p:nvSpPr>
            <p:cNvPr id="32" name="Google Shape;32;p7"/>
            <p:cNvSpPr/>
            <p:nvPr/>
          </p:nvSpPr>
          <p:spPr>
            <a:xfrm rot="5400000">
              <a:off x="11989450" y="-5759050"/>
              <a:ext cx="399000" cy="243843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 rot="5400000">
              <a:off x="11989075" y="-6157725"/>
              <a:ext cx="399000" cy="243837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 log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6334" y="1795062"/>
            <a:ext cx="4650170" cy="113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 white bottom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9" y="2509341"/>
            <a:ext cx="9144000" cy="26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10"/>
          <p:cNvGrpSpPr/>
          <p:nvPr/>
        </p:nvGrpSpPr>
        <p:grpSpPr>
          <a:xfrm rot="5400000">
            <a:off x="4347546" y="-2165276"/>
            <a:ext cx="448880" cy="9155393"/>
            <a:chOff x="534802" y="1817670"/>
            <a:chExt cx="1197014" cy="10874680"/>
          </a:xfrm>
        </p:grpSpPr>
        <p:sp>
          <p:nvSpPr>
            <p:cNvPr id="40" name="Google Shape;40;p10"/>
            <p:cNvSpPr/>
            <p:nvPr/>
          </p:nvSpPr>
          <p:spPr>
            <a:xfrm>
              <a:off x="1332816" y="1818410"/>
              <a:ext cx="399000" cy="108732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933781" y="1817670"/>
              <a:ext cx="399000" cy="108732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34802" y="1819150"/>
              <a:ext cx="399000" cy="108732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34300" lIns="34300" spcFirstLastPara="1" rIns="34300" wrap="square" tIns="3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4433" y="1754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  <a:defRPr sz="2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kitmenke/spark-hello-worl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park.apache.org/docs/latest/structured-streaming-programming-guide.html" TargetMode="External"/><Relationship Id="rId4" Type="http://schemas.openxmlformats.org/officeDocument/2006/relationships/hyperlink" Target="https://spark.apache.org/docs/latest/structured-streaming-kafka-integratio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rk.apache.org/docs/latest/api/sq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12" y="152399"/>
            <a:ext cx="5220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Windowing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144"/>
            <a:ext cx="8083508" cy="415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Windowing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25" y="753494"/>
            <a:ext cx="7476130" cy="415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Joins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join a streaming DataFrame/Dataset with other streaming/static DataFrames/Datasets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Often will need watermarking and time constraints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Inner, Left Outer, Right Outer, Full Outer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153875" y="2324075"/>
            <a:ext cx="810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E84B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org.apache.spark.sql.functions.expr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impressions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readStream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clicks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readStream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Apply watermarks on event-time columns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impressionsWithWatermark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impressions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withWatermark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"impressionTime"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"2 hours"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clicksWithWatermark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clicks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withWatermark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"clickTime"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"3 hours"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Join with event-time constraints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impressionsWithWatermark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clicksWithWatermark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expr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clickAdId = impressionAdId AND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clickTime &gt;= impressionTime AND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clickTime &lt;= impressionTime + interval 1 hour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Outputs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Kafka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ForeachBatch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Output Modes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Append mode (default)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only new rows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Complete mode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entire table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Update mode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only updated rows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Output Modes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Append mode (default)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only new rows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Complete mode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entire table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Update mode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only updated rows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Fault Tolerance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Recover from a failure and continue where app left off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Checkpointing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Write-ahead logs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+ Kafka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Include Spark SQL Kafka 0.10 library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Read from Kafka / Write to Kafka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1610800" y="1694650"/>
            <a:ext cx="532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df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spark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readStream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"kafka"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"kafka.bootstrap.servers"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"host1:port1,host2:port2"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"subscribe"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"topic1"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selectExpr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"CAST(key AS STRING)"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"CAST(value AS STRING)"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900">
                <a:solidFill>
                  <a:srgbClr val="902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02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1610800" y="3184075"/>
            <a:ext cx="5855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ds </a:t>
            </a:r>
            <a:r>
              <a:rPr b="1" lang="en" sz="9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df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selectExpr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"CAST(key AS STRING)"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"CAST(value AS STRING)"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writeStream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"kafka"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"kafka.bootstrap.servers"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"host1:port1,host2:port2"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"topic"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"topic1"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9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666666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Demo: Getting Started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Explore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Lab Time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Clone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https://github.com/kitmenke/spark-hello-world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on the sales topic? What is the schema?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 a compute function and a test for the compute function that…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Defines a schema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Parses the data into a dataframe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Does an aggregation (your choice)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Integrate this into the main app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981508" y="7697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 Streaming Recap</a:t>
            </a:r>
            <a:endParaRPr sz="1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800"/>
              <a:buFont typeface="Open Sans"/>
              <a:buChar char="○"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https://spark.apache.org/docs/latest/structured-streaming-programming-guide.html</a:t>
            </a:r>
            <a:endParaRPr sz="1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800"/>
              <a:buFont typeface="Open Sans"/>
              <a:buChar char="○"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https://spark.apache.org/docs/latest/structured-streaming-kafka-integration.html</a:t>
            </a:r>
            <a:endParaRPr sz="1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Setup local environment and testing</a:t>
            </a:r>
            <a:endParaRPr sz="1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Lab time</a:t>
            </a:r>
            <a:endParaRPr sz="1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 Streaming Overview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two APIs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Older API is Discretized Stream (DStream)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Map, flatMap on RDDs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Newer API is Structured Streaming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SQL on Datasets/DataFrames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Same as batch API!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API flavors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1061325" y="872150"/>
            <a:ext cx="75747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Select the devices which have signal more than 10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using untyped APIs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"device"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"signal &gt; 10"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using typed APIs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signal 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plain SQL</a:t>
            </a:r>
            <a:b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createOrReplaceTempView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"signals"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"select device from signals where signal &gt; 10"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Features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Streaming sources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Selections, Projections, Aggregations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Windowing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Joins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Streaming Sinks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Fault Tolerance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Terminology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Write-ahead Log (WAL) - an append only file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 (where data is coming from) and sink (where data is going to)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Selections (which rows), Projections (which columns), Aggregations (combine rows)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Checkpointing - saving your progress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Watermarking - threshold at which events are dropped/kept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Exactly once, at least once, at most once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Basics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0" y="263565"/>
            <a:ext cx="9144001" cy="491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Inputs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Files from a directory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Kafka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testing only: Socket / Rate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80973" y="199144"/>
            <a:ext cx="7751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25" lIns="93425" spcFirstLastPara="1" rIns="93425" wrap="square" tIns="93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Structured Streaming Operations</a:t>
            </a:r>
            <a:endParaRPr b="1" sz="27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981508" y="922125"/>
            <a:ext cx="7605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425" lIns="93425" spcFirstLastPara="1" rIns="93425" wrap="square" tIns="93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Selection, Projection, Aggregation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Select, where, groupBy as well as map, filter, flatMap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https://spark.apache.org/docs/latest/api/sql/index.html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997100" y="1967975"/>
            <a:ext cx="75747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Select the devices which have signal more than 10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using untyped APIs</a:t>
            </a:r>
            <a:endParaRPr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"device"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"signal &gt; 10"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using typed APIs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signal 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0A07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0A0B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6666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>
                <a:solidFill>
                  <a:srgbClr val="60A0B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plain SQL</a:t>
            </a:r>
            <a:b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createOrReplaceTempView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"signals"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407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"select device from signals where signal &gt; 10"</a:t>
            </a: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04 Sty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