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20574000" cx="36576000"/>
  <p:notesSz cx="6858000" cy="9144000"/>
  <p:embeddedFontLs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02">
          <p15:clr>
            <a:srgbClr val="9AA0A6"/>
          </p15:clr>
        </p15:guide>
        <p15:guide id="2" orient="horz" pos="1720">
          <p15:clr>
            <a:srgbClr val="9AA0A6"/>
          </p15:clr>
        </p15:guide>
        <p15:guide id="3" pos="204">
          <p15:clr>
            <a:srgbClr val="9AA0A6"/>
          </p15:clr>
        </p15:guide>
        <p15:guide id="4" pos="2376">
          <p15:clr>
            <a:srgbClr val="9AA0A6"/>
          </p15:clr>
        </p15:guide>
        <p15:guide id="5" orient="horz" pos="225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502" orient="horz"/>
        <p:guide pos="1720" orient="horz"/>
        <p:guide pos="204"/>
        <p:guide pos="2376"/>
        <p:guide pos="225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wiki.apache.org/confluence/display/Hive/HiveServer2+Client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wiki.apache.org/confluence/display/Hive/LanguageManua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wiki.apache.org/confluence/display/Hive/LanguageManua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wiki.apache.org/confluence/display/Hive/LanguageManua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wiki.apache.org/confluence/display/Hive/LanguageManua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wiki.apache.org/confluence/display/Hive/LanguageManual"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lideshare.net/StampedeCon/choosing-an-hdfs-data-storage-format-avro-vs-parquet-and-more-stampedecon-2015"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point.com/hive/hive_introduction.htm"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29663288b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29663288b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https://cwiki.apache.org/confluence/display/Hive/HiveServer2+Clients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29663288b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829663288b_0_2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Bullet Points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29663288b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29663288b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https://cwiki.apache.org/confluence/display/Hive/LanguageManual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29663288b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29663288b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https://cwiki.apache.org/confluence/display/Hive/LanguageManual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29663288b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29663288b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https://cwiki.apache.org/confluence/display/Hive/LanguageManual</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CREATE TABLE IF NOT EXISTS nate.gatlinburg_attractions(</a:t>
            </a:r>
            <a:endParaRPr/>
          </a:p>
          <a:p>
            <a:pPr indent="0" lvl="0" marL="0" rtl="0" algn="l">
              <a:spcBef>
                <a:spcPts val="0"/>
              </a:spcBef>
              <a:spcAft>
                <a:spcPts val="0"/>
              </a:spcAft>
              <a:buClr>
                <a:schemeClr val="dk1"/>
              </a:buClr>
              <a:buSzPts val="1100"/>
              <a:buFont typeface="Arial"/>
              <a:buNone/>
            </a:pPr>
            <a:r>
              <a:rPr lang="en"/>
              <a:t>street STRING COMMENT 'Street address parse from site’</a:t>
            </a:r>
            <a:endParaRPr/>
          </a:p>
          <a:p>
            <a:pPr indent="0" lvl="0" marL="0" rtl="0" algn="l">
              <a:spcBef>
                <a:spcPts val="0"/>
              </a:spcBef>
              <a:spcAft>
                <a:spcPts val="0"/>
              </a:spcAft>
              <a:buClr>
                <a:schemeClr val="dk1"/>
              </a:buClr>
              <a:buSzPts val="1100"/>
              <a:buFont typeface="Arial"/>
              <a:buNone/>
            </a:pPr>
            <a:r>
              <a:rPr lang="en"/>
              <a:t>city STRING,</a:t>
            </a:r>
            <a:endParaRPr/>
          </a:p>
          <a:p>
            <a:pPr indent="0" lvl="0" marL="0" rtl="0" algn="l">
              <a:spcBef>
                <a:spcPts val="0"/>
              </a:spcBef>
              <a:spcAft>
                <a:spcPts val="0"/>
              </a:spcAft>
              <a:buClr>
                <a:schemeClr val="dk1"/>
              </a:buClr>
              <a:buSzPts val="1100"/>
              <a:buFont typeface="Arial"/>
              <a:buNone/>
            </a:pPr>
            <a:r>
              <a:rPr lang="en"/>
              <a:t>state STRING,</a:t>
            </a:r>
            <a:endParaRPr/>
          </a:p>
          <a:p>
            <a:pPr indent="0" lvl="0" marL="0" rtl="0" algn="l">
              <a:spcBef>
                <a:spcPts val="0"/>
              </a:spcBef>
              <a:spcAft>
                <a:spcPts val="0"/>
              </a:spcAft>
              <a:buClr>
                <a:schemeClr val="dk1"/>
              </a:buClr>
              <a:buSzPts val="1100"/>
              <a:buFont typeface="Arial"/>
              <a:buNone/>
            </a:pPr>
            <a:r>
              <a:rPr lang="en"/>
              <a:t>zip_code STRING,</a:t>
            </a:r>
            <a:endParaRPr/>
          </a:p>
          <a:p>
            <a:pPr indent="0" lvl="0" marL="0" rtl="0" algn="l">
              <a:spcBef>
                <a:spcPts val="0"/>
              </a:spcBef>
              <a:spcAft>
                <a:spcPts val="0"/>
              </a:spcAft>
              <a:buClr>
                <a:schemeClr val="dk1"/>
              </a:buClr>
              <a:buSzPts val="1100"/>
              <a:buFont typeface="Arial"/>
              <a:buNone/>
            </a:pPr>
            <a:r>
              <a:rPr lang="en"/>
              <a:t>raw STRING COMMENT 'Raw address as exists in site source’,</a:t>
            </a:r>
            <a:endParaRPr/>
          </a:p>
          <a:p>
            <a:pPr indent="0" lvl="0" marL="0" rtl="0" algn="l">
              <a:spcBef>
                <a:spcPts val="0"/>
              </a:spcBef>
              <a:spcAft>
                <a:spcPts val="0"/>
              </a:spcAft>
              <a:buClr>
                <a:schemeClr val="dk1"/>
              </a:buClr>
              <a:buSzPts val="1100"/>
              <a:buFont typeface="Arial"/>
              <a:buNone/>
            </a:pPr>
            <a:r>
              <a:rPr lang="en"/>
              <a:t>name STRING,</a:t>
            </a:r>
            <a:endParaRPr/>
          </a:p>
          <a:p>
            <a:pPr indent="0" lvl="0" marL="0" rtl="0" algn="l">
              <a:spcBef>
                <a:spcPts val="0"/>
              </a:spcBef>
              <a:spcAft>
                <a:spcPts val="0"/>
              </a:spcAft>
              <a:buClr>
                <a:schemeClr val="dk1"/>
              </a:buClr>
              <a:buSzPts val="1100"/>
              <a:buFont typeface="Arial"/>
              <a:buNone/>
            </a:pPr>
            <a:r>
              <a:rPr lang="en"/>
              <a:t>site_url STRING,</a:t>
            </a:r>
            <a:endParaRPr/>
          </a:p>
          <a:p>
            <a:pPr indent="0" lvl="0" marL="0" rtl="0" algn="l">
              <a:spcBef>
                <a:spcPts val="0"/>
              </a:spcBef>
              <a:spcAft>
                <a:spcPts val="0"/>
              </a:spcAft>
              <a:buClr>
                <a:schemeClr val="dk1"/>
              </a:buClr>
              <a:buSzPts val="1100"/>
              <a:buFont typeface="Arial"/>
              <a:buNone/>
            </a:pPr>
            <a:r>
              <a:rPr lang="en"/>
              <a:t>description STRING,</a:t>
            </a:r>
            <a:endParaRPr/>
          </a:p>
          <a:p>
            <a:pPr indent="0" lvl="0" marL="0" rtl="0" algn="l">
              <a:spcBef>
                <a:spcPts val="0"/>
              </a:spcBef>
              <a:spcAft>
                <a:spcPts val="0"/>
              </a:spcAft>
              <a:buClr>
                <a:schemeClr val="dk1"/>
              </a:buClr>
              <a:buSzPts val="1100"/>
              <a:buFont typeface="Arial"/>
              <a:buNone/>
            </a:pPr>
            <a:r>
              <a:rPr lang="en"/>
              <a:t>phone STRING,</a:t>
            </a:r>
            <a:endParaRPr/>
          </a:p>
          <a:p>
            <a:pPr indent="0" lvl="0" marL="0" rtl="0" algn="l">
              <a:spcBef>
                <a:spcPts val="0"/>
              </a:spcBef>
              <a:spcAft>
                <a:spcPts val="0"/>
              </a:spcAft>
              <a:buClr>
                <a:schemeClr val="dk1"/>
              </a:buClr>
              <a:buSzPts val="1100"/>
              <a:buFont typeface="Arial"/>
              <a:buNone/>
            </a:pPr>
            <a:r>
              <a:rPr lang="en"/>
              <a:t>image STRING</a:t>
            </a:r>
            <a:endParaRPr/>
          </a:p>
          <a:p>
            <a:pPr indent="0" lvl="0" marL="0" rtl="0" algn="l">
              <a:spcBef>
                <a:spcPts val="0"/>
              </a:spcBef>
              <a:spcAft>
                <a:spcPts val="0"/>
              </a:spcAft>
              <a:buClr>
                <a:schemeClr val="dk1"/>
              </a:buClr>
              <a:buSzPts val="1100"/>
              <a:buFont typeface="Arial"/>
              <a:buNone/>
            </a:pPr>
            <a:r>
              <a:rPr lang="en"/>
              <a:t>) COMMENT ‘Gatlinburg attraction data scraped from https://www.gatlinburg.com"</a:t>
            </a:r>
            <a:endParaRPr/>
          </a:p>
          <a:p>
            <a:pPr indent="0" lvl="0" marL="0" rtl="0" algn="l">
              <a:spcBef>
                <a:spcPts val="0"/>
              </a:spcBef>
              <a:spcAft>
                <a:spcPts val="0"/>
              </a:spcAft>
              <a:buClr>
                <a:schemeClr val="dk1"/>
              </a:buClr>
              <a:buSzPts val="1100"/>
              <a:buFont typeface="Arial"/>
              <a:buNone/>
            </a:pPr>
            <a:r>
              <a:rPr lang="en"/>
              <a:t>ROW FORMAT</a:t>
            </a:r>
            <a:endParaRPr/>
          </a:p>
          <a:p>
            <a:pPr indent="0" lvl="0" marL="0" rtl="0" algn="l">
              <a:spcBef>
                <a:spcPts val="0"/>
              </a:spcBef>
              <a:spcAft>
                <a:spcPts val="0"/>
              </a:spcAft>
              <a:buClr>
                <a:schemeClr val="dk1"/>
              </a:buClr>
              <a:buSzPts val="1100"/>
              <a:buFont typeface="Arial"/>
              <a:buNone/>
            </a:pPr>
            <a:r>
              <a:rPr lang="en"/>
              <a:t>DELIMITED FIELDS TERMINATED BY ','</a:t>
            </a:r>
            <a:endParaRPr/>
          </a:p>
          <a:p>
            <a:pPr indent="0" lvl="0" marL="0" rtl="0" algn="l">
              <a:spcBef>
                <a:spcPts val="0"/>
              </a:spcBef>
              <a:spcAft>
                <a:spcPts val="0"/>
              </a:spcAft>
              <a:buClr>
                <a:schemeClr val="dk1"/>
              </a:buClr>
              <a:buSzPts val="1100"/>
              <a:buFont typeface="Arial"/>
              <a:buNone/>
            </a:pPr>
            <a:r>
              <a:rPr lang="en"/>
              <a:t>ESCAPED BY '\\"</a:t>
            </a:r>
            <a:endParaRPr/>
          </a:p>
          <a:p>
            <a:pPr indent="0" lvl="0" marL="0" rtl="0" algn="l">
              <a:spcBef>
                <a:spcPts val="0"/>
              </a:spcBef>
              <a:spcAft>
                <a:spcPts val="0"/>
              </a:spcAft>
              <a:buClr>
                <a:schemeClr val="dk1"/>
              </a:buClr>
              <a:buSzPts val="1100"/>
              <a:buFont typeface="Arial"/>
              <a:buNone/>
            </a:pPr>
            <a:r>
              <a:rPr lang="en"/>
              <a:t>LINES TERMINATED BY '\n"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STORED AS TEXTFILE;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LOAD DATA INPATH '/data/attractions.csv' INTO TABLE nate.gatlinburg_attractions;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29663288b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29663288b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https://cwiki.apache.org/confluence/display/Hive/LanguageManual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29663288b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29663288b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https://cwiki.apache.org/confluence/display/Hive/LanguageManual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29663288b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829663288b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Bullet Points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251b0572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251b0572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https://www.slideshare.net/StampedeCon/choosing-an-hdfs-data-storage-format-avro-vs-parquet-and-more-stampedecon-2015</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29663288b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829663288b_0_2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Bullet Points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Bullet Points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29663288b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29663288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Bullet Points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29663288b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29663288b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https://www.tutorialspoint.com/hive/hive_introduction.htm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29663288b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829663288b_0_3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Bullet Points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251b057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7251b0572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Bullet Points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29663288b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829663288b_0_3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Bullet Points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29663288b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829663288b_0_3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Bullet Points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29663288b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829663288b_0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Bullet Points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2492703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72492703f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Bullet Points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2966328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2966328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Bullet Points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29663288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29663288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Bullet Points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29663288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29663288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700"/>
              </a:spcBef>
              <a:spcAft>
                <a:spcPts val="0"/>
              </a:spcAft>
              <a:buClr>
                <a:schemeClr val="dk1"/>
              </a:buClr>
              <a:buSzPts val="1100"/>
              <a:buFont typeface="Arial"/>
              <a:buNone/>
            </a:pPr>
            <a:r>
              <a:rPr b="1" lang="en" sz="1850">
                <a:solidFill>
                  <a:schemeClr val="dk1"/>
                </a:solidFill>
                <a:highlight>
                  <a:srgbClr val="FFFFFF"/>
                </a:highlight>
              </a:rPr>
              <a:t>Assumptions and Goals</a:t>
            </a:r>
            <a:endParaRPr b="1" sz="1850">
              <a:solidFill>
                <a:schemeClr val="dk1"/>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chemeClr val="dk1"/>
                </a:solidFill>
                <a:highlight>
                  <a:srgbClr val="FFFFFF"/>
                </a:highlight>
              </a:rPr>
              <a:t>Hardware Failure</a:t>
            </a:r>
            <a:endParaRPr b="1" sz="1350">
              <a:solidFill>
                <a:schemeClr val="dk1"/>
              </a:solidFill>
              <a:highlight>
                <a:srgbClr val="FFFFFF"/>
              </a:highlight>
            </a:endParaRPr>
          </a:p>
          <a:p>
            <a:pPr indent="0" lvl="0" marL="0" rtl="0" algn="l">
              <a:lnSpc>
                <a:spcPct val="121263"/>
              </a:lnSpc>
              <a:spcBef>
                <a:spcPts val="600"/>
              </a:spcBef>
              <a:spcAft>
                <a:spcPts val="0"/>
              </a:spcAft>
              <a:buClr>
                <a:schemeClr val="dk1"/>
              </a:buClr>
              <a:buSzPts val="1100"/>
              <a:buFont typeface="Arial"/>
              <a:buNone/>
            </a:pPr>
            <a:r>
              <a:rPr lang="en" sz="950">
                <a:solidFill>
                  <a:schemeClr val="dk1"/>
                </a:solidFill>
                <a:highlight>
                  <a:srgbClr val="FFFFFF"/>
                </a:highlight>
                <a:latin typeface="Verdana"/>
                <a:ea typeface="Verdana"/>
                <a:cs typeface="Verdana"/>
                <a:sym typeface="Verdana"/>
              </a:rPr>
              <a:t>Hardware failure is the norm rather than the exception. An HDFS instance may consist of hundreds or thousands of server machines, each storing part of the file system’s data. The fact that there are a huge number of components and that each component has a non-trivial probability of failure means that some component of HDFS is always non-functional. Therefore, detection of faults and quick, automatic recovery from them is a core architectural goal of HDFS.</a:t>
            </a:r>
            <a:endParaRPr sz="9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b="1" lang="en" sz="1350">
                <a:solidFill>
                  <a:schemeClr val="dk1"/>
                </a:solidFill>
                <a:highlight>
                  <a:srgbClr val="FFFFFF"/>
                </a:highlight>
              </a:rPr>
              <a:t>Streaming Data Access</a:t>
            </a:r>
            <a:endParaRPr b="1" sz="1350">
              <a:solidFill>
                <a:schemeClr val="dk1"/>
              </a:solidFill>
              <a:highlight>
                <a:srgbClr val="FFFFFF"/>
              </a:highlight>
            </a:endParaRPr>
          </a:p>
          <a:p>
            <a:pPr indent="0" lvl="0" marL="0" rtl="0" algn="l">
              <a:lnSpc>
                <a:spcPct val="121263"/>
              </a:lnSpc>
              <a:spcBef>
                <a:spcPts val="600"/>
              </a:spcBef>
              <a:spcAft>
                <a:spcPts val="0"/>
              </a:spcAft>
              <a:buClr>
                <a:schemeClr val="dk1"/>
              </a:buClr>
              <a:buSzPts val="1100"/>
              <a:buFont typeface="Arial"/>
              <a:buNone/>
            </a:pPr>
            <a:r>
              <a:rPr lang="en" sz="950">
                <a:solidFill>
                  <a:schemeClr val="dk1"/>
                </a:solidFill>
                <a:highlight>
                  <a:srgbClr val="FFFFFF"/>
                </a:highlight>
                <a:latin typeface="Verdana"/>
                <a:ea typeface="Verdana"/>
                <a:cs typeface="Verdana"/>
                <a:sym typeface="Verdana"/>
              </a:rPr>
              <a:t>Applications that run on HDFS need streaming access to their data sets. They are not general purpose applications that typically run on general purpose file systems. HDFS is designed more for batch processing rather than interactive use by users. The emphasis is on high throughput of data access rather than low latency of data access. POSIX imposes many hard requirements that are not needed for applications that are targeted for HDFS. POSIX semantics in a few key areas has been traded to increase data throughput rates.</a:t>
            </a:r>
            <a:endParaRPr sz="9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b="1" lang="en" sz="1350">
                <a:solidFill>
                  <a:schemeClr val="dk1"/>
                </a:solidFill>
                <a:highlight>
                  <a:srgbClr val="FFFFFF"/>
                </a:highlight>
              </a:rPr>
              <a:t>Large Data Sets</a:t>
            </a:r>
            <a:endParaRPr b="1" sz="1350">
              <a:solidFill>
                <a:schemeClr val="dk1"/>
              </a:solidFill>
              <a:highlight>
                <a:srgbClr val="FFFFFF"/>
              </a:highlight>
            </a:endParaRPr>
          </a:p>
          <a:p>
            <a:pPr indent="0" lvl="0" marL="0" rtl="0" algn="l">
              <a:lnSpc>
                <a:spcPct val="121263"/>
              </a:lnSpc>
              <a:spcBef>
                <a:spcPts val="600"/>
              </a:spcBef>
              <a:spcAft>
                <a:spcPts val="0"/>
              </a:spcAft>
              <a:buClr>
                <a:schemeClr val="dk1"/>
              </a:buClr>
              <a:buSzPts val="1100"/>
              <a:buFont typeface="Arial"/>
              <a:buNone/>
            </a:pPr>
            <a:r>
              <a:rPr lang="en" sz="950">
                <a:solidFill>
                  <a:schemeClr val="dk1"/>
                </a:solidFill>
                <a:highlight>
                  <a:srgbClr val="FFFFFF"/>
                </a:highlight>
                <a:latin typeface="Verdana"/>
                <a:ea typeface="Verdana"/>
                <a:cs typeface="Verdana"/>
                <a:sym typeface="Verdana"/>
              </a:rPr>
              <a:t>Applications that run on HDFS have large data sets. A typical file in HDFS is gigabytes to terabytes in size. Thus, HDFS is tuned to support large files. It should provide high aggregate data bandwidth and scale to hundreds of nodes in a single cluster. It should support tens of millions of files in a single instance.</a:t>
            </a:r>
            <a:endParaRPr sz="9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b="1" lang="en" sz="1350">
                <a:solidFill>
                  <a:schemeClr val="dk1"/>
                </a:solidFill>
                <a:highlight>
                  <a:srgbClr val="FFFFFF"/>
                </a:highlight>
              </a:rPr>
              <a:t>Simple Coherency Model</a:t>
            </a:r>
            <a:endParaRPr b="1" sz="1350">
              <a:solidFill>
                <a:schemeClr val="dk1"/>
              </a:solidFill>
              <a:highlight>
                <a:srgbClr val="FFFFFF"/>
              </a:highlight>
            </a:endParaRPr>
          </a:p>
          <a:p>
            <a:pPr indent="0" lvl="0" marL="0" rtl="0" algn="l">
              <a:lnSpc>
                <a:spcPct val="121263"/>
              </a:lnSpc>
              <a:spcBef>
                <a:spcPts val="600"/>
              </a:spcBef>
              <a:spcAft>
                <a:spcPts val="0"/>
              </a:spcAft>
              <a:buClr>
                <a:schemeClr val="dk1"/>
              </a:buClr>
              <a:buSzPts val="1100"/>
              <a:buFont typeface="Arial"/>
              <a:buNone/>
            </a:pPr>
            <a:r>
              <a:rPr lang="en" sz="950">
                <a:solidFill>
                  <a:schemeClr val="dk1"/>
                </a:solidFill>
                <a:highlight>
                  <a:srgbClr val="FFFFFF"/>
                </a:highlight>
                <a:latin typeface="Verdana"/>
                <a:ea typeface="Verdana"/>
                <a:cs typeface="Verdana"/>
                <a:sym typeface="Verdana"/>
              </a:rPr>
              <a:t>HDFS applications need a write-once-read-many access model for files. A file once created, written, and closed need not be changed. This assumption simplifies data coherency issues and enables high throughput data access. A MapReduce application or a web crawler application fits perfectly with this model. There is a plan to support appending-writes to files in the future.</a:t>
            </a:r>
            <a:endParaRPr sz="9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b="1" lang="en" sz="1350">
                <a:solidFill>
                  <a:schemeClr val="dk1"/>
                </a:solidFill>
                <a:highlight>
                  <a:srgbClr val="FFFFFF"/>
                </a:highlight>
              </a:rPr>
              <a:t>“Moving Computation is Cheaper than Moving Data”</a:t>
            </a:r>
            <a:endParaRPr b="1" sz="1350">
              <a:solidFill>
                <a:schemeClr val="dk1"/>
              </a:solidFill>
              <a:highlight>
                <a:srgbClr val="FFFFFF"/>
              </a:highlight>
            </a:endParaRPr>
          </a:p>
          <a:p>
            <a:pPr indent="0" lvl="0" marL="0" rtl="0" algn="l">
              <a:lnSpc>
                <a:spcPct val="121263"/>
              </a:lnSpc>
              <a:spcBef>
                <a:spcPts val="600"/>
              </a:spcBef>
              <a:spcAft>
                <a:spcPts val="0"/>
              </a:spcAft>
              <a:buClr>
                <a:schemeClr val="dk1"/>
              </a:buClr>
              <a:buSzPts val="1100"/>
              <a:buFont typeface="Arial"/>
              <a:buNone/>
            </a:pPr>
            <a:r>
              <a:rPr lang="en" sz="950">
                <a:solidFill>
                  <a:schemeClr val="dk1"/>
                </a:solidFill>
                <a:highlight>
                  <a:srgbClr val="FFFFFF"/>
                </a:highlight>
                <a:latin typeface="Verdana"/>
                <a:ea typeface="Verdana"/>
                <a:cs typeface="Verdana"/>
                <a:sym typeface="Verdana"/>
              </a:rPr>
              <a:t>A computation requested by an application is much more efficient if it is executed near the data it operates on. This is especially true when the size of the data set is huge. This minimizes network congestion and increases the overall throughput of the system. The assumption is that it is often better to migrate the computation closer to where the data is located rather than moving the data to where the application is running. HDFS provides interfaces for applications to move themselves closer to where the data is located.</a:t>
            </a:r>
            <a:endParaRPr sz="9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b="1" lang="en" sz="1350">
                <a:solidFill>
                  <a:schemeClr val="dk1"/>
                </a:solidFill>
                <a:highlight>
                  <a:srgbClr val="FFFFFF"/>
                </a:highlight>
              </a:rPr>
              <a:t>Portability Across Heterogeneous Hardware and Software Platforms</a:t>
            </a:r>
            <a:endParaRPr b="1" sz="1350">
              <a:solidFill>
                <a:schemeClr val="dk1"/>
              </a:solidFill>
              <a:highlight>
                <a:srgbClr val="FFFFFF"/>
              </a:highlight>
            </a:endParaRPr>
          </a:p>
          <a:p>
            <a:pPr indent="0" lvl="0" marL="0" rtl="0" algn="l">
              <a:lnSpc>
                <a:spcPct val="121263"/>
              </a:lnSpc>
              <a:spcBef>
                <a:spcPts val="600"/>
              </a:spcBef>
              <a:spcAft>
                <a:spcPts val="0"/>
              </a:spcAft>
              <a:buClr>
                <a:schemeClr val="dk1"/>
              </a:buClr>
              <a:buSzPts val="1100"/>
              <a:buFont typeface="Arial"/>
              <a:buNone/>
            </a:pPr>
            <a:r>
              <a:rPr lang="en" sz="950">
                <a:solidFill>
                  <a:schemeClr val="dk1"/>
                </a:solidFill>
                <a:highlight>
                  <a:srgbClr val="FFFFFF"/>
                </a:highlight>
                <a:latin typeface="Verdana"/>
                <a:ea typeface="Verdana"/>
                <a:cs typeface="Verdana"/>
                <a:sym typeface="Verdana"/>
              </a:rPr>
              <a:t>HDFS has been designed to be easily portable from one platform to another. This facilitates widespread adoption of HDFS as a platform of choice for a large set of applications.</a:t>
            </a:r>
            <a:endParaRPr sz="950">
              <a:solidFill>
                <a:schemeClr val="dk1"/>
              </a:solidFill>
              <a:highlight>
                <a:srgbClr val="FFFFFF"/>
              </a:highlight>
              <a:latin typeface="Verdana"/>
              <a:ea typeface="Verdana"/>
              <a:cs typeface="Verdana"/>
              <a:sym typeface="Verdana"/>
            </a:endParaRPr>
          </a:p>
          <a:p>
            <a:pPr indent="0" lvl="0" marL="0" rtl="0" algn="l">
              <a:spcBef>
                <a:spcPts val="10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29663288b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29663288b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700"/>
              </a:spcBef>
              <a:spcAft>
                <a:spcPts val="0"/>
              </a:spcAft>
              <a:buNone/>
            </a:pPr>
            <a:r>
              <a:rPr b="1" lang="en" sz="1850">
                <a:solidFill>
                  <a:schemeClr val="dk1"/>
                </a:solidFill>
                <a:highlight>
                  <a:srgbClr val="FFFFFF"/>
                </a:highlight>
              </a:rPr>
              <a:t>Assumptions and Goals</a:t>
            </a:r>
            <a:endParaRPr b="1" sz="1850">
              <a:solidFill>
                <a:schemeClr val="dk1"/>
              </a:solidFill>
              <a:highlight>
                <a:srgbClr val="FFFFFF"/>
              </a:highlight>
            </a:endParaRPr>
          </a:p>
          <a:p>
            <a:pPr indent="0" lvl="0" marL="0" rtl="0" algn="l">
              <a:lnSpc>
                <a:spcPct val="115000"/>
              </a:lnSpc>
              <a:spcBef>
                <a:spcPts val="1400"/>
              </a:spcBef>
              <a:spcAft>
                <a:spcPts val="0"/>
              </a:spcAft>
              <a:buNone/>
            </a:pPr>
            <a:r>
              <a:rPr b="1" lang="en" sz="1350">
                <a:solidFill>
                  <a:schemeClr val="dk1"/>
                </a:solidFill>
                <a:highlight>
                  <a:srgbClr val="FFFFFF"/>
                </a:highlight>
              </a:rPr>
              <a:t>Hardware Failure</a:t>
            </a:r>
            <a:endParaRPr b="1" sz="1350">
              <a:solidFill>
                <a:schemeClr val="dk1"/>
              </a:solidFill>
              <a:highlight>
                <a:srgbClr val="FFFFFF"/>
              </a:highlight>
            </a:endParaRPr>
          </a:p>
          <a:p>
            <a:pPr indent="0" lvl="0" marL="0" rtl="0" algn="l">
              <a:lnSpc>
                <a:spcPct val="121263"/>
              </a:lnSpc>
              <a:spcBef>
                <a:spcPts val="600"/>
              </a:spcBef>
              <a:spcAft>
                <a:spcPts val="0"/>
              </a:spcAft>
              <a:buNone/>
            </a:pPr>
            <a:r>
              <a:rPr lang="en" sz="950">
                <a:solidFill>
                  <a:schemeClr val="dk1"/>
                </a:solidFill>
                <a:highlight>
                  <a:srgbClr val="FFFFFF"/>
                </a:highlight>
                <a:latin typeface="Verdana"/>
                <a:ea typeface="Verdana"/>
                <a:cs typeface="Verdana"/>
                <a:sym typeface="Verdana"/>
              </a:rPr>
              <a:t>Hardware failure is the norm rather than the exception. An HDFS instance may consist of hundreds or thousands of server machines, each storing part of the file system’s data. The fact that there are a huge number of components and that each component has a non-trivial probability of failure means that some component of HDFS is always non-functional. Therefore, detection of faults and quick, automatic recovery from them is a core architectural goal of HDFS.</a:t>
            </a:r>
            <a:endParaRPr sz="9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b="1" lang="en" sz="1350">
                <a:solidFill>
                  <a:schemeClr val="dk1"/>
                </a:solidFill>
                <a:highlight>
                  <a:srgbClr val="FFFFFF"/>
                </a:highlight>
              </a:rPr>
              <a:t>Streaming Data Access</a:t>
            </a:r>
            <a:endParaRPr b="1" sz="1350">
              <a:solidFill>
                <a:schemeClr val="dk1"/>
              </a:solidFill>
              <a:highlight>
                <a:srgbClr val="FFFFFF"/>
              </a:highlight>
            </a:endParaRPr>
          </a:p>
          <a:p>
            <a:pPr indent="0" lvl="0" marL="0" rtl="0" algn="l">
              <a:lnSpc>
                <a:spcPct val="121263"/>
              </a:lnSpc>
              <a:spcBef>
                <a:spcPts val="600"/>
              </a:spcBef>
              <a:spcAft>
                <a:spcPts val="0"/>
              </a:spcAft>
              <a:buNone/>
            </a:pPr>
            <a:r>
              <a:rPr lang="en" sz="950">
                <a:solidFill>
                  <a:schemeClr val="dk1"/>
                </a:solidFill>
                <a:highlight>
                  <a:srgbClr val="FFFFFF"/>
                </a:highlight>
                <a:latin typeface="Verdana"/>
                <a:ea typeface="Verdana"/>
                <a:cs typeface="Verdana"/>
                <a:sym typeface="Verdana"/>
              </a:rPr>
              <a:t>Applications that run on HDFS need streaming access to their data sets. They are not general purpose applications that typically run on general purpose file systems. HDFS is designed more for batch processing rather than interactive use by users. The emphasis is on high throughput of data access rather than low latency of data access. POSIX imposes many hard requirements that are not needed for applications that are targeted for HDFS. POSIX semantics in a few key areas has been traded to increase data throughput rates.</a:t>
            </a:r>
            <a:endParaRPr sz="9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b="1" lang="en" sz="1350">
                <a:solidFill>
                  <a:schemeClr val="dk1"/>
                </a:solidFill>
                <a:highlight>
                  <a:srgbClr val="FFFFFF"/>
                </a:highlight>
              </a:rPr>
              <a:t>Large Data Sets</a:t>
            </a:r>
            <a:endParaRPr b="1" sz="1350">
              <a:solidFill>
                <a:schemeClr val="dk1"/>
              </a:solidFill>
              <a:highlight>
                <a:srgbClr val="FFFFFF"/>
              </a:highlight>
            </a:endParaRPr>
          </a:p>
          <a:p>
            <a:pPr indent="0" lvl="0" marL="0" rtl="0" algn="l">
              <a:lnSpc>
                <a:spcPct val="121263"/>
              </a:lnSpc>
              <a:spcBef>
                <a:spcPts val="600"/>
              </a:spcBef>
              <a:spcAft>
                <a:spcPts val="0"/>
              </a:spcAft>
              <a:buNone/>
            </a:pPr>
            <a:r>
              <a:rPr lang="en" sz="950">
                <a:solidFill>
                  <a:schemeClr val="dk1"/>
                </a:solidFill>
                <a:highlight>
                  <a:srgbClr val="FFFFFF"/>
                </a:highlight>
                <a:latin typeface="Verdana"/>
                <a:ea typeface="Verdana"/>
                <a:cs typeface="Verdana"/>
                <a:sym typeface="Verdana"/>
              </a:rPr>
              <a:t>Applications that run on HDFS have large data sets. A typical file in HDFS is gigabytes to terabytes in size. Thus, HDFS is tuned to support large files. It should provide high aggregate data bandwidth and scale to hundreds of nodes in a single cluster. It should support tens of millions of files in a single instance.</a:t>
            </a:r>
            <a:endParaRPr sz="9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b="1" lang="en" sz="1350">
                <a:solidFill>
                  <a:schemeClr val="dk1"/>
                </a:solidFill>
                <a:highlight>
                  <a:srgbClr val="FFFFFF"/>
                </a:highlight>
              </a:rPr>
              <a:t>Simple Coherency Model</a:t>
            </a:r>
            <a:endParaRPr b="1" sz="1350">
              <a:solidFill>
                <a:schemeClr val="dk1"/>
              </a:solidFill>
              <a:highlight>
                <a:srgbClr val="FFFFFF"/>
              </a:highlight>
            </a:endParaRPr>
          </a:p>
          <a:p>
            <a:pPr indent="0" lvl="0" marL="0" rtl="0" algn="l">
              <a:lnSpc>
                <a:spcPct val="121263"/>
              </a:lnSpc>
              <a:spcBef>
                <a:spcPts val="600"/>
              </a:spcBef>
              <a:spcAft>
                <a:spcPts val="0"/>
              </a:spcAft>
              <a:buNone/>
            </a:pPr>
            <a:r>
              <a:rPr lang="en" sz="950">
                <a:solidFill>
                  <a:schemeClr val="dk1"/>
                </a:solidFill>
                <a:highlight>
                  <a:srgbClr val="FFFFFF"/>
                </a:highlight>
                <a:latin typeface="Verdana"/>
                <a:ea typeface="Verdana"/>
                <a:cs typeface="Verdana"/>
                <a:sym typeface="Verdana"/>
              </a:rPr>
              <a:t>HDFS applications need a write-once-read-many access model for files. A file once created, written, and closed need not be changed. This assumption simplifies data coherency issues and enables high throughput data access. A MapReduce application or a web crawler application fits perfectly with this model. There is a plan to support appending-writes to files in the future.</a:t>
            </a:r>
            <a:endParaRPr sz="9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b="1" lang="en" sz="1350">
                <a:solidFill>
                  <a:schemeClr val="dk1"/>
                </a:solidFill>
                <a:highlight>
                  <a:srgbClr val="FFFFFF"/>
                </a:highlight>
              </a:rPr>
              <a:t>“Moving Computation is Cheaper than Moving Data”</a:t>
            </a:r>
            <a:endParaRPr b="1" sz="1350">
              <a:solidFill>
                <a:schemeClr val="dk1"/>
              </a:solidFill>
              <a:highlight>
                <a:srgbClr val="FFFFFF"/>
              </a:highlight>
            </a:endParaRPr>
          </a:p>
          <a:p>
            <a:pPr indent="0" lvl="0" marL="0" rtl="0" algn="l">
              <a:lnSpc>
                <a:spcPct val="121263"/>
              </a:lnSpc>
              <a:spcBef>
                <a:spcPts val="600"/>
              </a:spcBef>
              <a:spcAft>
                <a:spcPts val="0"/>
              </a:spcAft>
              <a:buNone/>
            </a:pPr>
            <a:r>
              <a:rPr lang="en" sz="950">
                <a:solidFill>
                  <a:schemeClr val="dk1"/>
                </a:solidFill>
                <a:highlight>
                  <a:srgbClr val="FFFFFF"/>
                </a:highlight>
                <a:latin typeface="Verdana"/>
                <a:ea typeface="Verdana"/>
                <a:cs typeface="Verdana"/>
                <a:sym typeface="Verdana"/>
              </a:rPr>
              <a:t>A computation requested by an application is much more efficient if it is executed near the data it operates on. This is especially true when the size of the data set is huge. This minimizes network congestion and increases the overall throughput of the system. The assumption is that it is often better to migrate the computation closer to where the data is located rather than moving the data to where the application is running. HDFS provides interfaces for applications to move themselves closer to where the data is located.</a:t>
            </a:r>
            <a:endParaRPr sz="9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b="1" lang="en" sz="1350">
                <a:solidFill>
                  <a:schemeClr val="dk1"/>
                </a:solidFill>
                <a:highlight>
                  <a:srgbClr val="FFFFFF"/>
                </a:highlight>
              </a:rPr>
              <a:t>Portability Across Heterogeneous Hardware and Software Platforms</a:t>
            </a:r>
            <a:endParaRPr b="1" sz="1350">
              <a:solidFill>
                <a:schemeClr val="dk1"/>
              </a:solidFill>
              <a:highlight>
                <a:srgbClr val="FFFFFF"/>
              </a:highlight>
            </a:endParaRPr>
          </a:p>
          <a:p>
            <a:pPr indent="0" lvl="0" marL="0" rtl="0" algn="l">
              <a:lnSpc>
                <a:spcPct val="121263"/>
              </a:lnSpc>
              <a:spcBef>
                <a:spcPts val="600"/>
              </a:spcBef>
              <a:spcAft>
                <a:spcPts val="0"/>
              </a:spcAft>
              <a:buNone/>
            </a:pPr>
            <a:r>
              <a:rPr lang="en" sz="950">
                <a:solidFill>
                  <a:schemeClr val="dk1"/>
                </a:solidFill>
                <a:highlight>
                  <a:srgbClr val="FFFFFF"/>
                </a:highlight>
                <a:latin typeface="Verdana"/>
                <a:ea typeface="Verdana"/>
                <a:cs typeface="Verdana"/>
                <a:sym typeface="Verdana"/>
              </a:rPr>
              <a:t>HDFS has been designed to be easily portable from one platform to another. This facilitates widespread adoption of HDFS as a platform of choice for a large set of applications.</a:t>
            </a:r>
            <a:endParaRPr sz="950">
              <a:solidFill>
                <a:schemeClr val="dk1"/>
              </a:solidFill>
              <a:highlight>
                <a:srgbClr val="FFFFFF"/>
              </a:highlight>
              <a:latin typeface="Verdana"/>
              <a:ea typeface="Verdana"/>
              <a:cs typeface="Verdana"/>
              <a:sym typeface="Verdana"/>
            </a:endParaRPr>
          </a:p>
          <a:p>
            <a:pPr indent="0" lvl="0" marL="0" rtl="0" algn="l">
              <a:spcBef>
                <a:spcPts val="10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Bullet Points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29663288b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829663288b_0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Bullet Points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29663288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29663288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Bullet Points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drive.google.com/file/d/1iuIF_AIJ8MPXX9oEsVFpAaN-MTaciyIf/view" TargetMode="External"/><Relationship Id="rId3"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Background" type="secHead">
  <p:cSld name="SECTION_HEADER">
    <p:bg>
      <p:bgPr>
        <a:blipFill>
          <a:blip r:embed="rId2">
            <a:alphaModFix/>
          </a:blip>
          <a:stretch>
            <a:fillRect/>
          </a:stretch>
        </a:blipFill>
      </p:bgPr>
    </p:bg>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CUSTOM_2">
    <p:bg>
      <p:bgPr>
        <a:blipFill>
          <a:blip r:embed="rId2">
            <a:alphaModFix/>
          </a:blip>
          <a:stretch>
            <a:fillRect/>
          </a:stretch>
        </a:blipFill>
      </p:bgPr>
    </p:bg>
    <p:spTree>
      <p:nvGrpSpPr>
        <p:cNvPr id="43" name="Shape 43"/>
        <p:cNvGrpSpPr/>
        <p:nvPr/>
      </p:nvGrpSpPr>
      <p:grpSpPr>
        <a:xfrm>
          <a:off x="0" y="0"/>
          <a:ext cx="0" cy="0"/>
          <a:chOff x="0" y="0"/>
          <a:chExt cx="0" cy="0"/>
        </a:xfrm>
      </p:grpSpPr>
      <p:pic>
        <p:nvPicPr>
          <p:cNvPr id="44" name="Google Shape;44;p11"/>
          <p:cNvPicPr preferRelativeResize="0"/>
          <p:nvPr/>
        </p:nvPicPr>
        <p:blipFill rotWithShape="1">
          <a:blip r:embed="rId3">
            <a:alphaModFix/>
          </a:blip>
          <a:srcRect b="0" l="0" r="0" t="0"/>
          <a:stretch/>
        </p:blipFill>
        <p:spPr>
          <a:xfrm flipH="1" rot="10800000">
            <a:off x="28730191" y="0"/>
            <a:ext cx="7843847" cy="20574000"/>
          </a:xfrm>
          <a:prstGeom prst="rect">
            <a:avLst/>
          </a:prstGeom>
          <a:noFill/>
          <a:ln>
            <a:noFill/>
          </a:ln>
          <a:effectLst>
            <a:outerShdw blurRad="1100138" rotWithShape="0" algn="bl" dir="6060000" dist="428625">
              <a:srgbClr val="DDDDDD">
                <a:alpha val="7843"/>
              </a:srgbClr>
            </a:outerShdw>
          </a:effec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_1">
    <p:bg>
      <p:bgPr>
        <a:blipFill>
          <a:blip r:embed="rId2">
            <a:alphaModFix/>
          </a:blip>
          <a:stretch>
            <a:fillRect/>
          </a:stretch>
        </a:blipFill>
      </p:bgPr>
    </p:bg>
    <p:spTree>
      <p:nvGrpSpPr>
        <p:cNvPr id="45" name="Shape 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intro">
  <p:cSld name="CUSTOM">
    <p:spTree>
      <p:nvGrpSpPr>
        <p:cNvPr id="46" name="Shape 46"/>
        <p:cNvGrpSpPr/>
        <p:nvPr/>
      </p:nvGrpSpPr>
      <p:grpSpPr>
        <a:xfrm>
          <a:off x="0" y="0"/>
          <a:ext cx="0" cy="0"/>
          <a:chOff x="0" y="0"/>
          <a:chExt cx="0" cy="0"/>
        </a:xfrm>
      </p:grpSpPr>
      <p:pic>
        <p:nvPicPr>
          <p:cNvPr id="47" name="Google Shape;47;p13" title="Logo animation 1_2.mp4">
            <a:hlinkClick r:id="rId2"/>
          </p:cNvPr>
          <p:cNvPicPr preferRelativeResize="0"/>
          <p:nvPr/>
        </p:nvPicPr>
        <p:blipFill rotWithShape="1">
          <a:blip r:embed="rId3">
            <a:alphaModFix/>
          </a:blip>
          <a:srcRect b="0" l="0" r="0" t="0"/>
          <a:stretch/>
        </p:blipFill>
        <p:spPr>
          <a:xfrm>
            <a:off x="-114335" y="-3484294"/>
            <a:ext cx="36723451" cy="2754258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4"/>
          <p:cNvSpPr txBox="1"/>
          <p:nvPr>
            <p:ph idx="12" type="sldNum"/>
          </p:nvPr>
        </p:nvSpPr>
        <p:spPr>
          <a:xfrm>
            <a:off x="33889831" y="18652869"/>
            <a:ext cx="2194800" cy="1574700"/>
          </a:xfrm>
          <a:prstGeom prst="rect">
            <a:avLst/>
          </a:prstGeom>
          <a:noFill/>
          <a:ln>
            <a:noFill/>
          </a:ln>
        </p:spPr>
        <p:txBody>
          <a:bodyPr anchorCtr="0" anchor="ctr" bIns="365675" lIns="365675" spcFirstLastPara="1" rIns="365675" wrap="square" tIns="365675">
            <a:noAutofit/>
          </a:bodyPr>
          <a:lstStyle>
            <a:lvl1pPr indent="0" lvl="0" marL="0" marR="0" algn="r">
              <a:lnSpc>
                <a:spcPct val="100000"/>
              </a:lnSpc>
              <a:spcBef>
                <a:spcPts val="0"/>
              </a:spcBef>
              <a:spcAft>
                <a:spcPts val="0"/>
              </a:spcAft>
              <a:buClr>
                <a:srgbClr val="000000"/>
              </a:buClr>
              <a:buSzPts val="4100"/>
              <a:buFont typeface="Arial"/>
              <a:buNone/>
              <a:defRPr b="0" i="0" sz="41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100"/>
              <a:buFont typeface="Arial"/>
              <a:buNone/>
              <a:defRPr b="0" i="0" sz="41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100"/>
              <a:buFont typeface="Arial"/>
              <a:buNone/>
              <a:defRPr b="0" i="0" sz="41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100"/>
              <a:buFont typeface="Arial"/>
              <a:buNone/>
              <a:defRPr b="0" i="0" sz="41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100"/>
              <a:buFont typeface="Arial"/>
              <a:buNone/>
              <a:defRPr b="0" i="0" sz="41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100"/>
              <a:buFont typeface="Arial"/>
              <a:buNone/>
              <a:defRPr b="0" i="0" sz="41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100"/>
              <a:buFont typeface="Arial"/>
              <a:buNone/>
              <a:defRPr b="0" i="0" sz="41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100"/>
              <a:buFont typeface="Arial"/>
              <a:buNone/>
              <a:defRPr b="0" i="0" sz="41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100"/>
              <a:buFont typeface="Arial"/>
              <a:buNone/>
              <a:defRPr b="0" i="0" sz="41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50" name="Google Shape;50;p14"/>
          <p:cNvGrpSpPr/>
          <p:nvPr/>
        </p:nvGrpSpPr>
        <p:grpSpPr>
          <a:xfrm>
            <a:off x="802401" y="0"/>
            <a:ext cx="1796034" cy="20566508"/>
            <a:chOff x="272049" y="1"/>
            <a:chExt cx="449076" cy="5143684"/>
          </a:xfrm>
        </p:grpSpPr>
        <p:sp>
          <p:nvSpPr>
            <p:cNvPr id="51" name="Google Shape;51;p14"/>
            <p:cNvSpPr/>
            <p:nvPr/>
          </p:nvSpPr>
          <p:spPr>
            <a:xfrm>
              <a:off x="571423" y="325"/>
              <a:ext cx="149700" cy="4761000"/>
            </a:xfrm>
            <a:prstGeom prst="rect">
              <a:avLst/>
            </a:prstGeom>
            <a:solidFill>
              <a:srgbClr val="333E48"/>
            </a:solidFill>
            <a:ln>
              <a:noFill/>
            </a:ln>
          </p:spPr>
          <p:txBody>
            <a:bodyPr anchorCtr="0" anchor="ctr" bIns="137150" lIns="137150" spcFirstLastPara="1" rIns="137150" wrap="square" tIns="13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4"/>
            <p:cNvSpPr/>
            <p:nvPr/>
          </p:nvSpPr>
          <p:spPr>
            <a:xfrm>
              <a:off x="421726" y="1"/>
              <a:ext cx="149700" cy="4761000"/>
            </a:xfrm>
            <a:prstGeom prst="rect">
              <a:avLst/>
            </a:prstGeom>
            <a:solidFill>
              <a:srgbClr val="62A0A5"/>
            </a:solidFill>
            <a:ln>
              <a:noFill/>
            </a:ln>
          </p:spPr>
          <p:txBody>
            <a:bodyPr anchorCtr="0" anchor="ctr" bIns="137150" lIns="137150" spcFirstLastPara="1" rIns="137150" wrap="square" tIns="13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4"/>
            <p:cNvSpPr/>
            <p:nvPr/>
          </p:nvSpPr>
          <p:spPr>
            <a:xfrm>
              <a:off x="272049" y="649"/>
              <a:ext cx="149700" cy="4761000"/>
            </a:xfrm>
            <a:prstGeom prst="rect">
              <a:avLst/>
            </a:prstGeom>
            <a:solidFill>
              <a:srgbClr val="5BB75B"/>
            </a:solidFill>
            <a:ln>
              <a:noFill/>
            </a:ln>
          </p:spPr>
          <p:txBody>
            <a:bodyPr anchorCtr="0" anchor="ctr" bIns="137150" lIns="137150" spcFirstLastPara="1" rIns="137150" wrap="square" tIns="13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4"/>
            <p:cNvSpPr/>
            <p:nvPr/>
          </p:nvSpPr>
          <p:spPr>
            <a:xfrm>
              <a:off x="571425" y="5083681"/>
              <a:ext cx="149700" cy="60000"/>
            </a:xfrm>
            <a:prstGeom prst="rect">
              <a:avLst/>
            </a:prstGeom>
            <a:solidFill>
              <a:srgbClr val="333E48"/>
            </a:solidFill>
            <a:ln>
              <a:noFill/>
            </a:ln>
          </p:spPr>
          <p:txBody>
            <a:bodyPr anchorCtr="0" anchor="ctr" bIns="137150" lIns="137150" spcFirstLastPara="1" rIns="137150" wrap="square" tIns="13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4"/>
            <p:cNvSpPr/>
            <p:nvPr/>
          </p:nvSpPr>
          <p:spPr>
            <a:xfrm>
              <a:off x="421727" y="5083677"/>
              <a:ext cx="149700" cy="60000"/>
            </a:xfrm>
            <a:prstGeom prst="rect">
              <a:avLst/>
            </a:prstGeom>
            <a:solidFill>
              <a:srgbClr val="62A0A5"/>
            </a:solidFill>
            <a:ln>
              <a:noFill/>
            </a:ln>
          </p:spPr>
          <p:txBody>
            <a:bodyPr anchorCtr="0" anchor="ctr" bIns="137150" lIns="137150" spcFirstLastPara="1" rIns="137150" wrap="square" tIns="13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a:off x="272050" y="5083685"/>
              <a:ext cx="149700" cy="60000"/>
            </a:xfrm>
            <a:prstGeom prst="rect">
              <a:avLst/>
            </a:prstGeom>
            <a:solidFill>
              <a:srgbClr val="5BB75B"/>
            </a:solidFill>
            <a:ln>
              <a:noFill/>
            </a:ln>
          </p:spPr>
          <p:txBody>
            <a:bodyPr anchorCtr="0" anchor="ctr" bIns="137150" lIns="137150" spcFirstLastPara="1" rIns="137150" wrap="square" tIns="13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7" name="Google Shape;57;p14"/>
          <p:cNvPicPr preferRelativeResize="0"/>
          <p:nvPr/>
        </p:nvPicPr>
        <p:blipFill rotWithShape="1">
          <a:blip r:embed="rId2">
            <a:alphaModFix/>
          </a:blip>
          <a:srcRect b="0" l="0" r="0" t="0"/>
          <a:stretch/>
        </p:blipFill>
        <p:spPr>
          <a:xfrm>
            <a:off x="703369" y="19287745"/>
            <a:ext cx="3601267" cy="77658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1246800" y="1780100"/>
            <a:ext cx="34082399" cy="2290800"/>
          </a:xfrm>
          <a:prstGeom prst="rect">
            <a:avLst/>
          </a:prstGeom>
          <a:noFill/>
          <a:ln>
            <a:noFill/>
          </a:ln>
        </p:spPr>
        <p:txBody>
          <a:bodyPr anchorCtr="0" anchor="t" bIns="373750" lIns="373750" spcFirstLastPara="1" rIns="373750" wrap="square" tIns="373750">
            <a:noAutofit/>
          </a:bodyPr>
          <a:lstStyle>
            <a:lvl1pPr lvl="0" algn="l">
              <a:lnSpc>
                <a:spcPct val="100000"/>
              </a:lnSpc>
              <a:spcBef>
                <a:spcPts val="0"/>
              </a:spcBef>
              <a:spcAft>
                <a:spcPts val="0"/>
              </a:spcAft>
              <a:buSzPts val="11600"/>
              <a:buNone/>
              <a:defRPr/>
            </a:lvl1pPr>
            <a:lvl2pPr lvl="1" algn="l">
              <a:lnSpc>
                <a:spcPct val="100000"/>
              </a:lnSpc>
              <a:spcBef>
                <a:spcPts val="0"/>
              </a:spcBef>
              <a:spcAft>
                <a:spcPts val="0"/>
              </a:spcAft>
              <a:buSzPts val="11600"/>
              <a:buNone/>
              <a:defRPr/>
            </a:lvl2pPr>
            <a:lvl3pPr lvl="2" algn="l">
              <a:lnSpc>
                <a:spcPct val="100000"/>
              </a:lnSpc>
              <a:spcBef>
                <a:spcPts val="0"/>
              </a:spcBef>
              <a:spcAft>
                <a:spcPts val="0"/>
              </a:spcAft>
              <a:buSzPts val="11600"/>
              <a:buNone/>
              <a:defRPr/>
            </a:lvl3pPr>
            <a:lvl4pPr lvl="3" algn="l">
              <a:lnSpc>
                <a:spcPct val="100000"/>
              </a:lnSpc>
              <a:spcBef>
                <a:spcPts val="0"/>
              </a:spcBef>
              <a:spcAft>
                <a:spcPts val="0"/>
              </a:spcAft>
              <a:buSzPts val="11600"/>
              <a:buNone/>
              <a:defRPr/>
            </a:lvl4pPr>
            <a:lvl5pPr lvl="4" algn="l">
              <a:lnSpc>
                <a:spcPct val="100000"/>
              </a:lnSpc>
              <a:spcBef>
                <a:spcPts val="0"/>
              </a:spcBef>
              <a:spcAft>
                <a:spcPts val="0"/>
              </a:spcAft>
              <a:buSzPts val="11600"/>
              <a:buNone/>
              <a:defRPr/>
            </a:lvl5pPr>
            <a:lvl6pPr lvl="5" algn="l">
              <a:lnSpc>
                <a:spcPct val="100000"/>
              </a:lnSpc>
              <a:spcBef>
                <a:spcPts val="0"/>
              </a:spcBef>
              <a:spcAft>
                <a:spcPts val="0"/>
              </a:spcAft>
              <a:buSzPts val="11600"/>
              <a:buNone/>
              <a:defRPr/>
            </a:lvl6pPr>
            <a:lvl7pPr lvl="6" algn="l">
              <a:lnSpc>
                <a:spcPct val="100000"/>
              </a:lnSpc>
              <a:spcBef>
                <a:spcPts val="0"/>
              </a:spcBef>
              <a:spcAft>
                <a:spcPts val="0"/>
              </a:spcAft>
              <a:buSzPts val="11600"/>
              <a:buNone/>
              <a:defRPr/>
            </a:lvl7pPr>
            <a:lvl8pPr lvl="7" algn="l">
              <a:lnSpc>
                <a:spcPct val="100000"/>
              </a:lnSpc>
              <a:spcBef>
                <a:spcPts val="0"/>
              </a:spcBef>
              <a:spcAft>
                <a:spcPts val="0"/>
              </a:spcAft>
              <a:buSzPts val="11600"/>
              <a:buNone/>
              <a:defRPr/>
            </a:lvl8pPr>
            <a:lvl9pPr lvl="8" algn="l">
              <a:lnSpc>
                <a:spcPct val="100000"/>
              </a:lnSpc>
              <a:spcBef>
                <a:spcPts val="0"/>
              </a:spcBef>
              <a:spcAft>
                <a:spcPts val="0"/>
              </a:spcAft>
              <a:buSzPts val="11600"/>
              <a:buNone/>
              <a:defRPr/>
            </a:lvl9pPr>
          </a:lstStyle>
          <a:p/>
        </p:txBody>
      </p:sp>
      <p:sp>
        <p:nvSpPr>
          <p:cNvPr id="60" name="Google Shape;60;p15"/>
          <p:cNvSpPr txBox="1"/>
          <p:nvPr>
            <p:ph idx="1" type="body"/>
          </p:nvPr>
        </p:nvSpPr>
        <p:spPr>
          <a:xfrm>
            <a:off x="1246800" y="4609900"/>
            <a:ext cx="34082399" cy="13665600"/>
          </a:xfrm>
          <a:prstGeom prst="rect">
            <a:avLst/>
          </a:prstGeom>
          <a:noFill/>
          <a:ln>
            <a:noFill/>
          </a:ln>
        </p:spPr>
        <p:txBody>
          <a:bodyPr anchorCtr="0" anchor="t" bIns="373750" lIns="373750" spcFirstLastPara="1" rIns="373750" wrap="square" tIns="373750">
            <a:noAutofit/>
          </a:bodyPr>
          <a:lstStyle>
            <a:lvl1pPr indent="-698500" lvl="0" marL="457200" algn="l">
              <a:lnSpc>
                <a:spcPct val="115000"/>
              </a:lnSpc>
              <a:spcBef>
                <a:spcPts val="0"/>
              </a:spcBef>
              <a:spcAft>
                <a:spcPts val="0"/>
              </a:spcAft>
              <a:buSzPts val="7400"/>
              <a:buChar char="●"/>
              <a:defRPr/>
            </a:lvl1pPr>
            <a:lvl2pPr indent="-584200" lvl="1" marL="914400" algn="l">
              <a:lnSpc>
                <a:spcPct val="115000"/>
              </a:lnSpc>
              <a:spcBef>
                <a:spcPts val="6500"/>
              </a:spcBef>
              <a:spcAft>
                <a:spcPts val="0"/>
              </a:spcAft>
              <a:buSzPts val="5600"/>
              <a:buChar char="○"/>
              <a:defRPr/>
            </a:lvl2pPr>
            <a:lvl3pPr indent="-584200" lvl="2" marL="1371600" algn="l">
              <a:lnSpc>
                <a:spcPct val="115000"/>
              </a:lnSpc>
              <a:spcBef>
                <a:spcPts val="6500"/>
              </a:spcBef>
              <a:spcAft>
                <a:spcPts val="0"/>
              </a:spcAft>
              <a:buSzPts val="5600"/>
              <a:buChar char="■"/>
              <a:defRPr/>
            </a:lvl3pPr>
            <a:lvl4pPr indent="-584200" lvl="3" marL="1828800" algn="l">
              <a:lnSpc>
                <a:spcPct val="115000"/>
              </a:lnSpc>
              <a:spcBef>
                <a:spcPts val="6500"/>
              </a:spcBef>
              <a:spcAft>
                <a:spcPts val="0"/>
              </a:spcAft>
              <a:buSzPts val="5600"/>
              <a:buChar char="●"/>
              <a:defRPr/>
            </a:lvl4pPr>
            <a:lvl5pPr indent="-584200" lvl="4" marL="2286000" algn="l">
              <a:lnSpc>
                <a:spcPct val="115000"/>
              </a:lnSpc>
              <a:spcBef>
                <a:spcPts val="6500"/>
              </a:spcBef>
              <a:spcAft>
                <a:spcPts val="0"/>
              </a:spcAft>
              <a:buSzPts val="5600"/>
              <a:buChar char="○"/>
              <a:defRPr/>
            </a:lvl5pPr>
            <a:lvl6pPr indent="-584200" lvl="5" marL="2743200" algn="l">
              <a:lnSpc>
                <a:spcPct val="115000"/>
              </a:lnSpc>
              <a:spcBef>
                <a:spcPts val="6500"/>
              </a:spcBef>
              <a:spcAft>
                <a:spcPts val="0"/>
              </a:spcAft>
              <a:buSzPts val="5600"/>
              <a:buChar char="■"/>
              <a:defRPr/>
            </a:lvl6pPr>
            <a:lvl7pPr indent="-584200" lvl="6" marL="3200400" algn="l">
              <a:lnSpc>
                <a:spcPct val="115000"/>
              </a:lnSpc>
              <a:spcBef>
                <a:spcPts val="6500"/>
              </a:spcBef>
              <a:spcAft>
                <a:spcPts val="0"/>
              </a:spcAft>
              <a:buSzPts val="5600"/>
              <a:buChar char="●"/>
              <a:defRPr/>
            </a:lvl7pPr>
            <a:lvl8pPr indent="-584200" lvl="7" marL="3657600" algn="l">
              <a:lnSpc>
                <a:spcPct val="115000"/>
              </a:lnSpc>
              <a:spcBef>
                <a:spcPts val="6500"/>
              </a:spcBef>
              <a:spcAft>
                <a:spcPts val="0"/>
              </a:spcAft>
              <a:buSzPts val="5600"/>
              <a:buChar char="○"/>
              <a:defRPr/>
            </a:lvl8pPr>
            <a:lvl9pPr indent="-584200" lvl="8" marL="4114800" algn="l">
              <a:lnSpc>
                <a:spcPct val="115000"/>
              </a:lnSpc>
              <a:spcBef>
                <a:spcPts val="6500"/>
              </a:spcBef>
              <a:spcAft>
                <a:spcPts val="6500"/>
              </a:spcAft>
              <a:buSzPts val="5600"/>
              <a:buChar char="■"/>
              <a:defRPr/>
            </a:lvl9pPr>
          </a:lstStyle>
          <a:p/>
        </p:txBody>
      </p:sp>
      <p:sp>
        <p:nvSpPr>
          <p:cNvPr id="61" name="Google Shape;61;p15"/>
          <p:cNvSpPr txBox="1"/>
          <p:nvPr>
            <p:ph idx="12" type="sldNum"/>
          </p:nvPr>
        </p:nvSpPr>
        <p:spPr>
          <a:xfrm>
            <a:off x="33889831" y="18652867"/>
            <a:ext cx="2194800" cy="1574400"/>
          </a:xfrm>
          <a:prstGeom prst="rect">
            <a:avLst/>
          </a:prstGeom>
          <a:noFill/>
          <a:ln>
            <a:noFill/>
          </a:ln>
        </p:spPr>
        <p:txBody>
          <a:bodyPr anchorCtr="0" anchor="ctr" bIns="373750" lIns="373750" spcFirstLastPara="1" rIns="373750" wrap="square" tIns="373750">
            <a:noAutofit/>
          </a:bodyPr>
          <a:lstStyle>
            <a:lvl1pPr indent="0" lvl="0" marL="0" marR="0" algn="r">
              <a:lnSpc>
                <a:spcPct val="100000"/>
              </a:lnSpc>
              <a:spcBef>
                <a:spcPts val="0"/>
              </a:spcBef>
              <a:spcAft>
                <a:spcPts val="0"/>
              </a:spcAft>
              <a:buClr>
                <a:srgbClr val="000000"/>
              </a:buClr>
              <a:buSzPts val="4200"/>
              <a:buFont typeface="Arial"/>
              <a:buNone/>
              <a:defRPr b="0" i="0" sz="4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200"/>
              <a:buFont typeface="Arial"/>
              <a:buNone/>
              <a:defRPr b="0" i="0" sz="4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200"/>
              <a:buFont typeface="Arial"/>
              <a:buNone/>
              <a:defRPr b="0" i="0" sz="4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200"/>
              <a:buFont typeface="Arial"/>
              <a:buNone/>
              <a:defRPr b="0" i="0" sz="4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200"/>
              <a:buFont typeface="Arial"/>
              <a:buNone/>
              <a:defRPr b="0" i="0" sz="4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200"/>
              <a:buFont typeface="Arial"/>
              <a:buNone/>
              <a:defRPr b="0" i="0" sz="4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200"/>
              <a:buFont typeface="Arial"/>
              <a:buNone/>
              <a:defRPr b="0" i="0" sz="4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200"/>
              <a:buFont typeface="Arial"/>
              <a:buNone/>
              <a:defRPr b="0" i="0" sz="4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200"/>
              <a:buFont typeface="Arial"/>
              <a:buNone/>
              <a:defRPr b="0" i="0" sz="4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ght Background" type="title">
  <p:cSld name="TITLE">
    <p:spTree>
      <p:nvGrpSpPr>
        <p:cNvPr id="10" name="Shape 10"/>
        <p:cNvGrpSpPr/>
        <p:nvPr/>
      </p:nvGrpSpPr>
      <p:grpSpPr>
        <a:xfrm>
          <a:off x="0" y="0"/>
          <a:ext cx="0" cy="0"/>
          <a:chOff x="0" y="0"/>
          <a:chExt cx="0" cy="0"/>
        </a:xfrm>
      </p:grpSpPr>
      <p:grpSp>
        <p:nvGrpSpPr>
          <p:cNvPr id="11" name="Google Shape;11;p3"/>
          <p:cNvGrpSpPr/>
          <p:nvPr/>
        </p:nvGrpSpPr>
        <p:grpSpPr>
          <a:xfrm>
            <a:off x="703368" y="-1"/>
            <a:ext cx="3602167" cy="20566509"/>
            <a:chOff x="247287" y="0"/>
            <a:chExt cx="900677" cy="5143685"/>
          </a:xfrm>
        </p:grpSpPr>
        <p:pic>
          <p:nvPicPr>
            <p:cNvPr id="12" name="Google Shape;12;p3"/>
            <p:cNvPicPr preferRelativeResize="0"/>
            <p:nvPr/>
          </p:nvPicPr>
          <p:blipFill rotWithShape="1">
            <a:blip r:embed="rId2">
              <a:alphaModFix/>
            </a:blip>
            <a:srcRect b="0" l="0" r="0" t="0"/>
            <a:stretch/>
          </p:blipFill>
          <p:spPr>
            <a:xfrm>
              <a:off x="247287" y="4823867"/>
              <a:ext cx="900677" cy="194225"/>
            </a:xfrm>
            <a:prstGeom prst="rect">
              <a:avLst/>
            </a:prstGeom>
            <a:noFill/>
            <a:ln>
              <a:noFill/>
            </a:ln>
          </p:spPr>
        </p:pic>
        <p:sp>
          <p:nvSpPr>
            <p:cNvPr id="13" name="Google Shape;13;p3"/>
            <p:cNvSpPr/>
            <p:nvPr/>
          </p:nvSpPr>
          <p:spPr>
            <a:xfrm>
              <a:off x="571425" y="682177"/>
              <a:ext cx="149700" cy="4079100"/>
            </a:xfrm>
            <a:prstGeom prst="rect">
              <a:avLst/>
            </a:prstGeom>
            <a:solidFill>
              <a:srgbClr val="333E48"/>
            </a:solidFill>
            <a:ln>
              <a:noFill/>
            </a:ln>
          </p:spPr>
          <p:txBody>
            <a:bodyPr anchorCtr="0" anchor="ctr" bIns="137150" lIns="137150" spcFirstLastPara="1" rIns="137150" wrap="square" tIns="13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a:off x="421727" y="681900"/>
              <a:ext cx="149700" cy="4079100"/>
            </a:xfrm>
            <a:prstGeom prst="rect">
              <a:avLst/>
            </a:prstGeom>
            <a:solidFill>
              <a:srgbClr val="62A0A5"/>
            </a:solidFill>
            <a:ln>
              <a:noFill/>
            </a:ln>
          </p:spPr>
          <p:txBody>
            <a:bodyPr anchorCtr="0" anchor="ctr" bIns="137150" lIns="137150" spcFirstLastPara="1" rIns="137150" wrap="square" tIns="13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72050" y="682455"/>
              <a:ext cx="149700" cy="4079100"/>
            </a:xfrm>
            <a:prstGeom prst="rect">
              <a:avLst/>
            </a:prstGeom>
            <a:solidFill>
              <a:srgbClr val="5BB75B"/>
            </a:solidFill>
            <a:ln>
              <a:noFill/>
            </a:ln>
          </p:spPr>
          <p:txBody>
            <a:bodyPr anchorCtr="0" anchor="ctr" bIns="137150" lIns="137150" spcFirstLastPara="1" rIns="137150" wrap="square" tIns="13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p:nvPr/>
          </p:nvSpPr>
          <p:spPr>
            <a:xfrm>
              <a:off x="571403" y="14"/>
              <a:ext cx="149700" cy="194100"/>
            </a:xfrm>
            <a:prstGeom prst="rect">
              <a:avLst/>
            </a:prstGeom>
            <a:solidFill>
              <a:srgbClr val="333E48"/>
            </a:solidFill>
            <a:ln>
              <a:noFill/>
            </a:ln>
          </p:spPr>
          <p:txBody>
            <a:bodyPr anchorCtr="0" anchor="ctr" bIns="137150" lIns="137150" spcFirstLastPara="1" rIns="137150" wrap="square" tIns="13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421716" y="0"/>
              <a:ext cx="149700" cy="194100"/>
            </a:xfrm>
            <a:prstGeom prst="rect">
              <a:avLst/>
            </a:prstGeom>
            <a:solidFill>
              <a:srgbClr val="62A0A5"/>
            </a:solidFill>
            <a:ln>
              <a:noFill/>
            </a:ln>
          </p:spPr>
          <p:txBody>
            <a:bodyPr anchorCtr="0" anchor="ctr" bIns="137150" lIns="137150" spcFirstLastPara="1" rIns="137150" wrap="square" tIns="13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272050" y="27"/>
              <a:ext cx="149700" cy="194100"/>
            </a:xfrm>
            <a:prstGeom prst="rect">
              <a:avLst/>
            </a:prstGeom>
            <a:solidFill>
              <a:srgbClr val="5BB75B"/>
            </a:solidFill>
            <a:ln>
              <a:noFill/>
            </a:ln>
          </p:spPr>
          <p:txBody>
            <a:bodyPr anchorCtr="0" anchor="ctr" bIns="137150" lIns="137150" spcFirstLastPara="1" rIns="137150" wrap="square" tIns="13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571425" y="5083681"/>
              <a:ext cx="149700" cy="60000"/>
            </a:xfrm>
            <a:prstGeom prst="rect">
              <a:avLst/>
            </a:prstGeom>
            <a:solidFill>
              <a:srgbClr val="333E48"/>
            </a:solidFill>
            <a:ln>
              <a:noFill/>
            </a:ln>
          </p:spPr>
          <p:txBody>
            <a:bodyPr anchorCtr="0" anchor="ctr" bIns="137150" lIns="137150" spcFirstLastPara="1" rIns="137150" wrap="square" tIns="13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p:nvPr/>
          </p:nvSpPr>
          <p:spPr>
            <a:xfrm>
              <a:off x="421727" y="5083677"/>
              <a:ext cx="149700" cy="60000"/>
            </a:xfrm>
            <a:prstGeom prst="rect">
              <a:avLst/>
            </a:prstGeom>
            <a:solidFill>
              <a:srgbClr val="62A0A5"/>
            </a:solidFill>
            <a:ln>
              <a:noFill/>
            </a:ln>
          </p:spPr>
          <p:txBody>
            <a:bodyPr anchorCtr="0" anchor="ctr" bIns="137150" lIns="137150" spcFirstLastPara="1" rIns="137150" wrap="square" tIns="13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a:off x="272050" y="5083685"/>
              <a:ext cx="149700" cy="60000"/>
            </a:xfrm>
            <a:prstGeom prst="rect">
              <a:avLst/>
            </a:prstGeom>
            <a:solidFill>
              <a:srgbClr val="5BB75B"/>
            </a:solidFill>
            <a:ln>
              <a:noFill/>
            </a:ln>
          </p:spPr>
          <p:txBody>
            <a:bodyPr anchorCtr="0" anchor="ctr" bIns="137150" lIns="137150" spcFirstLastPara="1" rIns="137150" wrap="square" tIns="13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ght Background logo">
  <p:cSld name="TITLE_1">
    <p:spTree>
      <p:nvGrpSpPr>
        <p:cNvPr id="22" name="Shape 22"/>
        <p:cNvGrpSpPr/>
        <p:nvPr/>
      </p:nvGrpSpPr>
      <p:grpSpPr>
        <a:xfrm>
          <a:off x="0" y="0"/>
          <a:ext cx="0" cy="0"/>
          <a:chOff x="0" y="0"/>
          <a:chExt cx="0" cy="0"/>
        </a:xfrm>
      </p:grpSpPr>
      <p:pic>
        <p:nvPicPr>
          <p:cNvPr id="23" name="Google Shape;23;p4"/>
          <p:cNvPicPr preferRelativeResize="0"/>
          <p:nvPr/>
        </p:nvPicPr>
        <p:blipFill rotWithShape="1">
          <a:blip r:embed="rId2">
            <a:alphaModFix/>
          </a:blip>
          <a:srcRect b="0" l="0" r="0" t="0"/>
          <a:stretch/>
        </p:blipFill>
        <p:spPr>
          <a:xfrm>
            <a:off x="8985336" y="7180249"/>
            <a:ext cx="18600675" cy="454362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ght Background plain">
  <p:cSld name="TITLE_1_1">
    <p:spTree>
      <p:nvGrpSpPr>
        <p:cNvPr id="24" name="Shape 2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ght Background plain 1">
  <p:cSld name="TITLE_1_1_2">
    <p:spTree>
      <p:nvGrpSpPr>
        <p:cNvPr id="25" name="Shape 25"/>
        <p:cNvGrpSpPr/>
        <p:nvPr/>
      </p:nvGrpSpPr>
      <p:grpSpPr>
        <a:xfrm>
          <a:off x="0" y="0"/>
          <a:ext cx="0" cy="0"/>
          <a:chOff x="0" y="0"/>
          <a:chExt cx="0" cy="0"/>
        </a:xfrm>
      </p:grpSpPr>
      <p:pic>
        <p:nvPicPr>
          <p:cNvPr id="26" name="Google Shape;26;p6"/>
          <p:cNvPicPr preferRelativeResize="0"/>
          <p:nvPr/>
        </p:nvPicPr>
        <p:blipFill rotWithShape="1">
          <a:blip r:embed="rId2">
            <a:alphaModFix/>
          </a:blip>
          <a:srcRect b="0" l="0" r="0" t="0"/>
          <a:stretch/>
        </p:blipFill>
        <p:spPr>
          <a:xfrm flipH="1" rot="10800000">
            <a:off x="28730191" y="0"/>
            <a:ext cx="7843847" cy="20574000"/>
          </a:xfrm>
          <a:prstGeom prst="rect">
            <a:avLst/>
          </a:prstGeom>
          <a:noFill/>
          <a:ln>
            <a:noFill/>
          </a:ln>
          <a:effectLst>
            <a:outerShdw blurRad="442913" rotWithShape="0" algn="bl" dir="5040000" dist="381000">
              <a:srgbClr val="56595C">
                <a:alpha val="36862"/>
              </a:srgbClr>
            </a:outerShdw>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ght Background plain 1 1">
  <p:cSld name="TITLE_1_1_2_1">
    <p:spTree>
      <p:nvGrpSpPr>
        <p:cNvPr id="27" name="Shape 27"/>
        <p:cNvGrpSpPr/>
        <p:nvPr/>
      </p:nvGrpSpPr>
      <p:grpSpPr>
        <a:xfrm>
          <a:off x="0" y="0"/>
          <a:ext cx="0" cy="0"/>
          <a:chOff x="0" y="0"/>
          <a:chExt cx="0" cy="0"/>
        </a:xfrm>
      </p:grpSpPr>
      <p:pic>
        <p:nvPicPr>
          <p:cNvPr id="28" name="Google Shape;28;p7"/>
          <p:cNvPicPr preferRelativeResize="0"/>
          <p:nvPr/>
        </p:nvPicPr>
        <p:blipFill rotWithShape="1">
          <a:blip r:embed="rId2">
            <a:alphaModFix/>
          </a:blip>
          <a:srcRect b="0" l="0" r="0" t="0"/>
          <a:stretch/>
        </p:blipFill>
        <p:spPr>
          <a:xfrm>
            <a:off x="29302256" y="0"/>
            <a:ext cx="7275938" cy="20574000"/>
          </a:xfrm>
          <a:prstGeom prst="rect">
            <a:avLst/>
          </a:prstGeom>
          <a:noFill/>
          <a:ln>
            <a:noFill/>
          </a:ln>
          <a:effectLst>
            <a:outerShdw blurRad="457200" rotWithShape="0" algn="bl" dir="5400000" dist="304800">
              <a:srgbClr val="56595C">
                <a:alpha val="16862"/>
              </a:srgbClr>
            </a:outerShdw>
          </a:effec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ght Background dark bottom">
  <p:cSld name="TITLE_1_1_1">
    <p:spTree>
      <p:nvGrpSpPr>
        <p:cNvPr id="29" name="Shape 29"/>
        <p:cNvGrpSpPr/>
        <p:nvPr/>
      </p:nvGrpSpPr>
      <p:grpSpPr>
        <a:xfrm>
          <a:off x="0" y="0"/>
          <a:ext cx="0" cy="0"/>
          <a:chOff x="0" y="0"/>
          <a:chExt cx="0" cy="0"/>
        </a:xfrm>
      </p:grpSpPr>
      <p:sp>
        <p:nvSpPr>
          <p:cNvPr id="30" name="Google Shape;30;p8"/>
          <p:cNvSpPr/>
          <p:nvPr/>
        </p:nvSpPr>
        <p:spPr>
          <a:xfrm>
            <a:off x="45086" y="10037363"/>
            <a:ext cx="36576299" cy="10512000"/>
          </a:xfrm>
          <a:prstGeom prst="rect">
            <a:avLst/>
          </a:prstGeom>
          <a:solidFill>
            <a:srgbClr val="333E48"/>
          </a:solidFill>
          <a:ln cap="flat" cmpd="sng" w="9525">
            <a:solidFill>
              <a:schemeClr val="dk2"/>
            </a:solidFill>
            <a:prstDash val="solid"/>
            <a:round/>
            <a:headEnd len="sm" w="sm" type="none"/>
            <a:tailEnd len="sm" w="sm" type="none"/>
          </a:ln>
        </p:spPr>
        <p:txBody>
          <a:bodyPr anchorCtr="0" anchor="ctr" bIns="137150" lIns="137150" spcFirstLastPara="1" rIns="137150" wrap="square" tIns="13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 name="Google Shape;31;p8"/>
          <p:cNvGrpSpPr/>
          <p:nvPr/>
        </p:nvGrpSpPr>
        <p:grpSpPr>
          <a:xfrm rot="5400000">
            <a:off x="17457711" y="-8750829"/>
            <a:ext cx="1795521" cy="36801003"/>
            <a:chOff x="534802" y="1817670"/>
            <a:chExt cx="1197014" cy="10874680"/>
          </a:xfrm>
        </p:grpSpPr>
        <p:sp>
          <p:nvSpPr>
            <p:cNvPr id="32" name="Google Shape;32;p8"/>
            <p:cNvSpPr/>
            <p:nvPr/>
          </p:nvSpPr>
          <p:spPr>
            <a:xfrm>
              <a:off x="1332816" y="1818410"/>
              <a:ext cx="399000" cy="10873200"/>
            </a:xfrm>
            <a:prstGeom prst="rect">
              <a:avLst/>
            </a:prstGeom>
            <a:solidFill>
              <a:srgbClr val="333E48"/>
            </a:solidFill>
            <a:ln>
              <a:noFill/>
            </a:ln>
          </p:spPr>
          <p:txBody>
            <a:bodyPr anchorCtr="0" anchor="ctr" bIns="137150" lIns="137150" spcFirstLastPara="1" rIns="137150" wrap="square" tIns="13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8"/>
            <p:cNvSpPr/>
            <p:nvPr/>
          </p:nvSpPr>
          <p:spPr>
            <a:xfrm>
              <a:off x="933781" y="1817670"/>
              <a:ext cx="399000" cy="10873200"/>
            </a:xfrm>
            <a:prstGeom prst="rect">
              <a:avLst/>
            </a:prstGeom>
            <a:solidFill>
              <a:srgbClr val="62A0A5"/>
            </a:solidFill>
            <a:ln>
              <a:noFill/>
            </a:ln>
          </p:spPr>
          <p:txBody>
            <a:bodyPr anchorCtr="0" anchor="ctr" bIns="137150" lIns="137150" spcFirstLastPara="1" rIns="137150" wrap="square" tIns="13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8"/>
            <p:cNvSpPr/>
            <p:nvPr/>
          </p:nvSpPr>
          <p:spPr>
            <a:xfrm>
              <a:off x="534802" y="1819150"/>
              <a:ext cx="399000" cy="10873200"/>
            </a:xfrm>
            <a:prstGeom prst="rect">
              <a:avLst/>
            </a:prstGeom>
            <a:solidFill>
              <a:srgbClr val="5BB75B"/>
            </a:solidFill>
            <a:ln>
              <a:noFill/>
            </a:ln>
          </p:spPr>
          <p:txBody>
            <a:bodyPr anchorCtr="0" anchor="ctr" bIns="137150" lIns="137150" spcFirstLastPara="1" rIns="137150" wrap="square" tIns="13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Background logo">
  <p:cSld name="SECTION_HEADER_1">
    <p:bg>
      <p:bgPr>
        <a:blipFill>
          <a:blip r:embed="rId2">
            <a:alphaModFix/>
          </a:blip>
          <a:stretch>
            <a:fillRect/>
          </a:stretch>
        </a:blipFill>
      </p:bgPr>
    </p:bg>
    <p:spTree>
      <p:nvGrpSpPr>
        <p:cNvPr id="35" name="Shape 35"/>
        <p:cNvGrpSpPr/>
        <p:nvPr/>
      </p:nvGrpSpPr>
      <p:grpSpPr>
        <a:xfrm>
          <a:off x="0" y="0"/>
          <a:ext cx="0" cy="0"/>
          <a:chOff x="0" y="0"/>
          <a:chExt cx="0" cy="0"/>
        </a:xfrm>
      </p:grpSpPr>
      <p:pic>
        <p:nvPicPr>
          <p:cNvPr id="36" name="Google Shape;36;p9"/>
          <p:cNvPicPr preferRelativeResize="0"/>
          <p:nvPr/>
        </p:nvPicPr>
        <p:blipFill rotWithShape="1">
          <a:blip r:embed="rId3">
            <a:alphaModFix/>
          </a:blip>
          <a:srcRect b="0" l="0" r="0" t="0"/>
          <a:stretch/>
        </p:blipFill>
        <p:spPr>
          <a:xfrm>
            <a:off x="8985336" y="7180249"/>
            <a:ext cx="18600675" cy="454362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Background white bottom">
  <p:cSld name="SECTION_HEADER_1_1">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10"/>
          <p:cNvSpPr/>
          <p:nvPr/>
        </p:nvSpPr>
        <p:spPr>
          <a:xfrm>
            <a:off x="-75" y="10037363"/>
            <a:ext cx="36576299" cy="1051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37150" lIns="137150" spcFirstLastPara="1" rIns="137150" wrap="square" tIns="13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 name="Google Shape;39;p10"/>
          <p:cNvGrpSpPr/>
          <p:nvPr/>
        </p:nvGrpSpPr>
        <p:grpSpPr>
          <a:xfrm rot="5400000">
            <a:off x="17390187" y="-8661102"/>
            <a:ext cx="1795521" cy="36621571"/>
            <a:chOff x="534802" y="1817670"/>
            <a:chExt cx="1197014" cy="10874680"/>
          </a:xfrm>
        </p:grpSpPr>
        <p:sp>
          <p:nvSpPr>
            <p:cNvPr id="40" name="Google Shape;40;p10"/>
            <p:cNvSpPr/>
            <p:nvPr/>
          </p:nvSpPr>
          <p:spPr>
            <a:xfrm>
              <a:off x="1332816" y="1818410"/>
              <a:ext cx="399000" cy="10873200"/>
            </a:xfrm>
            <a:prstGeom prst="rect">
              <a:avLst/>
            </a:prstGeom>
            <a:solidFill>
              <a:srgbClr val="333E48"/>
            </a:solidFill>
            <a:ln>
              <a:noFill/>
            </a:ln>
          </p:spPr>
          <p:txBody>
            <a:bodyPr anchorCtr="0" anchor="ctr" bIns="137150" lIns="137150" spcFirstLastPara="1" rIns="137150" wrap="square" tIns="13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0"/>
            <p:cNvSpPr/>
            <p:nvPr/>
          </p:nvSpPr>
          <p:spPr>
            <a:xfrm>
              <a:off x="933781" y="1817670"/>
              <a:ext cx="399000" cy="10873200"/>
            </a:xfrm>
            <a:prstGeom prst="rect">
              <a:avLst/>
            </a:prstGeom>
            <a:solidFill>
              <a:srgbClr val="62A0A5"/>
            </a:solidFill>
            <a:ln>
              <a:noFill/>
            </a:ln>
          </p:spPr>
          <p:txBody>
            <a:bodyPr anchorCtr="0" anchor="ctr" bIns="137150" lIns="137150" spcFirstLastPara="1" rIns="137150" wrap="square" tIns="13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0"/>
            <p:cNvSpPr/>
            <p:nvPr/>
          </p:nvSpPr>
          <p:spPr>
            <a:xfrm>
              <a:off x="534802" y="1819150"/>
              <a:ext cx="399000" cy="10873200"/>
            </a:xfrm>
            <a:prstGeom prst="rect">
              <a:avLst/>
            </a:prstGeom>
            <a:solidFill>
              <a:srgbClr val="5BB75B"/>
            </a:solidFill>
            <a:ln>
              <a:noFill/>
            </a:ln>
          </p:spPr>
          <p:txBody>
            <a:bodyPr anchorCtr="0" anchor="ctr" bIns="137150" lIns="137150" spcFirstLastPara="1" rIns="137150" wrap="square" tIns="13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17730" y="701975"/>
            <a:ext cx="34083000" cy="2290800"/>
          </a:xfrm>
          <a:prstGeom prst="rect">
            <a:avLst/>
          </a:prstGeom>
          <a:noFill/>
          <a:ln>
            <a:noFill/>
          </a:ln>
        </p:spPr>
        <p:txBody>
          <a:bodyPr anchorCtr="0" anchor="t" bIns="373750" lIns="373750" spcFirstLastPara="1" rIns="373750" wrap="square" tIns="373750">
            <a:noAutofit/>
          </a:bodyPr>
          <a:lstStyle>
            <a:lvl1pPr lvl="0" marR="0" rtl="0" algn="l">
              <a:lnSpc>
                <a:spcPct val="100000"/>
              </a:lnSpc>
              <a:spcBef>
                <a:spcPts val="0"/>
              </a:spcBef>
              <a:spcAft>
                <a:spcPts val="0"/>
              </a:spcAft>
              <a:buClr>
                <a:srgbClr val="56595C"/>
              </a:buClr>
              <a:buSzPts val="11600"/>
              <a:buFont typeface="Open Sans"/>
              <a:buNone/>
              <a:defRPr b="0" i="0" sz="11600" u="none" cap="none" strike="noStrike">
                <a:solidFill>
                  <a:srgbClr val="56595C"/>
                </a:solidFill>
                <a:latin typeface="Open Sans"/>
                <a:ea typeface="Open Sans"/>
                <a:cs typeface="Open Sans"/>
                <a:sym typeface="Open Sans"/>
              </a:defRPr>
            </a:lvl1pPr>
            <a:lvl2pPr lvl="1" marR="0" rtl="0" algn="l">
              <a:lnSpc>
                <a:spcPct val="100000"/>
              </a:lnSpc>
              <a:spcBef>
                <a:spcPts val="0"/>
              </a:spcBef>
              <a:spcAft>
                <a:spcPts val="0"/>
              </a:spcAft>
              <a:buClr>
                <a:srgbClr val="56595C"/>
              </a:buClr>
              <a:buSzPts val="11600"/>
              <a:buFont typeface="Open Sans"/>
              <a:buNone/>
              <a:defRPr b="0" i="0" sz="11600" u="none" cap="none" strike="noStrike">
                <a:solidFill>
                  <a:srgbClr val="56595C"/>
                </a:solidFill>
                <a:latin typeface="Open Sans"/>
                <a:ea typeface="Open Sans"/>
                <a:cs typeface="Open Sans"/>
                <a:sym typeface="Open Sans"/>
              </a:defRPr>
            </a:lvl2pPr>
            <a:lvl3pPr lvl="2" marR="0" rtl="0" algn="l">
              <a:lnSpc>
                <a:spcPct val="100000"/>
              </a:lnSpc>
              <a:spcBef>
                <a:spcPts val="0"/>
              </a:spcBef>
              <a:spcAft>
                <a:spcPts val="0"/>
              </a:spcAft>
              <a:buClr>
                <a:srgbClr val="56595C"/>
              </a:buClr>
              <a:buSzPts val="11600"/>
              <a:buFont typeface="Open Sans"/>
              <a:buNone/>
              <a:defRPr b="0" i="0" sz="11600" u="none" cap="none" strike="noStrike">
                <a:solidFill>
                  <a:srgbClr val="56595C"/>
                </a:solidFill>
                <a:latin typeface="Open Sans"/>
                <a:ea typeface="Open Sans"/>
                <a:cs typeface="Open Sans"/>
                <a:sym typeface="Open Sans"/>
              </a:defRPr>
            </a:lvl3pPr>
            <a:lvl4pPr lvl="3" marR="0" rtl="0" algn="l">
              <a:lnSpc>
                <a:spcPct val="100000"/>
              </a:lnSpc>
              <a:spcBef>
                <a:spcPts val="0"/>
              </a:spcBef>
              <a:spcAft>
                <a:spcPts val="0"/>
              </a:spcAft>
              <a:buClr>
                <a:srgbClr val="56595C"/>
              </a:buClr>
              <a:buSzPts val="11600"/>
              <a:buFont typeface="Open Sans"/>
              <a:buNone/>
              <a:defRPr b="0" i="0" sz="11600" u="none" cap="none" strike="noStrike">
                <a:solidFill>
                  <a:srgbClr val="56595C"/>
                </a:solidFill>
                <a:latin typeface="Open Sans"/>
                <a:ea typeface="Open Sans"/>
                <a:cs typeface="Open Sans"/>
                <a:sym typeface="Open Sans"/>
              </a:defRPr>
            </a:lvl4pPr>
            <a:lvl5pPr lvl="4" marR="0" rtl="0" algn="l">
              <a:lnSpc>
                <a:spcPct val="100000"/>
              </a:lnSpc>
              <a:spcBef>
                <a:spcPts val="0"/>
              </a:spcBef>
              <a:spcAft>
                <a:spcPts val="0"/>
              </a:spcAft>
              <a:buClr>
                <a:srgbClr val="56595C"/>
              </a:buClr>
              <a:buSzPts val="11600"/>
              <a:buFont typeface="Open Sans"/>
              <a:buNone/>
              <a:defRPr b="0" i="0" sz="11600" u="none" cap="none" strike="noStrike">
                <a:solidFill>
                  <a:srgbClr val="56595C"/>
                </a:solidFill>
                <a:latin typeface="Open Sans"/>
                <a:ea typeface="Open Sans"/>
                <a:cs typeface="Open Sans"/>
                <a:sym typeface="Open Sans"/>
              </a:defRPr>
            </a:lvl5pPr>
            <a:lvl6pPr lvl="5" marR="0" rtl="0" algn="l">
              <a:lnSpc>
                <a:spcPct val="100000"/>
              </a:lnSpc>
              <a:spcBef>
                <a:spcPts val="0"/>
              </a:spcBef>
              <a:spcAft>
                <a:spcPts val="0"/>
              </a:spcAft>
              <a:buClr>
                <a:srgbClr val="56595C"/>
              </a:buClr>
              <a:buSzPts val="11600"/>
              <a:buFont typeface="Open Sans"/>
              <a:buNone/>
              <a:defRPr b="0" i="0" sz="11600" u="none" cap="none" strike="noStrike">
                <a:solidFill>
                  <a:srgbClr val="56595C"/>
                </a:solidFill>
                <a:latin typeface="Open Sans"/>
                <a:ea typeface="Open Sans"/>
                <a:cs typeface="Open Sans"/>
                <a:sym typeface="Open Sans"/>
              </a:defRPr>
            </a:lvl6pPr>
            <a:lvl7pPr lvl="6" marR="0" rtl="0" algn="l">
              <a:lnSpc>
                <a:spcPct val="100000"/>
              </a:lnSpc>
              <a:spcBef>
                <a:spcPts val="0"/>
              </a:spcBef>
              <a:spcAft>
                <a:spcPts val="0"/>
              </a:spcAft>
              <a:buClr>
                <a:srgbClr val="56595C"/>
              </a:buClr>
              <a:buSzPts val="11600"/>
              <a:buFont typeface="Open Sans"/>
              <a:buNone/>
              <a:defRPr b="0" i="0" sz="11600" u="none" cap="none" strike="noStrike">
                <a:solidFill>
                  <a:srgbClr val="56595C"/>
                </a:solidFill>
                <a:latin typeface="Open Sans"/>
                <a:ea typeface="Open Sans"/>
                <a:cs typeface="Open Sans"/>
                <a:sym typeface="Open Sans"/>
              </a:defRPr>
            </a:lvl7pPr>
            <a:lvl8pPr lvl="7" marR="0" rtl="0" algn="l">
              <a:lnSpc>
                <a:spcPct val="100000"/>
              </a:lnSpc>
              <a:spcBef>
                <a:spcPts val="0"/>
              </a:spcBef>
              <a:spcAft>
                <a:spcPts val="0"/>
              </a:spcAft>
              <a:buClr>
                <a:srgbClr val="56595C"/>
              </a:buClr>
              <a:buSzPts val="11600"/>
              <a:buFont typeface="Open Sans"/>
              <a:buNone/>
              <a:defRPr b="0" i="0" sz="11600" u="none" cap="none" strike="noStrike">
                <a:solidFill>
                  <a:srgbClr val="56595C"/>
                </a:solidFill>
                <a:latin typeface="Open Sans"/>
                <a:ea typeface="Open Sans"/>
                <a:cs typeface="Open Sans"/>
                <a:sym typeface="Open Sans"/>
              </a:defRPr>
            </a:lvl8pPr>
            <a:lvl9pPr lvl="8" marR="0" rtl="0" algn="l">
              <a:lnSpc>
                <a:spcPct val="100000"/>
              </a:lnSpc>
              <a:spcBef>
                <a:spcPts val="0"/>
              </a:spcBef>
              <a:spcAft>
                <a:spcPts val="0"/>
              </a:spcAft>
              <a:buClr>
                <a:srgbClr val="56595C"/>
              </a:buClr>
              <a:buSzPts val="11600"/>
              <a:buFont typeface="Open Sans"/>
              <a:buNone/>
              <a:defRPr b="0" i="0" sz="11600" u="none" cap="none" strike="noStrike">
                <a:solidFill>
                  <a:srgbClr val="56595C"/>
                </a:solidFill>
                <a:latin typeface="Open Sans"/>
                <a:ea typeface="Open Sans"/>
                <a:cs typeface="Open Sans"/>
                <a:sym typeface="Open Sans"/>
              </a:defRPr>
            </a:lvl9pPr>
          </a:lstStyle>
          <a:p/>
        </p:txBody>
      </p:sp>
      <p:sp>
        <p:nvSpPr>
          <p:cNvPr id="7" name="Google Shape;7;p1"/>
          <p:cNvSpPr txBox="1"/>
          <p:nvPr>
            <p:ph idx="1" type="body"/>
          </p:nvPr>
        </p:nvSpPr>
        <p:spPr>
          <a:xfrm>
            <a:off x="1246800" y="4609900"/>
            <a:ext cx="34083000" cy="13665600"/>
          </a:xfrm>
          <a:prstGeom prst="rect">
            <a:avLst/>
          </a:prstGeom>
          <a:noFill/>
          <a:ln>
            <a:noFill/>
          </a:ln>
        </p:spPr>
        <p:txBody>
          <a:bodyPr anchorCtr="0" anchor="t" bIns="373750" lIns="373750" spcFirstLastPara="1" rIns="373750" wrap="square" tIns="373750">
            <a:noAutofit/>
          </a:bodyPr>
          <a:lstStyle>
            <a:lvl1pPr indent="-698500" lvl="0" marL="457200" marR="0" rtl="0" algn="l">
              <a:lnSpc>
                <a:spcPct val="115000"/>
              </a:lnSpc>
              <a:spcBef>
                <a:spcPts val="0"/>
              </a:spcBef>
              <a:spcAft>
                <a:spcPts val="0"/>
              </a:spcAft>
              <a:buClr>
                <a:srgbClr val="56595C"/>
              </a:buClr>
              <a:buSzPts val="7400"/>
              <a:buFont typeface="Open Sans"/>
              <a:buChar char="●"/>
              <a:defRPr b="0" i="0" sz="7400" u="none" cap="none" strike="noStrike">
                <a:solidFill>
                  <a:srgbClr val="56595C"/>
                </a:solidFill>
                <a:latin typeface="Open Sans"/>
                <a:ea typeface="Open Sans"/>
                <a:cs typeface="Open Sans"/>
                <a:sym typeface="Open Sans"/>
              </a:defRPr>
            </a:lvl1pPr>
            <a:lvl2pPr indent="-584200" lvl="1" marL="914400" marR="0" rtl="0" algn="l">
              <a:lnSpc>
                <a:spcPct val="115000"/>
              </a:lnSpc>
              <a:spcBef>
                <a:spcPts val="6500"/>
              </a:spcBef>
              <a:spcAft>
                <a:spcPts val="0"/>
              </a:spcAft>
              <a:buClr>
                <a:srgbClr val="56595C"/>
              </a:buClr>
              <a:buSzPts val="5600"/>
              <a:buFont typeface="Open Sans"/>
              <a:buChar char="○"/>
              <a:defRPr b="0" i="0" sz="5600" u="none" cap="none" strike="noStrike">
                <a:solidFill>
                  <a:srgbClr val="56595C"/>
                </a:solidFill>
                <a:latin typeface="Open Sans"/>
                <a:ea typeface="Open Sans"/>
                <a:cs typeface="Open Sans"/>
                <a:sym typeface="Open Sans"/>
              </a:defRPr>
            </a:lvl2pPr>
            <a:lvl3pPr indent="-584200" lvl="2" marL="1371600" marR="0" rtl="0" algn="l">
              <a:lnSpc>
                <a:spcPct val="115000"/>
              </a:lnSpc>
              <a:spcBef>
                <a:spcPts val="6500"/>
              </a:spcBef>
              <a:spcAft>
                <a:spcPts val="0"/>
              </a:spcAft>
              <a:buClr>
                <a:srgbClr val="56595C"/>
              </a:buClr>
              <a:buSzPts val="5600"/>
              <a:buFont typeface="Open Sans"/>
              <a:buChar char="■"/>
              <a:defRPr b="0" i="0" sz="5600" u="none" cap="none" strike="noStrike">
                <a:solidFill>
                  <a:srgbClr val="56595C"/>
                </a:solidFill>
                <a:latin typeface="Open Sans"/>
                <a:ea typeface="Open Sans"/>
                <a:cs typeface="Open Sans"/>
                <a:sym typeface="Open Sans"/>
              </a:defRPr>
            </a:lvl3pPr>
            <a:lvl4pPr indent="-584200" lvl="3" marL="1828800" marR="0" rtl="0" algn="l">
              <a:lnSpc>
                <a:spcPct val="115000"/>
              </a:lnSpc>
              <a:spcBef>
                <a:spcPts val="6500"/>
              </a:spcBef>
              <a:spcAft>
                <a:spcPts val="0"/>
              </a:spcAft>
              <a:buClr>
                <a:srgbClr val="56595C"/>
              </a:buClr>
              <a:buSzPts val="5600"/>
              <a:buFont typeface="Open Sans"/>
              <a:buChar char="●"/>
              <a:defRPr b="0" i="0" sz="5600" u="none" cap="none" strike="noStrike">
                <a:solidFill>
                  <a:srgbClr val="56595C"/>
                </a:solidFill>
                <a:latin typeface="Open Sans"/>
                <a:ea typeface="Open Sans"/>
                <a:cs typeface="Open Sans"/>
                <a:sym typeface="Open Sans"/>
              </a:defRPr>
            </a:lvl4pPr>
            <a:lvl5pPr indent="-584200" lvl="4" marL="2286000" marR="0" rtl="0" algn="l">
              <a:lnSpc>
                <a:spcPct val="115000"/>
              </a:lnSpc>
              <a:spcBef>
                <a:spcPts val="6500"/>
              </a:spcBef>
              <a:spcAft>
                <a:spcPts val="0"/>
              </a:spcAft>
              <a:buClr>
                <a:srgbClr val="56595C"/>
              </a:buClr>
              <a:buSzPts val="5600"/>
              <a:buFont typeface="Open Sans"/>
              <a:buChar char="○"/>
              <a:defRPr b="0" i="0" sz="5600" u="none" cap="none" strike="noStrike">
                <a:solidFill>
                  <a:srgbClr val="56595C"/>
                </a:solidFill>
                <a:latin typeface="Open Sans"/>
                <a:ea typeface="Open Sans"/>
                <a:cs typeface="Open Sans"/>
                <a:sym typeface="Open Sans"/>
              </a:defRPr>
            </a:lvl5pPr>
            <a:lvl6pPr indent="-584200" lvl="5" marL="2743200" marR="0" rtl="0" algn="l">
              <a:lnSpc>
                <a:spcPct val="115000"/>
              </a:lnSpc>
              <a:spcBef>
                <a:spcPts val="6500"/>
              </a:spcBef>
              <a:spcAft>
                <a:spcPts val="0"/>
              </a:spcAft>
              <a:buClr>
                <a:srgbClr val="56595C"/>
              </a:buClr>
              <a:buSzPts val="5600"/>
              <a:buFont typeface="Open Sans"/>
              <a:buChar char="■"/>
              <a:defRPr b="0" i="0" sz="5600" u="none" cap="none" strike="noStrike">
                <a:solidFill>
                  <a:srgbClr val="56595C"/>
                </a:solidFill>
                <a:latin typeface="Open Sans"/>
                <a:ea typeface="Open Sans"/>
                <a:cs typeface="Open Sans"/>
                <a:sym typeface="Open Sans"/>
              </a:defRPr>
            </a:lvl6pPr>
            <a:lvl7pPr indent="-584200" lvl="6" marL="3200400" marR="0" rtl="0" algn="l">
              <a:lnSpc>
                <a:spcPct val="115000"/>
              </a:lnSpc>
              <a:spcBef>
                <a:spcPts val="6500"/>
              </a:spcBef>
              <a:spcAft>
                <a:spcPts val="0"/>
              </a:spcAft>
              <a:buClr>
                <a:srgbClr val="56595C"/>
              </a:buClr>
              <a:buSzPts val="5600"/>
              <a:buFont typeface="Open Sans"/>
              <a:buChar char="●"/>
              <a:defRPr b="0" i="0" sz="5600" u="none" cap="none" strike="noStrike">
                <a:solidFill>
                  <a:srgbClr val="56595C"/>
                </a:solidFill>
                <a:latin typeface="Open Sans"/>
                <a:ea typeface="Open Sans"/>
                <a:cs typeface="Open Sans"/>
                <a:sym typeface="Open Sans"/>
              </a:defRPr>
            </a:lvl7pPr>
            <a:lvl8pPr indent="-584200" lvl="7" marL="3657600" marR="0" rtl="0" algn="l">
              <a:lnSpc>
                <a:spcPct val="115000"/>
              </a:lnSpc>
              <a:spcBef>
                <a:spcPts val="6500"/>
              </a:spcBef>
              <a:spcAft>
                <a:spcPts val="0"/>
              </a:spcAft>
              <a:buClr>
                <a:srgbClr val="56595C"/>
              </a:buClr>
              <a:buSzPts val="5600"/>
              <a:buFont typeface="Open Sans"/>
              <a:buChar char="○"/>
              <a:defRPr b="0" i="0" sz="5600" u="none" cap="none" strike="noStrike">
                <a:solidFill>
                  <a:srgbClr val="56595C"/>
                </a:solidFill>
                <a:latin typeface="Open Sans"/>
                <a:ea typeface="Open Sans"/>
                <a:cs typeface="Open Sans"/>
                <a:sym typeface="Open Sans"/>
              </a:defRPr>
            </a:lvl8pPr>
            <a:lvl9pPr indent="-584200" lvl="8" marL="4114800" marR="0" rtl="0" algn="l">
              <a:lnSpc>
                <a:spcPct val="115000"/>
              </a:lnSpc>
              <a:spcBef>
                <a:spcPts val="6500"/>
              </a:spcBef>
              <a:spcAft>
                <a:spcPts val="6500"/>
              </a:spcAft>
              <a:buClr>
                <a:srgbClr val="56595C"/>
              </a:buClr>
              <a:buSzPts val="5600"/>
              <a:buFont typeface="Open Sans"/>
              <a:buChar char="■"/>
              <a:defRPr b="0" i="0" sz="5600" u="none" cap="none" strike="noStrike">
                <a:solidFill>
                  <a:srgbClr val="56595C"/>
                </a:solidFill>
                <a:latin typeface="Open Sans"/>
                <a:ea typeface="Open Sans"/>
                <a:cs typeface="Open Sans"/>
                <a:sym typeface="Open Sans"/>
              </a:defRPr>
            </a:lvl9pPr>
          </a:lstStyle>
          <a:p/>
        </p:txBody>
      </p:sp>
      <p:sp>
        <p:nvSpPr>
          <p:cNvPr id="8" name="Google Shape;8;p1"/>
          <p:cNvSpPr txBox="1"/>
          <p:nvPr>
            <p:ph idx="12" type="sldNum"/>
          </p:nvPr>
        </p:nvSpPr>
        <p:spPr>
          <a:xfrm>
            <a:off x="33889831" y="18652867"/>
            <a:ext cx="2195100" cy="1574100"/>
          </a:xfrm>
          <a:prstGeom prst="rect">
            <a:avLst/>
          </a:prstGeom>
          <a:noFill/>
          <a:ln>
            <a:noFill/>
          </a:ln>
        </p:spPr>
        <p:txBody>
          <a:bodyPr anchorCtr="0" anchor="ctr" bIns="373750" lIns="373750" spcFirstLastPara="1" rIns="373750" wrap="square" tIns="373750">
            <a:noAutofit/>
          </a:bodyPr>
          <a:lstStyle>
            <a:lvl1pPr indent="0" lvl="0" marL="0" marR="0" rtl="0" algn="r">
              <a:lnSpc>
                <a:spcPct val="100000"/>
              </a:lnSpc>
              <a:spcBef>
                <a:spcPts val="0"/>
              </a:spcBef>
              <a:spcAft>
                <a:spcPts val="0"/>
              </a:spcAft>
              <a:buClr>
                <a:srgbClr val="000000"/>
              </a:buClr>
              <a:buSzPts val="4200"/>
              <a:buFont typeface="Arial"/>
              <a:buNone/>
              <a:defRPr b="0" i="0" sz="42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4200"/>
              <a:buFont typeface="Arial"/>
              <a:buNone/>
              <a:defRPr b="0" i="0" sz="42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4200"/>
              <a:buFont typeface="Arial"/>
              <a:buNone/>
              <a:defRPr b="0" i="0" sz="42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4200"/>
              <a:buFont typeface="Arial"/>
              <a:buNone/>
              <a:defRPr b="0" i="0" sz="42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4200"/>
              <a:buFont typeface="Arial"/>
              <a:buNone/>
              <a:defRPr b="0" i="0" sz="42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4200"/>
              <a:buFont typeface="Arial"/>
              <a:buNone/>
              <a:defRPr b="0" i="0" sz="42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4200"/>
              <a:buFont typeface="Arial"/>
              <a:buNone/>
              <a:defRPr b="0" i="0" sz="42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4200"/>
              <a:buFont typeface="Arial"/>
              <a:buNone/>
              <a:defRPr b="0" i="0" sz="42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4200"/>
              <a:buFont typeface="Arial"/>
              <a:buNone/>
              <a:defRPr b="0" i="0" sz="4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cwiki.apache.org/confluence/display/Hive/Configuration+Properties#ConfigurationProperties-HiveConfigurationProperties" TargetMode="Externa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jp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35.184.255.239:888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6"/>
          <p:cNvSpPr txBox="1"/>
          <p:nvPr/>
        </p:nvSpPr>
        <p:spPr>
          <a:xfrm>
            <a:off x="123600" y="6316650"/>
            <a:ext cx="36328500" cy="7940700"/>
          </a:xfrm>
          <a:prstGeom prst="rect">
            <a:avLst/>
          </a:prstGeom>
          <a:noFill/>
          <a:ln>
            <a:noFill/>
          </a:ln>
        </p:spPr>
        <p:txBody>
          <a:bodyPr anchorCtr="0" anchor="ctr" bIns="373750" lIns="373750" spcFirstLastPara="1" rIns="373750" wrap="square" tIns="373750">
            <a:noAutofit/>
          </a:bodyPr>
          <a:lstStyle/>
          <a:p>
            <a:pPr indent="0" lvl="0" marL="0" marR="0" rtl="0" algn="ctr">
              <a:lnSpc>
                <a:spcPct val="100000"/>
              </a:lnSpc>
              <a:spcBef>
                <a:spcPts val="0"/>
              </a:spcBef>
              <a:spcAft>
                <a:spcPts val="0"/>
              </a:spcAft>
              <a:buClr>
                <a:srgbClr val="000000"/>
              </a:buClr>
              <a:buSzPts val="14900"/>
              <a:buFont typeface="Arial"/>
              <a:buNone/>
            </a:pPr>
            <a:r>
              <a:rPr b="1" i="0" lang="en" sz="14900" u="none" cap="none" strike="noStrike">
                <a:solidFill>
                  <a:srgbClr val="FFFFFF"/>
                </a:solidFill>
                <a:latin typeface="Open Sans"/>
                <a:ea typeface="Open Sans"/>
                <a:cs typeface="Open Sans"/>
                <a:sym typeface="Open Sans"/>
              </a:rPr>
              <a:t>Apache </a:t>
            </a:r>
            <a:r>
              <a:rPr b="1" lang="en" sz="14900">
                <a:solidFill>
                  <a:srgbClr val="FFFFFF"/>
                </a:solidFill>
                <a:latin typeface="Open Sans"/>
                <a:ea typeface="Open Sans"/>
                <a:cs typeface="Open Sans"/>
                <a:sym typeface="Open Sans"/>
              </a:rPr>
              <a:t>Hive with Hadoop</a:t>
            </a:r>
            <a:endParaRPr b="1" i="0" sz="14900" u="none" cap="none" strike="noStrike">
              <a:solidFill>
                <a:srgbClr val="FFFFFF"/>
              </a:solidFill>
              <a:latin typeface="Open Sans"/>
              <a:ea typeface="Open Sans"/>
              <a:cs typeface="Open Sans"/>
              <a:sym typeface="Open Sans"/>
            </a:endParaRPr>
          </a:p>
          <a:p>
            <a:pPr indent="0" lvl="0" marL="0" marR="0" rtl="0" algn="ctr">
              <a:lnSpc>
                <a:spcPct val="100000"/>
              </a:lnSpc>
              <a:spcBef>
                <a:spcPts val="0"/>
              </a:spcBef>
              <a:spcAft>
                <a:spcPts val="0"/>
              </a:spcAft>
              <a:buClr>
                <a:schemeClr val="dk1"/>
              </a:buClr>
              <a:buSzPts val="14900"/>
              <a:buFont typeface="Arial"/>
              <a:buNone/>
            </a:pPr>
            <a:r>
              <a:rPr b="0" i="0" lang="en" sz="7400" u="none" cap="none" strike="noStrike">
                <a:solidFill>
                  <a:srgbClr val="CCCCCC"/>
                </a:solidFill>
                <a:latin typeface="Open Sans"/>
                <a:ea typeface="Open Sans"/>
                <a:cs typeface="Open Sans"/>
                <a:sym typeface="Open Sans"/>
              </a:rPr>
              <a:t>March </a:t>
            </a:r>
            <a:r>
              <a:rPr lang="en" sz="7400">
                <a:solidFill>
                  <a:srgbClr val="CCCCCC"/>
                </a:solidFill>
                <a:latin typeface="Open Sans"/>
                <a:ea typeface="Open Sans"/>
                <a:cs typeface="Open Sans"/>
                <a:sym typeface="Open Sans"/>
              </a:rPr>
              <a:t>30</a:t>
            </a:r>
            <a:r>
              <a:rPr b="0" i="0" lang="en" sz="7400" u="none" cap="none" strike="noStrike">
                <a:solidFill>
                  <a:srgbClr val="CCCCCC"/>
                </a:solidFill>
                <a:latin typeface="Open Sans"/>
                <a:ea typeface="Open Sans"/>
                <a:cs typeface="Open Sans"/>
                <a:sym typeface="Open Sans"/>
              </a:rPr>
              <a:t>, 2020</a:t>
            </a:r>
            <a:endParaRPr b="0" i="0" sz="14900" u="none" cap="none" strike="noStrike">
              <a:solidFill>
                <a:srgbClr val="CCCCCC"/>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nvSpPr>
        <p:spPr>
          <a:xfrm>
            <a:off x="323894" y="796575"/>
            <a:ext cx="26311200" cy="1934700"/>
          </a:xfrm>
          <a:prstGeom prst="rect">
            <a:avLst/>
          </a:prstGeom>
          <a:noFill/>
          <a:ln>
            <a:noFill/>
          </a:ln>
        </p:spPr>
        <p:txBody>
          <a:bodyPr anchorCtr="0" anchor="ctr" bIns="373750" lIns="373750" spcFirstLastPara="1" rIns="373750" wrap="square" tIns="373750">
            <a:noAutofit/>
          </a:bodyPr>
          <a:lstStyle/>
          <a:p>
            <a:pPr indent="0" lvl="0" marL="0" rtl="0" algn="l">
              <a:spcBef>
                <a:spcPts val="0"/>
              </a:spcBef>
              <a:spcAft>
                <a:spcPts val="0"/>
              </a:spcAft>
              <a:buNone/>
            </a:pPr>
            <a:r>
              <a:rPr b="1" lang="en" sz="10800">
                <a:solidFill>
                  <a:srgbClr val="56595C"/>
                </a:solidFill>
                <a:latin typeface="Open Sans"/>
                <a:ea typeface="Open Sans"/>
                <a:cs typeface="Open Sans"/>
                <a:sym typeface="Open Sans"/>
              </a:rPr>
              <a:t>What is Hive?</a:t>
            </a:r>
            <a:endParaRPr b="1" sz="10800">
              <a:solidFill>
                <a:srgbClr val="56595C"/>
              </a:solidFill>
              <a:latin typeface="Open Sans"/>
              <a:ea typeface="Open Sans"/>
              <a:cs typeface="Open Sans"/>
              <a:sym typeface="Open Sans"/>
            </a:endParaRPr>
          </a:p>
        </p:txBody>
      </p:sp>
      <p:sp>
        <p:nvSpPr>
          <p:cNvPr id="155" name="Google Shape;155;p25"/>
          <p:cNvSpPr txBox="1"/>
          <p:nvPr/>
        </p:nvSpPr>
        <p:spPr>
          <a:xfrm>
            <a:off x="3771900" y="2731276"/>
            <a:ext cx="27227700" cy="89028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rPr b="1" lang="en" sz="6000">
                <a:solidFill>
                  <a:schemeClr val="dk2"/>
                </a:solidFill>
                <a:latin typeface="Open Sans"/>
                <a:ea typeface="Open Sans"/>
                <a:cs typeface="Open Sans"/>
                <a:sym typeface="Open Sans"/>
              </a:rPr>
              <a:t>File formats:</a:t>
            </a:r>
            <a:endParaRPr b="1" sz="6000">
              <a:solidFill>
                <a:schemeClr val="dk2"/>
              </a:solidFill>
              <a:latin typeface="Open Sans"/>
              <a:ea typeface="Open Sans"/>
              <a:cs typeface="Open Sans"/>
              <a:sym typeface="Open Sans"/>
            </a:endParaRPr>
          </a:p>
          <a:p>
            <a:pPr indent="-609600" lvl="0" marL="9144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Text files</a:t>
            </a:r>
            <a:endParaRPr sz="6000">
              <a:solidFill>
                <a:schemeClr val="dk2"/>
              </a:solidFill>
              <a:latin typeface="Open Sans"/>
              <a:ea typeface="Open Sans"/>
              <a:cs typeface="Open Sans"/>
              <a:sym typeface="Open Sans"/>
            </a:endParaRPr>
          </a:p>
          <a:p>
            <a:pPr indent="-609600" lvl="1" marL="18288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CSV, TSV, any human readable delimited file</a:t>
            </a:r>
            <a:endParaRPr sz="6000">
              <a:solidFill>
                <a:schemeClr val="dk2"/>
              </a:solidFill>
              <a:latin typeface="Open Sans"/>
              <a:ea typeface="Open Sans"/>
              <a:cs typeface="Open Sans"/>
              <a:sym typeface="Open Sans"/>
            </a:endParaRPr>
          </a:p>
          <a:p>
            <a:pPr indent="-609600" lvl="0" marL="9144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Columnar file formats</a:t>
            </a:r>
            <a:endParaRPr sz="6000">
              <a:solidFill>
                <a:schemeClr val="dk2"/>
              </a:solidFill>
              <a:latin typeface="Open Sans"/>
              <a:ea typeface="Open Sans"/>
              <a:cs typeface="Open Sans"/>
              <a:sym typeface="Open Sans"/>
            </a:endParaRPr>
          </a:p>
          <a:p>
            <a:pPr indent="-609600" lvl="1" marL="18288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ORC</a:t>
            </a:r>
            <a:endParaRPr sz="6000">
              <a:solidFill>
                <a:schemeClr val="dk2"/>
              </a:solidFill>
              <a:latin typeface="Open Sans"/>
              <a:ea typeface="Open Sans"/>
              <a:cs typeface="Open Sans"/>
              <a:sym typeface="Open Sans"/>
            </a:endParaRPr>
          </a:p>
          <a:p>
            <a:pPr indent="-609600" lvl="1" marL="18288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Parquet</a:t>
            </a:r>
            <a:endParaRPr sz="6000">
              <a:solidFill>
                <a:schemeClr val="dk2"/>
              </a:solidFill>
              <a:latin typeface="Open Sans"/>
              <a:ea typeface="Open Sans"/>
              <a:cs typeface="Open Sans"/>
              <a:sym typeface="Open Sans"/>
            </a:endParaRPr>
          </a:p>
          <a:p>
            <a:pPr indent="-609600" lvl="0" marL="9144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Avro</a:t>
            </a:r>
            <a:endParaRPr sz="6000">
              <a:solidFill>
                <a:schemeClr val="dk2"/>
              </a:solidFill>
              <a:latin typeface="Open Sans"/>
              <a:ea typeface="Open Sans"/>
              <a:cs typeface="Open Sans"/>
              <a:sym typeface="Open Sans"/>
            </a:endParaRPr>
          </a:p>
          <a:p>
            <a:pPr indent="-609600" lvl="0" marL="9144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JSON</a:t>
            </a:r>
            <a:endParaRPr sz="6000">
              <a:solidFill>
                <a:schemeClr val="dk2"/>
              </a:solidFill>
              <a:latin typeface="Open Sans"/>
              <a:ea typeface="Open Sans"/>
              <a:cs typeface="Open Sans"/>
              <a:sym typeface="Open Sans"/>
            </a:endParaRPr>
          </a:p>
        </p:txBody>
      </p:sp>
      <p:sp>
        <p:nvSpPr>
          <p:cNvPr id="156" name="Google Shape;156;p25"/>
          <p:cNvSpPr txBox="1"/>
          <p:nvPr/>
        </p:nvSpPr>
        <p:spPr>
          <a:xfrm>
            <a:off x="3771900" y="12092325"/>
            <a:ext cx="29915400" cy="69252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rPr b="1" lang="en" sz="6000">
                <a:solidFill>
                  <a:schemeClr val="dk2"/>
                </a:solidFill>
                <a:latin typeface="Open Sans"/>
                <a:ea typeface="Open Sans"/>
                <a:cs typeface="Open Sans"/>
                <a:sym typeface="Open Sans"/>
              </a:rPr>
              <a:t>Access: </a:t>
            </a:r>
            <a:endParaRPr b="1" sz="6000">
              <a:solidFill>
                <a:schemeClr val="dk2"/>
              </a:solidFill>
              <a:latin typeface="Open Sans"/>
              <a:ea typeface="Open Sans"/>
              <a:cs typeface="Open Sans"/>
              <a:sym typeface="Open Sans"/>
            </a:endParaRPr>
          </a:p>
          <a:p>
            <a:pPr indent="-609600" lvl="0" marL="9144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CLI - From edge or remote</a:t>
            </a:r>
            <a:endParaRPr sz="6000">
              <a:solidFill>
                <a:schemeClr val="dk2"/>
              </a:solidFill>
              <a:latin typeface="Open Sans"/>
              <a:ea typeface="Open Sans"/>
              <a:cs typeface="Open Sans"/>
              <a:sym typeface="Open Sans"/>
            </a:endParaRPr>
          </a:p>
          <a:p>
            <a:pPr indent="-609600" lvl="0" marL="9144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Client APIs - Python, Ruby etc</a:t>
            </a:r>
            <a:endParaRPr sz="6000">
              <a:solidFill>
                <a:schemeClr val="dk2"/>
              </a:solidFill>
              <a:latin typeface="Open Sans"/>
              <a:ea typeface="Open Sans"/>
              <a:cs typeface="Open Sans"/>
              <a:sym typeface="Open Sans"/>
            </a:endParaRPr>
          </a:p>
          <a:p>
            <a:pPr indent="-609600" lvl="0" marL="9144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GUI - DBeaver, SQuirrel, SQLWorkbench/J, DBVisualizer, SQL Developer etc</a:t>
            </a:r>
            <a:endParaRPr sz="6000">
              <a:solidFill>
                <a:schemeClr val="dk2"/>
              </a:solidFill>
              <a:latin typeface="Open Sans"/>
              <a:ea typeface="Open Sans"/>
              <a:cs typeface="Open Sans"/>
              <a:sym typeface="Open Sans"/>
            </a:endParaRPr>
          </a:p>
          <a:p>
            <a:pPr indent="-609600" lvl="0" marL="9144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Web UI - Hue, Ambari</a:t>
            </a:r>
            <a:endParaRPr sz="6000">
              <a:solidFill>
                <a:schemeClr val="dk2"/>
              </a:solidFill>
              <a:latin typeface="Open Sans"/>
              <a:ea typeface="Open Sans"/>
              <a:cs typeface="Open Sans"/>
              <a:sym typeface="Open Sans"/>
            </a:endParaRPr>
          </a:p>
          <a:p>
            <a:pPr indent="-609600" lvl="0" marL="9144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JDBC</a:t>
            </a:r>
            <a:endParaRPr sz="6000">
              <a:solidFill>
                <a:schemeClr val="dk2"/>
              </a:solidFill>
              <a:latin typeface="Open Sans"/>
              <a:ea typeface="Open Sans"/>
              <a:cs typeface="Open Sans"/>
              <a:sym typeface="Open Sans"/>
            </a:endParaRPr>
          </a:p>
          <a:p>
            <a:pPr indent="0" lvl="0" marL="0" rtl="0" algn="just">
              <a:lnSpc>
                <a:spcPct val="125000"/>
              </a:lnSpc>
              <a:spcBef>
                <a:spcPts val="0"/>
              </a:spcBef>
              <a:spcAft>
                <a:spcPts val="0"/>
              </a:spcAft>
              <a:buNone/>
            </a:pPr>
            <a:r>
              <a:t/>
            </a:r>
            <a:endParaRPr sz="60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6000">
              <a:solidFill>
                <a:srgbClr val="595959"/>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nvSpPr>
        <p:spPr>
          <a:xfrm>
            <a:off x="3926032" y="3695513"/>
            <a:ext cx="27561300" cy="14789400"/>
          </a:xfrm>
          <a:prstGeom prst="rect">
            <a:avLst/>
          </a:prstGeom>
          <a:noFill/>
          <a:ln>
            <a:noFill/>
          </a:ln>
        </p:spPr>
        <p:txBody>
          <a:bodyPr anchorCtr="0" anchor="t" bIns="373750" lIns="373750" spcFirstLastPara="1" rIns="373750" wrap="square" tIns="373750">
            <a:noAutofit/>
          </a:bodyPr>
          <a:lstStyle/>
          <a:p>
            <a:pPr indent="-457200" lvl="0" marL="457200" marR="0" rtl="0" algn="just">
              <a:lnSpc>
                <a:spcPct val="125000"/>
              </a:lnSpc>
              <a:spcBef>
                <a:spcPts val="0"/>
              </a:spcBef>
              <a:spcAft>
                <a:spcPts val="0"/>
              </a:spcAft>
              <a:buClr>
                <a:srgbClr val="595959"/>
              </a:buClr>
              <a:buSzPts val="9600"/>
              <a:buFont typeface="Open Sans"/>
              <a:buChar char="●"/>
            </a:pPr>
            <a:r>
              <a:rPr lang="en" sz="9600">
                <a:solidFill>
                  <a:srgbClr val="595959"/>
                </a:solidFill>
                <a:latin typeface="Open Sans"/>
                <a:ea typeface="Open Sans"/>
                <a:cs typeface="Open Sans"/>
                <a:sym typeface="Open Sans"/>
              </a:rPr>
              <a:t>Hadoop</a:t>
            </a:r>
            <a:r>
              <a:rPr b="1" lang="en" sz="9600">
                <a:solidFill>
                  <a:srgbClr val="595959"/>
                </a:solidFill>
                <a:latin typeface="Open Sans"/>
                <a:ea typeface="Open Sans"/>
                <a:cs typeface="Open Sans"/>
                <a:sym typeface="Open Sans"/>
              </a:rPr>
              <a:t> </a:t>
            </a:r>
            <a:r>
              <a:rPr lang="en" sz="9600">
                <a:solidFill>
                  <a:srgbClr val="595959"/>
                </a:solidFill>
                <a:latin typeface="Open Sans"/>
                <a:ea typeface="Open Sans"/>
                <a:cs typeface="Open Sans"/>
                <a:sym typeface="Open Sans"/>
              </a:rPr>
              <a:t>Overview</a:t>
            </a:r>
            <a:endParaRPr b="0" i="0" sz="9600" u="none" cap="none" strike="noStrike">
              <a:solidFill>
                <a:srgbClr val="595959"/>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595959"/>
              </a:buClr>
              <a:buSzPts val="9600"/>
              <a:buFont typeface="Open Sans"/>
              <a:buChar char="●"/>
            </a:pPr>
            <a:r>
              <a:rPr lang="en" sz="9600">
                <a:solidFill>
                  <a:srgbClr val="595959"/>
                </a:solidFill>
                <a:latin typeface="Open Sans"/>
                <a:ea typeface="Open Sans"/>
                <a:cs typeface="Open Sans"/>
                <a:sym typeface="Open Sans"/>
              </a:rPr>
              <a:t>Hive Overview</a:t>
            </a:r>
            <a:endParaRPr sz="9600">
              <a:solidFill>
                <a:srgbClr val="595959"/>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62A0A5"/>
              </a:buClr>
              <a:buSzPts val="9600"/>
              <a:buFont typeface="Open Sans"/>
              <a:buChar char="●"/>
            </a:pPr>
            <a:r>
              <a:rPr b="1" lang="en" sz="9600">
                <a:solidFill>
                  <a:srgbClr val="62A0A5"/>
                </a:solidFill>
                <a:latin typeface="Open Sans"/>
                <a:ea typeface="Open Sans"/>
                <a:cs typeface="Open Sans"/>
                <a:sym typeface="Open Sans"/>
              </a:rPr>
              <a:t>Practical Information</a:t>
            </a:r>
            <a:endParaRPr b="1" sz="9600">
              <a:solidFill>
                <a:srgbClr val="62A0A5"/>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595959"/>
              </a:buClr>
              <a:buSzPts val="9600"/>
              <a:buFont typeface="Open Sans"/>
              <a:buChar char="●"/>
            </a:pPr>
            <a:r>
              <a:rPr lang="en" sz="9600">
                <a:solidFill>
                  <a:srgbClr val="595959"/>
                </a:solidFill>
                <a:latin typeface="Open Sans"/>
                <a:ea typeface="Open Sans"/>
                <a:cs typeface="Open Sans"/>
                <a:sym typeface="Open Sans"/>
              </a:rPr>
              <a:t>File Format</a:t>
            </a:r>
            <a:endParaRPr sz="9600">
              <a:solidFill>
                <a:srgbClr val="595959"/>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595959"/>
              </a:buClr>
              <a:buSzPts val="9600"/>
              <a:buFont typeface="Open Sans"/>
              <a:buChar char="●"/>
            </a:pPr>
            <a:r>
              <a:rPr lang="en" sz="9600">
                <a:solidFill>
                  <a:srgbClr val="595959"/>
                </a:solidFill>
                <a:latin typeface="Open Sans"/>
                <a:ea typeface="Open Sans"/>
                <a:cs typeface="Open Sans"/>
                <a:sym typeface="Open Sans"/>
              </a:rPr>
              <a:t>Theory</a:t>
            </a:r>
            <a:endParaRPr sz="9600">
              <a:solidFill>
                <a:srgbClr val="595959"/>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595959"/>
              </a:buClr>
              <a:buSzPts val="9600"/>
              <a:buFont typeface="Open Sans"/>
              <a:buChar char="●"/>
            </a:pPr>
            <a:r>
              <a:rPr b="0" i="0" lang="en" sz="9600" u="none" cap="none" strike="noStrike">
                <a:solidFill>
                  <a:srgbClr val="595959"/>
                </a:solidFill>
                <a:latin typeface="Open Sans"/>
                <a:ea typeface="Open Sans"/>
                <a:cs typeface="Open Sans"/>
                <a:sym typeface="Open Sans"/>
              </a:rPr>
              <a:t>Lab and next time</a:t>
            </a:r>
            <a:endParaRPr b="0" i="0" sz="9600" u="none" cap="none" strike="noStrike">
              <a:solidFill>
                <a:srgbClr val="595959"/>
              </a:solidFill>
              <a:latin typeface="Open Sans"/>
              <a:ea typeface="Open Sans"/>
              <a:cs typeface="Open Sans"/>
              <a:sym typeface="Open Sans"/>
            </a:endParaRPr>
          </a:p>
        </p:txBody>
      </p:sp>
      <p:sp>
        <p:nvSpPr>
          <p:cNvPr id="162" name="Google Shape;162;p26"/>
          <p:cNvSpPr txBox="1"/>
          <p:nvPr/>
        </p:nvSpPr>
        <p:spPr>
          <a:xfrm>
            <a:off x="323901" y="796575"/>
            <a:ext cx="28479600" cy="1934700"/>
          </a:xfrm>
          <a:prstGeom prst="rect">
            <a:avLst/>
          </a:prstGeom>
          <a:noFill/>
          <a:ln>
            <a:noFill/>
          </a:ln>
        </p:spPr>
        <p:txBody>
          <a:bodyPr anchorCtr="0" anchor="ctr" bIns="373750" lIns="373750" spcFirstLastPara="1" rIns="373750" wrap="square" tIns="373750">
            <a:noAutofit/>
          </a:bodyPr>
          <a:lstStyle/>
          <a:p>
            <a:pPr indent="0" lvl="0" marL="0" marR="0" rtl="0" algn="l">
              <a:lnSpc>
                <a:spcPct val="100000"/>
              </a:lnSpc>
              <a:spcBef>
                <a:spcPts val="0"/>
              </a:spcBef>
              <a:spcAft>
                <a:spcPts val="0"/>
              </a:spcAft>
              <a:buClr>
                <a:srgbClr val="000000"/>
              </a:buClr>
              <a:buSzPts val="10800"/>
              <a:buFont typeface="Arial"/>
              <a:buNone/>
            </a:pPr>
            <a:r>
              <a:rPr b="1" i="0" lang="en" sz="10800" u="none" cap="none" strike="noStrike">
                <a:solidFill>
                  <a:srgbClr val="56595C"/>
                </a:solidFill>
                <a:latin typeface="Open Sans"/>
                <a:ea typeface="Open Sans"/>
                <a:cs typeface="Open Sans"/>
                <a:sym typeface="Open Sans"/>
              </a:rPr>
              <a:t>Apache </a:t>
            </a:r>
            <a:r>
              <a:rPr b="1" lang="en" sz="10800">
                <a:solidFill>
                  <a:srgbClr val="56595C"/>
                </a:solidFill>
                <a:latin typeface="Open Sans"/>
                <a:ea typeface="Open Sans"/>
                <a:cs typeface="Open Sans"/>
                <a:sym typeface="Open Sans"/>
              </a:rPr>
              <a:t>Hive with Hadoop</a:t>
            </a:r>
            <a:endParaRPr b="1" i="0" sz="10800" u="none" cap="none" strike="noStrike">
              <a:solidFill>
                <a:srgbClr val="56595C"/>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nvSpPr>
        <p:spPr>
          <a:xfrm>
            <a:off x="323894" y="796575"/>
            <a:ext cx="26311200" cy="1934700"/>
          </a:xfrm>
          <a:prstGeom prst="rect">
            <a:avLst/>
          </a:prstGeom>
          <a:noFill/>
          <a:ln>
            <a:noFill/>
          </a:ln>
        </p:spPr>
        <p:txBody>
          <a:bodyPr anchorCtr="0" anchor="ctr" bIns="373750" lIns="373750" spcFirstLastPara="1" rIns="373750" wrap="square" tIns="373750">
            <a:noAutofit/>
          </a:bodyPr>
          <a:lstStyle/>
          <a:p>
            <a:pPr indent="0" lvl="0" marL="0" rtl="0" algn="l">
              <a:spcBef>
                <a:spcPts val="0"/>
              </a:spcBef>
              <a:spcAft>
                <a:spcPts val="0"/>
              </a:spcAft>
              <a:buNone/>
            </a:pPr>
            <a:r>
              <a:rPr b="1" lang="en" sz="10800">
                <a:solidFill>
                  <a:srgbClr val="56595C"/>
                </a:solidFill>
                <a:latin typeface="Open Sans"/>
                <a:ea typeface="Open Sans"/>
                <a:cs typeface="Open Sans"/>
                <a:sym typeface="Open Sans"/>
              </a:rPr>
              <a:t>HiveQL</a:t>
            </a:r>
            <a:endParaRPr b="1" sz="10800">
              <a:solidFill>
                <a:srgbClr val="56595C"/>
              </a:solidFill>
              <a:latin typeface="Open Sans"/>
              <a:ea typeface="Open Sans"/>
              <a:cs typeface="Open Sans"/>
              <a:sym typeface="Open Sans"/>
            </a:endParaRPr>
          </a:p>
        </p:txBody>
      </p:sp>
      <p:sp>
        <p:nvSpPr>
          <p:cNvPr id="168" name="Google Shape;168;p27"/>
          <p:cNvSpPr txBox="1"/>
          <p:nvPr/>
        </p:nvSpPr>
        <p:spPr>
          <a:xfrm>
            <a:off x="3771900" y="2731276"/>
            <a:ext cx="27227700" cy="8902800"/>
          </a:xfrm>
          <a:prstGeom prst="rect">
            <a:avLst/>
          </a:prstGeom>
          <a:noFill/>
          <a:ln>
            <a:noFill/>
          </a:ln>
        </p:spPr>
        <p:txBody>
          <a:bodyPr anchorCtr="0" anchor="t" bIns="91425" lIns="91425" spcFirstLastPara="1" rIns="91425" wrap="square" tIns="91425">
            <a:noAutofit/>
          </a:bodyPr>
          <a:lstStyle/>
          <a:p>
            <a:pPr indent="-609600" lvl="0" marL="9144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SQL-like language used to interact with Hive</a:t>
            </a:r>
            <a:endParaRPr sz="6000">
              <a:solidFill>
                <a:schemeClr val="dk2"/>
              </a:solidFill>
              <a:latin typeface="Open Sans"/>
              <a:ea typeface="Open Sans"/>
              <a:cs typeface="Open Sans"/>
              <a:sym typeface="Open Sans"/>
            </a:endParaRPr>
          </a:p>
          <a:p>
            <a:pPr indent="0" lvl="0" marL="457200" rtl="0" algn="just">
              <a:lnSpc>
                <a:spcPct val="125000"/>
              </a:lnSpc>
              <a:spcBef>
                <a:spcPts val="0"/>
              </a:spcBef>
              <a:spcAft>
                <a:spcPts val="0"/>
              </a:spcAft>
              <a:buNone/>
            </a:pPr>
            <a:r>
              <a:t/>
            </a:r>
            <a:endParaRPr sz="6000">
              <a:solidFill>
                <a:schemeClr val="dk2"/>
              </a:solidFill>
              <a:latin typeface="Open Sans"/>
              <a:ea typeface="Open Sans"/>
              <a:cs typeface="Open Sans"/>
              <a:sym typeface="Open Sans"/>
            </a:endParaRPr>
          </a:p>
          <a:p>
            <a:pPr indent="-609600" lvl="0" marL="9144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Very similar to SQL in other traditional database applications (MSSQL, Oracle, PostgresQL, MySql etc)</a:t>
            </a:r>
            <a:endParaRPr sz="6000">
              <a:solidFill>
                <a:schemeClr val="dk2"/>
              </a:solidFill>
              <a:latin typeface="Open Sans"/>
              <a:ea typeface="Open Sans"/>
              <a:cs typeface="Open Sans"/>
              <a:sym typeface="Open Sans"/>
            </a:endParaRPr>
          </a:p>
          <a:p>
            <a:pPr indent="0" lvl="0" marL="457200" rtl="0" algn="just">
              <a:lnSpc>
                <a:spcPct val="125000"/>
              </a:lnSpc>
              <a:spcBef>
                <a:spcPts val="0"/>
              </a:spcBef>
              <a:spcAft>
                <a:spcPts val="0"/>
              </a:spcAft>
              <a:buNone/>
            </a:pPr>
            <a:r>
              <a:t/>
            </a:r>
            <a:endParaRPr sz="6000">
              <a:solidFill>
                <a:schemeClr val="dk2"/>
              </a:solidFill>
              <a:latin typeface="Open Sans"/>
              <a:ea typeface="Open Sans"/>
              <a:cs typeface="Open Sans"/>
              <a:sym typeface="Open Sans"/>
            </a:endParaRPr>
          </a:p>
          <a:p>
            <a:pPr indent="-609600" lvl="0" marL="9144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 What is schema on read?</a:t>
            </a:r>
            <a:endParaRPr sz="6000">
              <a:solidFill>
                <a:schemeClr val="dk2"/>
              </a:solidFill>
              <a:latin typeface="Open Sans"/>
              <a:ea typeface="Open Sans"/>
              <a:cs typeface="Open Sans"/>
              <a:sym typeface="Open Sans"/>
            </a:endParaRPr>
          </a:p>
          <a:p>
            <a:pPr indent="-609600" lvl="4" marL="22860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The structure of the data is not checked (in Hive) until the data is read</a:t>
            </a:r>
            <a:endParaRPr sz="6000">
              <a:solidFill>
                <a:schemeClr val="dk2"/>
              </a:solidFill>
              <a:latin typeface="Open Sans"/>
              <a:ea typeface="Open Sans"/>
              <a:cs typeface="Open Sans"/>
              <a:sym typeface="Open Sans"/>
            </a:endParaRPr>
          </a:p>
          <a:p>
            <a:pPr indent="-609600" lvl="2" marL="13716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Agile</a:t>
            </a:r>
            <a:endParaRPr sz="6000">
              <a:solidFill>
                <a:schemeClr val="dk2"/>
              </a:solidFill>
              <a:latin typeface="Open Sans"/>
              <a:ea typeface="Open Sans"/>
              <a:cs typeface="Open Sans"/>
              <a:sym typeface="Open Sans"/>
            </a:endParaRPr>
          </a:p>
          <a:p>
            <a:pPr indent="-609600" lvl="4" marL="22860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Predefined structure is not needed before the consumption of data begins</a:t>
            </a:r>
            <a:endParaRPr sz="6000">
              <a:solidFill>
                <a:schemeClr val="dk2"/>
              </a:solidFill>
              <a:latin typeface="Open Sans"/>
              <a:ea typeface="Open Sans"/>
              <a:cs typeface="Open Sans"/>
              <a:sym typeface="Open Sans"/>
            </a:endParaRPr>
          </a:p>
          <a:p>
            <a:pPr indent="-609600" lvl="4" marL="22860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Able to easily handle upstream changes without modifying schema before the data is consumed</a:t>
            </a:r>
            <a:endParaRPr sz="6000">
              <a:solidFill>
                <a:schemeClr val="dk2"/>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nvSpPr>
        <p:spPr>
          <a:xfrm>
            <a:off x="323894" y="796575"/>
            <a:ext cx="26311200" cy="1934700"/>
          </a:xfrm>
          <a:prstGeom prst="rect">
            <a:avLst/>
          </a:prstGeom>
          <a:noFill/>
          <a:ln>
            <a:noFill/>
          </a:ln>
        </p:spPr>
        <p:txBody>
          <a:bodyPr anchorCtr="0" anchor="ctr" bIns="373750" lIns="373750" spcFirstLastPara="1" rIns="373750" wrap="square" tIns="373750">
            <a:noAutofit/>
          </a:bodyPr>
          <a:lstStyle/>
          <a:p>
            <a:pPr indent="0" lvl="0" marL="0" rtl="0" algn="l">
              <a:spcBef>
                <a:spcPts val="0"/>
              </a:spcBef>
              <a:spcAft>
                <a:spcPts val="0"/>
              </a:spcAft>
              <a:buNone/>
            </a:pPr>
            <a:r>
              <a:rPr b="1" lang="en" sz="10800">
                <a:solidFill>
                  <a:srgbClr val="56595C"/>
                </a:solidFill>
                <a:latin typeface="Open Sans"/>
                <a:ea typeface="Open Sans"/>
                <a:cs typeface="Open Sans"/>
                <a:sym typeface="Open Sans"/>
              </a:rPr>
              <a:t>Data Types</a:t>
            </a:r>
            <a:endParaRPr b="1" sz="10800">
              <a:solidFill>
                <a:srgbClr val="56595C"/>
              </a:solidFill>
              <a:latin typeface="Open Sans"/>
              <a:ea typeface="Open Sans"/>
              <a:cs typeface="Open Sans"/>
              <a:sym typeface="Open Sans"/>
            </a:endParaRPr>
          </a:p>
        </p:txBody>
      </p:sp>
      <p:pic>
        <p:nvPicPr>
          <p:cNvPr id="174" name="Google Shape;174;p28"/>
          <p:cNvPicPr preferRelativeResize="0"/>
          <p:nvPr/>
        </p:nvPicPr>
        <p:blipFill>
          <a:blip r:embed="rId3">
            <a:alphaModFix/>
          </a:blip>
          <a:stretch>
            <a:fillRect/>
          </a:stretch>
        </p:blipFill>
        <p:spPr>
          <a:xfrm>
            <a:off x="9148438" y="2731275"/>
            <a:ext cx="18279127" cy="163099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9"/>
          <p:cNvSpPr txBox="1"/>
          <p:nvPr/>
        </p:nvSpPr>
        <p:spPr>
          <a:xfrm>
            <a:off x="323894" y="796575"/>
            <a:ext cx="26311200" cy="1934700"/>
          </a:xfrm>
          <a:prstGeom prst="rect">
            <a:avLst/>
          </a:prstGeom>
          <a:noFill/>
          <a:ln>
            <a:noFill/>
          </a:ln>
        </p:spPr>
        <p:txBody>
          <a:bodyPr anchorCtr="0" anchor="ctr" bIns="373750" lIns="373750" spcFirstLastPara="1" rIns="373750" wrap="square" tIns="373750">
            <a:noAutofit/>
          </a:bodyPr>
          <a:lstStyle/>
          <a:p>
            <a:pPr indent="0" lvl="0" marL="0" rtl="0" algn="l">
              <a:spcBef>
                <a:spcPts val="0"/>
              </a:spcBef>
              <a:spcAft>
                <a:spcPts val="0"/>
              </a:spcAft>
              <a:buNone/>
            </a:pPr>
            <a:r>
              <a:rPr b="1" lang="en" sz="10800">
                <a:solidFill>
                  <a:srgbClr val="56595C"/>
                </a:solidFill>
                <a:latin typeface="Open Sans"/>
                <a:ea typeface="Open Sans"/>
                <a:cs typeface="Open Sans"/>
                <a:sym typeface="Open Sans"/>
              </a:rPr>
              <a:t>Data Definition Language - DDL</a:t>
            </a:r>
            <a:endParaRPr b="1" sz="10800">
              <a:solidFill>
                <a:srgbClr val="56595C"/>
              </a:solidFill>
              <a:latin typeface="Open Sans"/>
              <a:ea typeface="Open Sans"/>
              <a:cs typeface="Open Sans"/>
              <a:sym typeface="Open Sans"/>
            </a:endParaRPr>
          </a:p>
        </p:txBody>
      </p:sp>
      <p:sp>
        <p:nvSpPr>
          <p:cNvPr id="180" name="Google Shape;180;p29"/>
          <p:cNvSpPr txBox="1"/>
          <p:nvPr/>
        </p:nvSpPr>
        <p:spPr>
          <a:xfrm>
            <a:off x="3771900" y="5101701"/>
            <a:ext cx="27227700" cy="36810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rPr lang="en" sz="6000">
                <a:solidFill>
                  <a:schemeClr val="dk2"/>
                </a:solidFill>
                <a:latin typeface="Open Sans"/>
                <a:ea typeface="Open Sans"/>
                <a:cs typeface="Open Sans"/>
                <a:sym typeface="Open Sans"/>
              </a:rPr>
              <a:t>Managed:</a:t>
            </a:r>
            <a:endParaRPr sz="6000">
              <a:solidFill>
                <a:schemeClr val="dk2"/>
              </a:solidFill>
              <a:latin typeface="Open Sans"/>
              <a:ea typeface="Open Sans"/>
              <a:cs typeface="Open Sans"/>
              <a:sym typeface="Open Sans"/>
            </a:endParaRPr>
          </a:p>
          <a:p>
            <a:pPr indent="0" lvl="0" marL="457200" rtl="0" algn="just">
              <a:lnSpc>
                <a:spcPct val="125000"/>
              </a:lnSpc>
              <a:spcBef>
                <a:spcPts val="0"/>
              </a:spcBef>
              <a:spcAft>
                <a:spcPts val="0"/>
              </a:spcAft>
              <a:buNone/>
            </a:pPr>
            <a:r>
              <a:t/>
            </a:r>
            <a:endParaRPr sz="6000">
              <a:solidFill>
                <a:schemeClr val="dk2"/>
              </a:solidFill>
              <a:latin typeface="Open Sans"/>
              <a:ea typeface="Open Sans"/>
              <a:cs typeface="Open Sans"/>
              <a:sym typeface="Open Sans"/>
            </a:endParaRPr>
          </a:p>
        </p:txBody>
      </p:sp>
      <p:sp>
        <p:nvSpPr>
          <p:cNvPr id="181" name="Google Shape;181;p29"/>
          <p:cNvSpPr txBox="1"/>
          <p:nvPr/>
        </p:nvSpPr>
        <p:spPr>
          <a:xfrm>
            <a:off x="3771900" y="2731275"/>
            <a:ext cx="27227700" cy="12498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rPr lang="en" sz="6000">
                <a:solidFill>
                  <a:schemeClr val="dk2"/>
                </a:solidFill>
                <a:latin typeface="Open Sans"/>
                <a:ea typeface="Open Sans"/>
                <a:cs typeface="Open Sans"/>
                <a:sym typeface="Open Sans"/>
              </a:rPr>
              <a:t>Given</a:t>
            </a:r>
            <a:r>
              <a:rPr lang="en" sz="6000">
                <a:solidFill>
                  <a:schemeClr val="dk2"/>
                </a:solidFill>
                <a:latin typeface="Open Sans"/>
                <a:ea typeface="Open Sans"/>
                <a:cs typeface="Open Sans"/>
                <a:sym typeface="Open Sans"/>
              </a:rPr>
              <a:t>: CSV file, not quoted, commas escaped by “\”</a:t>
            </a:r>
            <a:endParaRPr sz="6000">
              <a:solidFill>
                <a:schemeClr val="dk2"/>
              </a:solidFill>
              <a:latin typeface="Open Sans"/>
              <a:ea typeface="Open Sans"/>
              <a:cs typeface="Open Sans"/>
              <a:sym typeface="Open Sans"/>
            </a:endParaRPr>
          </a:p>
          <a:p>
            <a:pPr indent="0" lvl="0" marL="457200" rtl="0" algn="just">
              <a:lnSpc>
                <a:spcPct val="125000"/>
              </a:lnSpc>
              <a:spcBef>
                <a:spcPts val="0"/>
              </a:spcBef>
              <a:spcAft>
                <a:spcPts val="0"/>
              </a:spcAft>
              <a:buNone/>
            </a:pPr>
            <a:r>
              <a:t/>
            </a:r>
            <a:endParaRPr sz="6000">
              <a:solidFill>
                <a:schemeClr val="dk2"/>
              </a:solidFill>
              <a:latin typeface="Open Sans"/>
              <a:ea typeface="Open Sans"/>
              <a:cs typeface="Open Sans"/>
              <a:sym typeface="Open Sans"/>
            </a:endParaRPr>
          </a:p>
        </p:txBody>
      </p:sp>
      <p:pic>
        <p:nvPicPr>
          <p:cNvPr id="182" name="Google Shape;182;p29"/>
          <p:cNvPicPr preferRelativeResize="0"/>
          <p:nvPr/>
        </p:nvPicPr>
        <p:blipFill>
          <a:blip r:embed="rId3">
            <a:alphaModFix/>
          </a:blip>
          <a:stretch>
            <a:fillRect/>
          </a:stretch>
        </p:blipFill>
        <p:spPr>
          <a:xfrm>
            <a:off x="6321550" y="3799174"/>
            <a:ext cx="21084676" cy="850475"/>
          </a:xfrm>
          <a:prstGeom prst="rect">
            <a:avLst/>
          </a:prstGeom>
          <a:noFill/>
          <a:ln>
            <a:noFill/>
          </a:ln>
        </p:spPr>
      </p:pic>
      <p:pic>
        <p:nvPicPr>
          <p:cNvPr id="183" name="Google Shape;183;p29"/>
          <p:cNvPicPr preferRelativeResize="0"/>
          <p:nvPr/>
        </p:nvPicPr>
        <p:blipFill>
          <a:blip r:embed="rId4">
            <a:alphaModFix/>
          </a:blip>
          <a:stretch>
            <a:fillRect/>
          </a:stretch>
        </p:blipFill>
        <p:spPr>
          <a:xfrm>
            <a:off x="7719500" y="5288325"/>
            <a:ext cx="24007626" cy="12686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nvSpPr>
        <p:spPr>
          <a:xfrm>
            <a:off x="323894" y="796575"/>
            <a:ext cx="26311200" cy="1934700"/>
          </a:xfrm>
          <a:prstGeom prst="rect">
            <a:avLst/>
          </a:prstGeom>
          <a:noFill/>
          <a:ln>
            <a:noFill/>
          </a:ln>
        </p:spPr>
        <p:txBody>
          <a:bodyPr anchorCtr="0" anchor="ctr" bIns="373750" lIns="373750" spcFirstLastPara="1" rIns="373750" wrap="square" tIns="373750">
            <a:noAutofit/>
          </a:bodyPr>
          <a:lstStyle/>
          <a:p>
            <a:pPr indent="0" lvl="0" marL="0" rtl="0" algn="l">
              <a:spcBef>
                <a:spcPts val="0"/>
              </a:spcBef>
              <a:spcAft>
                <a:spcPts val="0"/>
              </a:spcAft>
              <a:buNone/>
            </a:pPr>
            <a:r>
              <a:rPr b="1" lang="en" sz="10800">
                <a:solidFill>
                  <a:srgbClr val="56595C"/>
                </a:solidFill>
                <a:latin typeface="Open Sans"/>
                <a:ea typeface="Open Sans"/>
                <a:cs typeface="Open Sans"/>
                <a:sym typeface="Open Sans"/>
              </a:rPr>
              <a:t>Data Definition Language - DDL</a:t>
            </a:r>
            <a:endParaRPr b="1" sz="10800">
              <a:solidFill>
                <a:srgbClr val="56595C"/>
              </a:solidFill>
              <a:latin typeface="Open Sans"/>
              <a:ea typeface="Open Sans"/>
              <a:cs typeface="Open Sans"/>
              <a:sym typeface="Open Sans"/>
            </a:endParaRPr>
          </a:p>
        </p:txBody>
      </p:sp>
      <p:sp>
        <p:nvSpPr>
          <p:cNvPr id="189" name="Google Shape;189;p30"/>
          <p:cNvSpPr txBox="1"/>
          <p:nvPr/>
        </p:nvSpPr>
        <p:spPr>
          <a:xfrm>
            <a:off x="3771900" y="2731276"/>
            <a:ext cx="27227700" cy="36810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rPr lang="en" sz="6000">
                <a:solidFill>
                  <a:schemeClr val="dk2"/>
                </a:solidFill>
                <a:latin typeface="Open Sans"/>
                <a:ea typeface="Open Sans"/>
                <a:cs typeface="Open Sans"/>
                <a:sym typeface="Open Sans"/>
              </a:rPr>
              <a:t>External</a:t>
            </a:r>
            <a:r>
              <a:rPr lang="en" sz="6000">
                <a:solidFill>
                  <a:schemeClr val="dk2"/>
                </a:solidFill>
                <a:latin typeface="Open Sans"/>
                <a:ea typeface="Open Sans"/>
                <a:cs typeface="Open Sans"/>
                <a:sym typeface="Open Sans"/>
              </a:rPr>
              <a:t>:</a:t>
            </a:r>
            <a:endParaRPr sz="6000">
              <a:solidFill>
                <a:schemeClr val="dk2"/>
              </a:solidFill>
              <a:latin typeface="Open Sans"/>
              <a:ea typeface="Open Sans"/>
              <a:cs typeface="Open Sans"/>
              <a:sym typeface="Open Sans"/>
            </a:endParaRPr>
          </a:p>
          <a:p>
            <a:pPr indent="0" lvl="0" marL="457200" rtl="0" algn="just">
              <a:lnSpc>
                <a:spcPct val="125000"/>
              </a:lnSpc>
              <a:spcBef>
                <a:spcPts val="0"/>
              </a:spcBef>
              <a:spcAft>
                <a:spcPts val="0"/>
              </a:spcAft>
              <a:buNone/>
            </a:pPr>
            <a:r>
              <a:t/>
            </a:r>
            <a:endParaRPr sz="6000">
              <a:solidFill>
                <a:schemeClr val="dk2"/>
              </a:solidFill>
              <a:latin typeface="Open Sans"/>
              <a:ea typeface="Open Sans"/>
              <a:cs typeface="Open Sans"/>
              <a:sym typeface="Open Sans"/>
            </a:endParaRPr>
          </a:p>
        </p:txBody>
      </p:sp>
      <p:pic>
        <p:nvPicPr>
          <p:cNvPr id="190" name="Google Shape;190;p30"/>
          <p:cNvPicPr preferRelativeResize="0"/>
          <p:nvPr/>
        </p:nvPicPr>
        <p:blipFill>
          <a:blip r:embed="rId3">
            <a:alphaModFix/>
          </a:blip>
          <a:stretch>
            <a:fillRect/>
          </a:stretch>
        </p:blipFill>
        <p:spPr>
          <a:xfrm>
            <a:off x="7354800" y="2731275"/>
            <a:ext cx="21491201" cy="117647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nvSpPr>
        <p:spPr>
          <a:xfrm>
            <a:off x="323894" y="796575"/>
            <a:ext cx="26311200" cy="1934700"/>
          </a:xfrm>
          <a:prstGeom prst="rect">
            <a:avLst/>
          </a:prstGeom>
          <a:noFill/>
          <a:ln>
            <a:noFill/>
          </a:ln>
        </p:spPr>
        <p:txBody>
          <a:bodyPr anchorCtr="0" anchor="ctr" bIns="373750" lIns="373750" spcFirstLastPara="1" rIns="373750" wrap="square" tIns="373750">
            <a:noAutofit/>
          </a:bodyPr>
          <a:lstStyle/>
          <a:p>
            <a:pPr indent="0" lvl="0" marL="0" rtl="0" algn="l">
              <a:spcBef>
                <a:spcPts val="0"/>
              </a:spcBef>
              <a:spcAft>
                <a:spcPts val="0"/>
              </a:spcAft>
              <a:buNone/>
            </a:pPr>
            <a:r>
              <a:rPr b="1" lang="en" sz="10800">
                <a:solidFill>
                  <a:srgbClr val="56595C"/>
                </a:solidFill>
                <a:latin typeface="Open Sans"/>
                <a:ea typeface="Open Sans"/>
                <a:cs typeface="Open Sans"/>
                <a:sym typeface="Open Sans"/>
              </a:rPr>
              <a:t>Data Retrieval</a:t>
            </a:r>
            <a:endParaRPr b="1" sz="10800">
              <a:solidFill>
                <a:srgbClr val="56595C"/>
              </a:solidFill>
              <a:latin typeface="Open Sans"/>
              <a:ea typeface="Open Sans"/>
              <a:cs typeface="Open Sans"/>
              <a:sym typeface="Open Sans"/>
            </a:endParaRPr>
          </a:p>
        </p:txBody>
      </p:sp>
      <p:sp>
        <p:nvSpPr>
          <p:cNvPr id="196" name="Google Shape;196;p31"/>
          <p:cNvSpPr txBox="1"/>
          <p:nvPr/>
        </p:nvSpPr>
        <p:spPr>
          <a:xfrm>
            <a:off x="3164100" y="2731273"/>
            <a:ext cx="12744900" cy="158673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rPr lang="en" sz="6000">
                <a:solidFill>
                  <a:schemeClr val="dk2"/>
                </a:solidFill>
                <a:latin typeface="Open Sans"/>
                <a:ea typeface="Open Sans"/>
                <a:cs typeface="Open Sans"/>
                <a:sym typeface="Open Sans"/>
              </a:rPr>
              <a:t>Select</a:t>
            </a:r>
            <a:endParaRPr sz="6000">
              <a:solidFill>
                <a:schemeClr val="dk2"/>
              </a:solidFill>
              <a:latin typeface="Open Sans"/>
              <a:ea typeface="Open Sans"/>
              <a:cs typeface="Open Sans"/>
              <a:sym typeface="Open Sans"/>
            </a:endParaRPr>
          </a:p>
          <a:p>
            <a:pPr indent="-609600" lvl="0" marL="4572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Group By</a:t>
            </a:r>
            <a:endParaRPr sz="6000">
              <a:solidFill>
                <a:schemeClr val="dk2"/>
              </a:solidFill>
              <a:latin typeface="Open Sans"/>
              <a:ea typeface="Open Sans"/>
              <a:cs typeface="Open Sans"/>
              <a:sym typeface="Open Sans"/>
            </a:endParaRPr>
          </a:p>
          <a:p>
            <a:pPr indent="-609600" lvl="0" marL="4572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User-Defined Functions (UDFs)</a:t>
            </a:r>
            <a:endParaRPr sz="6000">
              <a:solidFill>
                <a:schemeClr val="dk2"/>
              </a:solidFill>
              <a:latin typeface="Open Sans"/>
              <a:ea typeface="Open Sans"/>
              <a:cs typeface="Open Sans"/>
              <a:sym typeface="Open Sans"/>
            </a:endParaRPr>
          </a:p>
          <a:p>
            <a:pPr indent="-609600" lvl="0" marL="4572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XPath-specific Functions</a:t>
            </a:r>
            <a:endParaRPr sz="6000">
              <a:solidFill>
                <a:schemeClr val="dk2"/>
              </a:solidFill>
              <a:latin typeface="Open Sans"/>
              <a:ea typeface="Open Sans"/>
              <a:cs typeface="Open Sans"/>
              <a:sym typeface="Open Sans"/>
            </a:endParaRPr>
          </a:p>
          <a:p>
            <a:pPr indent="-609600" lvl="0" marL="4572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Joins</a:t>
            </a:r>
            <a:endParaRPr sz="6000">
              <a:solidFill>
                <a:schemeClr val="dk2"/>
              </a:solidFill>
              <a:latin typeface="Open Sans"/>
              <a:ea typeface="Open Sans"/>
              <a:cs typeface="Open Sans"/>
              <a:sym typeface="Open Sans"/>
            </a:endParaRPr>
          </a:p>
          <a:p>
            <a:pPr indent="-609600" lvl="0" marL="4572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Join Optimization</a:t>
            </a:r>
            <a:endParaRPr sz="6000">
              <a:solidFill>
                <a:schemeClr val="dk2"/>
              </a:solidFill>
              <a:latin typeface="Open Sans"/>
              <a:ea typeface="Open Sans"/>
              <a:cs typeface="Open Sans"/>
              <a:sym typeface="Open Sans"/>
            </a:endParaRPr>
          </a:p>
          <a:p>
            <a:pPr indent="-609600" lvl="0" marL="4572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Union</a:t>
            </a:r>
            <a:endParaRPr sz="6000">
              <a:solidFill>
                <a:schemeClr val="dk2"/>
              </a:solidFill>
              <a:latin typeface="Open Sans"/>
              <a:ea typeface="Open Sans"/>
              <a:cs typeface="Open Sans"/>
              <a:sym typeface="Open Sans"/>
            </a:endParaRPr>
          </a:p>
          <a:p>
            <a:pPr indent="-609600" lvl="0" marL="4572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Lateral View</a:t>
            </a:r>
            <a:endParaRPr sz="6000">
              <a:solidFill>
                <a:schemeClr val="dk2"/>
              </a:solidFill>
              <a:latin typeface="Open Sans"/>
              <a:ea typeface="Open Sans"/>
              <a:cs typeface="Open Sans"/>
              <a:sym typeface="Open Sans"/>
            </a:endParaRPr>
          </a:p>
          <a:p>
            <a:pPr indent="-609600" lvl="0" marL="4572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Analytical/Windowing</a:t>
            </a:r>
            <a:endParaRPr sz="6000">
              <a:solidFill>
                <a:schemeClr val="dk2"/>
              </a:solidFill>
              <a:latin typeface="Open Sans"/>
              <a:ea typeface="Open Sans"/>
              <a:cs typeface="Open Sans"/>
              <a:sym typeface="Open Sans"/>
            </a:endParaRPr>
          </a:p>
          <a:p>
            <a:pPr indent="-609600" lvl="0" marL="4572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Sub-query</a:t>
            </a:r>
            <a:endParaRPr sz="6000">
              <a:solidFill>
                <a:schemeClr val="dk2"/>
              </a:solidFill>
              <a:latin typeface="Open Sans"/>
              <a:ea typeface="Open Sans"/>
              <a:cs typeface="Open Sans"/>
              <a:sym typeface="Open Sans"/>
            </a:endParaRPr>
          </a:p>
          <a:p>
            <a:pPr indent="-609600" lvl="0" marL="4572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Common Table Expressions</a:t>
            </a:r>
            <a:endParaRPr sz="6000">
              <a:solidFill>
                <a:schemeClr val="dk2"/>
              </a:solidFill>
              <a:latin typeface="Open Sans"/>
              <a:ea typeface="Open Sans"/>
              <a:cs typeface="Open Sans"/>
              <a:sym typeface="Open Sans"/>
            </a:endParaRPr>
          </a:p>
          <a:p>
            <a:pPr indent="0" lvl="0" marL="0" rtl="0" algn="just">
              <a:lnSpc>
                <a:spcPct val="125000"/>
              </a:lnSpc>
              <a:spcBef>
                <a:spcPts val="0"/>
              </a:spcBef>
              <a:spcAft>
                <a:spcPts val="0"/>
              </a:spcAft>
              <a:buNone/>
            </a:pPr>
            <a:r>
              <a:t/>
            </a:r>
            <a:endParaRPr sz="6000">
              <a:solidFill>
                <a:schemeClr val="dk2"/>
              </a:solidFill>
              <a:latin typeface="Open Sans"/>
              <a:ea typeface="Open Sans"/>
              <a:cs typeface="Open Sans"/>
              <a:sym typeface="Open Sans"/>
            </a:endParaRPr>
          </a:p>
        </p:txBody>
      </p:sp>
      <p:pic>
        <p:nvPicPr>
          <p:cNvPr id="197" name="Google Shape;197;p31"/>
          <p:cNvPicPr preferRelativeResize="0"/>
          <p:nvPr/>
        </p:nvPicPr>
        <p:blipFill>
          <a:blip r:embed="rId3">
            <a:alphaModFix/>
          </a:blip>
          <a:stretch>
            <a:fillRect/>
          </a:stretch>
        </p:blipFill>
        <p:spPr>
          <a:xfrm>
            <a:off x="16122300" y="2730499"/>
            <a:ext cx="19935376" cy="159339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nvSpPr>
        <p:spPr>
          <a:xfrm>
            <a:off x="3926032" y="3695513"/>
            <a:ext cx="27561300" cy="14789400"/>
          </a:xfrm>
          <a:prstGeom prst="rect">
            <a:avLst/>
          </a:prstGeom>
          <a:noFill/>
          <a:ln>
            <a:noFill/>
          </a:ln>
        </p:spPr>
        <p:txBody>
          <a:bodyPr anchorCtr="0" anchor="t" bIns="373750" lIns="373750" spcFirstLastPara="1" rIns="373750" wrap="square" tIns="373750">
            <a:noAutofit/>
          </a:bodyPr>
          <a:lstStyle/>
          <a:p>
            <a:pPr indent="-457200" lvl="0" marL="457200" marR="0" rtl="0" algn="just">
              <a:lnSpc>
                <a:spcPct val="125000"/>
              </a:lnSpc>
              <a:spcBef>
                <a:spcPts val="0"/>
              </a:spcBef>
              <a:spcAft>
                <a:spcPts val="0"/>
              </a:spcAft>
              <a:buClr>
                <a:srgbClr val="595959"/>
              </a:buClr>
              <a:buSzPts val="9600"/>
              <a:buFont typeface="Open Sans"/>
              <a:buChar char="●"/>
            </a:pPr>
            <a:r>
              <a:rPr lang="en" sz="9600">
                <a:solidFill>
                  <a:srgbClr val="595959"/>
                </a:solidFill>
                <a:latin typeface="Open Sans"/>
                <a:ea typeface="Open Sans"/>
                <a:cs typeface="Open Sans"/>
                <a:sym typeface="Open Sans"/>
              </a:rPr>
              <a:t>Hadoop</a:t>
            </a:r>
            <a:r>
              <a:rPr b="1" lang="en" sz="9600">
                <a:solidFill>
                  <a:srgbClr val="595959"/>
                </a:solidFill>
                <a:latin typeface="Open Sans"/>
                <a:ea typeface="Open Sans"/>
                <a:cs typeface="Open Sans"/>
                <a:sym typeface="Open Sans"/>
              </a:rPr>
              <a:t> </a:t>
            </a:r>
            <a:r>
              <a:rPr lang="en" sz="9600">
                <a:solidFill>
                  <a:srgbClr val="595959"/>
                </a:solidFill>
                <a:latin typeface="Open Sans"/>
                <a:ea typeface="Open Sans"/>
                <a:cs typeface="Open Sans"/>
                <a:sym typeface="Open Sans"/>
              </a:rPr>
              <a:t>Overview</a:t>
            </a:r>
            <a:endParaRPr b="0" i="0" sz="9600" u="none" cap="none" strike="noStrike">
              <a:solidFill>
                <a:srgbClr val="595959"/>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595959"/>
              </a:buClr>
              <a:buSzPts val="9600"/>
              <a:buFont typeface="Open Sans"/>
              <a:buChar char="●"/>
            </a:pPr>
            <a:r>
              <a:rPr lang="en" sz="9600">
                <a:solidFill>
                  <a:srgbClr val="595959"/>
                </a:solidFill>
                <a:latin typeface="Open Sans"/>
                <a:ea typeface="Open Sans"/>
                <a:cs typeface="Open Sans"/>
                <a:sym typeface="Open Sans"/>
              </a:rPr>
              <a:t>Hive Overview</a:t>
            </a:r>
            <a:endParaRPr sz="9600">
              <a:solidFill>
                <a:srgbClr val="595959"/>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595959"/>
              </a:buClr>
              <a:buSzPts val="9600"/>
              <a:buFont typeface="Open Sans"/>
              <a:buChar char="●"/>
            </a:pPr>
            <a:r>
              <a:rPr lang="en" sz="9600">
                <a:solidFill>
                  <a:srgbClr val="595959"/>
                </a:solidFill>
                <a:latin typeface="Open Sans"/>
                <a:ea typeface="Open Sans"/>
                <a:cs typeface="Open Sans"/>
                <a:sym typeface="Open Sans"/>
              </a:rPr>
              <a:t>Practical Information</a:t>
            </a:r>
            <a:endParaRPr sz="9600">
              <a:solidFill>
                <a:srgbClr val="595959"/>
              </a:solidFill>
              <a:latin typeface="Open Sans"/>
              <a:ea typeface="Open Sans"/>
              <a:cs typeface="Open Sans"/>
              <a:sym typeface="Open Sans"/>
            </a:endParaRPr>
          </a:p>
          <a:p>
            <a:pPr indent="-457200" lvl="0" marL="457200" marR="0" rtl="0" algn="just">
              <a:lnSpc>
                <a:spcPct val="125000"/>
              </a:lnSpc>
              <a:spcBef>
                <a:spcPts val="0"/>
              </a:spcBef>
              <a:spcAft>
                <a:spcPts val="0"/>
              </a:spcAft>
              <a:buClr>
                <a:schemeClr val="accent5"/>
              </a:buClr>
              <a:buSzPts val="9600"/>
              <a:buFont typeface="Open Sans"/>
              <a:buChar char="●"/>
            </a:pPr>
            <a:r>
              <a:rPr b="1" lang="en" sz="9600">
                <a:solidFill>
                  <a:schemeClr val="accent5"/>
                </a:solidFill>
                <a:latin typeface="Open Sans"/>
                <a:ea typeface="Open Sans"/>
                <a:cs typeface="Open Sans"/>
                <a:sym typeface="Open Sans"/>
              </a:rPr>
              <a:t>File Format</a:t>
            </a:r>
            <a:endParaRPr b="1" sz="9600">
              <a:solidFill>
                <a:schemeClr val="accent5"/>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595959"/>
              </a:buClr>
              <a:buSzPts val="9600"/>
              <a:buFont typeface="Open Sans"/>
              <a:buChar char="●"/>
            </a:pPr>
            <a:r>
              <a:rPr lang="en" sz="9600">
                <a:solidFill>
                  <a:srgbClr val="595959"/>
                </a:solidFill>
                <a:latin typeface="Open Sans"/>
                <a:ea typeface="Open Sans"/>
                <a:cs typeface="Open Sans"/>
                <a:sym typeface="Open Sans"/>
              </a:rPr>
              <a:t>Theory</a:t>
            </a:r>
            <a:endParaRPr sz="9600">
              <a:solidFill>
                <a:srgbClr val="595959"/>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595959"/>
              </a:buClr>
              <a:buSzPts val="9600"/>
              <a:buFont typeface="Open Sans"/>
              <a:buChar char="●"/>
            </a:pPr>
            <a:r>
              <a:rPr b="0" i="0" lang="en" sz="9600" u="none" cap="none" strike="noStrike">
                <a:solidFill>
                  <a:srgbClr val="595959"/>
                </a:solidFill>
                <a:latin typeface="Open Sans"/>
                <a:ea typeface="Open Sans"/>
                <a:cs typeface="Open Sans"/>
                <a:sym typeface="Open Sans"/>
              </a:rPr>
              <a:t>Lab and next time</a:t>
            </a:r>
            <a:endParaRPr b="0" i="0" sz="9600" u="none" cap="none" strike="noStrike">
              <a:solidFill>
                <a:srgbClr val="595959"/>
              </a:solidFill>
              <a:latin typeface="Open Sans"/>
              <a:ea typeface="Open Sans"/>
              <a:cs typeface="Open Sans"/>
              <a:sym typeface="Open Sans"/>
            </a:endParaRPr>
          </a:p>
        </p:txBody>
      </p:sp>
      <p:sp>
        <p:nvSpPr>
          <p:cNvPr id="203" name="Google Shape;203;p32"/>
          <p:cNvSpPr txBox="1"/>
          <p:nvPr/>
        </p:nvSpPr>
        <p:spPr>
          <a:xfrm>
            <a:off x="323901" y="796575"/>
            <a:ext cx="28479600" cy="1934700"/>
          </a:xfrm>
          <a:prstGeom prst="rect">
            <a:avLst/>
          </a:prstGeom>
          <a:noFill/>
          <a:ln>
            <a:noFill/>
          </a:ln>
        </p:spPr>
        <p:txBody>
          <a:bodyPr anchorCtr="0" anchor="ctr" bIns="373750" lIns="373750" spcFirstLastPara="1" rIns="373750" wrap="square" tIns="373750">
            <a:noAutofit/>
          </a:bodyPr>
          <a:lstStyle/>
          <a:p>
            <a:pPr indent="0" lvl="0" marL="0" marR="0" rtl="0" algn="l">
              <a:lnSpc>
                <a:spcPct val="100000"/>
              </a:lnSpc>
              <a:spcBef>
                <a:spcPts val="0"/>
              </a:spcBef>
              <a:spcAft>
                <a:spcPts val="0"/>
              </a:spcAft>
              <a:buClr>
                <a:srgbClr val="000000"/>
              </a:buClr>
              <a:buSzPts val="10800"/>
              <a:buFont typeface="Arial"/>
              <a:buNone/>
            </a:pPr>
            <a:r>
              <a:rPr b="1" i="0" lang="en" sz="10800" u="none" cap="none" strike="noStrike">
                <a:solidFill>
                  <a:srgbClr val="56595C"/>
                </a:solidFill>
                <a:latin typeface="Open Sans"/>
                <a:ea typeface="Open Sans"/>
                <a:cs typeface="Open Sans"/>
                <a:sym typeface="Open Sans"/>
              </a:rPr>
              <a:t>Apache </a:t>
            </a:r>
            <a:r>
              <a:rPr b="1" lang="en" sz="10800">
                <a:solidFill>
                  <a:srgbClr val="56595C"/>
                </a:solidFill>
                <a:latin typeface="Open Sans"/>
                <a:ea typeface="Open Sans"/>
                <a:cs typeface="Open Sans"/>
                <a:sym typeface="Open Sans"/>
              </a:rPr>
              <a:t>Hive with Hadoop</a:t>
            </a:r>
            <a:endParaRPr b="1" i="0" sz="10800" u="none" cap="none" strike="noStrike">
              <a:solidFill>
                <a:srgbClr val="56595C"/>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3"/>
          <p:cNvSpPr txBox="1"/>
          <p:nvPr/>
        </p:nvSpPr>
        <p:spPr>
          <a:xfrm>
            <a:off x="323894" y="796575"/>
            <a:ext cx="26311200" cy="1934700"/>
          </a:xfrm>
          <a:prstGeom prst="rect">
            <a:avLst/>
          </a:prstGeom>
          <a:noFill/>
          <a:ln>
            <a:noFill/>
          </a:ln>
        </p:spPr>
        <p:txBody>
          <a:bodyPr anchorCtr="0" anchor="ctr" bIns="373750" lIns="373750" spcFirstLastPara="1" rIns="373750" wrap="square" tIns="373750">
            <a:noAutofit/>
          </a:bodyPr>
          <a:lstStyle/>
          <a:p>
            <a:pPr indent="0" lvl="0" marL="0" rtl="0" algn="l">
              <a:spcBef>
                <a:spcPts val="0"/>
              </a:spcBef>
              <a:spcAft>
                <a:spcPts val="0"/>
              </a:spcAft>
              <a:buNone/>
            </a:pPr>
            <a:r>
              <a:rPr b="1" lang="en" sz="10800">
                <a:solidFill>
                  <a:srgbClr val="56595C"/>
                </a:solidFill>
                <a:latin typeface="Open Sans"/>
                <a:ea typeface="Open Sans"/>
                <a:cs typeface="Open Sans"/>
                <a:sym typeface="Open Sans"/>
              </a:rPr>
              <a:t>File Format</a:t>
            </a:r>
            <a:endParaRPr b="1" sz="10800">
              <a:solidFill>
                <a:srgbClr val="56595C"/>
              </a:solidFill>
              <a:latin typeface="Open Sans"/>
              <a:ea typeface="Open Sans"/>
              <a:cs typeface="Open Sans"/>
              <a:sym typeface="Open Sans"/>
            </a:endParaRPr>
          </a:p>
        </p:txBody>
      </p:sp>
      <p:sp>
        <p:nvSpPr>
          <p:cNvPr id="209" name="Google Shape;209;p33"/>
          <p:cNvSpPr txBox="1"/>
          <p:nvPr/>
        </p:nvSpPr>
        <p:spPr>
          <a:xfrm>
            <a:off x="3164100" y="2731275"/>
            <a:ext cx="31788000" cy="158673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rPr b="1" lang="en" sz="6000">
                <a:solidFill>
                  <a:schemeClr val="dk2"/>
                </a:solidFill>
                <a:latin typeface="Open Sans"/>
                <a:ea typeface="Open Sans"/>
                <a:cs typeface="Open Sans"/>
                <a:sym typeface="Open Sans"/>
              </a:rPr>
              <a:t>Avro</a:t>
            </a:r>
            <a:endParaRPr b="1" sz="6000">
              <a:solidFill>
                <a:schemeClr val="dk2"/>
              </a:solidFill>
              <a:latin typeface="Open Sans"/>
              <a:ea typeface="Open Sans"/>
              <a:cs typeface="Open Sans"/>
              <a:sym typeface="Open Sans"/>
            </a:endParaRPr>
          </a:p>
          <a:p>
            <a:pPr indent="-609600" lvl="0" marL="4572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Widely used as a serialization platform</a:t>
            </a:r>
            <a:endParaRPr sz="6000">
              <a:solidFill>
                <a:schemeClr val="dk2"/>
              </a:solidFill>
              <a:latin typeface="Open Sans"/>
              <a:ea typeface="Open Sans"/>
              <a:cs typeface="Open Sans"/>
              <a:sym typeface="Open Sans"/>
            </a:endParaRPr>
          </a:p>
          <a:p>
            <a:pPr indent="-609600" lvl="0" marL="4572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Row-based, offers a compact and fast binary format</a:t>
            </a:r>
            <a:endParaRPr sz="6000">
              <a:solidFill>
                <a:schemeClr val="dk2"/>
              </a:solidFill>
              <a:latin typeface="Open Sans"/>
              <a:ea typeface="Open Sans"/>
              <a:cs typeface="Open Sans"/>
              <a:sym typeface="Open Sans"/>
            </a:endParaRPr>
          </a:p>
          <a:p>
            <a:pPr indent="-609600" lvl="0" marL="4572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Schema is encoded on the file so the data can be untagged</a:t>
            </a:r>
            <a:endParaRPr sz="6000">
              <a:solidFill>
                <a:schemeClr val="dk2"/>
              </a:solidFill>
              <a:latin typeface="Open Sans"/>
              <a:ea typeface="Open Sans"/>
              <a:cs typeface="Open Sans"/>
              <a:sym typeface="Open Sans"/>
            </a:endParaRPr>
          </a:p>
          <a:p>
            <a:pPr indent="-609600" lvl="0" marL="4572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Files support block compression and are splittable</a:t>
            </a:r>
            <a:endParaRPr sz="6000">
              <a:solidFill>
                <a:schemeClr val="dk2"/>
              </a:solidFill>
              <a:latin typeface="Open Sans"/>
              <a:ea typeface="Open Sans"/>
              <a:cs typeface="Open Sans"/>
              <a:sym typeface="Open Sans"/>
            </a:endParaRPr>
          </a:p>
          <a:p>
            <a:pPr indent="-609600" lvl="0" marL="4572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Supports schema evolution</a:t>
            </a:r>
            <a:endParaRPr sz="6000">
              <a:solidFill>
                <a:schemeClr val="dk2"/>
              </a:solidFill>
              <a:latin typeface="Open Sans"/>
              <a:ea typeface="Open Sans"/>
              <a:cs typeface="Open Sans"/>
              <a:sym typeface="Open Sans"/>
            </a:endParaRPr>
          </a:p>
          <a:p>
            <a:pPr indent="0" lvl="0" marL="0" rtl="0" algn="just">
              <a:lnSpc>
                <a:spcPct val="125000"/>
              </a:lnSpc>
              <a:spcBef>
                <a:spcPts val="0"/>
              </a:spcBef>
              <a:spcAft>
                <a:spcPts val="0"/>
              </a:spcAft>
              <a:buNone/>
            </a:pPr>
            <a:r>
              <a:t/>
            </a:r>
            <a:endParaRPr sz="6000">
              <a:solidFill>
                <a:schemeClr val="dk2"/>
              </a:solidFill>
              <a:latin typeface="Open Sans"/>
              <a:ea typeface="Open Sans"/>
              <a:cs typeface="Open Sans"/>
              <a:sym typeface="Open Sans"/>
            </a:endParaRPr>
          </a:p>
          <a:p>
            <a:pPr indent="0" lvl="0" marL="0" rtl="0" algn="just">
              <a:lnSpc>
                <a:spcPct val="125000"/>
              </a:lnSpc>
              <a:spcBef>
                <a:spcPts val="0"/>
              </a:spcBef>
              <a:spcAft>
                <a:spcPts val="0"/>
              </a:spcAft>
              <a:buNone/>
            </a:pPr>
            <a:r>
              <a:rPr b="1" lang="en" sz="6000">
                <a:solidFill>
                  <a:schemeClr val="dk2"/>
                </a:solidFill>
                <a:latin typeface="Open Sans"/>
                <a:ea typeface="Open Sans"/>
                <a:cs typeface="Open Sans"/>
                <a:sym typeface="Open Sans"/>
              </a:rPr>
              <a:t>Parquet</a:t>
            </a:r>
            <a:endParaRPr b="1" sz="6000">
              <a:solidFill>
                <a:schemeClr val="dk2"/>
              </a:solidFill>
              <a:latin typeface="Open Sans"/>
              <a:ea typeface="Open Sans"/>
              <a:cs typeface="Open Sans"/>
              <a:sym typeface="Open Sans"/>
            </a:endParaRPr>
          </a:p>
          <a:p>
            <a:pPr indent="-609600" lvl="0" marL="4572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Column-oriented binary file format</a:t>
            </a:r>
            <a:endParaRPr sz="6000">
              <a:solidFill>
                <a:schemeClr val="dk2"/>
              </a:solidFill>
              <a:latin typeface="Open Sans"/>
              <a:ea typeface="Open Sans"/>
              <a:cs typeface="Open Sans"/>
              <a:sym typeface="Open Sans"/>
            </a:endParaRPr>
          </a:p>
          <a:p>
            <a:pPr indent="-609600" lvl="0" marL="4572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Uses the record shredding and assembly algorithm described in the Dremel paper</a:t>
            </a:r>
            <a:endParaRPr sz="6000">
              <a:solidFill>
                <a:schemeClr val="dk2"/>
              </a:solidFill>
              <a:latin typeface="Open Sans"/>
              <a:ea typeface="Open Sans"/>
              <a:cs typeface="Open Sans"/>
              <a:sym typeface="Open Sans"/>
            </a:endParaRPr>
          </a:p>
          <a:p>
            <a:pPr indent="-609600" lvl="0" marL="4572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Each data file contains the values for a set of rows</a:t>
            </a:r>
            <a:endParaRPr sz="6000">
              <a:solidFill>
                <a:schemeClr val="dk2"/>
              </a:solidFill>
              <a:latin typeface="Open Sans"/>
              <a:ea typeface="Open Sans"/>
              <a:cs typeface="Open Sans"/>
              <a:sym typeface="Open Sans"/>
            </a:endParaRPr>
          </a:p>
          <a:p>
            <a:pPr indent="-609600" lvl="0" marL="4572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Efficient in terms of disk I/O when specific columns need to be queried</a:t>
            </a:r>
            <a:endParaRPr sz="6000">
              <a:solidFill>
                <a:schemeClr val="dk2"/>
              </a:solidFill>
              <a:latin typeface="Open Sans"/>
              <a:ea typeface="Open Sans"/>
              <a:cs typeface="Open Sans"/>
              <a:sym typeface="Open Sans"/>
            </a:endParaRPr>
          </a:p>
          <a:p>
            <a:pPr indent="0" lvl="0" marL="0" rtl="0" algn="just">
              <a:lnSpc>
                <a:spcPct val="125000"/>
              </a:lnSpc>
              <a:spcBef>
                <a:spcPts val="0"/>
              </a:spcBef>
              <a:spcAft>
                <a:spcPts val="0"/>
              </a:spcAft>
              <a:buNone/>
            </a:pPr>
            <a:r>
              <a:t/>
            </a:r>
            <a:endParaRPr sz="6000">
              <a:solidFill>
                <a:schemeClr val="dk2"/>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4"/>
          <p:cNvSpPr txBox="1"/>
          <p:nvPr/>
        </p:nvSpPr>
        <p:spPr>
          <a:xfrm>
            <a:off x="3926032" y="3695513"/>
            <a:ext cx="27561300" cy="14789400"/>
          </a:xfrm>
          <a:prstGeom prst="rect">
            <a:avLst/>
          </a:prstGeom>
          <a:noFill/>
          <a:ln>
            <a:noFill/>
          </a:ln>
        </p:spPr>
        <p:txBody>
          <a:bodyPr anchorCtr="0" anchor="t" bIns="373750" lIns="373750" spcFirstLastPara="1" rIns="373750" wrap="square" tIns="373750">
            <a:noAutofit/>
          </a:bodyPr>
          <a:lstStyle/>
          <a:p>
            <a:pPr indent="-457200" lvl="0" marL="457200" marR="0" rtl="0" algn="just">
              <a:lnSpc>
                <a:spcPct val="125000"/>
              </a:lnSpc>
              <a:spcBef>
                <a:spcPts val="0"/>
              </a:spcBef>
              <a:spcAft>
                <a:spcPts val="0"/>
              </a:spcAft>
              <a:buClr>
                <a:srgbClr val="595959"/>
              </a:buClr>
              <a:buSzPts val="9600"/>
              <a:buFont typeface="Open Sans"/>
              <a:buChar char="●"/>
            </a:pPr>
            <a:r>
              <a:rPr lang="en" sz="9600">
                <a:solidFill>
                  <a:srgbClr val="595959"/>
                </a:solidFill>
                <a:latin typeface="Open Sans"/>
                <a:ea typeface="Open Sans"/>
                <a:cs typeface="Open Sans"/>
                <a:sym typeface="Open Sans"/>
              </a:rPr>
              <a:t>Hadoop</a:t>
            </a:r>
            <a:r>
              <a:rPr b="1" lang="en" sz="9600">
                <a:solidFill>
                  <a:srgbClr val="595959"/>
                </a:solidFill>
                <a:latin typeface="Open Sans"/>
                <a:ea typeface="Open Sans"/>
                <a:cs typeface="Open Sans"/>
                <a:sym typeface="Open Sans"/>
              </a:rPr>
              <a:t> </a:t>
            </a:r>
            <a:r>
              <a:rPr lang="en" sz="9600">
                <a:solidFill>
                  <a:srgbClr val="595959"/>
                </a:solidFill>
                <a:latin typeface="Open Sans"/>
                <a:ea typeface="Open Sans"/>
                <a:cs typeface="Open Sans"/>
                <a:sym typeface="Open Sans"/>
              </a:rPr>
              <a:t>Overview</a:t>
            </a:r>
            <a:endParaRPr b="0" i="0" sz="9600" u="none" cap="none" strike="noStrike">
              <a:solidFill>
                <a:srgbClr val="595959"/>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595959"/>
              </a:buClr>
              <a:buSzPts val="9600"/>
              <a:buFont typeface="Open Sans"/>
              <a:buChar char="●"/>
            </a:pPr>
            <a:r>
              <a:rPr lang="en" sz="9600">
                <a:solidFill>
                  <a:srgbClr val="595959"/>
                </a:solidFill>
                <a:latin typeface="Open Sans"/>
                <a:ea typeface="Open Sans"/>
                <a:cs typeface="Open Sans"/>
                <a:sym typeface="Open Sans"/>
              </a:rPr>
              <a:t>Hive Overview</a:t>
            </a:r>
            <a:endParaRPr sz="9600">
              <a:solidFill>
                <a:srgbClr val="595959"/>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595959"/>
              </a:buClr>
              <a:buSzPts val="9600"/>
              <a:buFont typeface="Open Sans"/>
              <a:buChar char="●"/>
            </a:pPr>
            <a:r>
              <a:rPr lang="en" sz="9600">
                <a:solidFill>
                  <a:srgbClr val="595959"/>
                </a:solidFill>
                <a:latin typeface="Open Sans"/>
                <a:ea typeface="Open Sans"/>
                <a:cs typeface="Open Sans"/>
                <a:sym typeface="Open Sans"/>
              </a:rPr>
              <a:t>Practical Information</a:t>
            </a:r>
            <a:endParaRPr sz="9600">
              <a:solidFill>
                <a:srgbClr val="595959"/>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595959"/>
              </a:buClr>
              <a:buSzPts val="9600"/>
              <a:buFont typeface="Open Sans"/>
              <a:buChar char="●"/>
            </a:pPr>
            <a:r>
              <a:rPr lang="en" sz="9600">
                <a:solidFill>
                  <a:srgbClr val="595959"/>
                </a:solidFill>
                <a:latin typeface="Open Sans"/>
                <a:ea typeface="Open Sans"/>
                <a:cs typeface="Open Sans"/>
                <a:sym typeface="Open Sans"/>
              </a:rPr>
              <a:t>File Format</a:t>
            </a:r>
            <a:endParaRPr sz="9600">
              <a:solidFill>
                <a:srgbClr val="595959"/>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62A0A5"/>
              </a:buClr>
              <a:buSzPts val="9600"/>
              <a:buFont typeface="Open Sans"/>
              <a:buChar char="●"/>
            </a:pPr>
            <a:r>
              <a:rPr b="1" lang="en" sz="9600">
                <a:solidFill>
                  <a:srgbClr val="62A0A5"/>
                </a:solidFill>
                <a:latin typeface="Open Sans"/>
                <a:ea typeface="Open Sans"/>
                <a:cs typeface="Open Sans"/>
                <a:sym typeface="Open Sans"/>
              </a:rPr>
              <a:t>Theory</a:t>
            </a:r>
            <a:endParaRPr b="1" sz="9600">
              <a:solidFill>
                <a:srgbClr val="62A0A5"/>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595959"/>
              </a:buClr>
              <a:buSzPts val="9600"/>
              <a:buFont typeface="Open Sans"/>
              <a:buChar char="●"/>
            </a:pPr>
            <a:r>
              <a:rPr b="0" i="0" lang="en" sz="9600" u="none" cap="none" strike="noStrike">
                <a:solidFill>
                  <a:srgbClr val="595959"/>
                </a:solidFill>
                <a:latin typeface="Open Sans"/>
                <a:ea typeface="Open Sans"/>
                <a:cs typeface="Open Sans"/>
                <a:sym typeface="Open Sans"/>
              </a:rPr>
              <a:t>Lab and next time</a:t>
            </a:r>
            <a:endParaRPr b="0" i="0" sz="9600" u="none" cap="none" strike="noStrike">
              <a:solidFill>
                <a:srgbClr val="595959"/>
              </a:solidFill>
              <a:latin typeface="Open Sans"/>
              <a:ea typeface="Open Sans"/>
              <a:cs typeface="Open Sans"/>
              <a:sym typeface="Open Sans"/>
            </a:endParaRPr>
          </a:p>
        </p:txBody>
      </p:sp>
      <p:sp>
        <p:nvSpPr>
          <p:cNvPr id="215" name="Google Shape;215;p34"/>
          <p:cNvSpPr txBox="1"/>
          <p:nvPr/>
        </p:nvSpPr>
        <p:spPr>
          <a:xfrm>
            <a:off x="323901" y="796575"/>
            <a:ext cx="28479600" cy="1934700"/>
          </a:xfrm>
          <a:prstGeom prst="rect">
            <a:avLst/>
          </a:prstGeom>
          <a:noFill/>
          <a:ln>
            <a:noFill/>
          </a:ln>
        </p:spPr>
        <p:txBody>
          <a:bodyPr anchorCtr="0" anchor="ctr" bIns="373750" lIns="373750" spcFirstLastPara="1" rIns="373750" wrap="square" tIns="373750">
            <a:noAutofit/>
          </a:bodyPr>
          <a:lstStyle/>
          <a:p>
            <a:pPr indent="0" lvl="0" marL="0" marR="0" rtl="0" algn="l">
              <a:lnSpc>
                <a:spcPct val="100000"/>
              </a:lnSpc>
              <a:spcBef>
                <a:spcPts val="0"/>
              </a:spcBef>
              <a:spcAft>
                <a:spcPts val="0"/>
              </a:spcAft>
              <a:buClr>
                <a:srgbClr val="000000"/>
              </a:buClr>
              <a:buSzPts val="10800"/>
              <a:buFont typeface="Arial"/>
              <a:buNone/>
            </a:pPr>
            <a:r>
              <a:rPr b="1" i="0" lang="en" sz="10800" u="none" cap="none" strike="noStrike">
                <a:solidFill>
                  <a:srgbClr val="56595C"/>
                </a:solidFill>
                <a:latin typeface="Open Sans"/>
                <a:ea typeface="Open Sans"/>
                <a:cs typeface="Open Sans"/>
                <a:sym typeface="Open Sans"/>
              </a:rPr>
              <a:t>Apache </a:t>
            </a:r>
            <a:r>
              <a:rPr b="1" lang="en" sz="10800">
                <a:solidFill>
                  <a:srgbClr val="56595C"/>
                </a:solidFill>
                <a:latin typeface="Open Sans"/>
                <a:ea typeface="Open Sans"/>
                <a:cs typeface="Open Sans"/>
                <a:sym typeface="Open Sans"/>
              </a:rPr>
              <a:t>Hive with Hadoop</a:t>
            </a:r>
            <a:endParaRPr b="1" i="0" sz="10800" u="none" cap="none" strike="noStrike">
              <a:solidFill>
                <a:srgbClr val="56595C"/>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7"/>
          <p:cNvSpPr txBox="1"/>
          <p:nvPr/>
        </p:nvSpPr>
        <p:spPr>
          <a:xfrm>
            <a:off x="3926032" y="3695513"/>
            <a:ext cx="27561301" cy="14789400"/>
          </a:xfrm>
          <a:prstGeom prst="rect">
            <a:avLst/>
          </a:prstGeom>
          <a:noFill/>
          <a:ln>
            <a:noFill/>
          </a:ln>
        </p:spPr>
        <p:txBody>
          <a:bodyPr anchorCtr="0" anchor="t" bIns="373750" lIns="373750" spcFirstLastPara="1" rIns="373750" wrap="square" tIns="373750">
            <a:noAutofit/>
          </a:bodyPr>
          <a:lstStyle/>
          <a:p>
            <a:pPr indent="-457200" lvl="0" marL="457200" marR="0" rtl="0" algn="just">
              <a:lnSpc>
                <a:spcPct val="125000"/>
              </a:lnSpc>
              <a:spcBef>
                <a:spcPts val="0"/>
              </a:spcBef>
              <a:spcAft>
                <a:spcPts val="0"/>
              </a:spcAft>
              <a:buClr>
                <a:srgbClr val="62A0A5"/>
              </a:buClr>
              <a:buSzPts val="9600"/>
              <a:buFont typeface="Open Sans"/>
              <a:buChar char="●"/>
            </a:pPr>
            <a:r>
              <a:rPr b="1" lang="en" sz="9600">
                <a:solidFill>
                  <a:srgbClr val="62A0A5"/>
                </a:solidFill>
                <a:latin typeface="Open Sans"/>
                <a:ea typeface="Open Sans"/>
                <a:cs typeface="Open Sans"/>
                <a:sym typeface="Open Sans"/>
              </a:rPr>
              <a:t>Hadoop Overview</a:t>
            </a:r>
            <a:endParaRPr b="0" i="0" sz="9600" u="none" cap="none" strike="noStrike">
              <a:solidFill>
                <a:srgbClr val="62A0A5"/>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595959"/>
              </a:buClr>
              <a:buSzPts val="9600"/>
              <a:buFont typeface="Open Sans"/>
              <a:buChar char="●"/>
            </a:pPr>
            <a:r>
              <a:rPr lang="en" sz="9600">
                <a:solidFill>
                  <a:srgbClr val="595959"/>
                </a:solidFill>
                <a:latin typeface="Open Sans"/>
                <a:ea typeface="Open Sans"/>
                <a:cs typeface="Open Sans"/>
                <a:sym typeface="Open Sans"/>
              </a:rPr>
              <a:t>Hive Overview</a:t>
            </a:r>
            <a:endParaRPr sz="9600">
              <a:solidFill>
                <a:srgbClr val="595959"/>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595959"/>
              </a:buClr>
              <a:buSzPts val="9600"/>
              <a:buFont typeface="Open Sans"/>
              <a:buChar char="●"/>
            </a:pPr>
            <a:r>
              <a:rPr lang="en" sz="9600">
                <a:solidFill>
                  <a:srgbClr val="595959"/>
                </a:solidFill>
                <a:latin typeface="Open Sans"/>
                <a:ea typeface="Open Sans"/>
                <a:cs typeface="Open Sans"/>
                <a:sym typeface="Open Sans"/>
              </a:rPr>
              <a:t>Practical Information</a:t>
            </a:r>
            <a:endParaRPr sz="9600">
              <a:solidFill>
                <a:srgbClr val="595959"/>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595959"/>
              </a:buClr>
              <a:buSzPts val="9600"/>
              <a:buFont typeface="Open Sans"/>
              <a:buChar char="●"/>
            </a:pPr>
            <a:r>
              <a:rPr lang="en" sz="9600">
                <a:solidFill>
                  <a:srgbClr val="595959"/>
                </a:solidFill>
                <a:latin typeface="Open Sans"/>
                <a:ea typeface="Open Sans"/>
                <a:cs typeface="Open Sans"/>
                <a:sym typeface="Open Sans"/>
              </a:rPr>
              <a:t>File Format</a:t>
            </a:r>
            <a:endParaRPr sz="9600">
              <a:solidFill>
                <a:srgbClr val="595959"/>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595959"/>
              </a:buClr>
              <a:buSzPts val="9600"/>
              <a:buFont typeface="Open Sans"/>
              <a:buChar char="●"/>
            </a:pPr>
            <a:r>
              <a:rPr lang="en" sz="9600">
                <a:solidFill>
                  <a:srgbClr val="595959"/>
                </a:solidFill>
                <a:latin typeface="Open Sans"/>
                <a:ea typeface="Open Sans"/>
                <a:cs typeface="Open Sans"/>
                <a:sym typeface="Open Sans"/>
              </a:rPr>
              <a:t>Theory</a:t>
            </a:r>
            <a:endParaRPr sz="9600">
              <a:solidFill>
                <a:srgbClr val="595959"/>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595959"/>
              </a:buClr>
              <a:buSzPts val="9600"/>
              <a:buFont typeface="Open Sans"/>
              <a:buChar char="●"/>
            </a:pPr>
            <a:r>
              <a:rPr b="0" i="0" lang="en" sz="9600" u="none" cap="none" strike="noStrike">
                <a:solidFill>
                  <a:srgbClr val="595959"/>
                </a:solidFill>
                <a:latin typeface="Open Sans"/>
                <a:ea typeface="Open Sans"/>
                <a:cs typeface="Open Sans"/>
                <a:sym typeface="Open Sans"/>
              </a:rPr>
              <a:t>Lab and next time</a:t>
            </a:r>
            <a:endParaRPr b="0" i="0" sz="9600" u="none" cap="none" strike="noStrike">
              <a:solidFill>
                <a:srgbClr val="595959"/>
              </a:solidFill>
              <a:latin typeface="Open Sans"/>
              <a:ea typeface="Open Sans"/>
              <a:cs typeface="Open Sans"/>
              <a:sym typeface="Open Sans"/>
            </a:endParaRPr>
          </a:p>
        </p:txBody>
      </p:sp>
      <p:sp>
        <p:nvSpPr>
          <p:cNvPr id="72" name="Google Shape;72;p17"/>
          <p:cNvSpPr txBox="1"/>
          <p:nvPr/>
        </p:nvSpPr>
        <p:spPr>
          <a:xfrm>
            <a:off x="323901" y="796575"/>
            <a:ext cx="28479601" cy="1934700"/>
          </a:xfrm>
          <a:prstGeom prst="rect">
            <a:avLst/>
          </a:prstGeom>
          <a:noFill/>
          <a:ln>
            <a:noFill/>
          </a:ln>
        </p:spPr>
        <p:txBody>
          <a:bodyPr anchorCtr="0" anchor="ctr" bIns="373750" lIns="373750" spcFirstLastPara="1" rIns="373750" wrap="square" tIns="373750">
            <a:noAutofit/>
          </a:bodyPr>
          <a:lstStyle/>
          <a:p>
            <a:pPr indent="0" lvl="0" marL="0" marR="0" rtl="0" algn="l">
              <a:lnSpc>
                <a:spcPct val="100000"/>
              </a:lnSpc>
              <a:spcBef>
                <a:spcPts val="0"/>
              </a:spcBef>
              <a:spcAft>
                <a:spcPts val="0"/>
              </a:spcAft>
              <a:buClr>
                <a:srgbClr val="000000"/>
              </a:buClr>
              <a:buSzPts val="10800"/>
              <a:buFont typeface="Arial"/>
              <a:buNone/>
            </a:pPr>
            <a:r>
              <a:rPr b="1" i="0" lang="en" sz="10800" u="none" cap="none" strike="noStrike">
                <a:solidFill>
                  <a:srgbClr val="56595C"/>
                </a:solidFill>
                <a:latin typeface="Open Sans"/>
                <a:ea typeface="Open Sans"/>
                <a:cs typeface="Open Sans"/>
                <a:sym typeface="Open Sans"/>
              </a:rPr>
              <a:t>Apache </a:t>
            </a:r>
            <a:r>
              <a:rPr b="1" lang="en" sz="10800">
                <a:solidFill>
                  <a:srgbClr val="56595C"/>
                </a:solidFill>
                <a:latin typeface="Open Sans"/>
                <a:ea typeface="Open Sans"/>
                <a:cs typeface="Open Sans"/>
                <a:sym typeface="Open Sans"/>
              </a:rPr>
              <a:t>Hive with Hadoop</a:t>
            </a:r>
            <a:endParaRPr b="1" i="0" sz="10800" u="none" cap="none" strike="noStrike">
              <a:solidFill>
                <a:srgbClr val="56595C"/>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5"/>
          <p:cNvSpPr txBox="1"/>
          <p:nvPr/>
        </p:nvSpPr>
        <p:spPr>
          <a:xfrm>
            <a:off x="323894" y="796575"/>
            <a:ext cx="26311200" cy="1934700"/>
          </a:xfrm>
          <a:prstGeom prst="rect">
            <a:avLst/>
          </a:prstGeom>
          <a:noFill/>
          <a:ln>
            <a:noFill/>
          </a:ln>
        </p:spPr>
        <p:txBody>
          <a:bodyPr anchorCtr="0" anchor="ctr" bIns="373750" lIns="373750" spcFirstLastPara="1" rIns="373750" wrap="square" tIns="373750">
            <a:noAutofit/>
          </a:bodyPr>
          <a:lstStyle/>
          <a:p>
            <a:pPr indent="0" lvl="0" marL="0" rtl="0" algn="l">
              <a:spcBef>
                <a:spcPts val="0"/>
              </a:spcBef>
              <a:spcAft>
                <a:spcPts val="0"/>
              </a:spcAft>
              <a:buNone/>
            </a:pPr>
            <a:r>
              <a:rPr b="1" lang="en" sz="10800">
                <a:solidFill>
                  <a:srgbClr val="56595C"/>
                </a:solidFill>
                <a:latin typeface="Open Sans"/>
                <a:ea typeface="Open Sans"/>
                <a:cs typeface="Open Sans"/>
                <a:sym typeface="Open Sans"/>
              </a:rPr>
              <a:t>Architecture Overview</a:t>
            </a:r>
            <a:endParaRPr b="1" sz="10800">
              <a:solidFill>
                <a:srgbClr val="56595C"/>
              </a:solidFill>
              <a:latin typeface="Open Sans"/>
              <a:ea typeface="Open Sans"/>
              <a:cs typeface="Open Sans"/>
              <a:sym typeface="Open Sans"/>
            </a:endParaRPr>
          </a:p>
        </p:txBody>
      </p:sp>
      <p:pic>
        <p:nvPicPr>
          <p:cNvPr id="221" name="Google Shape;221;p35"/>
          <p:cNvPicPr preferRelativeResize="0"/>
          <p:nvPr/>
        </p:nvPicPr>
        <p:blipFill>
          <a:blip r:embed="rId3">
            <a:alphaModFix/>
          </a:blip>
          <a:stretch>
            <a:fillRect/>
          </a:stretch>
        </p:blipFill>
        <p:spPr>
          <a:xfrm>
            <a:off x="7613825" y="2731275"/>
            <a:ext cx="21348350" cy="15888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6"/>
          <p:cNvSpPr txBox="1"/>
          <p:nvPr/>
        </p:nvSpPr>
        <p:spPr>
          <a:xfrm>
            <a:off x="323894" y="796575"/>
            <a:ext cx="26311200" cy="1934700"/>
          </a:xfrm>
          <a:prstGeom prst="rect">
            <a:avLst/>
          </a:prstGeom>
          <a:noFill/>
          <a:ln>
            <a:noFill/>
          </a:ln>
        </p:spPr>
        <p:txBody>
          <a:bodyPr anchorCtr="0" anchor="ctr" bIns="373750" lIns="373750" spcFirstLastPara="1" rIns="373750" wrap="square" tIns="373750">
            <a:noAutofit/>
          </a:bodyPr>
          <a:lstStyle/>
          <a:p>
            <a:pPr indent="0" lvl="0" marL="0" rtl="0" algn="l">
              <a:spcBef>
                <a:spcPts val="0"/>
              </a:spcBef>
              <a:spcAft>
                <a:spcPts val="0"/>
              </a:spcAft>
              <a:buNone/>
            </a:pPr>
            <a:r>
              <a:rPr b="1" lang="en" sz="10800">
                <a:solidFill>
                  <a:srgbClr val="56595C"/>
                </a:solidFill>
                <a:latin typeface="Open Sans"/>
                <a:ea typeface="Open Sans"/>
                <a:cs typeface="Open Sans"/>
                <a:sym typeface="Open Sans"/>
              </a:rPr>
              <a:t>Architecture Overview</a:t>
            </a:r>
            <a:endParaRPr b="1" sz="10800">
              <a:solidFill>
                <a:srgbClr val="56595C"/>
              </a:solidFill>
              <a:latin typeface="Open Sans"/>
              <a:ea typeface="Open Sans"/>
              <a:cs typeface="Open Sans"/>
              <a:sym typeface="Open Sans"/>
            </a:endParaRPr>
          </a:p>
        </p:txBody>
      </p:sp>
      <p:pic>
        <p:nvPicPr>
          <p:cNvPr id="227" name="Google Shape;227;p36"/>
          <p:cNvPicPr preferRelativeResize="0"/>
          <p:nvPr/>
        </p:nvPicPr>
        <p:blipFill>
          <a:blip r:embed="rId3">
            <a:alphaModFix/>
          </a:blip>
          <a:stretch>
            <a:fillRect/>
          </a:stretch>
        </p:blipFill>
        <p:spPr>
          <a:xfrm>
            <a:off x="5804950" y="3573475"/>
            <a:ext cx="24828124" cy="14830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7"/>
          <p:cNvSpPr txBox="1"/>
          <p:nvPr/>
        </p:nvSpPr>
        <p:spPr>
          <a:xfrm>
            <a:off x="323901" y="796575"/>
            <a:ext cx="28479600" cy="1934700"/>
          </a:xfrm>
          <a:prstGeom prst="rect">
            <a:avLst/>
          </a:prstGeom>
          <a:noFill/>
          <a:ln>
            <a:noFill/>
          </a:ln>
        </p:spPr>
        <p:txBody>
          <a:bodyPr anchorCtr="0" anchor="ctr" bIns="373750" lIns="373750" spcFirstLastPara="1" rIns="373750" wrap="square" tIns="373750">
            <a:noAutofit/>
          </a:bodyPr>
          <a:lstStyle/>
          <a:p>
            <a:pPr indent="0" lvl="0" marL="0" marR="0" rtl="0" algn="l">
              <a:lnSpc>
                <a:spcPct val="100000"/>
              </a:lnSpc>
              <a:spcBef>
                <a:spcPts val="0"/>
              </a:spcBef>
              <a:spcAft>
                <a:spcPts val="0"/>
              </a:spcAft>
              <a:buClr>
                <a:srgbClr val="000000"/>
              </a:buClr>
              <a:buSzPts val="10800"/>
              <a:buFont typeface="Arial"/>
              <a:buNone/>
            </a:pPr>
            <a:r>
              <a:rPr b="1" lang="en" sz="10800">
                <a:solidFill>
                  <a:srgbClr val="56595C"/>
                </a:solidFill>
                <a:latin typeface="Open Sans"/>
                <a:ea typeface="Open Sans"/>
                <a:cs typeface="Open Sans"/>
                <a:sym typeface="Open Sans"/>
              </a:rPr>
              <a:t>Execution Engines</a:t>
            </a:r>
            <a:endParaRPr b="1" i="0" sz="10800" u="none" cap="none" strike="noStrike">
              <a:solidFill>
                <a:srgbClr val="56595C"/>
              </a:solidFill>
              <a:latin typeface="Open Sans"/>
              <a:ea typeface="Open Sans"/>
              <a:cs typeface="Open Sans"/>
              <a:sym typeface="Open Sans"/>
            </a:endParaRPr>
          </a:p>
        </p:txBody>
      </p:sp>
      <p:pic>
        <p:nvPicPr>
          <p:cNvPr id="233" name="Google Shape;233;p37"/>
          <p:cNvPicPr preferRelativeResize="0"/>
          <p:nvPr/>
        </p:nvPicPr>
        <p:blipFill>
          <a:blip r:embed="rId3">
            <a:alphaModFix/>
          </a:blip>
          <a:stretch>
            <a:fillRect/>
          </a:stretch>
        </p:blipFill>
        <p:spPr>
          <a:xfrm>
            <a:off x="7673900" y="3343325"/>
            <a:ext cx="22624875" cy="14738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8"/>
          <p:cNvSpPr txBox="1"/>
          <p:nvPr/>
        </p:nvSpPr>
        <p:spPr>
          <a:xfrm>
            <a:off x="323901" y="796575"/>
            <a:ext cx="28479600" cy="1934700"/>
          </a:xfrm>
          <a:prstGeom prst="rect">
            <a:avLst/>
          </a:prstGeom>
          <a:noFill/>
          <a:ln>
            <a:noFill/>
          </a:ln>
        </p:spPr>
        <p:txBody>
          <a:bodyPr anchorCtr="0" anchor="ctr" bIns="373750" lIns="373750" spcFirstLastPara="1" rIns="373750" wrap="square" tIns="373750">
            <a:noAutofit/>
          </a:bodyPr>
          <a:lstStyle/>
          <a:p>
            <a:pPr indent="0" lvl="0" marL="0" marR="0" rtl="0" algn="l">
              <a:lnSpc>
                <a:spcPct val="100000"/>
              </a:lnSpc>
              <a:spcBef>
                <a:spcPts val="0"/>
              </a:spcBef>
              <a:spcAft>
                <a:spcPts val="0"/>
              </a:spcAft>
              <a:buClr>
                <a:srgbClr val="000000"/>
              </a:buClr>
              <a:buSzPts val="10800"/>
              <a:buFont typeface="Arial"/>
              <a:buNone/>
            </a:pPr>
            <a:r>
              <a:rPr b="1" lang="en" sz="10800">
                <a:solidFill>
                  <a:srgbClr val="56595C"/>
                </a:solidFill>
                <a:latin typeface="Open Sans"/>
                <a:ea typeface="Open Sans"/>
                <a:cs typeface="Open Sans"/>
                <a:sym typeface="Open Sans"/>
              </a:rPr>
              <a:t>Hive Configuration Properties</a:t>
            </a:r>
            <a:endParaRPr b="1" i="0" sz="10800" u="none" cap="none" strike="noStrike">
              <a:solidFill>
                <a:srgbClr val="56595C"/>
              </a:solidFill>
              <a:latin typeface="Open Sans"/>
              <a:ea typeface="Open Sans"/>
              <a:cs typeface="Open Sans"/>
              <a:sym typeface="Open Sans"/>
            </a:endParaRPr>
          </a:p>
        </p:txBody>
      </p:sp>
      <p:sp>
        <p:nvSpPr>
          <p:cNvPr id="239" name="Google Shape;239;p38"/>
          <p:cNvSpPr txBox="1"/>
          <p:nvPr/>
        </p:nvSpPr>
        <p:spPr>
          <a:xfrm>
            <a:off x="3188925" y="2730500"/>
            <a:ext cx="27721800" cy="164439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rPr lang="en" sz="6000">
                <a:solidFill>
                  <a:schemeClr val="dk2"/>
                </a:solidFill>
                <a:latin typeface="Open Sans"/>
                <a:ea typeface="Open Sans"/>
                <a:cs typeface="Open Sans"/>
                <a:sym typeface="Open Sans"/>
              </a:rPr>
              <a:t>There are a number of hive properties that can be modified at runtime</a:t>
            </a:r>
            <a:endParaRPr sz="6000">
              <a:solidFill>
                <a:schemeClr val="dk2"/>
              </a:solidFill>
              <a:latin typeface="Open Sans"/>
              <a:ea typeface="Open Sans"/>
              <a:cs typeface="Open Sans"/>
              <a:sym typeface="Open Sans"/>
            </a:endParaRPr>
          </a:p>
          <a:p>
            <a:pPr indent="0" lvl="0" marL="0" rtl="0" algn="just">
              <a:lnSpc>
                <a:spcPct val="125000"/>
              </a:lnSpc>
              <a:spcBef>
                <a:spcPts val="0"/>
              </a:spcBef>
              <a:spcAft>
                <a:spcPts val="0"/>
              </a:spcAft>
              <a:buNone/>
            </a:pPr>
            <a:r>
              <a:rPr lang="en" sz="6000">
                <a:solidFill>
                  <a:schemeClr val="dk2"/>
                </a:solidFill>
                <a:latin typeface="Open Sans"/>
                <a:ea typeface="Open Sans"/>
                <a:cs typeface="Open Sans"/>
                <a:sym typeface="Open Sans"/>
              </a:rPr>
              <a:t>In the example below, you can see that we are modifying the execution engine for our session</a:t>
            </a:r>
            <a:br>
              <a:rPr lang="en" sz="6000">
                <a:solidFill>
                  <a:schemeClr val="dk2"/>
                </a:solidFill>
                <a:latin typeface="Open Sans"/>
                <a:ea typeface="Open Sans"/>
                <a:cs typeface="Open Sans"/>
                <a:sym typeface="Open Sans"/>
              </a:rPr>
            </a:br>
            <a:br>
              <a:rPr lang="en" sz="6000">
                <a:solidFill>
                  <a:schemeClr val="dk2"/>
                </a:solidFill>
                <a:latin typeface="Open Sans"/>
                <a:ea typeface="Open Sans"/>
                <a:cs typeface="Open Sans"/>
                <a:sym typeface="Open Sans"/>
              </a:rPr>
            </a:br>
            <a:br>
              <a:rPr lang="en" sz="6000">
                <a:solidFill>
                  <a:schemeClr val="dk2"/>
                </a:solidFill>
                <a:latin typeface="Open Sans"/>
                <a:ea typeface="Open Sans"/>
                <a:cs typeface="Open Sans"/>
                <a:sym typeface="Open Sans"/>
              </a:rPr>
            </a:br>
            <a:br>
              <a:rPr lang="en" sz="6000">
                <a:solidFill>
                  <a:schemeClr val="dk2"/>
                </a:solidFill>
                <a:latin typeface="Open Sans"/>
                <a:ea typeface="Open Sans"/>
                <a:cs typeface="Open Sans"/>
                <a:sym typeface="Open Sans"/>
              </a:rPr>
            </a:br>
            <a:br>
              <a:rPr lang="en" sz="6000">
                <a:solidFill>
                  <a:schemeClr val="dk2"/>
                </a:solidFill>
                <a:latin typeface="Open Sans"/>
                <a:ea typeface="Open Sans"/>
                <a:cs typeface="Open Sans"/>
                <a:sym typeface="Open Sans"/>
              </a:rPr>
            </a:br>
            <a:br>
              <a:rPr lang="en" sz="6000">
                <a:solidFill>
                  <a:schemeClr val="dk2"/>
                </a:solidFill>
                <a:latin typeface="Open Sans"/>
                <a:ea typeface="Open Sans"/>
                <a:cs typeface="Open Sans"/>
                <a:sym typeface="Open Sans"/>
              </a:rPr>
            </a:br>
            <a:br>
              <a:rPr lang="en" sz="6000">
                <a:solidFill>
                  <a:schemeClr val="dk2"/>
                </a:solidFill>
                <a:latin typeface="Open Sans"/>
                <a:ea typeface="Open Sans"/>
                <a:cs typeface="Open Sans"/>
                <a:sym typeface="Open Sans"/>
              </a:rPr>
            </a:br>
            <a:br>
              <a:rPr lang="en" sz="6000">
                <a:solidFill>
                  <a:schemeClr val="dk2"/>
                </a:solidFill>
                <a:latin typeface="Open Sans"/>
                <a:ea typeface="Open Sans"/>
                <a:cs typeface="Open Sans"/>
                <a:sym typeface="Open Sans"/>
              </a:rPr>
            </a:br>
            <a:br>
              <a:rPr lang="en" sz="6000">
                <a:solidFill>
                  <a:schemeClr val="dk2"/>
                </a:solidFill>
                <a:latin typeface="Open Sans"/>
                <a:ea typeface="Open Sans"/>
                <a:cs typeface="Open Sans"/>
                <a:sym typeface="Open Sans"/>
              </a:rPr>
            </a:br>
            <a:br>
              <a:rPr lang="en" sz="6000">
                <a:solidFill>
                  <a:schemeClr val="dk2"/>
                </a:solidFill>
                <a:latin typeface="Open Sans"/>
                <a:ea typeface="Open Sans"/>
                <a:cs typeface="Open Sans"/>
                <a:sym typeface="Open Sans"/>
              </a:rPr>
            </a:br>
            <a:endParaRPr sz="6000">
              <a:solidFill>
                <a:schemeClr val="dk2"/>
              </a:solidFill>
              <a:latin typeface="Open Sans"/>
              <a:ea typeface="Open Sans"/>
              <a:cs typeface="Open Sans"/>
              <a:sym typeface="Open Sans"/>
            </a:endParaRPr>
          </a:p>
          <a:p>
            <a:pPr indent="0" lvl="0" marL="0" rtl="0" algn="just">
              <a:lnSpc>
                <a:spcPct val="125000"/>
              </a:lnSpc>
              <a:spcBef>
                <a:spcPts val="0"/>
              </a:spcBef>
              <a:spcAft>
                <a:spcPts val="0"/>
              </a:spcAft>
              <a:buNone/>
            </a:pPr>
            <a:r>
              <a:rPr lang="en" sz="6000" u="sng">
                <a:solidFill>
                  <a:schemeClr val="hlink"/>
                </a:solidFill>
                <a:latin typeface="Open Sans"/>
                <a:ea typeface="Open Sans"/>
                <a:cs typeface="Open Sans"/>
                <a:sym typeface="Open Sans"/>
                <a:hlinkClick r:id="rId3"/>
              </a:rPr>
              <a:t>Properties Detailed</a:t>
            </a:r>
            <a:endParaRPr sz="6000">
              <a:solidFill>
                <a:schemeClr val="dk2"/>
              </a:solidFill>
              <a:latin typeface="Open Sans"/>
              <a:ea typeface="Open Sans"/>
              <a:cs typeface="Open Sans"/>
              <a:sym typeface="Open Sans"/>
            </a:endParaRPr>
          </a:p>
        </p:txBody>
      </p:sp>
      <p:pic>
        <p:nvPicPr>
          <p:cNvPr id="240" name="Google Shape;240;p38"/>
          <p:cNvPicPr preferRelativeResize="0"/>
          <p:nvPr/>
        </p:nvPicPr>
        <p:blipFill>
          <a:blip r:embed="rId4">
            <a:alphaModFix/>
          </a:blip>
          <a:stretch>
            <a:fillRect/>
          </a:stretch>
        </p:blipFill>
        <p:spPr>
          <a:xfrm>
            <a:off x="5882375" y="6197250"/>
            <a:ext cx="21370526" cy="11242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9"/>
          <p:cNvSpPr txBox="1"/>
          <p:nvPr/>
        </p:nvSpPr>
        <p:spPr>
          <a:xfrm>
            <a:off x="323901" y="796575"/>
            <a:ext cx="28479600" cy="1934700"/>
          </a:xfrm>
          <a:prstGeom prst="rect">
            <a:avLst/>
          </a:prstGeom>
          <a:noFill/>
          <a:ln>
            <a:noFill/>
          </a:ln>
        </p:spPr>
        <p:txBody>
          <a:bodyPr anchorCtr="0" anchor="ctr" bIns="373750" lIns="373750" spcFirstLastPara="1" rIns="373750" wrap="square" tIns="373750">
            <a:noAutofit/>
          </a:bodyPr>
          <a:lstStyle/>
          <a:p>
            <a:pPr indent="0" lvl="0" marL="0" marR="0" rtl="0" algn="l">
              <a:lnSpc>
                <a:spcPct val="100000"/>
              </a:lnSpc>
              <a:spcBef>
                <a:spcPts val="0"/>
              </a:spcBef>
              <a:spcAft>
                <a:spcPts val="0"/>
              </a:spcAft>
              <a:buClr>
                <a:srgbClr val="000000"/>
              </a:buClr>
              <a:buSzPts val="10800"/>
              <a:buFont typeface="Arial"/>
              <a:buNone/>
            </a:pPr>
            <a:r>
              <a:rPr b="1" lang="en" sz="10800">
                <a:solidFill>
                  <a:srgbClr val="56595C"/>
                </a:solidFill>
                <a:latin typeface="Open Sans"/>
                <a:ea typeface="Open Sans"/>
                <a:cs typeface="Open Sans"/>
                <a:sym typeface="Open Sans"/>
              </a:rPr>
              <a:t>Tables</a:t>
            </a:r>
            <a:endParaRPr b="1" i="0" sz="10800" u="none" cap="none" strike="noStrike">
              <a:solidFill>
                <a:srgbClr val="56595C"/>
              </a:solidFill>
              <a:latin typeface="Open Sans"/>
              <a:ea typeface="Open Sans"/>
              <a:cs typeface="Open Sans"/>
              <a:sym typeface="Open Sans"/>
            </a:endParaRPr>
          </a:p>
        </p:txBody>
      </p:sp>
      <p:sp>
        <p:nvSpPr>
          <p:cNvPr id="246" name="Google Shape;246;p39"/>
          <p:cNvSpPr txBox="1"/>
          <p:nvPr/>
        </p:nvSpPr>
        <p:spPr>
          <a:xfrm>
            <a:off x="3498825" y="2731276"/>
            <a:ext cx="27227700" cy="36810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rPr lang="en" sz="6000">
                <a:solidFill>
                  <a:schemeClr val="dk2"/>
                </a:solidFill>
                <a:latin typeface="Open Sans"/>
                <a:ea typeface="Open Sans"/>
                <a:cs typeface="Open Sans"/>
                <a:sym typeface="Open Sans"/>
              </a:rPr>
              <a:t>Table Details: </a:t>
            </a:r>
            <a:endParaRPr sz="6000">
              <a:solidFill>
                <a:schemeClr val="dk2"/>
              </a:solidFill>
              <a:latin typeface="Open Sans"/>
              <a:ea typeface="Open Sans"/>
              <a:cs typeface="Open Sans"/>
              <a:sym typeface="Open Sans"/>
            </a:endParaRPr>
          </a:p>
          <a:p>
            <a:pPr indent="-609600" lvl="0" marL="9144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External:</a:t>
            </a:r>
            <a:endParaRPr sz="6000">
              <a:solidFill>
                <a:schemeClr val="dk2"/>
              </a:solidFill>
              <a:latin typeface="Open Sans"/>
              <a:ea typeface="Open Sans"/>
              <a:cs typeface="Open Sans"/>
              <a:sym typeface="Open Sans"/>
            </a:endParaRPr>
          </a:p>
          <a:p>
            <a:pPr indent="0" lvl="0" marL="0" rtl="0" algn="just">
              <a:lnSpc>
                <a:spcPct val="125000"/>
              </a:lnSpc>
              <a:spcBef>
                <a:spcPts val="0"/>
              </a:spcBef>
              <a:spcAft>
                <a:spcPts val="0"/>
              </a:spcAft>
              <a:buNone/>
            </a:pPr>
            <a:r>
              <a:t/>
            </a:r>
            <a:endParaRPr sz="6000">
              <a:solidFill>
                <a:schemeClr val="dk2"/>
              </a:solidFill>
              <a:latin typeface="Open Sans"/>
              <a:ea typeface="Open Sans"/>
              <a:cs typeface="Open Sans"/>
              <a:sym typeface="Open Sans"/>
            </a:endParaRPr>
          </a:p>
          <a:p>
            <a:pPr indent="0" lvl="0" marL="0" rtl="0" algn="just">
              <a:lnSpc>
                <a:spcPct val="125000"/>
              </a:lnSpc>
              <a:spcBef>
                <a:spcPts val="0"/>
              </a:spcBef>
              <a:spcAft>
                <a:spcPts val="0"/>
              </a:spcAft>
              <a:buNone/>
            </a:pPr>
            <a:r>
              <a:t/>
            </a:r>
            <a:endParaRPr sz="6000">
              <a:solidFill>
                <a:schemeClr val="dk2"/>
              </a:solidFill>
              <a:latin typeface="Open Sans"/>
              <a:ea typeface="Open Sans"/>
              <a:cs typeface="Open Sans"/>
              <a:sym typeface="Open Sans"/>
            </a:endParaRPr>
          </a:p>
          <a:p>
            <a:pPr indent="-609600" lvl="0" marL="9144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Managed:</a:t>
            </a:r>
            <a:endParaRPr sz="6000">
              <a:solidFill>
                <a:schemeClr val="dk2"/>
              </a:solidFill>
              <a:latin typeface="Open Sans"/>
              <a:ea typeface="Open Sans"/>
              <a:cs typeface="Open Sans"/>
              <a:sym typeface="Open Sans"/>
            </a:endParaRPr>
          </a:p>
          <a:p>
            <a:pPr indent="0" lvl="0" marL="1371600" rtl="0" algn="just">
              <a:lnSpc>
                <a:spcPct val="125000"/>
              </a:lnSpc>
              <a:spcBef>
                <a:spcPts val="0"/>
              </a:spcBef>
              <a:spcAft>
                <a:spcPts val="0"/>
              </a:spcAft>
              <a:buNone/>
            </a:pPr>
            <a:r>
              <a:t/>
            </a:r>
            <a:endParaRPr sz="6000">
              <a:solidFill>
                <a:schemeClr val="dk2"/>
              </a:solidFill>
              <a:latin typeface="Open Sans"/>
              <a:ea typeface="Open Sans"/>
              <a:cs typeface="Open Sans"/>
              <a:sym typeface="Open Sans"/>
            </a:endParaRPr>
          </a:p>
        </p:txBody>
      </p:sp>
      <p:pic>
        <p:nvPicPr>
          <p:cNvPr id="247" name="Google Shape;247;p39"/>
          <p:cNvPicPr preferRelativeResize="0"/>
          <p:nvPr/>
        </p:nvPicPr>
        <p:blipFill rotWithShape="1">
          <a:blip r:embed="rId3">
            <a:alphaModFix/>
          </a:blip>
          <a:srcRect b="0" l="0" r="43278" t="0"/>
          <a:stretch/>
        </p:blipFill>
        <p:spPr>
          <a:xfrm>
            <a:off x="8360850" y="5653000"/>
            <a:ext cx="16197400" cy="1333500"/>
          </a:xfrm>
          <a:prstGeom prst="rect">
            <a:avLst/>
          </a:prstGeom>
          <a:noFill/>
          <a:ln>
            <a:noFill/>
          </a:ln>
        </p:spPr>
      </p:pic>
      <p:pic>
        <p:nvPicPr>
          <p:cNvPr id="248" name="Google Shape;248;p39"/>
          <p:cNvPicPr preferRelativeResize="0"/>
          <p:nvPr/>
        </p:nvPicPr>
        <p:blipFill rotWithShape="1">
          <a:blip r:embed="rId4">
            <a:alphaModFix/>
          </a:blip>
          <a:srcRect b="22254" l="3891" r="3016" t="21461"/>
          <a:stretch/>
        </p:blipFill>
        <p:spPr>
          <a:xfrm>
            <a:off x="8360850" y="4619300"/>
            <a:ext cx="14511200" cy="647700"/>
          </a:xfrm>
          <a:prstGeom prst="rect">
            <a:avLst/>
          </a:prstGeom>
          <a:noFill/>
          <a:ln>
            <a:noFill/>
          </a:ln>
        </p:spPr>
      </p:pic>
      <p:pic>
        <p:nvPicPr>
          <p:cNvPr id="249" name="Google Shape;249;p39"/>
          <p:cNvPicPr preferRelativeResize="0"/>
          <p:nvPr/>
        </p:nvPicPr>
        <p:blipFill rotWithShape="1">
          <a:blip r:embed="rId5">
            <a:alphaModFix/>
          </a:blip>
          <a:srcRect b="0" l="0" r="41434" t="0"/>
          <a:stretch/>
        </p:blipFill>
        <p:spPr>
          <a:xfrm>
            <a:off x="8360150" y="8996525"/>
            <a:ext cx="18051201" cy="1428750"/>
          </a:xfrm>
          <a:prstGeom prst="rect">
            <a:avLst/>
          </a:prstGeom>
          <a:noFill/>
          <a:ln>
            <a:noFill/>
          </a:ln>
        </p:spPr>
      </p:pic>
      <p:pic>
        <p:nvPicPr>
          <p:cNvPr id="250" name="Google Shape;250;p39"/>
          <p:cNvPicPr preferRelativeResize="0"/>
          <p:nvPr/>
        </p:nvPicPr>
        <p:blipFill rotWithShape="1">
          <a:blip r:embed="rId6">
            <a:alphaModFix/>
          </a:blip>
          <a:srcRect b="26828" l="5232" r="4400" t="22760"/>
          <a:stretch/>
        </p:blipFill>
        <p:spPr>
          <a:xfrm>
            <a:off x="8360162" y="7831100"/>
            <a:ext cx="13113276" cy="647700"/>
          </a:xfrm>
          <a:prstGeom prst="rect">
            <a:avLst/>
          </a:prstGeom>
          <a:noFill/>
          <a:ln>
            <a:noFill/>
          </a:ln>
        </p:spPr>
      </p:pic>
      <p:sp>
        <p:nvSpPr>
          <p:cNvPr id="251" name="Google Shape;251;p39"/>
          <p:cNvSpPr txBox="1"/>
          <p:nvPr/>
        </p:nvSpPr>
        <p:spPr>
          <a:xfrm>
            <a:off x="3771900" y="11633651"/>
            <a:ext cx="27227700" cy="36810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rPr lang="en" sz="6000">
                <a:solidFill>
                  <a:schemeClr val="dk2"/>
                </a:solidFill>
                <a:latin typeface="Open Sans"/>
                <a:ea typeface="Open Sans"/>
                <a:cs typeface="Open Sans"/>
                <a:sym typeface="Open Sans"/>
              </a:rPr>
              <a:t>Significance?</a:t>
            </a:r>
            <a:endParaRPr sz="6000">
              <a:solidFill>
                <a:schemeClr val="dk2"/>
              </a:solidFill>
              <a:latin typeface="Open Sans"/>
              <a:ea typeface="Open Sans"/>
              <a:cs typeface="Open Sans"/>
              <a:sym typeface="Open Sans"/>
            </a:endParaRPr>
          </a:p>
          <a:p>
            <a:pPr indent="-609600" lvl="0" marL="9144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Managed tables copy the data into Hive</a:t>
            </a:r>
            <a:endParaRPr sz="6000">
              <a:solidFill>
                <a:schemeClr val="dk2"/>
              </a:solidFill>
              <a:latin typeface="Open Sans"/>
              <a:ea typeface="Open Sans"/>
              <a:cs typeface="Open Sans"/>
              <a:sym typeface="Open Sans"/>
            </a:endParaRPr>
          </a:p>
          <a:p>
            <a:pPr indent="-609600" lvl="0" marL="9144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External tables point to the data</a:t>
            </a:r>
            <a:endParaRPr sz="6000">
              <a:solidFill>
                <a:schemeClr val="dk2"/>
              </a:solidFill>
              <a:latin typeface="Open Sans"/>
              <a:ea typeface="Open Sans"/>
              <a:cs typeface="Open Sans"/>
              <a:sym typeface="Open Sans"/>
            </a:endParaRPr>
          </a:p>
          <a:p>
            <a:pPr indent="-609600" lvl="0" marL="9144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Dropping an external table does not delete the underlying data</a:t>
            </a:r>
            <a:endParaRPr sz="6000">
              <a:solidFill>
                <a:schemeClr val="dk2"/>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0"/>
          <p:cNvSpPr txBox="1"/>
          <p:nvPr/>
        </p:nvSpPr>
        <p:spPr>
          <a:xfrm>
            <a:off x="323901" y="796575"/>
            <a:ext cx="28479600" cy="1934700"/>
          </a:xfrm>
          <a:prstGeom prst="rect">
            <a:avLst/>
          </a:prstGeom>
          <a:noFill/>
          <a:ln>
            <a:noFill/>
          </a:ln>
        </p:spPr>
        <p:txBody>
          <a:bodyPr anchorCtr="0" anchor="ctr" bIns="373750" lIns="373750" spcFirstLastPara="1" rIns="373750" wrap="square" tIns="373750">
            <a:noAutofit/>
          </a:bodyPr>
          <a:lstStyle/>
          <a:p>
            <a:pPr indent="0" lvl="0" marL="0" marR="0" rtl="0" algn="l">
              <a:lnSpc>
                <a:spcPct val="100000"/>
              </a:lnSpc>
              <a:spcBef>
                <a:spcPts val="0"/>
              </a:spcBef>
              <a:spcAft>
                <a:spcPts val="0"/>
              </a:spcAft>
              <a:buClr>
                <a:srgbClr val="000000"/>
              </a:buClr>
              <a:buSzPts val="10800"/>
              <a:buFont typeface="Arial"/>
              <a:buNone/>
            </a:pPr>
            <a:r>
              <a:rPr b="1" lang="en" sz="10800">
                <a:solidFill>
                  <a:srgbClr val="56595C"/>
                </a:solidFill>
                <a:latin typeface="Open Sans"/>
                <a:ea typeface="Open Sans"/>
                <a:cs typeface="Open Sans"/>
                <a:sym typeface="Open Sans"/>
              </a:rPr>
              <a:t>Partitioning</a:t>
            </a:r>
            <a:endParaRPr b="1" i="0" sz="10800" u="none" cap="none" strike="noStrike">
              <a:solidFill>
                <a:srgbClr val="56595C"/>
              </a:solidFill>
              <a:latin typeface="Open Sans"/>
              <a:ea typeface="Open Sans"/>
              <a:cs typeface="Open Sans"/>
              <a:sym typeface="Open Sans"/>
            </a:endParaRPr>
          </a:p>
        </p:txBody>
      </p:sp>
      <p:pic>
        <p:nvPicPr>
          <p:cNvPr id="257" name="Google Shape;257;p40"/>
          <p:cNvPicPr preferRelativeResize="0"/>
          <p:nvPr/>
        </p:nvPicPr>
        <p:blipFill>
          <a:blip r:embed="rId3">
            <a:alphaModFix/>
          </a:blip>
          <a:stretch>
            <a:fillRect/>
          </a:stretch>
        </p:blipFill>
        <p:spPr>
          <a:xfrm>
            <a:off x="15001600" y="9668100"/>
            <a:ext cx="20863100" cy="9550675"/>
          </a:xfrm>
          <a:prstGeom prst="rect">
            <a:avLst/>
          </a:prstGeom>
          <a:noFill/>
          <a:ln>
            <a:noFill/>
          </a:ln>
        </p:spPr>
      </p:pic>
      <p:sp>
        <p:nvSpPr>
          <p:cNvPr id="258" name="Google Shape;258;p40"/>
          <p:cNvSpPr txBox="1"/>
          <p:nvPr/>
        </p:nvSpPr>
        <p:spPr>
          <a:xfrm>
            <a:off x="3164100" y="2731275"/>
            <a:ext cx="31979400" cy="4053300"/>
          </a:xfrm>
          <a:prstGeom prst="rect">
            <a:avLst/>
          </a:prstGeom>
          <a:noFill/>
          <a:ln>
            <a:noFill/>
          </a:ln>
        </p:spPr>
        <p:txBody>
          <a:bodyPr anchorCtr="0" anchor="t" bIns="91425" lIns="91425" spcFirstLastPara="1" rIns="91425" wrap="square" tIns="91425">
            <a:noAutofit/>
          </a:bodyPr>
          <a:lstStyle/>
          <a:p>
            <a:pPr indent="-609600" lvl="0" marL="4572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A technique used to divide into different parts based on the values in a given column</a:t>
            </a:r>
            <a:endParaRPr sz="6000">
              <a:solidFill>
                <a:schemeClr val="dk2"/>
              </a:solidFill>
              <a:latin typeface="Open Sans"/>
              <a:ea typeface="Open Sans"/>
              <a:cs typeface="Open Sans"/>
              <a:sym typeface="Open Sans"/>
            </a:endParaRPr>
          </a:p>
          <a:p>
            <a:pPr indent="-609600" lvl="0" marL="4572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Partitioning can increase performance and </a:t>
            </a:r>
            <a:r>
              <a:rPr lang="en" sz="6000">
                <a:solidFill>
                  <a:schemeClr val="dk2"/>
                </a:solidFill>
                <a:latin typeface="Open Sans"/>
                <a:ea typeface="Open Sans"/>
                <a:cs typeface="Open Sans"/>
                <a:sym typeface="Open Sans"/>
              </a:rPr>
              <a:t>maintainability</a:t>
            </a:r>
            <a:r>
              <a:rPr lang="en" sz="6000">
                <a:solidFill>
                  <a:schemeClr val="dk2"/>
                </a:solidFill>
                <a:latin typeface="Open Sans"/>
                <a:ea typeface="Open Sans"/>
                <a:cs typeface="Open Sans"/>
                <a:sym typeface="Open Sans"/>
              </a:rPr>
              <a:t> of a table</a:t>
            </a:r>
            <a:endParaRPr sz="6000">
              <a:solidFill>
                <a:schemeClr val="dk2"/>
              </a:solidFill>
              <a:latin typeface="Open Sans"/>
              <a:ea typeface="Open Sans"/>
              <a:cs typeface="Open Sans"/>
              <a:sym typeface="Open Sans"/>
            </a:endParaRPr>
          </a:p>
          <a:p>
            <a:pPr indent="-609600" lvl="0" marL="4572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Partitions are stored under directories specified within the table DDL</a:t>
            </a:r>
            <a:endParaRPr sz="6000">
              <a:solidFill>
                <a:schemeClr val="dk2"/>
              </a:solidFill>
              <a:latin typeface="Open Sans"/>
              <a:ea typeface="Open Sans"/>
              <a:cs typeface="Open Sans"/>
              <a:sym typeface="Open Sans"/>
            </a:endParaRPr>
          </a:p>
          <a:p>
            <a:pPr indent="0" lvl="0" marL="0" rtl="0" algn="just">
              <a:lnSpc>
                <a:spcPct val="125000"/>
              </a:lnSpc>
              <a:spcBef>
                <a:spcPts val="0"/>
              </a:spcBef>
              <a:spcAft>
                <a:spcPts val="0"/>
              </a:spcAft>
              <a:buNone/>
            </a:pPr>
            <a:r>
              <a:t/>
            </a:r>
            <a:endParaRPr sz="6000">
              <a:solidFill>
                <a:schemeClr val="dk2"/>
              </a:solidFill>
              <a:latin typeface="Open Sans"/>
              <a:ea typeface="Open Sans"/>
              <a:cs typeface="Open Sans"/>
              <a:sym typeface="Open Sans"/>
            </a:endParaRPr>
          </a:p>
        </p:txBody>
      </p:sp>
      <p:pic>
        <p:nvPicPr>
          <p:cNvPr id="259" name="Google Shape;259;p40"/>
          <p:cNvPicPr preferRelativeResize="0"/>
          <p:nvPr/>
        </p:nvPicPr>
        <p:blipFill>
          <a:blip r:embed="rId4">
            <a:alphaModFix/>
          </a:blip>
          <a:stretch>
            <a:fillRect/>
          </a:stretch>
        </p:blipFill>
        <p:spPr>
          <a:xfrm>
            <a:off x="2948575" y="6784575"/>
            <a:ext cx="11446550" cy="7461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1"/>
          <p:cNvSpPr txBox="1"/>
          <p:nvPr/>
        </p:nvSpPr>
        <p:spPr>
          <a:xfrm>
            <a:off x="3926032" y="3695513"/>
            <a:ext cx="27561300" cy="14789400"/>
          </a:xfrm>
          <a:prstGeom prst="rect">
            <a:avLst/>
          </a:prstGeom>
          <a:noFill/>
          <a:ln>
            <a:noFill/>
          </a:ln>
        </p:spPr>
        <p:txBody>
          <a:bodyPr anchorCtr="0" anchor="t" bIns="373750" lIns="373750" spcFirstLastPara="1" rIns="373750" wrap="square" tIns="373750">
            <a:noAutofit/>
          </a:bodyPr>
          <a:lstStyle/>
          <a:p>
            <a:pPr indent="-457200" lvl="0" marL="457200" marR="0" rtl="0" algn="just">
              <a:lnSpc>
                <a:spcPct val="125000"/>
              </a:lnSpc>
              <a:spcBef>
                <a:spcPts val="0"/>
              </a:spcBef>
              <a:spcAft>
                <a:spcPts val="0"/>
              </a:spcAft>
              <a:buClr>
                <a:srgbClr val="595959"/>
              </a:buClr>
              <a:buSzPts val="9600"/>
              <a:buFont typeface="Open Sans"/>
              <a:buChar char="●"/>
            </a:pPr>
            <a:r>
              <a:rPr lang="en" sz="9600">
                <a:solidFill>
                  <a:srgbClr val="595959"/>
                </a:solidFill>
                <a:latin typeface="Open Sans"/>
                <a:ea typeface="Open Sans"/>
                <a:cs typeface="Open Sans"/>
                <a:sym typeface="Open Sans"/>
              </a:rPr>
              <a:t>Hadoop</a:t>
            </a:r>
            <a:r>
              <a:rPr b="1" lang="en" sz="9600">
                <a:solidFill>
                  <a:srgbClr val="595959"/>
                </a:solidFill>
                <a:latin typeface="Open Sans"/>
                <a:ea typeface="Open Sans"/>
                <a:cs typeface="Open Sans"/>
                <a:sym typeface="Open Sans"/>
              </a:rPr>
              <a:t> </a:t>
            </a:r>
            <a:r>
              <a:rPr lang="en" sz="9600">
                <a:solidFill>
                  <a:srgbClr val="595959"/>
                </a:solidFill>
                <a:latin typeface="Open Sans"/>
                <a:ea typeface="Open Sans"/>
                <a:cs typeface="Open Sans"/>
                <a:sym typeface="Open Sans"/>
              </a:rPr>
              <a:t>Overview</a:t>
            </a:r>
            <a:endParaRPr b="0" i="0" sz="9600" u="none" cap="none" strike="noStrike">
              <a:solidFill>
                <a:srgbClr val="595959"/>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595959"/>
              </a:buClr>
              <a:buSzPts val="9600"/>
              <a:buFont typeface="Open Sans"/>
              <a:buChar char="●"/>
            </a:pPr>
            <a:r>
              <a:rPr lang="en" sz="9600">
                <a:solidFill>
                  <a:srgbClr val="595959"/>
                </a:solidFill>
                <a:latin typeface="Open Sans"/>
                <a:ea typeface="Open Sans"/>
                <a:cs typeface="Open Sans"/>
                <a:sym typeface="Open Sans"/>
              </a:rPr>
              <a:t>Hive Overview</a:t>
            </a:r>
            <a:endParaRPr sz="9600">
              <a:solidFill>
                <a:srgbClr val="595959"/>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595959"/>
              </a:buClr>
              <a:buSzPts val="9600"/>
              <a:buFont typeface="Open Sans"/>
              <a:buChar char="●"/>
            </a:pPr>
            <a:r>
              <a:rPr lang="en" sz="9600">
                <a:solidFill>
                  <a:srgbClr val="595959"/>
                </a:solidFill>
                <a:latin typeface="Open Sans"/>
                <a:ea typeface="Open Sans"/>
                <a:cs typeface="Open Sans"/>
                <a:sym typeface="Open Sans"/>
              </a:rPr>
              <a:t>Practical Information</a:t>
            </a:r>
            <a:endParaRPr sz="9600">
              <a:solidFill>
                <a:srgbClr val="595959"/>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595959"/>
              </a:buClr>
              <a:buSzPts val="9600"/>
              <a:buFont typeface="Open Sans"/>
              <a:buChar char="●"/>
            </a:pPr>
            <a:r>
              <a:rPr lang="en" sz="9600">
                <a:solidFill>
                  <a:srgbClr val="595959"/>
                </a:solidFill>
                <a:latin typeface="Open Sans"/>
                <a:ea typeface="Open Sans"/>
                <a:cs typeface="Open Sans"/>
                <a:sym typeface="Open Sans"/>
              </a:rPr>
              <a:t>File Format</a:t>
            </a:r>
            <a:endParaRPr sz="9600">
              <a:solidFill>
                <a:srgbClr val="595959"/>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595959"/>
              </a:buClr>
              <a:buSzPts val="9600"/>
              <a:buFont typeface="Open Sans"/>
              <a:buChar char="●"/>
            </a:pPr>
            <a:r>
              <a:rPr lang="en" sz="9600">
                <a:solidFill>
                  <a:srgbClr val="595959"/>
                </a:solidFill>
                <a:latin typeface="Open Sans"/>
                <a:ea typeface="Open Sans"/>
                <a:cs typeface="Open Sans"/>
                <a:sym typeface="Open Sans"/>
              </a:rPr>
              <a:t>Theory</a:t>
            </a:r>
            <a:endParaRPr sz="9600">
              <a:solidFill>
                <a:srgbClr val="595959"/>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62A0A5"/>
              </a:buClr>
              <a:buSzPts val="9600"/>
              <a:buFont typeface="Open Sans"/>
              <a:buChar char="●"/>
            </a:pPr>
            <a:r>
              <a:rPr b="1" i="0" lang="en" sz="9600" u="none" cap="none" strike="noStrike">
                <a:solidFill>
                  <a:srgbClr val="62A0A5"/>
                </a:solidFill>
                <a:latin typeface="Open Sans"/>
                <a:ea typeface="Open Sans"/>
                <a:cs typeface="Open Sans"/>
                <a:sym typeface="Open Sans"/>
              </a:rPr>
              <a:t>Lab and next time</a:t>
            </a:r>
            <a:endParaRPr b="1" i="0" sz="9600" u="none" cap="none" strike="noStrike">
              <a:solidFill>
                <a:srgbClr val="62A0A5"/>
              </a:solidFill>
              <a:latin typeface="Open Sans"/>
              <a:ea typeface="Open Sans"/>
              <a:cs typeface="Open Sans"/>
              <a:sym typeface="Open Sans"/>
            </a:endParaRPr>
          </a:p>
        </p:txBody>
      </p:sp>
      <p:sp>
        <p:nvSpPr>
          <p:cNvPr id="265" name="Google Shape;265;p41"/>
          <p:cNvSpPr txBox="1"/>
          <p:nvPr/>
        </p:nvSpPr>
        <p:spPr>
          <a:xfrm>
            <a:off x="323901" y="796575"/>
            <a:ext cx="28479600" cy="1934700"/>
          </a:xfrm>
          <a:prstGeom prst="rect">
            <a:avLst/>
          </a:prstGeom>
          <a:noFill/>
          <a:ln>
            <a:noFill/>
          </a:ln>
        </p:spPr>
        <p:txBody>
          <a:bodyPr anchorCtr="0" anchor="ctr" bIns="373750" lIns="373750" spcFirstLastPara="1" rIns="373750" wrap="square" tIns="373750">
            <a:noAutofit/>
          </a:bodyPr>
          <a:lstStyle/>
          <a:p>
            <a:pPr indent="0" lvl="0" marL="0" marR="0" rtl="0" algn="l">
              <a:lnSpc>
                <a:spcPct val="100000"/>
              </a:lnSpc>
              <a:spcBef>
                <a:spcPts val="0"/>
              </a:spcBef>
              <a:spcAft>
                <a:spcPts val="0"/>
              </a:spcAft>
              <a:buClr>
                <a:srgbClr val="000000"/>
              </a:buClr>
              <a:buSzPts val="10800"/>
              <a:buFont typeface="Arial"/>
              <a:buNone/>
            </a:pPr>
            <a:r>
              <a:rPr b="1" i="0" lang="en" sz="10800" u="none" cap="none" strike="noStrike">
                <a:solidFill>
                  <a:srgbClr val="56595C"/>
                </a:solidFill>
                <a:latin typeface="Open Sans"/>
                <a:ea typeface="Open Sans"/>
                <a:cs typeface="Open Sans"/>
                <a:sym typeface="Open Sans"/>
              </a:rPr>
              <a:t>Apache </a:t>
            </a:r>
            <a:r>
              <a:rPr b="1" lang="en" sz="10800">
                <a:solidFill>
                  <a:srgbClr val="56595C"/>
                </a:solidFill>
                <a:latin typeface="Open Sans"/>
                <a:ea typeface="Open Sans"/>
                <a:cs typeface="Open Sans"/>
                <a:sym typeface="Open Sans"/>
              </a:rPr>
              <a:t>Hive with Hadoop</a:t>
            </a:r>
            <a:endParaRPr b="1" i="0" sz="10800" u="none" cap="none" strike="noStrike">
              <a:solidFill>
                <a:srgbClr val="56595C"/>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2"/>
          <p:cNvSpPr txBox="1"/>
          <p:nvPr/>
        </p:nvSpPr>
        <p:spPr>
          <a:xfrm>
            <a:off x="3926025" y="3695525"/>
            <a:ext cx="27561300" cy="15232500"/>
          </a:xfrm>
          <a:prstGeom prst="rect">
            <a:avLst/>
          </a:prstGeom>
          <a:noFill/>
          <a:ln>
            <a:noFill/>
          </a:ln>
        </p:spPr>
        <p:txBody>
          <a:bodyPr anchorCtr="0" anchor="t" bIns="373750" lIns="373750" spcFirstLastPara="1" rIns="373750" wrap="square" tIns="373750">
            <a:noAutofit/>
          </a:bodyPr>
          <a:lstStyle/>
          <a:p>
            <a:pPr indent="0" lvl="0" marL="0" rtl="0" algn="l">
              <a:lnSpc>
                <a:spcPct val="115000"/>
              </a:lnSpc>
              <a:spcBef>
                <a:spcPts val="0"/>
              </a:spcBef>
              <a:spcAft>
                <a:spcPts val="0"/>
              </a:spcAft>
              <a:buNone/>
            </a:pPr>
            <a:r>
              <a:rPr lang="en" sz="5200">
                <a:solidFill>
                  <a:schemeClr val="dk1"/>
                </a:solidFill>
                <a:latin typeface="Open Sans"/>
                <a:ea typeface="Open Sans"/>
                <a:cs typeface="Open Sans"/>
                <a:sym typeface="Open Sans"/>
              </a:rPr>
              <a:t>Sign onto Hue: </a:t>
            </a:r>
            <a:r>
              <a:rPr lang="en" sz="5200" u="sng">
                <a:solidFill>
                  <a:schemeClr val="hlink"/>
                </a:solidFill>
                <a:hlinkClick r:id="rId3"/>
              </a:rPr>
              <a:t>http://35.184.255.239:8888/</a:t>
            </a:r>
            <a:r>
              <a:rPr lang="en" sz="5200">
                <a:solidFill>
                  <a:schemeClr val="dk1"/>
                </a:solidFill>
                <a:latin typeface="Open Sans"/>
                <a:ea typeface="Open Sans"/>
                <a:cs typeface="Open Sans"/>
                <a:sym typeface="Open Sans"/>
              </a:rPr>
              <a:t>. Next to the big blue "Query" button, click the drop down arrow and select Editor-&gt;Hive</a:t>
            </a:r>
            <a:endParaRPr sz="5200">
              <a:solidFill>
                <a:schemeClr val="dk1"/>
              </a:solidFill>
              <a:latin typeface="Open Sans"/>
              <a:ea typeface="Open Sans"/>
              <a:cs typeface="Open Sans"/>
              <a:sym typeface="Open Sans"/>
            </a:endParaRPr>
          </a:p>
          <a:p>
            <a:pPr indent="457200" lvl="0" marL="0" rtl="0" algn="l">
              <a:lnSpc>
                <a:spcPct val="115000"/>
              </a:lnSpc>
              <a:spcBef>
                <a:spcPts val="0"/>
              </a:spcBef>
              <a:spcAft>
                <a:spcPts val="0"/>
              </a:spcAft>
              <a:buNone/>
            </a:pPr>
            <a:r>
              <a:t/>
            </a:r>
            <a:endParaRPr sz="5200">
              <a:solidFill>
                <a:schemeClr val="dk1"/>
              </a:solidFill>
              <a:latin typeface="Open Sans"/>
              <a:ea typeface="Open Sans"/>
              <a:cs typeface="Open Sans"/>
              <a:sym typeface="Open Sans"/>
            </a:endParaRPr>
          </a:p>
          <a:p>
            <a:pPr indent="457200" lvl="0" marL="0" rtl="0" algn="l">
              <a:lnSpc>
                <a:spcPct val="115000"/>
              </a:lnSpc>
              <a:spcBef>
                <a:spcPts val="0"/>
              </a:spcBef>
              <a:spcAft>
                <a:spcPts val="0"/>
              </a:spcAft>
              <a:buNone/>
            </a:pPr>
            <a:r>
              <a:rPr lang="en" sz="5200">
                <a:solidFill>
                  <a:schemeClr val="dk1"/>
                </a:solidFill>
                <a:latin typeface="Open Sans"/>
                <a:ea typeface="Open Sans"/>
                <a:cs typeface="Open Sans"/>
                <a:sym typeface="Open Sans"/>
              </a:rPr>
              <a:t>Each user has a Hive database named $USER and 2 directories on HDFS:</a:t>
            </a:r>
            <a:endParaRPr sz="5200">
              <a:solidFill>
                <a:schemeClr val="dk1"/>
              </a:solidFill>
              <a:latin typeface="Open Sans"/>
              <a:ea typeface="Open Sans"/>
              <a:cs typeface="Open Sans"/>
              <a:sym typeface="Open Sans"/>
            </a:endParaRPr>
          </a:p>
          <a:p>
            <a:pPr indent="-558800" lvl="0" marL="914400" rtl="0" algn="l">
              <a:lnSpc>
                <a:spcPct val="115000"/>
              </a:lnSpc>
              <a:spcBef>
                <a:spcPts val="0"/>
              </a:spcBef>
              <a:spcAft>
                <a:spcPts val="0"/>
              </a:spcAft>
              <a:buClr>
                <a:schemeClr val="dk1"/>
              </a:buClr>
              <a:buSzPts val="5200"/>
              <a:buFont typeface="Open Sans"/>
              <a:buChar char="●"/>
            </a:pPr>
            <a:r>
              <a:rPr lang="en" sz="5200">
                <a:solidFill>
                  <a:schemeClr val="dk1"/>
                </a:solidFill>
                <a:latin typeface="Open Sans"/>
                <a:ea typeface="Open Sans"/>
                <a:cs typeface="Open Sans"/>
                <a:sym typeface="Open Sans"/>
              </a:rPr>
              <a:t>/user/$USER/amazon_reviews_tsv</a:t>
            </a:r>
            <a:endParaRPr sz="5200">
              <a:solidFill>
                <a:schemeClr val="dk1"/>
              </a:solidFill>
              <a:latin typeface="Open Sans"/>
              <a:ea typeface="Open Sans"/>
              <a:cs typeface="Open Sans"/>
              <a:sym typeface="Open Sans"/>
            </a:endParaRPr>
          </a:p>
          <a:p>
            <a:pPr indent="-558800" lvl="0" marL="914400" rtl="0" algn="l">
              <a:lnSpc>
                <a:spcPct val="115000"/>
              </a:lnSpc>
              <a:spcBef>
                <a:spcPts val="0"/>
              </a:spcBef>
              <a:spcAft>
                <a:spcPts val="0"/>
              </a:spcAft>
              <a:buClr>
                <a:schemeClr val="dk1"/>
              </a:buClr>
              <a:buSzPts val="5200"/>
              <a:buFont typeface="Open Sans"/>
              <a:buChar char="●"/>
            </a:pPr>
            <a:r>
              <a:rPr lang="en" sz="5200">
                <a:solidFill>
                  <a:schemeClr val="dk1"/>
                </a:solidFill>
                <a:latin typeface="Open Sans"/>
                <a:ea typeface="Open Sans"/>
                <a:cs typeface="Open Sans"/>
                <a:sym typeface="Open Sans"/>
              </a:rPr>
              <a:t>/user/$USER/amazon_reviews_json</a:t>
            </a:r>
            <a:endParaRPr sz="5200">
              <a:solidFill>
                <a:schemeClr val="dk1"/>
              </a:solidFill>
              <a:latin typeface="Open Sans"/>
              <a:ea typeface="Open Sans"/>
              <a:cs typeface="Open Sans"/>
              <a:sym typeface="Open Sans"/>
            </a:endParaRPr>
          </a:p>
          <a:p>
            <a:pPr indent="0" lvl="0" marL="914400" rtl="0" algn="l">
              <a:lnSpc>
                <a:spcPct val="115000"/>
              </a:lnSpc>
              <a:spcBef>
                <a:spcPts val="0"/>
              </a:spcBef>
              <a:spcAft>
                <a:spcPts val="0"/>
              </a:spcAft>
              <a:buNone/>
            </a:pPr>
            <a:r>
              <a:t/>
            </a:r>
            <a:endParaRPr sz="5200">
              <a:solidFill>
                <a:schemeClr val="dk1"/>
              </a:solidFill>
              <a:latin typeface="Open Sans"/>
              <a:ea typeface="Open Sans"/>
              <a:cs typeface="Open Sans"/>
              <a:sym typeface="Open Sans"/>
            </a:endParaRPr>
          </a:p>
          <a:p>
            <a:pPr indent="-558800" lvl="0" marL="457200" rtl="0" algn="l">
              <a:lnSpc>
                <a:spcPct val="115000"/>
              </a:lnSpc>
              <a:spcBef>
                <a:spcPts val="0"/>
              </a:spcBef>
              <a:spcAft>
                <a:spcPts val="0"/>
              </a:spcAft>
              <a:buClr>
                <a:schemeClr val="dk1"/>
              </a:buClr>
              <a:buSzPts val="5200"/>
              <a:buFont typeface="Open Sans"/>
              <a:buAutoNum type="arabicPeriod"/>
            </a:pPr>
            <a:r>
              <a:rPr lang="en" sz="5200">
                <a:solidFill>
                  <a:schemeClr val="dk1"/>
                </a:solidFill>
                <a:latin typeface="Open Sans"/>
                <a:ea typeface="Open Sans"/>
                <a:cs typeface="Open Sans"/>
                <a:sym typeface="Open Sans"/>
              </a:rPr>
              <a:t>Create an external table in your database on top of the TSV directory. How many reviews gave 2 stars? 5 stars?</a:t>
            </a:r>
            <a:endParaRPr sz="5200">
              <a:solidFill>
                <a:schemeClr val="dk1"/>
              </a:solidFill>
              <a:latin typeface="Open Sans"/>
              <a:ea typeface="Open Sans"/>
              <a:cs typeface="Open Sans"/>
              <a:sym typeface="Open Sans"/>
            </a:endParaRPr>
          </a:p>
          <a:p>
            <a:pPr indent="-558800" lvl="0" marL="457200" rtl="0" algn="l">
              <a:lnSpc>
                <a:spcPct val="115000"/>
              </a:lnSpc>
              <a:spcBef>
                <a:spcPts val="0"/>
              </a:spcBef>
              <a:spcAft>
                <a:spcPts val="0"/>
              </a:spcAft>
              <a:buClr>
                <a:schemeClr val="dk1"/>
              </a:buClr>
              <a:buSzPts val="5200"/>
              <a:buAutoNum type="arabicPeriod"/>
            </a:pPr>
            <a:r>
              <a:rPr lang="en" sz="5200">
                <a:solidFill>
                  <a:schemeClr val="dk1"/>
                </a:solidFill>
              </a:rPr>
              <a:t>Create an external table on top of the JSON directory. How many reviews were verified reviews?</a:t>
            </a:r>
            <a:endParaRPr sz="5200">
              <a:solidFill>
                <a:schemeClr val="dk1"/>
              </a:solidFill>
            </a:endParaRPr>
          </a:p>
          <a:p>
            <a:pPr indent="0" lvl="0" marL="1371600" rtl="0" algn="l">
              <a:lnSpc>
                <a:spcPct val="115000"/>
              </a:lnSpc>
              <a:spcBef>
                <a:spcPts val="0"/>
              </a:spcBef>
              <a:spcAft>
                <a:spcPts val="0"/>
              </a:spcAft>
              <a:buNone/>
            </a:pPr>
            <a:r>
              <a:rPr lang="en" sz="5200">
                <a:solidFill>
                  <a:schemeClr val="dk1"/>
                </a:solidFill>
                <a:latin typeface="Open Sans"/>
                <a:ea typeface="Open Sans"/>
                <a:cs typeface="Open Sans"/>
                <a:sym typeface="Open Sans"/>
              </a:rPr>
              <a:t>Hint: use ROW FORMAT SERDE 'org.apache.hive.hcatalog.data.JsonSerDe'</a:t>
            </a:r>
            <a:endParaRPr sz="5200">
              <a:solidFill>
                <a:schemeClr val="dk1"/>
              </a:solidFill>
            </a:endParaRPr>
          </a:p>
          <a:p>
            <a:pPr indent="-558800" lvl="0" marL="457200" rtl="0" algn="l">
              <a:lnSpc>
                <a:spcPct val="115000"/>
              </a:lnSpc>
              <a:spcBef>
                <a:spcPts val="0"/>
              </a:spcBef>
              <a:spcAft>
                <a:spcPts val="0"/>
              </a:spcAft>
              <a:buClr>
                <a:schemeClr val="dk1"/>
              </a:buClr>
              <a:buSzPts val="5200"/>
              <a:buAutoNum type="arabicPeriod"/>
            </a:pPr>
            <a:r>
              <a:rPr lang="en" sz="5200">
                <a:solidFill>
                  <a:schemeClr val="dk1"/>
                </a:solidFill>
              </a:rPr>
              <a:t>Create a new/managed (ie, not external) table by using the CTAS (create table as) syntax to select all reviews with &gt;3 stars.</a:t>
            </a:r>
            <a:endParaRPr sz="5200">
              <a:solidFill>
                <a:schemeClr val="dk1"/>
              </a:solidFill>
            </a:endParaRPr>
          </a:p>
          <a:p>
            <a:pPr indent="-558800" lvl="0" marL="457200" rtl="0" algn="l">
              <a:lnSpc>
                <a:spcPct val="115000"/>
              </a:lnSpc>
              <a:spcBef>
                <a:spcPts val="0"/>
              </a:spcBef>
              <a:spcAft>
                <a:spcPts val="0"/>
              </a:spcAft>
              <a:buClr>
                <a:schemeClr val="dk1"/>
              </a:buClr>
              <a:buSzPts val="5200"/>
              <a:buAutoNum type="arabicPeriod"/>
            </a:pPr>
            <a:r>
              <a:rPr lang="en" sz="5200">
                <a:solidFill>
                  <a:schemeClr val="dk1"/>
                </a:solidFill>
              </a:rPr>
              <a:t>Create a new/empty/managed table with the storage defined as Parquet. Insert/Select from either of your external tables into the managed Parquet table.</a:t>
            </a:r>
            <a:endParaRPr sz="5200">
              <a:solidFill>
                <a:schemeClr val="dk1"/>
              </a:solidFill>
            </a:endParaRPr>
          </a:p>
          <a:p>
            <a:pPr indent="0" lvl="0" marL="0" rtl="0" algn="l">
              <a:lnSpc>
                <a:spcPct val="115000"/>
              </a:lnSpc>
              <a:spcBef>
                <a:spcPts val="0"/>
              </a:spcBef>
              <a:spcAft>
                <a:spcPts val="0"/>
              </a:spcAft>
              <a:buNone/>
            </a:pPr>
            <a:r>
              <a:t/>
            </a:r>
            <a:endParaRPr sz="5200">
              <a:solidFill>
                <a:schemeClr val="dk1"/>
              </a:solidFill>
              <a:latin typeface="Open Sans"/>
              <a:ea typeface="Open Sans"/>
              <a:cs typeface="Open Sans"/>
              <a:sym typeface="Open Sans"/>
            </a:endParaRPr>
          </a:p>
        </p:txBody>
      </p:sp>
      <p:sp>
        <p:nvSpPr>
          <p:cNvPr id="271" name="Google Shape;271;p42"/>
          <p:cNvSpPr txBox="1"/>
          <p:nvPr/>
        </p:nvSpPr>
        <p:spPr>
          <a:xfrm>
            <a:off x="323901" y="796575"/>
            <a:ext cx="28479600" cy="1934700"/>
          </a:xfrm>
          <a:prstGeom prst="rect">
            <a:avLst/>
          </a:prstGeom>
          <a:noFill/>
          <a:ln>
            <a:noFill/>
          </a:ln>
        </p:spPr>
        <p:txBody>
          <a:bodyPr anchorCtr="0" anchor="ctr" bIns="373750" lIns="373750" spcFirstLastPara="1" rIns="373750" wrap="square" tIns="373750">
            <a:noAutofit/>
          </a:bodyPr>
          <a:lstStyle/>
          <a:p>
            <a:pPr indent="0" lvl="0" marL="0" marR="0" rtl="0" algn="l">
              <a:lnSpc>
                <a:spcPct val="100000"/>
              </a:lnSpc>
              <a:spcBef>
                <a:spcPts val="0"/>
              </a:spcBef>
              <a:spcAft>
                <a:spcPts val="0"/>
              </a:spcAft>
              <a:buClr>
                <a:srgbClr val="000000"/>
              </a:buClr>
              <a:buSzPts val="10800"/>
              <a:buFont typeface="Arial"/>
              <a:buNone/>
            </a:pPr>
            <a:r>
              <a:rPr b="1" lang="en" sz="10800">
                <a:solidFill>
                  <a:srgbClr val="56595C"/>
                </a:solidFill>
                <a:latin typeface="Open Sans"/>
                <a:ea typeface="Open Sans"/>
                <a:cs typeface="Open Sans"/>
                <a:sym typeface="Open Sans"/>
              </a:rPr>
              <a:t>Hive Lab</a:t>
            </a:r>
            <a:endParaRPr b="1" i="0" sz="10800" u="none" cap="none" strike="noStrike">
              <a:solidFill>
                <a:srgbClr val="56595C"/>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8"/>
          <p:cNvSpPr txBox="1"/>
          <p:nvPr/>
        </p:nvSpPr>
        <p:spPr>
          <a:xfrm>
            <a:off x="323894" y="796575"/>
            <a:ext cx="26311200" cy="1934700"/>
          </a:xfrm>
          <a:prstGeom prst="rect">
            <a:avLst/>
          </a:prstGeom>
          <a:noFill/>
          <a:ln>
            <a:noFill/>
          </a:ln>
        </p:spPr>
        <p:txBody>
          <a:bodyPr anchorCtr="0" anchor="ctr" bIns="373750" lIns="373750" spcFirstLastPara="1" rIns="373750" wrap="square" tIns="373750">
            <a:noAutofit/>
          </a:bodyPr>
          <a:lstStyle/>
          <a:p>
            <a:pPr indent="0" lvl="0" marL="0" rtl="0" algn="l">
              <a:spcBef>
                <a:spcPts val="0"/>
              </a:spcBef>
              <a:spcAft>
                <a:spcPts val="0"/>
              </a:spcAft>
              <a:buNone/>
            </a:pPr>
            <a:r>
              <a:rPr b="1" lang="en" sz="10800">
                <a:solidFill>
                  <a:srgbClr val="56595C"/>
                </a:solidFill>
                <a:latin typeface="Open Sans"/>
                <a:ea typeface="Open Sans"/>
                <a:cs typeface="Open Sans"/>
                <a:sym typeface="Open Sans"/>
              </a:rPr>
              <a:t>What is Hadoop?</a:t>
            </a:r>
            <a:endParaRPr b="1" sz="10800">
              <a:solidFill>
                <a:srgbClr val="56595C"/>
              </a:solidFill>
              <a:latin typeface="Open Sans"/>
              <a:ea typeface="Open Sans"/>
              <a:cs typeface="Open Sans"/>
              <a:sym typeface="Open Sans"/>
            </a:endParaRPr>
          </a:p>
        </p:txBody>
      </p:sp>
      <p:sp>
        <p:nvSpPr>
          <p:cNvPr id="78" name="Google Shape;78;p18"/>
          <p:cNvSpPr txBox="1"/>
          <p:nvPr/>
        </p:nvSpPr>
        <p:spPr>
          <a:xfrm>
            <a:off x="3771900" y="7966925"/>
            <a:ext cx="27227700" cy="11973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rPr lang="en" sz="6000">
                <a:solidFill>
                  <a:schemeClr val="dk2"/>
                </a:solidFill>
                <a:latin typeface="Open Sans"/>
                <a:ea typeface="Open Sans"/>
                <a:cs typeface="Open Sans"/>
                <a:sym typeface="Open Sans"/>
              </a:rPr>
              <a:t>Designed to scale from a single machine to thousands of machines</a:t>
            </a:r>
            <a:endParaRPr sz="60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6000">
              <a:solidFill>
                <a:srgbClr val="595959"/>
              </a:solidFill>
              <a:latin typeface="Open Sans"/>
              <a:ea typeface="Open Sans"/>
              <a:cs typeface="Open Sans"/>
              <a:sym typeface="Open Sans"/>
            </a:endParaRPr>
          </a:p>
        </p:txBody>
      </p:sp>
      <p:sp>
        <p:nvSpPr>
          <p:cNvPr id="79" name="Google Shape;79;p18"/>
          <p:cNvSpPr txBox="1"/>
          <p:nvPr/>
        </p:nvSpPr>
        <p:spPr>
          <a:xfrm>
            <a:off x="3771900" y="10634546"/>
            <a:ext cx="27227700" cy="45558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rPr lang="en" sz="6000">
                <a:solidFill>
                  <a:schemeClr val="dk2"/>
                </a:solidFill>
                <a:latin typeface="Open Sans"/>
                <a:ea typeface="Open Sans"/>
                <a:cs typeface="Open Sans"/>
                <a:sym typeface="Open Sans"/>
              </a:rPr>
              <a:t>Rather than rely on the hardware for high availability, the library detects and handles failures</a:t>
            </a:r>
            <a:endParaRPr sz="6000">
              <a:solidFill>
                <a:schemeClr val="dk2"/>
              </a:solidFill>
              <a:latin typeface="Open Sans"/>
              <a:ea typeface="Open Sans"/>
              <a:cs typeface="Open Sans"/>
              <a:sym typeface="Open Sans"/>
            </a:endParaRPr>
          </a:p>
          <a:p>
            <a:pPr indent="-609600" lvl="0" marL="13716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Delivers a highly-available service on top of a cluster of machines that are prone to failure</a:t>
            </a:r>
            <a:endParaRPr sz="6000">
              <a:solidFill>
                <a:schemeClr val="dk2"/>
              </a:solidFill>
              <a:latin typeface="Open Sans"/>
              <a:ea typeface="Open Sans"/>
              <a:cs typeface="Open Sans"/>
              <a:sym typeface="Open Sans"/>
            </a:endParaRPr>
          </a:p>
        </p:txBody>
      </p:sp>
      <p:sp>
        <p:nvSpPr>
          <p:cNvPr id="80" name="Google Shape;80;p18"/>
          <p:cNvSpPr txBox="1"/>
          <p:nvPr/>
        </p:nvSpPr>
        <p:spPr>
          <a:xfrm>
            <a:off x="3771900" y="4201602"/>
            <a:ext cx="27227700" cy="22950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Clr>
                <a:schemeClr val="dk1"/>
              </a:buClr>
              <a:buSzPts val="1100"/>
              <a:buFont typeface="Arial"/>
              <a:buNone/>
            </a:pPr>
            <a:r>
              <a:rPr lang="en" sz="6000">
                <a:solidFill>
                  <a:schemeClr val="dk2"/>
                </a:solidFill>
                <a:latin typeface="Open Sans"/>
                <a:ea typeface="Open Sans"/>
                <a:cs typeface="Open Sans"/>
                <a:sym typeface="Open Sans"/>
              </a:rPr>
              <a:t>Open-source framework that enables distributed processing of data across clusters of computers using simple programming models</a:t>
            </a:r>
            <a:endParaRPr sz="60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6000">
              <a:solidFill>
                <a:srgbClr val="595959"/>
              </a:solidFill>
              <a:latin typeface="Open Sans"/>
              <a:ea typeface="Open Sans"/>
              <a:cs typeface="Open Sans"/>
              <a:sym typeface="Open Sans"/>
            </a:endParaRPr>
          </a:p>
        </p:txBody>
      </p:sp>
      <p:sp>
        <p:nvSpPr>
          <p:cNvPr id="81" name="Google Shape;81;p18"/>
          <p:cNvSpPr txBox="1"/>
          <p:nvPr/>
        </p:nvSpPr>
        <p:spPr>
          <a:xfrm>
            <a:off x="3771900" y="16660674"/>
            <a:ext cx="27227700" cy="11973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rPr lang="en" sz="6000">
                <a:solidFill>
                  <a:schemeClr val="dk2"/>
                </a:solidFill>
                <a:latin typeface="Open Sans"/>
                <a:ea typeface="Open Sans"/>
                <a:cs typeface="Open Sans"/>
                <a:sym typeface="Open Sans"/>
              </a:rPr>
              <a:t>Parent project to several widely used modules</a:t>
            </a:r>
            <a:endParaRPr sz="6000">
              <a:solidFill>
                <a:schemeClr val="dk2"/>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9"/>
          <p:cNvSpPr txBox="1"/>
          <p:nvPr/>
        </p:nvSpPr>
        <p:spPr>
          <a:xfrm>
            <a:off x="323894" y="796575"/>
            <a:ext cx="26311200" cy="1934700"/>
          </a:xfrm>
          <a:prstGeom prst="rect">
            <a:avLst/>
          </a:prstGeom>
          <a:noFill/>
          <a:ln>
            <a:noFill/>
          </a:ln>
        </p:spPr>
        <p:txBody>
          <a:bodyPr anchorCtr="0" anchor="ctr" bIns="373750" lIns="373750" spcFirstLastPara="1" rIns="373750" wrap="square" tIns="373750">
            <a:noAutofit/>
          </a:bodyPr>
          <a:lstStyle/>
          <a:p>
            <a:pPr indent="0" lvl="0" marL="0" rtl="0" algn="l">
              <a:spcBef>
                <a:spcPts val="0"/>
              </a:spcBef>
              <a:spcAft>
                <a:spcPts val="0"/>
              </a:spcAft>
              <a:buNone/>
            </a:pPr>
            <a:r>
              <a:rPr b="1" lang="en" sz="10800">
                <a:solidFill>
                  <a:srgbClr val="56595C"/>
                </a:solidFill>
                <a:latin typeface="Open Sans"/>
                <a:ea typeface="Open Sans"/>
                <a:cs typeface="Open Sans"/>
                <a:sym typeface="Open Sans"/>
              </a:rPr>
              <a:t>Hadoop Modules</a:t>
            </a:r>
            <a:endParaRPr b="1" sz="10800">
              <a:solidFill>
                <a:srgbClr val="56595C"/>
              </a:solidFill>
              <a:latin typeface="Open Sans"/>
              <a:ea typeface="Open Sans"/>
              <a:cs typeface="Open Sans"/>
              <a:sym typeface="Open Sans"/>
            </a:endParaRPr>
          </a:p>
        </p:txBody>
      </p:sp>
      <p:sp>
        <p:nvSpPr>
          <p:cNvPr id="87" name="Google Shape;87;p19"/>
          <p:cNvSpPr txBox="1"/>
          <p:nvPr/>
        </p:nvSpPr>
        <p:spPr>
          <a:xfrm>
            <a:off x="3771900" y="6588150"/>
            <a:ext cx="27227700" cy="22950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rPr b="1" lang="en" sz="6000">
                <a:solidFill>
                  <a:schemeClr val="dk2"/>
                </a:solidFill>
                <a:latin typeface="Open Sans"/>
                <a:ea typeface="Open Sans"/>
                <a:cs typeface="Open Sans"/>
                <a:sym typeface="Open Sans"/>
              </a:rPr>
              <a:t>Hadoop Distributed File System (HDFS™):</a:t>
            </a:r>
            <a:r>
              <a:rPr lang="en" sz="6000">
                <a:solidFill>
                  <a:schemeClr val="dk2"/>
                </a:solidFill>
                <a:latin typeface="Open Sans"/>
                <a:ea typeface="Open Sans"/>
                <a:cs typeface="Open Sans"/>
                <a:sym typeface="Open Sans"/>
              </a:rPr>
              <a:t> A distributed file system that provides high-throughput access to application data</a:t>
            </a:r>
            <a:endParaRPr sz="60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6000">
              <a:solidFill>
                <a:srgbClr val="595959"/>
              </a:solidFill>
              <a:latin typeface="Open Sans"/>
              <a:ea typeface="Open Sans"/>
              <a:cs typeface="Open Sans"/>
              <a:sym typeface="Open Sans"/>
            </a:endParaRPr>
          </a:p>
        </p:txBody>
      </p:sp>
      <p:sp>
        <p:nvSpPr>
          <p:cNvPr id="88" name="Google Shape;88;p19"/>
          <p:cNvSpPr txBox="1"/>
          <p:nvPr/>
        </p:nvSpPr>
        <p:spPr>
          <a:xfrm>
            <a:off x="3771900" y="9941823"/>
            <a:ext cx="27227700" cy="22950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rPr b="1" lang="en" sz="6000">
                <a:solidFill>
                  <a:schemeClr val="dk2"/>
                </a:solidFill>
                <a:latin typeface="Open Sans"/>
                <a:ea typeface="Open Sans"/>
                <a:cs typeface="Open Sans"/>
                <a:sym typeface="Open Sans"/>
              </a:rPr>
              <a:t>Hadoop YARN:</a:t>
            </a:r>
            <a:r>
              <a:rPr lang="en" sz="6000">
                <a:solidFill>
                  <a:schemeClr val="dk2"/>
                </a:solidFill>
                <a:latin typeface="Open Sans"/>
                <a:ea typeface="Open Sans"/>
                <a:cs typeface="Open Sans"/>
                <a:sym typeface="Open Sans"/>
              </a:rPr>
              <a:t> A framework for job scheduling and cluster resource management</a:t>
            </a:r>
            <a:endParaRPr sz="6000">
              <a:solidFill>
                <a:schemeClr val="dk2"/>
              </a:solidFill>
              <a:latin typeface="Open Sans"/>
              <a:ea typeface="Open Sans"/>
              <a:cs typeface="Open Sans"/>
              <a:sym typeface="Open Sans"/>
            </a:endParaRPr>
          </a:p>
        </p:txBody>
      </p:sp>
      <p:sp>
        <p:nvSpPr>
          <p:cNvPr id="89" name="Google Shape;89;p19"/>
          <p:cNvSpPr txBox="1"/>
          <p:nvPr/>
        </p:nvSpPr>
        <p:spPr>
          <a:xfrm>
            <a:off x="3771900" y="3234452"/>
            <a:ext cx="27227700" cy="22950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rPr b="1" lang="en" sz="6000">
                <a:solidFill>
                  <a:schemeClr val="dk2"/>
                </a:solidFill>
                <a:latin typeface="Open Sans"/>
                <a:ea typeface="Open Sans"/>
                <a:cs typeface="Open Sans"/>
                <a:sym typeface="Open Sans"/>
              </a:rPr>
              <a:t>Hadoop Common:</a:t>
            </a:r>
            <a:r>
              <a:rPr lang="en" sz="6000">
                <a:solidFill>
                  <a:schemeClr val="dk2"/>
                </a:solidFill>
                <a:latin typeface="Open Sans"/>
                <a:ea typeface="Open Sans"/>
                <a:cs typeface="Open Sans"/>
                <a:sym typeface="Open Sans"/>
              </a:rPr>
              <a:t> The common utilities that support the other Hadoop modules</a:t>
            </a:r>
            <a:endParaRPr sz="6000">
              <a:solidFill>
                <a:srgbClr val="595959"/>
              </a:solidFill>
              <a:latin typeface="Open Sans"/>
              <a:ea typeface="Open Sans"/>
              <a:cs typeface="Open Sans"/>
              <a:sym typeface="Open Sans"/>
            </a:endParaRPr>
          </a:p>
        </p:txBody>
      </p:sp>
      <p:sp>
        <p:nvSpPr>
          <p:cNvPr id="90" name="Google Shape;90;p19"/>
          <p:cNvSpPr txBox="1"/>
          <p:nvPr/>
        </p:nvSpPr>
        <p:spPr>
          <a:xfrm>
            <a:off x="3771900" y="13295501"/>
            <a:ext cx="27227700" cy="22950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rPr b="1" lang="en" sz="6000">
                <a:solidFill>
                  <a:schemeClr val="dk2"/>
                </a:solidFill>
                <a:latin typeface="Open Sans"/>
                <a:ea typeface="Open Sans"/>
                <a:cs typeface="Open Sans"/>
                <a:sym typeface="Open Sans"/>
              </a:rPr>
              <a:t>Hadoop MapReduce:</a:t>
            </a:r>
            <a:r>
              <a:rPr lang="en" sz="6000">
                <a:solidFill>
                  <a:schemeClr val="dk2"/>
                </a:solidFill>
                <a:latin typeface="Open Sans"/>
                <a:ea typeface="Open Sans"/>
                <a:cs typeface="Open Sans"/>
                <a:sym typeface="Open Sans"/>
              </a:rPr>
              <a:t> A YARN-based system for parallel processing of large data sets</a:t>
            </a:r>
            <a:endParaRPr sz="6000">
              <a:solidFill>
                <a:schemeClr val="dk2"/>
              </a:solidFill>
              <a:latin typeface="Open Sans"/>
              <a:ea typeface="Open Sans"/>
              <a:cs typeface="Open Sans"/>
              <a:sym typeface="Open Sans"/>
            </a:endParaRPr>
          </a:p>
        </p:txBody>
      </p:sp>
      <p:sp>
        <p:nvSpPr>
          <p:cNvPr id="91" name="Google Shape;91;p19"/>
          <p:cNvSpPr txBox="1"/>
          <p:nvPr/>
        </p:nvSpPr>
        <p:spPr>
          <a:xfrm>
            <a:off x="3771900" y="16649176"/>
            <a:ext cx="27227700" cy="22950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rPr b="1" lang="en" sz="6000">
                <a:solidFill>
                  <a:schemeClr val="dk2"/>
                </a:solidFill>
                <a:latin typeface="Open Sans"/>
                <a:ea typeface="Open Sans"/>
                <a:cs typeface="Open Sans"/>
                <a:sym typeface="Open Sans"/>
              </a:rPr>
              <a:t>Hadoop Ozone: </a:t>
            </a:r>
            <a:r>
              <a:rPr lang="en" sz="6000">
                <a:solidFill>
                  <a:schemeClr val="dk2"/>
                </a:solidFill>
                <a:latin typeface="Open Sans"/>
                <a:ea typeface="Open Sans"/>
                <a:cs typeface="Open Sans"/>
                <a:sym typeface="Open Sans"/>
              </a:rPr>
              <a:t>An object store for Hadoop</a:t>
            </a:r>
            <a:endParaRPr sz="6000">
              <a:solidFill>
                <a:schemeClr val="dk2"/>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nvSpPr>
        <p:spPr>
          <a:xfrm>
            <a:off x="323900" y="796575"/>
            <a:ext cx="28597500" cy="1934700"/>
          </a:xfrm>
          <a:prstGeom prst="rect">
            <a:avLst/>
          </a:prstGeom>
          <a:noFill/>
          <a:ln>
            <a:noFill/>
          </a:ln>
        </p:spPr>
        <p:txBody>
          <a:bodyPr anchorCtr="0" anchor="ctr" bIns="373750" lIns="373750" spcFirstLastPara="1" rIns="373750" wrap="square" tIns="373750">
            <a:noAutofit/>
          </a:bodyPr>
          <a:lstStyle/>
          <a:p>
            <a:pPr indent="0" lvl="0" marL="0" rtl="0" algn="l">
              <a:spcBef>
                <a:spcPts val="0"/>
              </a:spcBef>
              <a:spcAft>
                <a:spcPts val="0"/>
              </a:spcAft>
              <a:buClr>
                <a:srgbClr val="000000"/>
              </a:buClr>
              <a:buSzPts val="1100"/>
              <a:buFont typeface="Arial"/>
              <a:buNone/>
            </a:pPr>
            <a:r>
              <a:rPr b="1" lang="en" sz="10800">
                <a:solidFill>
                  <a:srgbClr val="56595C"/>
                </a:solidFill>
                <a:latin typeface="Open Sans"/>
                <a:ea typeface="Open Sans"/>
                <a:cs typeface="Open Sans"/>
                <a:sym typeface="Open Sans"/>
              </a:rPr>
              <a:t>Hadoop Distributed File System (HDF</a:t>
            </a:r>
            <a:r>
              <a:rPr b="1" lang="en" sz="10800">
                <a:solidFill>
                  <a:srgbClr val="56595C"/>
                </a:solidFill>
                <a:latin typeface="Open Sans"/>
                <a:ea typeface="Open Sans"/>
                <a:cs typeface="Open Sans"/>
                <a:sym typeface="Open Sans"/>
              </a:rPr>
              <a:t>S™</a:t>
            </a:r>
            <a:r>
              <a:rPr b="1" lang="en" sz="10800">
                <a:solidFill>
                  <a:srgbClr val="56595C"/>
                </a:solidFill>
                <a:latin typeface="Open Sans"/>
                <a:ea typeface="Open Sans"/>
                <a:cs typeface="Open Sans"/>
                <a:sym typeface="Open Sans"/>
              </a:rPr>
              <a:t>)</a:t>
            </a:r>
            <a:endParaRPr b="1" sz="10800">
              <a:solidFill>
                <a:srgbClr val="56595C"/>
              </a:solidFill>
              <a:latin typeface="Open Sans"/>
              <a:ea typeface="Open Sans"/>
              <a:cs typeface="Open Sans"/>
              <a:sym typeface="Open Sans"/>
            </a:endParaRPr>
          </a:p>
        </p:txBody>
      </p:sp>
      <p:sp>
        <p:nvSpPr>
          <p:cNvPr id="97" name="Google Shape;97;p20"/>
          <p:cNvSpPr txBox="1"/>
          <p:nvPr/>
        </p:nvSpPr>
        <p:spPr>
          <a:xfrm>
            <a:off x="3771900" y="5564981"/>
            <a:ext cx="27227700" cy="30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dk2"/>
                </a:solidFill>
                <a:latin typeface="Open Sans"/>
                <a:ea typeface="Open Sans"/>
                <a:cs typeface="Open Sans"/>
                <a:sym typeface="Open Sans"/>
              </a:rPr>
              <a:t>Designed to store large files</a:t>
            </a:r>
            <a:endParaRPr sz="6000">
              <a:solidFill>
                <a:schemeClr val="dk2"/>
              </a:solidFill>
              <a:latin typeface="Open Sans"/>
              <a:ea typeface="Open Sans"/>
              <a:cs typeface="Open Sans"/>
              <a:sym typeface="Open Sans"/>
            </a:endParaRPr>
          </a:p>
          <a:p>
            <a:pPr indent="-609600" lvl="0" marL="914400" rtl="0" algn="l">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Files are split into blocks</a:t>
            </a:r>
            <a:endParaRPr sz="6000">
              <a:solidFill>
                <a:schemeClr val="dk2"/>
              </a:solidFill>
              <a:latin typeface="Open Sans"/>
              <a:ea typeface="Open Sans"/>
              <a:cs typeface="Open Sans"/>
              <a:sym typeface="Open Sans"/>
            </a:endParaRPr>
          </a:p>
          <a:p>
            <a:pPr indent="-609600" lvl="0" marL="914400" rtl="0" algn="l">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Blocks are replicated across different nodes in the cluster </a:t>
            </a:r>
            <a:endParaRPr sz="6000">
              <a:solidFill>
                <a:schemeClr val="dk2"/>
              </a:solidFill>
              <a:latin typeface="Open Sans"/>
              <a:ea typeface="Open Sans"/>
              <a:cs typeface="Open Sans"/>
              <a:sym typeface="Open Sans"/>
            </a:endParaRPr>
          </a:p>
        </p:txBody>
      </p:sp>
      <p:sp>
        <p:nvSpPr>
          <p:cNvPr id="98" name="Google Shape;98;p20"/>
          <p:cNvSpPr txBox="1"/>
          <p:nvPr/>
        </p:nvSpPr>
        <p:spPr>
          <a:xfrm>
            <a:off x="3979700" y="9416774"/>
            <a:ext cx="27227700" cy="13344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rPr lang="en" sz="6000">
                <a:solidFill>
                  <a:schemeClr val="dk2"/>
                </a:solidFill>
                <a:latin typeface="Open Sans"/>
                <a:ea typeface="Open Sans"/>
                <a:cs typeface="Open Sans"/>
                <a:sym typeface="Open Sans"/>
              </a:rPr>
              <a:t>Many Big Data projects store their data in HDFS (Hive, HBase etc.)</a:t>
            </a:r>
            <a:endParaRPr sz="6000">
              <a:solidFill>
                <a:schemeClr val="dk2"/>
              </a:solidFill>
              <a:latin typeface="Open Sans"/>
              <a:ea typeface="Open Sans"/>
              <a:cs typeface="Open Sans"/>
              <a:sym typeface="Open Sans"/>
            </a:endParaRPr>
          </a:p>
          <a:p>
            <a:pPr indent="0" lvl="0" marL="0" rtl="0" algn="just">
              <a:lnSpc>
                <a:spcPct val="125000"/>
              </a:lnSpc>
              <a:spcBef>
                <a:spcPts val="0"/>
              </a:spcBef>
              <a:spcAft>
                <a:spcPts val="0"/>
              </a:spcAft>
              <a:buNone/>
            </a:pPr>
            <a:r>
              <a:t/>
            </a:r>
            <a:endParaRPr b="1" sz="6000">
              <a:solidFill>
                <a:schemeClr val="dk2"/>
              </a:solidFill>
              <a:latin typeface="Open Sans"/>
              <a:ea typeface="Open Sans"/>
              <a:cs typeface="Open Sans"/>
              <a:sym typeface="Open Sans"/>
            </a:endParaRPr>
          </a:p>
        </p:txBody>
      </p:sp>
      <p:sp>
        <p:nvSpPr>
          <p:cNvPr id="99" name="Google Shape;99;p20"/>
          <p:cNvSpPr txBox="1"/>
          <p:nvPr/>
        </p:nvSpPr>
        <p:spPr>
          <a:xfrm>
            <a:off x="3771900" y="3573476"/>
            <a:ext cx="27227700" cy="11493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rPr lang="en" sz="6000">
                <a:solidFill>
                  <a:schemeClr val="dk2"/>
                </a:solidFill>
                <a:latin typeface="Open Sans"/>
                <a:ea typeface="Open Sans"/>
                <a:cs typeface="Open Sans"/>
                <a:sym typeface="Open Sans"/>
              </a:rPr>
              <a:t>Stores data across multiple machines</a:t>
            </a:r>
            <a:endParaRPr sz="6000">
              <a:solidFill>
                <a:srgbClr val="595959"/>
              </a:solidFill>
              <a:latin typeface="Open Sans"/>
              <a:ea typeface="Open Sans"/>
              <a:cs typeface="Open Sans"/>
              <a:sym typeface="Open Sans"/>
            </a:endParaRPr>
          </a:p>
        </p:txBody>
      </p:sp>
      <p:sp>
        <p:nvSpPr>
          <p:cNvPr id="100" name="Google Shape;100;p20"/>
          <p:cNvSpPr txBox="1"/>
          <p:nvPr/>
        </p:nvSpPr>
        <p:spPr>
          <a:xfrm>
            <a:off x="3771900" y="11593374"/>
            <a:ext cx="27227700" cy="56160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rPr lang="en" sz="6000">
                <a:solidFill>
                  <a:schemeClr val="dk2"/>
                </a:solidFill>
                <a:latin typeface="Open Sans"/>
                <a:ea typeface="Open Sans"/>
                <a:cs typeface="Open Sans"/>
                <a:sym typeface="Open Sans"/>
              </a:rPr>
              <a:t>Using HDFS:</a:t>
            </a:r>
            <a:endParaRPr sz="6000">
              <a:solidFill>
                <a:schemeClr val="dk2"/>
              </a:solidFill>
              <a:latin typeface="Open Sans"/>
              <a:ea typeface="Open Sans"/>
              <a:cs typeface="Open Sans"/>
              <a:sym typeface="Open Sans"/>
            </a:endParaRPr>
          </a:p>
          <a:p>
            <a:pPr indent="-609600" lvl="0" marL="9144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Connect via APIs in your application (Java, Python, Scala, Golang etc.)</a:t>
            </a:r>
            <a:endParaRPr sz="6000">
              <a:solidFill>
                <a:schemeClr val="dk2"/>
              </a:solidFill>
              <a:latin typeface="Open Sans"/>
              <a:ea typeface="Open Sans"/>
              <a:cs typeface="Open Sans"/>
              <a:sym typeface="Open Sans"/>
            </a:endParaRPr>
          </a:p>
          <a:p>
            <a:pPr indent="-609600" lvl="0" marL="9144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Within web UI like Ambari</a:t>
            </a:r>
            <a:endParaRPr sz="6000">
              <a:solidFill>
                <a:schemeClr val="dk2"/>
              </a:solidFill>
              <a:latin typeface="Open Sans"/>
              <a:ea typeface="Open Sans"/>
              <a:cs typeface="Open Sans"/>
              <a:sym typeface="Open Sans"/>
            </a:endParaRPr>
          </a:p>
          <a:p>
            <a:pPr indent="-609600" lvl="0" marL="9144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Directly via the command line:</a:t>
            </a:r>
            <a:endParaRPr sz="6000">
              <a:solidFill>
                <a:schemeClr val="dk2"/>
              </a:solidFill>
              <a:latin typeface="Open Sans"/>
              <a:ea typeface="Open Sans"/>
              <a:cs typeface="Open Sans"/>
              <a:sym typeface="Open Sans"/>
            </a:endParaRPr>
          </a:p>
          <a:p>
            <a:pPr indent="-609600" lvl="1" marL="18288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hdfs dfs -ls /tmp</a:t>
            </a:r>
            <a:endParaRPr sz="6000">
              <a:solidFill>
                <a:schemeClr val="dk2"/>
              </a:solidFill>
              <a:latin typeface="Open Sans"/>
              <a:ea typeface="Open Sans"/>
              <a:cs typeface="Open Sans"/>
              <a:sym typeface="Open Sans"/>
            </a:endParaRPr>
          </a:p>
          <a:p>
            <a:pPr indent="-609600" lvl="1" marL="1828800" rtl="0" algn="just">
              <a:lnSpc>
                <a:spcPct val="125000"/>
              </a:lnSpc>
              <a:spcBef>
                <a:spcPts val="0"/>
              </a:spcBef>
              <a:spcAft>
                <a:spcPts val="0"/>
              </a:spcAft>
              <a:buClr>
                <a:schemeClr val="dk2"/>
              </a:buClr>
              <a:buSzPts val="6000"/>
              <a:buFont typeface="Open Sans"/>
              <a:buChar char="○"/>
            </a:pPr>
            <a:r>
              <a:rPr lang="en" sz="6000">
                <a:solidFill>
                  <a:schemeClr val="dk2"/>
                </a:solidFill>
                <a:latin typeface="Open Sans"/>
                <a:ea typeface="Open Sans"/>
                <a:cs typeface="Open Sans"/>
                <a:sym typeface="Open Sans"/>
              </a:rPr>
              <a:t>hdfs dfs -mkdir /user/bob/mydata</a:t>
            </a:r>
            <a:endParaRPr sz="6000">
              <a:solidFill>
                <a:schemeClr val="dk2"/>
              </a:solidFill>
              <a:latin typeface="Open Sans"/>
              <a:ea typeface="Open Sans"/>
              <a:cs typeface="Open Sans"/>
              <a:sym typeface="Open Sans"/>
            </a:endParaRPr>
          </a:p>
          <a:p>
            <a:pPr indent="0" lvl="0" marL="0" rtl="0" algn="just">
              <a:lnSpc>
                <a:spcPct val="125000"/>
              </a:lnSpc>
              <a:spcBef>
                <a:spcPts val="0"/>
              </a:spcBef>
              <a:spcAft>
                <a:spcPts val="0"/>
              </a:spcAft>
              <a:buNone/>
            </a:pPr>
            <a:r>
              <a:t/>
            </a:r>
            <a:endParaRPr sz="6000">
              <a:solidFill>
                <a:schemeClr val="dk2"/>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nvSpPr>
        <p:spPr>
          <a:xfrm>
            <a:off x="323900" y="796575"/>
            <a:ext cx="28597500" cy="1934700"/>
          </a:xfrm>
          <a:prstGeom prst="rect">
            <a:avLst/>
          </a:prstGeom>
          <a:noFill/>
          <a:ln>
            <a:noFill/>
          </a:ln>
        </p:spPr>
        <p:txBody>
          <a:bodyPr anchorCtr="0" anchor="ctr" bIns="373750" lIns="373750" spcFirstLastPara="1" rIns="373750" wrap="square" tIns="373750">
            <a:noAutofit/>
          </a:bodyPr>
          <a:lstStyle/>
          <a:p>
            <a:pPr indent="0" lvl="0" marL="0" rtl="0" algn="l">
              <a:spcBef>
                <a:spcPts val="0"/>
              </a:spcBef>
              <a:spcAft>
                <a:spcPts val="0"/>
              </a:spcAft>
              <a:buNone/>
            </a:pPr>
            <a:r>
              <a:rPr b="1" lang="en" sz="10800">
                <a:solidFill>
                  <a:srgbClr val="56595C"/>
                </a:solidFill>
                <a:latin typeface="Open Sans"/>
                <a:ea typeface="Open Sans"/>
                <a:cs typeface="Open Sans"/>
                <a:sym typeface="Open Sans"/>
              </a:rPr>
              <a:t>Hadoop Distributed File System (HDFS™)</a:t>
            </a:r>
            <a:endParaRPr b="1" sz="10800">
              <a:solidFill>
                <a:srgbClr val="56595C"/>
              </a:solidFill>
              <a:latin typeface="Open Sans"/>
              <a:ea typeface="Open Sans"/>
              <a:cs typeface="Open Sans"/>
              <a:sym typeface="Open Sans"/>
            </a:endParaRPr>
          </a:p>
        </p:txBody>
      </p:sp>
      <p:pic>
        <p:nvPicPr>
          <p:cNvPr id="106" name="Google Shape;106;p21"/>
          <p:cNvPicPr preferRelativeResize="0"/>
          <p:nvPr/>
        </p:nvPicPr>
        <p:blipFill>
          <a:blip r:embed="rId3">
            <a:alphaModFix/>
          </a:blip>
          <a:stretch>
            <a:fillRect/>
          </a:stretch>
        </p:blipFill>
        <p:spPr>
          <a:xfrm>
            <a:off x="3771900" y="3013325"/>
            <a:ext cx="28336000" cy="1593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nvSpPr>
        <p:spPr>
          <a:xfrm>
            <a:off x="323900" y="796575"/>
            <a:ext cx="27821700" cy="1934700"/>
          </a:xfrm>
          <a:prstGeom prst="rect">
            <a:avLst/>
          </a:prstGeom>
          <a:noFill/>
          <a:ln>
            <a:noFill/>
          </a:ln>
        </p:spPr>
        <p:txBody>
          <a:bodyPr anchorCtr="0" anchor="ctr" bIns="373750" lIns="373750" spcFirstLastPara="1" rIns="373750" wrap="square" tIns="373750">
            <a:noAutofit/>
          </a:bodyPr>
          <a:lstStyle/>
          <a:p>
            <a:pPr indent="0" lvl="0" marL="0" marR="0" rtl="0" algn="l">
              <a:lnSpc>
                <a:spcPct val="100000"/>
              </a:lnSpc>
              <a:spcBef>
                <a:spcPts val="0"/>
              </a:spcBef>
              <a:spcAft>
                <a:spcPts val="0"/>
              </a:spcAft>
              <a:buClr>
                <a:srgbClr val="000000"/>
              </a:buClr>
              <a:buSzPts val="10800"/>
              <a:buFont typeface="Arial"/>
              <a:buNone/>
            </a:pPr>
            <a:r>
              <a:rPr b="1" i="0" lang="en" sz="10800" u="none" cap="none" strike="noStrike">
                <a:solidFill>
                  <a:srgbClr val="56595C"/>
                </a:solidFill>
                <a:latin typeface="Open Sans"/>
                <a:ea typeface="Open Sans"/>
                <a:cs typeface="Open Sans"/>
                <a:sym typeface="Open Sans"/>
              </a:rPr>
              <a:t>What does a</a:t>
            </a:r>
            <a:r>
              <a:rPr b="1" lang="en" sz="10800">
                <a:solidFill>
                  <a:srgbClr val="56595C"/>
                </a:solidFill>
                <a:latin typeface="Open Sans"/>
                <a:ea typeface="Open Sans"/>
                <a:cs typeface="Open Sans"/>
                <a:sym typeface="Open Sans"/>
              </a:rPr>
              <a:t> Hadoop </a:t>
            </a:r>
            <a:r>
              <a:rPr b="1" i="0" lang="en" sz="10800" u="none" cap="none" strike="noStrike">
                <a:solidFill>
                  <a:srgbClr val="56595C"/>
                </a:solidFill>
                <a:latin typeface="Open Sans"/>
                <a:ea typeface="Open Sans"/>
                <a:cs typeface="Open Sans"/>
                <a:sym typeface="Open Sans"/>
              </a:rPr>
              <a:t>cluster look like?</a:t>
            </a:r>
            <a:endParaRPr b="1" i="0" sz="10800" u="none" cap="none" strike="noStrike">
              <a:solidFill>
                <a:srgbClr val="56595C"/>
              </a:solidFill>
              <a:latin typeface="Open Sans"/>
              <a:ea typeface="Open Sans"/>
              <a:cs typeface="Open Sans"/>
              <a:sym typeface="Open Sans"/>
            </a:endParaRPr>
          </a:p>
        </p:txBody>
      </p:sp>
      <p:sp>
        <p:nvSpPr>
          <p:cNvPr id="112" name="Google Shape;112;p22"/>
          <p:cNvSpPr txBox="1"/>
          <p:nvPr/>
        </p:nvSpPr>
        <p:spPr>
          <a:xfrm>
            <a:off x="3255775" y="2731275"/>
            <a:ext cx="31850700" cy="14619300"/>
          </a:xfrm>
          <a:prstGeom prst="rect">
            <a:avLst/>
          </a:prstGeom>
          <a:noFill/>
          <a:ln>
            <a:noFill/>
          </a:ln>
        </p:spPr>
        <p:txBody>
          <a:bodyPr anchorCtr="0" anchor="t" bIns="91425" lIns="91425" spcFirstLastPara="1" rIns="91425" wrap="square" tIns="91425">
            <a:noAutofit/>
          </a:bodyPr>
          <a:lstStyle/>
          <a:p>
            <a:pPr indent="-609600" lvl="0" marL="457200" rtl="0" algn="l">
              <a:lnSpc>
                <a:spcPct val="115000"/>
              </a:lnSpc>
              <a:spcBef>
                <a:spcPts val="0"/>
              </a:spcBef>
              <a:spcAft>
                <a:spcPts val="0"/>
              </a:spcAft>
              <a:buSzPts val="6000"/>
              <a:buChar char="●"/>
            </a:pPr>
            <a:r>
              <a:rPr lang="en" sz="6000"/>
              <a:t>Edge Nodes</a:t>
            </a:r>
            <a:endParaRPr sz="6000"/>
          </a:p>
          <a:p>
            <a:pPr indent="-609600" lvl="0" marL="457200" rtl="0" algn="l">
              <a:lnSpc>
                <a:spcPct val="115000"/>
              </a:lnSpc>
              <a:spcBef>
                <a:spcPts val="0"/>
              </a:spcBef>
              <a:spcAft>
                <a:spcPts val="0"/>
              </a:spcAft>
              <a:buSzPts val="6000"/>
              <a:buChar char="●"/>
            </a:pPr>
            <a:r>
              <a:rPr lang="en" sz="6000"/>
              <a:t>Name Nodes</a:t>
            </a:r>
            <a:endParaRPr sz="6000"/>
          </a:p>
          <a:p>
            <a:pPr indent="-609600" lvl="0" marL="457200" rtl="0" algn="l">
              <a:lnSpc>
                <a:spcPct val="115000"/>
              </a:lnSpc>
              <a:spcBef>
                <a:spcPts val="0"/>
              </a:spcBef>
              <a:spcAft>
                <a:spcPts val="0"/>
              </a:spcAft>
              <a:buSzPts val="6000"/>
              <a:buChar char="●"/>
            </a:pPr>
            <a:r>
              <a:rPr lang="en" sz="6000"/>
              <a:t>Data Nodes</a:t>
            </a:r>
            <a:endParaRPr sz="6000"/>
          </a:p>
        </p:txBody>
      </p:sp>
      <p:grpSp>
        <p:nvGrpSpPr>
          <p:cNvPr id="113" name="Google Shape;113;p22"/>
          <p:cNvGrpSpPr/>
          <p:nvPr/>
        </p:nvGrpSpPr>
        <p:grpSpPr>
          <a:xfrm>
            <a:off x="19923310" y="5081675"/>
            <a:ext cx="5546633" cy="12268704"/>
            <a:chOff x="4947188" y="1701752"/>
            <a:chExt cx="1483811" cy="2867123"/>
          </a:xfrm>
        </p:grpSpPr>
        <p:sp>
          <p:nvSpPr>
            <p:cNvPr id="114" name="Google Shape;114;p22"/>
            <p:cNvSpPr/>
            <p:nvPr/>
          </p:nvSpPr>
          <p:spPr>
            <a:xfrm>
              <a:off x="4947198" y="1701752"/>
              <a:ext cx="1483800" cy="25212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22"/>
            <p:cNvGrpSpPr/>
            <p:nvPr/>
          </p:nvGrpSpPr>
          <p:grpSpPr>
            <a:xfrm>
              <a:off x="4947188" y="2380502"/>
              <a:ext cx="1449900" cy="2188373"/>
              <a:chOff x="4947188" y="2380502"/>
              <a:chExt cx="1449900" cy="2188373"/>
            </a:xfrm>
          </p:grpSpPr>
          <p:pic>
            <p:nvPicPr>
              <p:cNvPr id="116" name="Google Shape;116;p22"/>
              <p:cNvPicPr preferRelativeResize="0"/>
              <p:nvPr/>
            </p:nvPicPr>
            <p:blipFill>
              <a:blip r:embed="rId3">
                <a:alphaModFix/>
              </a:blip>
              <a:stretch>
                <a:fillRect/>
              </a:stretch>
            </p:blipFill>
            <p:spPr>
              <a:xfrm>
                <a:off x="5070753" y="2380502"/>
                <a:ext cx="785651" cy="1214148"/>
              </a:xfrm>
              <a:prstGeom prst="rect">
                <a:avLst/>
              </a:prstGeom>
              <a:noFill/>
              <a:ln>
                <a:noFill/>
              </a:ln>
            </p:spPr>
          </p:pic>
          <p:pic>
            <p:nvPicPr>
              <p:cNvPr id="117" name="Google Shape;117;p22"/>
              <p:cNvPicPr preferRelativeResize="0"/>
              <p:nvPr/>
            </p:nvPicPr>
            <p:blipFill>
              <a:blip r:embed="rId3">
                <a:alphaModFix/>
              </a:blip>
              <a:stretch>
                <a:fillRect/>
              </a:stretch>
            </p:blipFill>
            <p:spPr>
              <a:xfrm>
                <a:off x="5544278" y="2491527"/>
                <a:ext cx="785651" cy="1214148"/>
              </a:xfrm>
              <a:prstGeom prst="rect">
                <a:avLst/>
              </a:prstGeom>
              <a:noFill/>
              <a:ln>
                <a:noFill/>
              </a:ln>
            </p:spPr>
          </p:pic>
          <p:sp>
            <p:nvSpPr>
              <p:cNvPr id="118" name="Google Shape;118;p22"/>
              <p:cNvSpPr txBox="1"/>
              <p:nvPr/>
            </p:nvSpPr>
            <p:spPr>
              <a:xfrm>
                <a:off x="4947188" y="4356175"/>
                <a:ext cx="1449900" cy="21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t>Name Nodes</a:t>
                </a:r>
                <a:endParaRPr sz="6000"/>
              </a:p>
            </p:txBody>
          </p:sp>
        </p:grpSp>
      </p:grpSp>
      <p:grpSp>
        <p:nvGrpSpPr>
          <p:cNvPr id="119" name="Google Shape;119;p22"/>
          <p:cNvGrpSpPr/>
          <p:nvPr/>
        </p:nvGrpSpPr>
        <p:grpSpPr>
          <a:xfrm>
            <a:off x="27289329" y="3748939"/>
            <a:ext cx="8109060" cy="13601440"/>
            <a:chOff x="6741050" y="1390300"/>
            <a:chExt cx="2169300" cy="3178575"/>
          </a:xfrm>
        </p:grpSpPr>
        <p:grpSp>
          <p:nvGrpSpPr>
            <p:cNvPr id="120" name="Google Shape;120;p22"/>
            <p:cNvGrpSpPr/>
            <p:nvPr/>
          </p:nvGrpSpPr>
          <p:grpSpPr>
            <a:xfrm>
              <a:off x="6741050" y="1390300"/>
              <a:ext cx="2169300" cy="2813400"/>
              <a:chOff x="6741050" y="1390300"/>
              <a:chExt cx="2169300" cy="2813400"/>
            </a:xfrm>
          </p:grpSpPr>
          <p:sp>
            <p:nvSpPr>
              <p:cNvPr id="121" name="Google Shape;121;p22"/>
              <p:cNvSpPr/>
              <p:nvPr/>
            </p:nvSpPr>
            <p:spPr>
              <a:xfrm>
                <a:off x="6741050" y="1390300"/>
                <a:ext cx="2169300" cy="28134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22"/>
              <p:cNvPicPr preferRelativeResize="0"/>
              <p:nvPr/>
            </p:nvPicPr>
            <p:blipFill>
              <a:blip r:embed="rId3">
                <a:alphaModFix/>
              </a:blip>
              <a:stretch>
                <a:fillRect/>
              </a:stretch>
            </p:blipFill>
            <p:spPr>
              <a:xfrm>
                <a:off x="7111991" y="2059200"/>
                <a:ext cx="785651" cy="1214148"/>
              </a:xfrm>
              <a:prstGeom prst="rect">
                <a:avLst/>
              </a:prstGeom>
              <a:noFill/>
              <a:ln>
                <a:noFill/>
              </a:ln>
            </p:spPr>
          </p:pic>
          <p:pic>
            <p:nvPicPr>
              <p:cNvPr id="123" name="Google Shape;123;p22"/>
              <p:cNvPicPr preferRelativeResize="0"/>
              <p:nvPr/>
            </p:nvPicPr>
            <p:blipFill>
              <a:blip r:embed="rId3">
                <a:alphaModFix/>
              </a:blip>
              <a:stretch>
                <a:fillRect/>
              </a:stretch>
            </p:blipFill>
            <p:spPr>
              <a:xfrm>
                <a:off x="7499466" y="2190750"/>
                <a:ext cx="785651" cy="1214148"/>
              </a:xfrm>
              <a:prstGeom prst="rect">
                <a:avLst/>
              </a:prstGeom>
              <a:noFill/>
              <a:ln>
                <a:noFill/>
              </a:ln>
            </p:spPr>
          </p:pic>
          <p:pic>
            <p:nvPicPr>
              <p:cNvPr id="124" name="Google Shape;124;p22"/>
              <p:cNvPicPr preferRelativeResize="0"/>
              <p:nvPr/>
            </p:nvPicPr>
            <p:blipFill>
              <a:blip r:embed="rId3">
                <a:alphaModFix/>
              </a:blip>
              <a:stretch>
                <a:fillRect/>
              </a:stretch>
            </p:blipFill>
            <p:spPr>
              <a:xfrm>
                <a:off x="7955591" y="2355275"/>
                <a:ext cx="785651" cy="1214148"/>
              </a:xfrm>
              <a:prstGeom prst="rect">
                <a:avLst/>
              </a:prstGeom>
              <a:noFill/>
              <a:ln>
                <a:noFill/>
              </a:ln>
            </p:spPr>
          </p:pic>
          <p:pic>
            <p:nvPicPr>
              <p:cNvPr id="125" name="Google Shape;125;p22"/>
              <p:cNvPicPr preferRelativeResize="0"/>
              <p:nvPr/>
            </p:nvPicPr>
            <p:blipFill>
              <a:blip r:embed="rId3">
                <a:alphaModFix/>
              </a:blip>
              <a:stretch>
                <a:fillRect/>
              </a:stretch>
            </p:blipFill>
            <p:spPr>
              <a:xfrm>
                <a:off x="6922516" y="2576250"/>
                <a:ext cx="785651" cy="1214148"/>
              </a:xfrm>
              <a:prstGeom prst="rect">
                <a:avLst/>
              </a:prstGeom>
              <a:noFill/>
              <a:ln>
                <a:noFill/>
              </a:ln>
            </p:spPr>
          </p:pic>
          <p:pic>
            <p:nvPicPr>
              <p:cNvPr id="126" name="Google Shape;126;p22"/>
              <p:cNvPicPr preferRelativeResize="0"/>
              <p:nvPr/>
            </p:nvPicPr>
            <p:blipFill>
              <a:blip r:embed="rId3">
                <a:alphaModFix/>
              </a:blip>
              <a:stretch>
                <a:fillRect/>
              </a:stretch>
            </p:blipFill>
            <p:spPr>
              <a:xfrm>
                <a:off x="7499466" y="2709075"/>
                <a:ext cx="785651" cy="1214148"/>
              </a:xfrm>
              <a:prstGeom prst="rect">
                <a:avLst/>
              </a:prstGeom>
              <a:noFill/>
              <a:ln>
                <a:noFill/>
              </a:ln>
            </p:spPr>
          </p:pic>
        </p:grpSp>
        <p:sp>
          <p:nvSpPr>
            <p:cNvPr id="127" name="Google Shape;127;p22"/>
            <p:cNvSpPr txBox="1"/>
            <p:nvPr/>
          </p:nvSpPr>
          <p:spPr>
            <a:xfrm>
              <a:off x="7100750" y="4356175"/>
              <a:ext cx="1449900" cy="21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t>Data Nodes</a:t>
              </a:r>
              <a:endParaRPr sz="6000"/>
            </a:p>
          </p:txBody>
        </p:sp>
      </p:grpSp>
      <p:cxnSp>
        <p:nvCxnSpPr>
          <p:cNvPr id="128" name="Google Shape;128;p22"/>
          <p:cNvCxnSpPr>
            <a:stCxn id="112" idx="0"/>
          </p:cNvCxnSpPr>
          <p:nvPr/>
        </p:nvCxnSpPr>
        <p:spPr>
          <a:xfrm>
            <a:off x="19181125" y="2731275"/>
            <a:ext cx="0" cy="16180200"/>
          </a:xfrm>
          <a:prstGeom prst="straightConnector1">
            <a:avLst/>
          </a:prstGeom>
          <a:noFill/>
          <a:ln cap="flat" cmpd="sng" w="28575">
            <a:solidFill>
              <a:srgbClr val="FF0000"/>
            </a:solidFill>
            <a:prstDash val="solid"/>
            <a:round/>
            <a:headEnd len="med" w="med" type="none"/>
            <a:tailEnd len="med" w="med" type="none"/>
          </a:ln>
        </p:spPr>
      </p:cxnSp>
      <p:grpSp>
        <p:nvGrpSpPr>
          <p:cNvPr id="129" name="Google Shape;129;p22"/>
          <p:cNvGrpSpPr/>
          <p:nvPr/>
        </p:nvGrpSpPr>
        <p:grpSpPr>
          <a:xfrm>
            <a:off x="12557336" y="5186610"/>
            <a:ext cx="5419871" cy="12163770"/>
            <a:chOff x="2800013" y="1726275"/>
            <a:chExt cx="1449900" cy="2842600"/>
          </a:xfrm>
        </p:grpSpPr>
        <p:sp>
          <p:nvSpPr>
            <p:cNvPr id="130" name="Google Shape;130;p22"/>
            <p:cNvSpPr/>
            <p:nvPr/>
          </p:nvSpPr>
          <p:spPr>
            <a:xfrm>
              <a:off x="2800013" y="1726275"/>
              <a:ext cx="1449900" cy="2521200"/>
            </a:xfrm>
            <a:prstGeom prst="roundRect">
              <a:avLst>
                <a:gd fmla="val 16667" name="adj"/>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pic>
          <p:nvPicPr>
            <p:cNvPr id="131" name="Google Shape;131;p22"/>
            <p:cNvPicPr preferRelativeResize="0"/>
            <p:nvPr/>
          </p:nvPicPr>
          <p:blipFill>
            <a:blip r:embed="rId3">
              <a:alphaModFix/>
            </a:blip>
            <a:stretch>
              <a:fillRect/>
            </a:stretch>
          </p:blipFill>
          <p:spPr>
            <a:xfrm>
              <a:off x="3162591" y="2440200"/>
              <a:ext cx="785651" cy="1214148"/>
            </a:xfrm>
            <a:prstGeom prst="rect">
              <a:avLst/>
            </a:prstGeom>
            <a:noFill/>
            <a:ln>
              <a:noFill/>
            </a:ln>
          </p:spPr>
        </p:pic>
        <p:sp>
          <p:nvSpPr>
            <p:cNvPr id="132" name="Google Shape;132;p22"/>
            <p:cNvSpPr txBox="1"/>
            <p:nvPr/>
          </p:nvSpPr>
          <p:spPr>
            <a:xfrm>
              <a:off x="2800013" y="4356175"/>
              <a:ext cx="1449900" cy="21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t>Edge Nodes</a:t>
              </a:r>
              <a:endParaRPr sz="6000"/>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nvSpPr>
        <p:spPr>
          <a:xfrm>
            <a:off x="3926032" y="3695513"/>
            <a:ext cx="27561300" cy="14789400"/>
          </a:xfrm>
          <a:prstGeom prst="rect">
            <a:avLst/>
          </a:prstGeom>
          <a:noFill/>
          <a:ln>
            <a:noFill/>
          </a:ln>
        </p:spPr>
        <p:txBody>
          <a:bodyPr anchorCtr="0" anchor="t" bIns="373750" lIns="373750" spcFirstLastPara="1" rIns="373750" wrap="square" tIns="373750">
            <a:noAutofit/>
          </a:bodyPr>
          <a:lstStyle/>
          <a:p>
            <a:pPr indent="-457200" lvl="0" marL="457200" marR="0" rtl="0" algn="just">
              <a:lnSpc>
                <a:spcPct val="125000"/>
              </a:lnSpc>
              <a:spcBef>
                <a:spcPts val="0"/>
              </a:spcBef>
              <a:spcAft>
                <a:spcPts val="0"/>
              </a:spcAft>
              <a:buClr>
                <a:srgbClr val="595959"/>
              </a:buClr>
              <a:buSzPts val="9600"/>
              <a:buFont typeface="Open Sans"/>
              <a:buChar char="●"/>
            </a:pPr>
            <a:r>
              <a:rPr lang="en" sz="9600">
                <a:solidFill>
                  <a:srgbClr val="595959"/>
                </a:solidFill>
                <a:latin typeface="Open Sans"/>
                <a:ea typeface="Open Sans"/>
                <a:cs typeface="Open Sans"/>
                <a:sym typeface="Open Sans"/>
              </a:rPr>
              <a:t>Hadoop</a:t>
            </a:r>
            <a:r>
              <a:rPr b="1" lang="en" sz="9600">
                <a:solidFill>
                  <a:srgbClr val="595959"/>
                </a:solidFill>
                <a:latin typeface="Open Sans"/>
                <a:ea typeface="Open Sans"/>
                <a:cs typeface="Open Sans"/>
                <a:sym typeface="Open Sans"/>
              </a:rPr>
              <a:t> </a:t>
            </a:r>
            <a:r>
              <a:rPr lang="en" sz="9600">
                <a:solidFill>
                  <a:srgbClr val="595959"/>
                </a:solidFill>
                <a:latin typeface="Open Sans"/>
                <a:ea typeface="Open Sans"/>
                <a:cs typeface="Open Sans"/>
                <a:sym typeface="Open Sans"/>
              </a:rPr>
              <a:t>Overview</a:t>
            </a:r>
            <a:endParaRPr b="0" i="0" sz="9600" u="none" cap="none" strike="noStrike">
              <a:solidFill>
                <a:srgbClr val="595959"/>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62A0A5"/>
              </a:buClr>
              <a:buSzPts val="9600"/>
              <a:buFont typeface="Open Sans"/>
              <a:buChar char="●"/>
            </a:pPr>
            <a:r>
              <a:rPr b="1" lang="en" sz="9600">
                <a:solidFill>
                  <a:srgbClr val="62A0A5"/>
                </a:solidFill>
                <a:latin typeface="Open Sans"/>
                <a:ea typeface="Open Sans"/>
                <a:cs typeface="Open Sans"/>
                <a:sym typeface="Open Sans"/>
              </a:rPr>
              <a:t>Hive Overview</a:t>
            </a:r>
            <a:endParaRPr b="1" sz="9600">
              <a:solidFill>
                <a:srgbClr val="62A0A5"/>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595959"/>
              </a:buClr>
              <a:buSzPts val="9600"/>
              <a:buFont typeface="Open Sans"/>
              <a:buChar char="●"/>
            </a:pPr>
            <a:r>
              <a:rPr lang="en" sz="9600">
                <a:solidFill>
                  <a:srgbClr val="595959"/>
                </a:solidFill>
                <a:latin typeface="Open Sans"/>
                <a:ea typeface="Open Sans"/>
                <a:cs typeface="Open Sans"/>
                <a:sym typeface="Open Sans"/>
              </a:rPr>
              <a:t>Practical Information</a:t>
            </a:r>
            <a:endParaRPr sz="9600">
              <a:solidFill>
                <a:srgbClr val="595959"/>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595959"/>
              </a:buClr>
              <a:buSzPts val="9600"/>
              <a:buFont typeface="Open Sans"/>
              <a:buChar char="●"/>
            </a:pPr>
            <a:r>
              <a:rPr lang="en" sz="9600">
                <a:solidFill>
                  <a:srgbClr val="595959"/>
                </a:solidFill>
                <a:latin typeface="Open Sans"/>
                <a:ea typeface="Open Sans"/>
                <a:cs typeface="Open Sans"/>
                <a:sym typeface="Open Sans"/>
              </a:rPr>
              <a:t>File Format</a:t>
            </a:r>
            <a:endParaRPr sz="9600">
              <a:solidFill>
                <a:srgbClr val="595959"/>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595959"/>
              </a:buClr>
              <a:buSzPts val="9600"/>
              <a:buFont typeface="Open Sans"/>
              <a:buChar char="●"/>
            </a:pPr>
            <a:r>
              <a:rPr lang="en" sz="9600">
                <a:solidFill>
                  <a:srgbClr val="595959"/>
                </a:solidFill>
                <a:latin typeface="Open Sans"/>
                <a:ea typeface="Open Sans"/>
                <a:cs typeface="Open Sans"/>
                <a:sym typeface="Open Sans"/>
              </a:rPr>
              <a:t>Theory</a:t>
            </a:r>
            <a:endParaRPr sz="9600">
              <a:solidFill>
                <a:srgbClr val="595959"/>
              </a:solidFill>
              <a:latin typeface="Open Sans"/>
              <a:ea typeface="Open Sans"/>
              <a:cs typeface="Open Sans"/>
              <a:sym typeface="Open Sans"/>
            </a:endParaRPr>
          </a:p>
          <a:p>
            <a:pPr indent="-457200" lvl="0" marL="457200" marR="0" rtl="0" algn="just">
              <a:lnSpc>
                <a:spcPct val="125000"/>
              </a:lnSpc>
              <a:spcBef>
                <a:spcPts val="0"/>
              </a:spcBef>
              <a:spcAft>
                <a:spcPts val="0"/>
              </a:spcAft>
              <a:buClr>
                <a:srgbClr val="595959"/>
              </a:buClr>
              <a:buSzPts val="9600"/>
              <a:buFont typeface="Open Sans"/>
              <a:buChar char="●"/>
            </a:pPr>
            <a:r>
              <a:rPr b="0" i="0" lang="en" sz="9600" u="none" cap="none" strike="noStrike">
                <a:solidFill>
                  <a:srgbClr val="595959"/>
                </a:solidFill>
                <a:latin typeface="Open Sans"/>
                <a:ea typeface="Open Sans"/>
                <a:cs typeface="Open Sans"/>
                <a:sym typeface="Open Sans"/>
              </a:rPr>
              <a:t>Lab and next time</a:t>
            </a:r>
            <a:endParaRPr b="0" i="0" sz="9600" u="none" cap="none" strike="noStrike">
              <a:solidFill>
                <a:srgbClr val="595959"/>
              </a:solidFill>
              <a:latin typeface="Open Sans"/>
              <a:ea typeface="Open Sans"/>
              <a:cs typeface="Open Sans"/>
              <a:sym typeface="Open Sans"/>
            </a:endParaRPr>
          </a:p>
        </p:txBody>
      </p:sp>
      <p:sp>
        <p:nvSpPr>
          <p:cNvPr id="138" name="Google Shape;138;p23"/>
          <p:cNvSpPr txBox="1"/>
          <p:nvPr/>
        </p:nvSpPr>
        <p:spPr>
          <a:xfrm>
            <a:off x="323901" y="796575"/>
            <a:ext cx="28479600" cy="1934700"/>
          </a:xfrm>
          <a:prstGeom prst="rect">
            <a:avLst/>
          </a:prstGeom>
          <a:noFill/>
          <a:ln>
            <a:noFill/>
          </a:ln>
        </p:spPr>
        <p:txBody>
          <a:bodyPr anchorCtr="0" anchor="ctr" bIns="373750" lIns="373750" spcFirstLastPara="1" rIns="373750" wrap="square" tIns="373750">
            <a:noAutofit/>
          </a:bodyPr>
          <a:lstStyle/>
          <a:p>
            <a:pPr indent="0" lvl="0" marL="0" marR="0" rtl="0" algn="l">
              <a:lnSpc>
                <a:spcPct val="100000"/>
              </a:lnSpc>
              <a:spcBef>
                <a:spcPts val="0"/>
              </a:spcBef>
              <a:spcAft>
                <a:spcPts val="0"/>
              </a:spcAft>
              <a:buClr>
                <a:srgbClr val="000000"/>
              </a:buClr>
              <a:buSzPts val="10800"/>
              <a:buFont typeface="Arial"/>
              <a:buNone/>
            </a:pPr>
            <a:r>
              <a:rPr b="1" i="0" lang="en" sz="10800" u="none" cap="none" strike="noStrike">
                <a:solidFill>
                  <a:srgbClr val="56595C"/>
                </a:solidFill>
                <a:latin typeface="Open Sans"/>
                <a:ea typeface="Open Sans"/>
                <a:cs typeface="Open Sans"/>
                <a:sym typeface="Open Sans"/>
              </a:rPr>
              <a:t>Apache </a:t>
            </a:r>
            <a:r>
              <a:rPr b="1" lang="en" sz="10800">
                <a:solidFill>
                  <a:srgbClr val="56595C"/>
                </a:solidFill>
                <a:latin typeface="Open Sans"/>
                <a:ea typeface="Open Sans"/>
                <a:cs typeface="Open Sans"/>
                <a:sym typeface="Open Sans"/>
              </a:rPr>
              <a:t>Hive with Hadoop</a:t>
            </a:r>
            <a:endParaRPr b="1" i="0" sz="10800" u="none" cap="none" strike="noStrike">
              <a:solidFill>
                <a:srgbClr val="56595C"/>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nvSpPr>
        <p:spPr>
          <a:xfrm>
            <a:off x="323894" y="796575"/>
            <a:ext cx="26311200" cy="1934700"/>
          </a:xfrm>
          <a:prstGeom prst="rect">
            <a:avLst/>
          </a:prstGeom>
          <a:noFill/>
          <a:ln>
            <a:noFill/>
          </a:ln>
        </p:spPr>
        <p:txBody>
          <a:bodyPr anchorCtr="0" anchor="ctr" bIns="373750" lIns="373750" spcFirstLastPara="1" rIns="373750" wrap="square" tIns="373750">
            <a:noAutofit/>
          </a:bodyPr>
          <a:lstStyle/>
          <a:p>
            <a:pPr indent="0" lvl="0" marL="0" rtl="0" algn="l">
              <a:spcBef>
                <a:spcPts val="0"/>
              </a:spcBef>
              <a:spcAft>
                <a:spcPts val="0"/>
              </a:spcAft>
              <a:buNone/>
            </a:pPr>
            <a:r>
              <a:rPr b="1" lang="en" sz="10800">
                <a:solidFill>
                  <a:srgbClr val="56595C"/>
                </a:solidFill>
                <a:latin typeface="Open Sans"/>
                <a:ea typeface="Open Sans"/>
                <a:cs typeface="Open Sans"/>
                <a:sym typeface="Open Sans"/>
              </a:rPr>
              <a:t>What is Hive?</a:t>
            </a:r>
            <a:endParaRPr b="1" sz="10800">
              <a:solidFill>
                <a:srgbClr val="56595C"/>
              </a:solidFill>
              <a:latin typeface="Open Sans"/>
              <a:ea typeface="Open Sans"/>
              <a:cs typeface="Open Sans"/>
              <a:sym typeface="Open Sans"/>
            </a:endParaRPr>
          </a:p>
        </p:txBody>
      </p:sp>
      <p:sp>
        <p:nvSpPr>
          <p:cNvPr id="144" name="Google Shape;144;p24"/>
          <p:cNvSpPr txBox="1"/>
          <p:nvPr/>
        </p:nvSpPr>
        <p:spPr>
          <a:xfrm>
            <a:off x="3771900" y="6921850"/>
            <a:ext cx="27227700" cy="11973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rPr lang="en" sz="6000">
                <a:solidFill>
                  <a:schemeClr val="dk2"/>
                </a:solidFill>
                <a:latin typeface="Open Sans"/>
                <a:ea typeface="Open Sans"/>
                <a:cs typeface="Open Sans"/>
                <a:sym typeface="Open Sans"/>
              </a:rPr>
              <a:t>Structure can be projected onto data already in storage</a:t>
            </a:r>
            <a:endParaRPr sz="60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6000">
              <a:solidFill>
                <a:srgbClr val="595959"/>
              </a:solidFill>
              <a:latin typeface="Open Sans"/>
              <a:ea typeface="Open Sans"/>
              <a:cs typeface="Open Sans"/>
              <a:sym typeface="Open Sans"/>
            </a:endParaRPr>
          </a:p>
        </p:txBody>
      </p:sp>
      <p:sp>
        <p:nvSpPr>
          <p:cNvPr id="145" name="Google Shape;145;p24"/>
          <p:cNvSpPr txBox="1"/>
          <p:nvPr/>
        </p:nvSpPr>
        <p:spPr>
          <a:xfrm>
            <a:off x="3771900" y="3324402"/>
            <a:ext cx="27227700" cy="22950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rPr lang="en" sz="6000">
                <a:solidFill>
                  <a:schemeClr val="dk2"/>
                </a:solidFill>
                <a:latin typeface="Open Sans"/>
                <a:ea typeface="Open Sans"/>
                <a:cs typeface="Open Sans"/>
                <a:sym typeface="Open Sans"/>
              </a:rPr>
              <a:t>Data warehouse software that facilitates reading, writing, and managing large datasets residing in distributed storage using SQL</a:t>
            </a:r>
            <a:endParaRPr sz="6000">
              <a:solidFill>
                <a:srgbClr val="595959"/>
              </a:solidFill>
              <a:latin typeface="Open Sans"/>
              <a:ea typeface="Open Sans"/>
              <a:cs typeface="Open Sans"/>
              <a:sym typeface="Open Sans"/>
            </a:endParaRPr>
          </a:p>
        </p:txBody>
      </p:sp>
      <p:sp>
        <p:nvSpPr>
          <p:cNvPr id="146" name="Google Shape;146;p24"/>
          <p:cNvSpPr txBox="1"/>
          <p:nvPr/>
        </p:nvSpPr>
        <p:spPr>
          <a:xfrm>
            <a:off x="3771900" y="9421600"/>
            <a:ext cx="27227700" cy="11973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rPr lang="en" sz="6000">
                <a:solidFill>
                  <a:schemeClr val="dk2"/>
                </a:solidFill>
                <a:latin typeface="Open Sans"/>
                <a:ea typeface="Open Sans"/>
                <a:cs typeface="Open Sans"/>
                <a:sym typeface="Open Sans"/>
              </a:rPr>
              <a:t>Internally managed tables as well</a:t>
            </a:r>
            <a:endParaRPr sz="6000">
              <a:solidFill>
                <a:schemeClr val="dk2"/>
              </a:solidFill>
              <a:latin typeface="Open Sans"/>
              <a:ea typeface="Open Sans"/>
              <a:cs typeface="Open Sans"/>
              <a:sym typeface="Open Sans"/>
            </a:endParaRPr>
          </a:p>
          <a:p>
            <a:pPr indent="0" lvl="0" marL="0" rtl="0" algn="just">
              <a:lnSpc>
                <a:spcPct val="125000"/>
              </a:lnSpc>
              <a:spcBef>
                <a:spcPts val="0"/>
              </a:spcBef>
              <a:spcAft>
                <a:spcPts val="0"/>
              </a:spcAft>
              <a:buNone/>
            </a:pPr>
            <a:r>
              <a:t/>
            </a:r>
            <a:endParaRPr sz="60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6000">
              <a:solidFill>
                <a:srgbClr val="595959"/>
              </a:solidFill>
              <a:latin typeface="Open Sans"/>
              <a:ea typeface="Open Sans"/>
              <a:cs typeface="Open Sans"/>
              <a:sym typeface="Open Sans"/>
            </a:endParaRPr>
          </a:p>
        </p:txBody>
      </p:sp>
      <p:sp>
        <p:nvSpPr>
          <p:cNvPr id="147" name="Google Shape;147;p24"/>
          <p:cNvSpPr txBox="1"/>
          <p:nvPr/>
        </p:nvSpPr>
        <p:spPr>
          <a:xfrm>
            <a:off x="3771900" y="11921350"/>
            <a:ext cx="27227700" cy="11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rgbClr val="595959"/>
                </a:solidFill>
                <a:latin typeface="Open Sans"/>
                <a:ea typeface="Open Sans"/>
                <a:cs typeface="Open Sans"/>
                <a:sym typeface="Open Sans"/>
              </a:rPr>
              <a:t>Schema on read</a:t>
            </a:r>
            <a:endParaRPr sz="6000">
              <a:solidFill>
                <a:srgbClr val="595959"/>
              </a:solidFill>
              <a:latin typeface="Open Sans"/>
              <a:ea typeface="Open Sans"/>
              <a:cs typeface="Open Sans"/>
              <a:sym typeface="Open Sans"/>
            </a:endParaRPr>
          </a:p>
        </p:txBody>
      </p:sp>
      <p:sp>
        <p:nvSpPr>
          <p:cNvPr id="148" name="Google Shape;148;p24"/>
          <p:cNvSpPr txBox="1"/>
          <p:nvPr/>
        </p:nvSpPr>
        <p:spPr>
          <a:xfrm>
            <a:off x="3771900" y="14421100"/>
            <a:ext cx="27227700" cy="11973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rPr lang="en" sz="6000">
                <a:solidFill>
                  <a:schemeClr val="dk2"/>
                </a:solidFill>
                <a:latin typeface="Open Sans"/>
                <a:ea typeface="Open Sans"/>
                <a:cs typeface="Open Sans"/>
                <a:sym typeface="Open Sans"/>
              </a:rPr>
              <a:t>A bit of data virtualization</a:t>
            </a:r>
            <a:endParaRPr sz="60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6000">
              <a:solidFill>
                <a:srgbClr val="595959"/>
              </a:solidFill>
              <a:latin typeface="Open Sans"/>
              <a:ea typeface="Open Sans"/>
              <a:cs typeface="Open Sans"/>
              <a:sym typeface="Open Sans"/>
            </a:endParaRPr>
          </a:p>
        </p:txBody>
      </p:sp>
      <p:sp>
        <p:nvSpPr>
          <p:cNvPr id="149" name="Google Shape;149;p24"/>
          <p:cNvSpPr txBox="1"/>
          <p:nvPr/>
        </p:nvSpPr>
        <p:spPr>
          <a:xfrm>
            <a:off x="3771900" y="17309225"/>
            <a:ext cx="27227700" cy="11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dk2"/>
                </a:solidFill>
                <a:latin typeface="Open Sans"/>
                <a:ea typeface="Open Sans"/>
                <a:cs typeface="Open Sans"/>
                <a:sym typeface="Open Sans"/>
              </a:rPr>
              <a:t>Common use cases: Analytics and data transformation</a:t>
            </a:r>
            <a:endParaRPr sz="6000">
              <a:solidFill>
                <a:srgbClr val="595959"/>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904 Styl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